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7" r:id="rId4"/>
    <p:sldMasterId id="2147483709" r:id="rId5"/>
    <p:sldMasterId id="2147483721" r:id="rId6"/>
    <p:sldMasterId id="2147483733" r:id="rId7"/>
    <p:sldMasterId id="2147483746" r:id="rId8"/>
  </p:sldMasterIdLst>
  <p:handoutMasterIdLst>
    <p:handoutMasterId r:id="rId67"/>
  </p:handoutMasterIdLst>
  <p:sldIdLst>
    <p:sldId id="256" r:id="rId9"/>
    <p:sldId id="257" r:id="rId10"/>
    <p:sldId id="258" r:id="rId11"/>
    <p:sldId id="259" r:id="rId12"/>
    <p:sldId id="260" r:id="rId13"/>
    <p:sldId id="261" r:id="rId14"/>
    <p:sldId id="262" r:id="rId15"/>
    <p:sldId id="263" r:id="rId16"/>
    <p:sldId id="276" r:id="rId17"/>
    <p:sldId id="265" r:id="rId18"/>
    <p:sldId id="266" r:id="rId19"/>
    <p:sldId id="267" r:id="rId20"/>
    <p:sldId id="268" r:id="rId21"/>
    <p:sldId id="270" r:id="rId22"/>
    <p:sldId id="271" r:id="rId23"/>
    <p:sldId id="272" r:id="rId24"/>
    <p:sldId id="269" r:id="rId25"/>
    <p:sldId id="273" r:id="rId26"/>
    <p:sldId id="274" r:id="rId27"/>
    <p:sldId id="275" r:id="rId28"/>
    <p:sldId id="277" r:id="rId29"/>
    <p:sldId id="278" r:id="rId30"/>
    <p:sldId id="279" r:id="rId31"/>
    <p:sldId id="280" r:id="rId32"/>
    <p:sldId id="281" r:id="rId33"/>
    <p:sldId id="283" r:id="rId34"/>
    <p:sldId id="284" r:id="rId35"/>
    <p:sldId id="285" r:id="rId36"/>
    <p:sldId id="286" r:id="rId37"/>
    <p:sldId id="287" r:id="rId38"/>
    <p:sldId id="292" r:id="rId39"/>
    <p:sldId id="293" r:id="rId40"/>
    <p:sldId id="294" r:id="rId41"/>
    <p:sldId id="295"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288" r:id="rId58"/>
    <p:sldId id="289" r:id="rId59"/>
    <p:sldId id="290" r:id="rId60"/>
    <p:sldId id="291" r:id="rId61"/>
    <p:sldId id="312" r:id="rId62"/>
    <p:sldId id="313" r:id="rId63"/>
    <p:sldId id="314" r:id="rId64"/>
    <p:sldId id="282" r:id="rId65"/>
    <p:sldId id="315" r:id="rId6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66"/>
    <a:srgbClr val="FFFF99"/>
    <a:srgbClr val="99FFCC"/>
    <a:srgbClr val="FFCCCC"/>
    <a:srgbClr val="99FF66"/>
    <a:srgbClr val="FF99FF"/>
    <a:srgbClr val="800000"/>
    <a:srgbClr val="CC33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2B750-53D4-4A7F-BCB9-8E40696C4B51}" type="doc">
      <dgm:prSet loTypeId="urn:microsoft.com/office/officeart/2005/8/layout/chevron2" loCatId="list" qsTypeId="urn:microsoft.com/office/officeart/2005/8/quickstyle/simple4" qsCatId="simple" csTypeId="urn:microsoft.com/office/officeart/2005/8/colors/colorful1#1" csCatId="colorful" phldr="1"/>
      <dgm:spPr/>
      <dgm:t>
        <a:bodyPr/>
        <a:lstStyle/>
        <a:p>
          <a:endParaRPr lang="en-US"/>
        </a:p>
      </dgm:t>
    </dgm:pt>
    <dgm:pt modelId="{2F5A1797-A575-4DD5-829E-FDEE45D527ED}">
      <dgm:prSet phldrT="[Text]" custT="1"/>
      <dgm:spPr/>
      <dgm:t>
        <a:bodyPr/>
        <a:lstStyle/>
        <a:p>
          <a:r>
            <a:rPr lang="vi-VN" sz="4400" smtClean="0"/>
            <a:t> </a:t>
          </a:r>
          <a:endParaRPr lang="en-US" sz="4400"/>
        </a:p>
      </dgm:t>
    </dgm:pt>
    <dgm:pt modelId="{76CCD19F-8B26-4BE2-9F89-2B43B7948C81}" type="parTrans" cxnId="{26BBBB54-6040-4D42-8E5E-BFE5FF02D33D}">
      <dgm:prSet/>
      <dgm:spPr/>
      <dgm:t>
        <a:bodyPr/>
        <a:lstStyle/>
        <a:p>
          <a:endParaRPr lang="en-US" sz="2000"/>
        </a:p>
      </dgm:t>
    </dgm:pt>
    <dgm:pt modelId="{ECBCE9BB-56AB-4EB4-8409-6C80E1BE8881}" type="sibTrans" cxnId="{26BBBB54-6040-4D42-8E5E-BFE5FF02D33D}">
      <dgm:prSet/>
      <dgm:spPr/>
      <dgm:t>
        <a:bodyPr/>
        <a:lstStyle/>
        <a:p>
          <a:endParaRPr lang="en-US" sz="2000"/>
        </a:p>
      </dgm:t>
    </dgm:pt>
    <dgm:pt modelId="{706D1A52-050D-4E9F-9691-5D353FB6DBB2}">
      <dgm:prSet phldrT="[Text]" custT="1"/>
      <dgm:spPr/>
      <dgm:t>
        <a:bodyPr/>
        <a:lstStyle/>
        <a:p>
          <a:r>
            <a:rPr lang="vi-VN" sz="2800" smtClean="0"/>
            <a:t>Đổi mới tư duy, đột phá, dám chịu trách nhiệm là việc rất khó khăn, đòi hỏi bản lĩnh, năng lực và quyết tâm chính trị cao của người lãnh đạo cấp chiến lược</a:t>
          </a:r>
          <a:endParaRPr lang="en-US" sz="2800"/>
        </a:p>
      </dgm:t>
    </dgm:pt>
    <dgm:pt modelId="{1CEAF7A1-CC0A-4971-904D-F4E81A5F599C}" type="parTrans" cxnId="{AE571908-7CBB-4247-B665-FCFA5B877052}">
      <dgm:prSet/>
      <dgm:spPr/>
      <dgm:t>
        <a:bodyPr/>
        <a:lstStyle/>
        <a:p>
          <a:endParaRPr lang="en-US" sz="2000"/>
        </a:p>
      </dgm:t>
    </dgm:pt>
    <dgm:pt modelId="{4C618C35-2FAF-49E9-9BF0-79641A8E848F}" type="sibTrans" cxnId="{AE571908-7CBB-4247-B665-FCFA5B877052}">
      <dgm:prSet/>
      <dgm:spPr/>
      <dgm:t>
        <a:bodyPr/>
        <a:lstStyle/>
        <a:p>
          <a:endParaRPr lang="en-US" sz="2000"/>
        </a:p>
      </dgm:t>
    </dgm:pt>
    <dgm:pt modelId="{1DC19E0B-497F-4163-86E9-FA1D110A6853}">
      <dgm:prSet phldrT="[Text]" custT="1"/>
      <dgm:spPr/>
      <dgm:t>
        <a:bodyPr/>
        <a:lstStyle/>
        <a:p>
          <a:r>
            <a:rPr lang="vi-VN" sz="2800" smtClean="0"/>
            <a:t>Người đứng đầu phải có dũng khí, dám đối mặt với khó khăn, thách thức, những vấn đề nhạy cảm, phức tạp, với những tình huống khẩn cấp, đột xuất, bất ngờ để có các quyết sách phù hợp, xử lý kịp thời, hiệu quả</a:t>
          </a:r>
          <a:endParaRPr lang="en-US" sz="2800"/>
        </a:p>
      </dgm:t>
    </dgm:pt>
    <dgm:pt modelId="{E4C9ABDE-BB52-4CC7-B8F7-D883A495F315}" type="parTrans" cxnId="{67086506-6C59-4CE7-8C52-A51F755427C9}">
      <dgm:prSet/>
      <dgm:spPr/>
      <dgm:t>
        <a:bodyPr/>
        <a:lstStyle/>
        <a:p>
          <a:endParaRPr lang="en-US" sz="2000"/>
        </a:p>
      </dgm:t>
    </dgm:pt>
    <dgm:pt modelId="{F3B42296-6813-41D4-BCEF-534C78E4B188}" type="sibTrans" cxnId="{67086506-6C59-4CE7-8C52-A51F755427C9}">
      <dgm:prSet/>
      <dgm:spPr/>
      <dgm:t>
        <a:bodyPr/>
        <a:lstStyle/>
        <a:p>
          <a:endParaRPr lang="en-US" sz="2000"/>
        </a:p>
      </dgm:t>
    </dgm:pt>
    <dgm:pt modelId="{83EE22B8-3F73-4DBB-BD56-135E50A94B83}">
      <dgm:prSet phldrT="[Text]" custT="1"/>
      <dgm:spPr/>
      <dgm:t>
        <a:bodyPr/>
        <a:lstStyle/>
        <a:p>
          <a:endParaRPr lang="en-US" sz="4400"/>
        </a:p>
      </dgm:t>
    </dgm:pt>
    <dgm:pt modelId="{6AF53262-7643-4332-9FFD-B57A7B756FCC}" type="parTrans" cxnId="{9F46EE6E-96D2-4D2D-8EED-BEBD5644A711}">
      <dgm:prSet/>
      <dgm:spPr/>
      <dgm:t>
        <a:bodyPr/>
        <a:lstStyle/>
        <a:p>
          <a:endParaRPr lang="en-US" sz="2000"/>
        </a:p>
      </dgm:t>
    </dgm:pt>
    <dgm:pt modelId="{60AD91BA-3F2F-4312-91F8-9CFEACE89739}" type="sibTrans" cxnId="{9F46EE6E-96D2-4D2D-8EED-BEBD5644A711}">
      <dgm:prSet/>
      <dgm:spPr/>
      <dgm:t>
        <a:bodyPr/>
        <a:lstStyle/>
        <a:p>
          <a:endParaRPr lang="en-US" sz="2000"/>
        </a:p>
      </dgm:t>
    </dgm:pt>
    <dgm:pt modelId="{6FCFD88B-6F8C-46A4-9093-99CB131075AF}">
      <dgm:prSet phldrT="[Text]" custT="1"/>
      <dgm:spPr/>
      <dgm:t>
        <a:bodyPr/>
        <a:lstStyle/>
        <a:p>
          <a:r>
            <a:rPr lang="vi-VN" sz="2800" smtClean="0"/>
            <a:t>Trước mắt, cần tập trung giải quyết ngay những vấn đề nổi cộm, bức xúc ở địa phương, cơ quan, đơn vị như vấn đề đất đai, vấn đề cán bộ, vấn đề khiếu kiện kéo dài</a:t>
          </a:r>
          <a:endParaRPr lang="en-US" sz="2800"/>
        </a:p>
      </dgm:t>
    </dgm:pt>
    <dgm:pt modelId="{73FC62A9-D50C-4709-BB09-48EF60C428BA}" type="parTrans" cxnId="{A6A8DD25-A82B-4583-BB4B-746BA0B4A117}">
      <dgm:prSet/>
      <dgm:spPr/>
      <dgm:t>
        <a:bodyPr/>
        <a:lstStyle/>
        <a:p>
          <a:endParaRPr lang="en-US" sz="2000"/>
        </a:p>
      </dgm:t>
    </dgm:pt>
    <dgm:pt modelId="{D9A7A88D-70DA-4DC6-98BB-238874A4385E}" type="sibTrans" cxnId="{A6A8DD25-A82B-4583-BB4B-746BA0B4A117}">
      <dgm:prSet/>
      <dgm:spPr/>
      <dgm:t>
        <a:bodyPr/>
        <a:lstStyle/>
        <a:p>
          <a:endParaRPr lang="en-US" sz="2000"/>
        </a:p>
      </dgm:t>
    </dgm:pt>
    <dgm:pt modelId="{8EB0867F-D412-44D2-85D1-3660547B8ED7}">
      <dgm:prSet phldrT="[Text]" custT="1"/>
      <dgm:spPr/>
      <dgm:t>
        <a:bodyPr/>
        <a:lstStyle/>
        <a:p>
          <a:r>
            <a:rPr lang="vi-VN" sz="4400" smtClean="0"/>
            <a:t> </a:t>
          </a:r>
          <a:endParaRPr lang="en-US" sz="4400"/>
        </a:p>
      </dgm:t>
    </dgm:pt>
    <dgm:pt modelId="{A5FA0E2A-2134-428B-A06C-95C9842EE541}" type="sibTrans" cxnId="{BD21B1B4-1BF9-4AFD-96C2-80B4901964A9}">
      <dgm:prSet/>
      <dgm:spPr/>
      <dgm:t>
        <a:bodyPr/>
        <a:lstStyle/>
        <a:p>
          <a:endParaRPr lang="en-US" sz="2000"/>
        </a:p>
      </dgm:t>
    </dgm:pt>
    <dgm:pt modelId="{AF7700CD-8557-43F3-A2A2-548FAEFBF156}" type="parTrans" cxnId="{BD21B1B4-1BF9-4AFD-96C2-80B4901964A9}">
      <dgm:prSet/>
      <dgm:spPr/>
      <dgm:t>
        <a:bodyPr/>
        <a:lstStyle/>
        <a:p>
          <a:endParaRPr lang="en-US" sz="2000"/>
        </a:p>
      </dgm:t>
    </dgm:pt>
    <dgm:pt modelId="{64393A37-8AF1-49A7-8402-37249ACFCE9F}" type="pres">
      <dgm:prSet presAssocID="{B212B750-53D4-4A7F-BCB9-8E40696C4B51}" presName="linearFlow" presStyleCnt="0">
        <dgm:presLayoutVars>
          <dgm:dir/>
          <dgm:animLvl val="lvl"/>
          <dgm:resizeHandles val="exact"/>
        </dgm:presLayoutVars>
      </dgm:prSet>
      <dgm:spPr/>
      <dgm:t>
        <a:bodyPr/>
        <a:lstStyle/>
        <a:p>
          <a:endParaRPr lang="en-US"/>
        </a:p>
      </dgm:t>
    </dgm:pt>
    <dgm:pt modelId="{C93825F9-3B38-47D0-80D1-685DC9D0B793}" type="pres">
      <dgm:prSet presAssocID="{2F5A1797-A575-4DD5-829E-FDEE45D527ED}" presName="composite" presStyleCnt="0"/>
      <dgm:spPr/>
    </dgm:pt>
    <dgm:pt modelId="{69EA2549-8094-44BB-AB8B-70711FA86C2F}" type="pres">
      <dgm:prSet presAssocID="{2F5A1797-A575-4DD5-829E-FDEE45D527ED}" presName="parentText" presStyleLbl="alignNode1" presStyleIdx="0" presStyleCnt="3">
        <dgm:presLayoutVars>
          <dgm:chMax val="1"/>
          <dgm:bulletEnabled val="1"/>
        </dgm:presLayoutVars>
      </dgm:prSet>
      <dgm:spPr/>
      <dgm:t>
        <a:bodyPr/>
        <a:lstStyle/>
        <a:p>
          <a:endParaRPr lang="en-US"/>
        </a:p>
      </dgm:t>
    </dgm:pt>
    <dgm:pt modelId="{43968E44-A7A3-485F-8963-0F7DB4FB8886}" type="pres">
      <dgm:prSet presAssocID="{2F5A1797-A575-4DD5-829E-FDEE45D527ED}" presName="descendantText" presStyleLbl="alignAcc1" presStyleIdx="0" presStyleCnt="3">
        <dgm:presLayoutVars>
          <dgm:bulletEnabled val="1"/>
        </dgm:presLayoutVars>
      </dgm:prSet>
      <dgm:spPr/>
      <dgm:t>
        <a:bodyPr/>
        <a:lstStyle/>
        <a:p>
          <a:endParaRPr lang="en-US"/>
        </a:p>
      </dgm:t>
    </dgm:pt>
    <dgm:pt modelId="{B1C9E3EE-D8AD-4CDE-8B7B-3BB42A6B2DA3}" type="pres">
      <dgm:prSet presAssocID="{ECBCE9BB-56AB-4EB4-8409-6C80E1BE8881}" presName="sp" presStyleCnt="0"/>
      <dgm:spPr/>
    </dgm:pt>
    <dgm:pt modelId="{0793B33C-CDC7-456D-AAFE-CBE3E3322937}" type="pres">
      <dgm:prSet presAssocID="{8EB0867F-D412-44D2-85D1-3660547B8ED7}" presName="composite" presStyleCnt="0"/>
      <dgm:spPr/>
    </dgm:pt>
    <dgm:pt modelId="{98D6086D-652A-49ED-B734-EB0A1C59D736}" type="pres">
      <dgm:prSet presAssocID="{8EB0867F-D412-44D2-85D1-3660547B8ED7}" presName="parentText" presStyleLbl="alignNode1" presStyleIdx="1" presStyleCnt="3">
        <dgm:presLayoutVars>
          <dgm:chMax val="1"/>
          <dgm:bulletEnabled val="1"/>
        </dgm:presLayoutVars>
      </dgm:prSet>
      <dgm:spPr/>
      <dgm:t>
        <a:bodyPr/>
        <a:lstStyle/>
        <a:p>
          <a:endParaRPr lang="en-US"/>
        </a:p>
      </dgm:t>
    </dgm:pt>
    <dgm:pt modelId="{41D01A91-D531-45F3-B8FA-6020567B688E}" type="pres">
      <dgm:prSet presAssocID="{8EB0867F-D412-44D2-85D1-3660547B8ED7}" presName="descendantText" presStyleLbl="alignAcc1" presStyleIdx="1" presStyleCnt="3" custScaleY="133729">
        <dgm:presLayoutVars>
          <dgm:bulletEnabled val="1"/>
        </dgm:presLayoutVars>
      </dgm:prSet>
      <dgm:spPr/>
      <dgm:t>
        <a:bodyPr/>
        <a:lstStyle/>
        <a:p>
          <a:endParaRPr lang="en-US"/>
        </a:p>
      </dgm:t>
    </dgm:pt>
    <dgm:pt modelId="{827A09C1-ECCD-4608-87AC-0909B7B4CBED}" type="pres">
      <dgm:prSet presAssocID="{A5FA0E2A-2134-428B-A06C-95C9842EE541}" presName="sp" presStyleCnt="0"/>
      <dgm:spPr/>
    </dgm:pt>
    <dgm:pt modelId="{B85BC012-671F-452C-A4FB-B2659CF6372C}" type="pres">
      <dgm:prSet presAssocID="{83EE22B8-3F73-4DBB-BD56-135E50A94B83}" presName="composite" presStyleCnt="0"/>
      <dgm:spPr/>
    </dgm:pt>
    <dgm:pt modelId="{FC66B24E-381B-4A5A-826C-93375E8C9AB0}" type="pres">
      <dgm:prSet presAssocID="{83EE22B8-3F73-4DBB-BD56-135E50A94B83}" presName="parentText" presStyleLbl="alignNode1" presStyleIdx="2" presStyleCnt="3">
        <dgm:presLayoutVars>
          <dgm:chMax val="1"/>
          <dgm:bulletEnabled val="1"/>
        </dgm:presLayoutVars>
      </dgm:prSet>
      <dgm:spPr/>
      <dgm:t>
        <a:bodyPr/>
        <a:lstStyle/>
        <a:p>
          <a:endParaRPr lang="en-US"/>
        </a:p>
      </dgm:t>
    </dgm:pt>
    <dgm:pt modelId="{F0B21E80-D04C-4519-A62B-D3B2C635AC85}" type="pres">
      <dgm:prSet presAssocID="{83EE22B8-3F73-4DBB-BD56-135E50A94B83}" presName="descendantText" presStyleLbl="alignAcc1" presStyleIdx="2" presStyleCnt="3">
        <dgm:presLayoutVars>
          <dgm:bulletEnabled val="1"/>
        </dgm:presLayoutVars>
      </dgm:prSet>
      <dgm:spPr/>
      <dgm:t>
        <a:bodyPr/>
        <a:lstStyle/>
        <a:p>
          <a:endParaRPr lang="en-US"/>
        </a:p>
      </dgm:t>
    </dgm:pt>
  </dgm:ptLst>
  <dgm:cxnLst>
    <dgm:cxn modelId="{26E2080C-72EB-4AE1-95DE-28C858A996E7}" type="presOf" srcId="{B212B750-53D4-4A7F-BCB9-8E40696C4B51}" destId="{64393A37-8AF1-49A7-8402-37249ACFCE9F}" srcOrd="0" destOrd="0" presId="urn:microsoft.com/office/officeart/2005/8/layout/chevron2"/>
    <dgm:cxn modelId="{26BBBB54-6040-4D42-8E5E-BFE5FF02D33D}" srcId="{B212B750-53D4-4A7F-BCB9-8E40696C4B51}" destId="{2F5A1797-A575-4DD5-829E-FDEE45D527ED}" srcOrd="0" destOrd="0" parTransId="{76CCD19F-8B26-4BE2-9F89-2B43B7948C81}" sibTransId="{ECBCE9BB-56AB-4EB4-8409-6C80E1BE8881}"/>
    <dgm:cxn modelId="{B8853E0B-4222-4D28-BDF3-99E0E5A3958F}" type="presOf" srcId="{706D1A52-050D-4E9F-9691-5D353FB6DBB2}" destId="{43968E44-A7A3-485F-8963-0F7DB4FB8886}" srcOrd="0" destOrd="0" presId="urn:microsoft.com/office/officeart/2005/8/layout/chevron2"/>
    <dgm:cxn modelId="{A9011A49-55DC-4404-BCFD-6334A7435249}" type="presOf" srcId="{1DC19E0B-497F-4163-86E9-FA1D110A6853}" destId="{41D01A91-D531-45F3-B8FA-6020567B688E}" srcOrd="0" destOrd="0" presId="urn:microsoft.com/office/officeart/2005/8/layout/chevron2"/>
    <dgm:cxn modelId="{BD21B1B4-1BF9-4AFD-96C2-80B4901964A9}" srcId="{B212B750-53D4-4A7F-BCB9-8E40696C4B51}" destId="{8EB0867F-D412-44D2-85D1-3660547B8ED7}" srcOrd="1" destOrd="0" parTransId="{AF7700CD-8557-43F3-A2A2-548FAEFBF156}" sibTransId="{A5FA0E2A-2134-428B-A06C-95C9842EE541}"/>
    <dgm:cxn modelId="{A6A8DD25-A82B-4583-BB4B-746BA0B4A117}" srcId="{83EE22B8-3F73-4DBB-BD56-135E50A94B83}" destId="{6FCFD88B-6F8C-46A4-9093-99CB131075AF}" srcOrd="0" destOrd="0" parTransId="{73FC62A9-D50C-4709-BB09-48EF60C428BA}" sibTransId="{D9A7A88D-70DA-4DC6-98BB-238874A4385E}"/>
    <dgm:cxn modelId="{5C7B4B3E-9734-4A04-846B-1B19D6024A94}" type="presOf" srcId="{6FCFD88B-6F8C-46A4-9093-99CB131075AF}" destId="{F0B21E80-D04C-4519-A62B-D3B2C635AC85}" srcOrd="0" destOrd="0" presId="urn:microsoft.com/office/officeart/2005/8/layout/chevron2"/>
    <dgm:cxn modelId="{4F4249AB-37B2-4C66-B049-7BFA36B18F17}" type="presOf" srcId="{8EB0867F-D412-44D2-85D1-3660547B8ED7}" destId="{98D6086D-652A-49ED-B734-EB0A1C59D736}" srcOrd="0" destOrd="0" presId="urn:microsoft.com/office/officeart/2005/8/layout/chevron2"/>
    <dgm:cxn modelId="{67086506-6C59-4CE7-8C52-A51F755427C9}" srcId="{8EB0867F-D412-44D2-85D1-3660547B8ED7}" destId="{1DC19E0B-497F-4163-86E9-FA1D110A6853}" srcOrd="0" destOrd="0" parTransId="{E4C9ABDE-BB52-4CC7-B8F7-D883A495F315}" sibTransId="{F3B42296-6813-41D4-BCEF-534C78E4B188}"/>
    <dgm:cxn modelId="{9F46EE6E-96D2-4D2D-8EED-BEBD5644A711}" srcId="{B212B750-53D4-4A7F-BCB9-8E40696C4B51}" destId="{83EE22B8-3F73-4DBB-BD56-135E50A94B83}" srcOrd="2" destOrd="0" parTransId="{6AF53262-7643-4332-9FFD-B57A7B756FCC}" sibTransId="{60AD91BA-3F2F-4312-91F8-9CFEACE89739}"/>
    <dgm:cxn modelId="{B2AD643F-13AE-44C0-8A07-C9305CCC3775}" type="presOf" srcId="{83EE22B8-3F73-4DBB-BD56-135E50A94B83}" destId="{FC66B24E-381B-4A5A-826C-93375E8C9AB0}" srcOrd="0" destOrd="0" presId="urn:microsoft.com/office/officeart/2005/8/layout/chevron2"/>
    <dgm:cxn modelId="{1D2C150F-344F-44AD-882D-B734571EBA96}" type="presOf" srcId="{2F5A1797-A575-4DD5-829E-FDEE45D527ED}" destId="{69EA2549-8094-44BB-AB8B-70711FA86C2F}" srcOrd="0" destOrd="0" presId="urn:microsoft.com/office/officeart/2005/8/layout/chevron2"/>
    <dgm:cxn modelId="{AE571908-7CBB-4247-B665-FCFA5B877052}" srcId="{2F5A1797-A575-4DD5-829E-FDEE45D527ED}" destId="{706D1A52-050D-4E9F-9691-5D353FB6DBB2}" srcOrd="0" destOrd="0" parTransId="{1CEAF7A1-CC0A-4971-904D-F4E81A5F599C}" sibTransId="{4C618C35-2FAF-49E9-9BF0-79641A8E848F}"/>
    <dgm:cxn modelId="{4627C5E3-C6D5-4320-BA36-A7FF8B7C2FE7}" type="presParOf" srcId="{64393A37-8AF1-49A7-8402-37249ACFCE9F}" destId="{C93825F9-3B38-47D0-80D1-685DC9D0B793}" srcOrd="0" destOrd="0" presId="urn:microsoft.com/office/officeart/2005/8/layout/chevron2"/>
    <dgm:cxn modelId="{0C3B81F0-9B79-4B17-91EA-E808F80A3131}" type="presParOf" srcId="{C93825F9-3B38-47D0-80D1-685DC9D0B793}" destId="{69EA2549-8094-44BB-AB8B-70711FA86C2F}" srcOrd="0" destOrd="0" presId="urn:microsoft.com/office/officeart/2005/8/layout/chevron2"/>
    <dgm:cxn modelId="{B6B46A0F-9A97-4F73-9CE2-F6671E57A2D7}" type="presParOf" srcId="{C93825F9-3B38-47D0-80D1-685DC9D0B793}" destId="{43968E44-A7A3-485F-8963-0F7DB4FB8886}" srcOrd="1" destOrd="0" presId="urn:microsoft.com/office/officeart/2005/8/layout/chevron2"/>
    <dgm:cxn modelId="{6F54269F-09F5-4A28-9700-52DBDD77724A}" type="presParOf" srcId="{64393A37-8AF1-49A7-8402-37249ACFCE9F}" destId="{B1C9E3EE-D8AD-4CDE-8B7B-3BB42A6B2DA3}" srcOrd="1" destOrd="0" presId="urn:microsoft.com/office/officeart/2005/8/layout/chevron2"/>
    <dgm:cxn modelId="{C3229505-B557-4646-96BC-89756B049658}" type="presParOf" srcId="{64393A37-8AF1-49A7-8402-37249ACFCE9F}" destId="{0793B33C-CDC7-456D-AAFE-CBE3E3322937}" srcOrd="2" destOrd="0" presId="urn:microsoft.com/office/officeart/2005/8/layout/chevron2"/>
    <dgm:cxn modelId="{D61EE3A1-6DD5-4F89-A51A-310C0F84ED0C}" type="presParOf" srcId="{0793B33C-CDC7-456D-AAFE-CBE3E3322937}" destId="{98D6086D-652A-49ED-B734-EB0A1C59D736}" srcOrd="0" destOrd="0" presId="urn:microsoft.com/office/officeart/2005/8/layout/chevron2"/>
    <dgm:cxn modelId="{42703387-2886-4C44-A86E-250A4944723E}" type="presParOf" srcId="{0793B33C-CDC7-456D-AAFE-CBE3E3322937}" destId="{41D01A91-D531-45F3-B8FA-6020567B688E}" srcOrd="1" destOrd="0" presId="urn:microsoft.com/office/officeart/2005/8/layout/chevron2"/>
    <dgm:cxn modelId="{8E46ED3A-D611-4D7A-BF5B-C7C966143E52}" type="presParOf" srcId="{64393A37-8AF1-49A7-8402-37249ACFCE9F}" destId="{827A09C1-ECCD-4608-87AC-0909B7B4CBED}" srcOrd="3" destOrd="0" presId="urn:microsoft.com/office/officeart/2005/8/layout/chevron2"/>
    <dgm:cxn modelId="{2F81DDAA-940E-4824-8AD3-DC0E134AE2D4}" type="presParOf" srcId="{64393A37-8AF1-49A7-8402-37249ACFCE9F}" destId="{B85BC012-671F-452C-A4FB-B2659CF6372C}" srcOrd="4" destOrd="0" presId="urn:microsoft.com/office/officeart/2005/8/layout/chevron2"/>
    <dgm:cxn modelId="{96F85742-1EC8-4C5D-95C9-91337A096DBC}" type="presParOf" srcId="{B85BC012-671F-452C-A4FB-B2659CF6372C}" destId="{FC66B24E-381B-4A5A-826C-93375E8C9AB0}" srcOrd="0" destOrd="0" presId="urn:microsoft.com/office/officeart/2005/8/layout/chevron2"/>
    <dgm:cxn modelId="{753A5C9A-6362-4F39-AB45-EEB50677E357}" type="presParOf" srcId="{B85BC012-671F-452C-A4FB-B2659CF6372C}" destId="{F0B21E80-D04C-4519-A62B-D3B2C635AC8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67E3BB-2DFE-49B7-A720-F992F3D5BA3F}" type="doc">
      <dgm:prSet loTypeId="urn:microsoft.com/office/officeart/2005/8/layout/vProcess5" loCatId="process" qsTypeId="urn:microsoft.com/office/officeart/2005/8/quickstyle/simple2" qsCatId="simple" csTypeId="urn:microsoft.com/office/officeart/2005/8/colors/colorful1#2" csCatId="colorful" phldr="1"/>
      <dgm:spPr/>
      <dgm:t>
        <a:bodyPr/>
        <a:lstStyle/>
        <a:p>
          <a:endParaRPr lang="en-US"/>
        </a:p>
      </dgm:t>
    </dgm:pt>
    <dgm:pt modelId="{5DEE8523-BC7C-485A-B7DD-9BE74968303D}">
      <dgm:prSet phldrT="[Text]" custT="1"/>
      <dgm:spPr/>
      <dgm:t>
        <a:bodyPr/>
        <a:lstStyle/>
        <a:p>
          <a:pPr algn="just"/>
          <a:r>
            <a:rPr lang="vi-VN" sz="2800" smtClean="0"/>
            <a:t>Việc thực hành nguyên tắc tập trung dân chủ, tự phê bình và phê bình ở một số nơi vẫn còn hình thức, chưa đi vào thực chất, hiệu quả chưa cao</a:t>
          </a:r>
          <a:endParaRPr lang="en-US" sz="2800"/>
        </a:p>
      </dgm:t>
    </dgm:pt>
    <dgm:pt modelId="{8379BB93-E1D1-4312-944E-C37DFFA6CCC9}" type="parTrans" cxnId="{38D5AF3A-6707-4160-A843-E33A124644FC}">
      <dgm:prSet/>
      <dgm:spPr/>
      <dgm:t>
        <a:bodyPr/>
        <a:lstStyle/>
        <a:p>
          <a:pPr algn="just"/>
          <a:endParaRPr lang="en-US" sz="2000"/>
        </a:p>
      </dgm:t>
    </dgm:pt>
    <dgm:pt modelId="{3C667E7F-5E61-4976-83FE-8307D4C0573B}" type="sibTrans" cxnId="{38D5AF3A-6707-4160-A843-E33A124644FC}">
      <dgm:prSet custT="1"/>
      <dgm:spPr/>
      <dgm:t>
        <a:bodyPr/>
        <a:lstStyle/>
        <a:p>
          <a:pPr algn="just"/>
          <a:endParaRPr lang="en-US" sz="2000"/>
        </a:p>
      </dgm:t>
    </dgm:pt>
    <dgm:pt modelId="{720212B4-E57D-4205-8480-A395FB88F023}">
      <dgm:prSet phldrT="[Text]" custT="1"/>
      <dgm:spPr/>
      <dgm:t>
        <a:bodyPr/>
        <a:lstStyle/>
        <a:p>
          <a:pPr algn="just"/>
          <a:r>
            <a:rPr lang="vi-VN" sz="2800" smtClean="0"/>
            <a:t>Có nơi, có trường hợp cán bộ lãnh đạo cấp cao còn vi phạm nguyên tắc tập trung dân chủ, lợi dụng tự phê bình và phê bình để bôi nhọ, hạ uy tín, gây mất đoàn kết nội bộ, làm cho địa phương, cơ quan, đơn vị không hoàn thành nhiệm vụ chính trị</a:t>
          </a:r>
          <a:endParaRPr lang="en-US" sz="2800"/>
        </a:p>
      </dgm:t>
    </dgm:pt>
    <dgm:pt modelId="{CBB992F8-8AB8-4C3C-B029-272F33B112F0}" type="parTrans" cxnId="{08F0A60A-971B-484B-8400-734806430598}">
      <dgm:prSet/>
      <dgm:spPr/>
      <dgm:t>
        <a:bodyPr/>
        <a:lstStyle/>
        <a:p>
          <a:pPr algn="just"/>
          <a:endParaRPr lang="en-US" sz="2000"/>
        </a:p>
      </dgm:t>
    </dgm:pt>
    <dgm:pt modelId="{FE9A135E-3A6B-4A90-9D42-95BBB84DC245}" type="sibTrans" cxnId="{08F0A60A-971B-484B-8400-734806430598}">
      <dgm:prSet custT="1"/>
      <dgm:spPr/>
      <dgm:t>
        <a:bodyPr/>
        <a:lstStyle/>
        <a:p>
          <a:pPr algn="just"/>
          <a:endParaRPr lang="en-US" sz="2000"/>
        </a:p>
      </dgm:t>
    </dgm:pt>
    <dgm:pt modelId="{F7981403-9F23-4C35-BD83-C9C4146154E5}" type="pres">
      <dgm:prSet presAssocID="{2567E3BB-2DFE-49B7-A720-F992F3D5BA3F}" presName="outerComposite" presStyleCnt="0">
        <dgm:presLayoutVars>
          <dgm:chMax val="5"/>
          <dgm:dir/>
          <dgm:resizeHandles val="exact"/>
        </dgm:presLayoutVars>
      </dgm:prSet>
      <dgm:spPr/>
      <dgm:t>
        <a:bodyPr/>
        <a:lstStyle/>
        <a:p>
          <a:endParaRPr lang="en-US"/>
        </a:p>
      </dgm:t>
    </dgm:pt>
    <dgm:pt modelId="{2E8D6CF2-1CBD-446B-906D-F8E460B92223}" type="pres">
      <dgm:prSet presAssocID="{2567E3BB-2DFE-49B7-A720-F992F3D5BA3F}" presName="dummyMaxCanvas" presStyleCnt="0">
        <dgm:presLayoutVars/>
      </dgm:prSet>
      <dgm:spPr/>
    </dgm:pt>
    <dgm:pt modelId="{AEA00F53-CF8D-4D03-8C39-34976A7E5F2D}" type="pres">
      <dgm:prSet presAssocID="{2567E3BB-2DFE-49B7-A720-F992F3D5BA3F}" presName="TwoNodes_1" presStyleLbl="node1" presStyleIdx="0" presStyleCnt="2">
        <dgm:presLayoutVars>
          <dgm:bulletEnabled val="1"/>
        </dgm:presLayoutVars>
      </dgm:prSet>
      <dgm:spPr/>
      <dgm:t>
        <a:bodyPr/>
        <a:lstStyle/>
        <a:p>
          <a:endParaRPr lang="en-US"/>
        </a:p>
      </dgm:t>
    </dgm:pt>
    <dgm:pt modelId="{1CC22829-C573-4019-B746-05D614E70640}" type="pres">
      <dgm:prSet presAssocID="{2567E3BB-2DFE-49B7-A720-F992F3D5BA3F}" presName="TwoNodes_2" presStyleLbl="node1" presStyleIdx="1" presStyleCnt="2">
        <dgm:presLayoutVars>
          <dgm:bulletEnabled val="1"/>
        </dgm:presLayoutVars>
      </dgm:prSet>
      <dgm:spPr/>
      <dgm:t>
        <a:bodyPr/>
        <a:lstStyle/>
        <a:p>
          <a:endParaRPr lang="en-US"/>
        </a:p>
      </dgm:t>
    </dgm:pt>
    <dgm:pt modelId="{A9000BEF-6D5C-49C5-93BC-674EC9D3276F}" type="pres">
      <dgm:prSet presAssocID="{2567E3BB-2DFE-49B7-A720-F992F3D5BA3F}" presName="TwoConn_1-2" presStyleLbl="fgAccFollowNode1" presStyleIdx="0" presStyleCnt="1">
        <dgm:presLayoutVars>
          <dgm:bulletEnabled val="1"/>
        </dgm:presLayoutVars>
      </dgm:prSet>
      <dgm:spPr/>
      <dgm:t>
        <a:bodyPr/>
        <a:lstStyle/>
        <a:p>
          <a:endParaRPr lang="en-US"/>
        </a:p>
      </dgm:t>
    </dgm:pt>
    <dgm:pt modelId="{5E30D253-0CE1-4F23-85C5-4D5A0485EEF8}" type="pres">
      <dgm:prSet presAssocID="{2567E3BB-2DFE-49B7-A720-F992F3D5BA3F}" presName="TwoNodes_1_text" presStyleLbl="node1" presStyleIdx="1" presStyleCnt="2">
        <dgm:presLayoutVars>
          <dgm:bulletEnabled val="1"/>
        </dgm:presLayoutVars>
      </dgm:prSet>
      <dgm:spPr/>
      <dgm:t>
        <a:bodyPr/>
        <a:lstStyle/>
        <a:p>
          <a:endParaRPr lang="en-US"/>
        </a:p>
      </dgm:t>
    </dgm:pt>
    <dgm:pt modelId="{39D3AF5E-68F5-4BCA-B76F-18AC5C63DF2C}" type="pres">
      <dgm:prSet presAssocID="{2567E3BB-2DFE-49B7-A720-F992F3D5BA3F}" presName="TwoNodes_2_text" presStyleLbl="node1" presStyleIdx="1" presStyleCnt="2">
        <dgm:presLayoutVars>
          <dgm:bulletEnabled val="1"/>
        </dgm:presLayoutVars>
      </dgm:prSet>
      <dgm:spPr/>
      <dgm:t>
        <a:bodyPr/>
        <a:lstStyle/>
        <a:p>
          <a:endParaRPr lang="en-US"/>
        </a:p>
      </dgm:t>
    </dgm:pt>
  </dgm:ptLst>
  <dgm:cxnLst>
    <dgm:cxn modelId="{38D5AF3A-6707-4160-A843-E33A124644FC}" srcId="{2567E3BB-2DFE-49B7-A720-F992F3D5BA3F}" destId="{5DEE8523-BC7C-485A-B7DD-9BE74968303D}" srcOrd="0" destOrd="0" parTransId="{8379BB93-E1D1-4312-944E-C37DFFA6CCC9}" sibTransId="{3C667E7F-5E61-4976-83FE-8307D4C0573B}"/>
    <dgm:cxn modelId="{08F0A60A-971B-484B-8400-734806430598}" srcId="{2567E3BB-2DFE-49B7-A720-F992F3D5BA3F}" destId="{720212B4-E57D-4205-8480-A395FB88F023}" srcOrd="1" destOrd="0" parTransId="{CBB992F8-8AB8-4C3C-B029-272F33B112F0}" sibTransId="{FE9A135E-3A6B-4A90-9D42-95BBB84DC245}"/>
    <dgm:cxn modelId="{1C3562B3-F802-409F-9621-06A394518101}" type="presOf" srcId="{3C667E7F-5E61-4976-83FE-8307D4C0573B}" destId="{A9000BEF-6D5C-49C5-93BC-674EC9D3276F}" srcOrd="0" destOrd="0" presId="urn:microsoft.com/office/officeart/2005/8/layout/vProcess5"/>
    <dgm:cxn modelId="{DF15431D-2D08-4EC8-B67F-EB29B72E3BE8}" type="presOf" srcId="{2567E3BB-2DFE-49B7-A720-F992F3D5BA3F}" destId="{F7981403-9F23-4C35-BD83-C9C4146154E5}" srcOrd="0" destOrd="0" presId="urn:microsoft.com/office/officeart/2005/8/layout/vProcess5"/>
    <dgm:cxn modelId="{DAC6B514-6143-4E14-9B35-452EB8354D6C}" type="presOf" srcId="{720212B4-E57D-4205-8480-A395FB88F023}" destId="{39D3AF5E-68F5-4BCA-B76F-18AC5C63DF2C}" srcOrd="1" destOrd="0" presId="urn:microsoft.com/office/officeart/2005/8/layout/vProcess5"/>
    <dgm:cxn modelId="{31DD44E9-1FCA-418A-A1F4-364DEF4C6CCD}" type="presOf" srcId="{5DEE8523-BC7C-485A-B7DD-9BE74968303D}" destId="{AEA00F53-CF8D-4D03-8C39-34976A7E5F2D}" srcOrd="0" destOrd="0" presId="urn:microsoft.com/office/officeart/2005/8/layout/vProcess5"/>
    <dgm:cxn modelId="{628238A4-2F1E-4812-8266-A40E057F6CCC}" type="presOf" srcId="{720212B4-E57D-4205-8480-A395FB88F023}" destId="{1CC22829-C573-4019-B746-05D614E70640}" srcOrd="0" destOrd="0" presId="urn:microsoft.com/office/officeart/2005/8/layout/vProcess5"/>
    <dgm:cxn modelId="{18D91ADE-6831-42D7-895F-AFB1F80EF45A}" type="presOf" srcId="{5DEE8523-BC7C-485A-B7DD-9BE74968303D}" destId="{5E30D253-0CE1-4F23-85C5-4D5A0485EEF8}" srcOrd="1" destOrd="0" presId="urn:microsoft.com/office/officeart/2005/8/layout/vProcess5"/>
    <dgm:cxn modelId="{7BA82F31-5341-40B6-9BA0-B6389DA84937}" type="presParOf" srcId="{F7981403-9F23-4C35-BD83-C9C4146154E5}" destId="{2E8D6CF2-1CBD-446B-906D-F8E460B92223}" srcOrd="0" destOrd="0" presId="urn:microsoft.com/office/officeart/2005/8/layout/vProcess5"/>
    <dgm:cxn modelId="{B9374A8E-CBC4-496B-94AD-6005B6CAD240}" type="presParOf" srcId="{F7981403-9F23-4C35-BD83-C9C4146154E5}" destId="{AEA00F53-CF8D-4D03-8C39-34976A7E5F2D}" srcOrd="1" destOrd="0" presId="urn:microsoft.com/office/officeart/2005/8/layout/vProcess5"/>
    <dgm:cxn modelId="{A80F78E9-D305-495F-B9D0-28933F87527C}" type="presParOf" srcId="{F7981403-9F23-4C35-BD83-C9C4146154E5}" destId="{1CC22829-C573-4019-B746-05D614E70640}" srcOrd="2" destOrd="0" presId="urn:microsoft.com/office/officeart/2005/8/layout/vProcess5"/>
    <dgm:cxn modelId="{769DE747-C6A2-4E92-A31F-9B53ED93B843}" type="presParOf" srcId="{F7981403-9F23-4C35-BD83-C9C4146154E5}" destId="{A9000BEF-6D5C-49C5-93BC-674EC9D3276F}" srcOrd="3" destOrd="0" presId="urn:microsoft.com/office/officeart/2005/8/layout/vProcess5"/>
    <dgm:cxn modelId="{127F3B58-D100-4831-9D8E-E1874497AE9E}" type="presParOf" srcId="{F7981403-9F23-4C35-BD83-C9C4146154E5}" destId="{5E30D253-0CE1-4F23-85C5-4D5A0485EEF8}" srcOrd="4" destOrd="0" presId="urn:microsoft.com/office/officeart/2005/8/layout/vProcess5"/>
    <dgm:cxn modelId="{50A2D934-E6CF-43E0-8176-DBC9BF1ED63B}" type="presParOf" srcId="{F7981403-9F23-4C35-BD83-C9C4146154E5}" destId="{39D3AF5E-68F5-4BCA-B76F-18AC5C63DF2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7E3BB-2DFE-49B7-A720-F992F3D5BA3F}" type="doc">
      <dgm:prSet loTypeId="urn:microsoft.com/office/officeart/2005/8/layout/vProcess5" loCatId="process" qsTypeId="urn:microsoft.com/office/officeart/2005/8/quickstyle/simple2" qsCatId="simple" csTypeId="urn:microsoft.com/office/officeart/2005/8/colors/colorful1#3" csCatId="colorful" phldr="1"/>
      <dgm:spPr/>
      <dgm:t>
        <a:bodyPr/>
        <a:lstStyle/>
        <a:p>
          <a:endParaRPr lang="en-US"/>
        </a:p>
      </dgm:t>
    </dgm:pt>
    <dgm:pt modelId="{5DEE8523-BC7C-485A-B7DD-9BE74968303D}">
      <dgm:prSet phldrT="[Text]" custT="1">
        <dgm:style>
          <a:lnRef idx="3">
            <a:schemeClr val="lt1"/>
          </a:lnRef>
          <a:fillRef idx="1">
            <a:schemeClr val="accent4"/>
          </a:fillRef>
          <a:effectRef idx="1">
            <a:schemeClr val="accent4"/>
          </a:effectRef>
          <a:fontRef idx="minor">
            <a:schemeClr val="lt1"/>
          </a:fontRef>
        </dgm:style>
      </dgm:prSet>
      <dgm:spPr/>
      <dgm:t>
        <a:bodyPr/>
        <a:lstStyle/>
        <a:p>
          <a:pPr algn="just"/>
          <a:r>
            <a:rPr lang="vi-VN" sz="2800" smtClean="0">
              <a:solidFill>
                <a:schemeClr val="tx1"/>
              </a:solidFill>
            </a:rPr>
            <a:t>Việc sẵn sàng nhận lỗi, nhận khuyết điểm, nhận trách nhiệm và có kế hoạch sửa chữa khi xảy ra sai phạm, nhất là việc chủ động từ chức khi không còn đủ điều kiện, năng lực, uy tín là hành động dũng cảm mà không phải ai cũng có thể làm được</a:t>
          </a:r>
          <a:endParaRPr lang="en-US" sz="2800">
            <a:solidFill>
              <a:schemeClr val="tx1"/>
            </a:solidFill>
          </a:endParaRPr>
        </a:p>
      </dgm:t>
    </dgm:pt>
    <dgm:pt modelId="{8379BB93-E1D1-4312-944E-C37DFFA6CCC9}" type="parTrans" cxnId="{38D5AF3A-6707-4160-A843-E33A124644FC}">
      <dgm:prSet/>
      <dgm:spPr/>
      <dgm:t>
        <a:bodyPr/>
        <a:lstStyle/>
        <a:p>
          <a:pPr algn="just"/>
          <a:endParaRPr lang="en-US" sz="2000">
            <a:solidFill>
              <a:schemeClr val="tx1"/>
            </a:solidFill>
          </a:endParaRPr>
        </a:p>
      </dgm:t>
    </dgm:pt>
    <dgm:pt modelId="{3C667E7F-5E61-4976-83FE-8307D4C0573B}" type="sibTrans" cxnId="{38D5AF3A-6707-4160-A843-E33A124644FC}">
      <dgm:prSet custT="1"/>
      <dgm:spPr/>
      <dgm:t>
        <a:bodyPr/>
        <a:lstStyle/>
        <a:p>
          <a:pPr algn="just"/>
          <a:endParaRPr lang="en-US" sz="2000">
            <a:solidFill>
              <a:schemeClr val="tx1"/>
            </a:solidFill>
          </a:endParaRPr>
        </a:p>
      </dgm:t>
    </dgm:pt>
    <dgm:pt modelId="{720212B4-E57D-4205-8480-A395FB88F023}">
      <dgm:prSet phldrT="[Text]" custT="1">
        <dgm:style>
          <a:lnRef idx="3">
            <a:schemeClr val="lt1"/>
          </a:lnRef>
          <a:fillRef idx="1">
            <a:schemeClr val="accent6"/>
          </a:fillRef>
          <a:effectRef idx="1">
            <a:schemeClr val="accent6"/>
          </a:effectRef>
          <a:fontRef idx="minor">
            <a:schemeClr val="lt1"/>
          </a:fontRef>
        </dgm:style>
      </dgm:prSet>
      <dgm:spPr/>
      <dgm:t>
        <a:bodyPr/>
        <a:lstStyle/>
        <a:p>
          <a:pPr algn="l"/>
          <a:r>
            <a:rPr lang="vi-VN" sz="2800" smtClean="0">
              <a:solidFill>
                <a:schemeClr val="tx1"/>
              </a:solidFill>
            </a:rPr>
            <a:t>Vì vậy, từng đồng chí Ủy viên Bộ Chính trị, Ủy viên Ban Bí thư, Ủy viên Ban Chấp hành Trung ương phải thể hiện rõ bản lĩnh, ý chí, chính kiến của mình, nêu gương về lòng tự trọng và tinh thần trách nhiệm với Đảng, với nhân dân </a:t>
          </a:r>
          <a:endParaRPr lang="en-US" sz="2800">
            <a:solidFill>
              <a:schemeClr val="tx1"/>
            </a:solidFill>
          </a:endParaRPr>
        </a:p>
      </dgm:t>
    </dgm:pt>
    <dgm:pt modelId="{CBB992F8-8AB8-4C3C-B029-272F33B112F0}" type="parTrans" cxnId="{08F0A60A-971B-484B-8400-734806430598}">
      <dgm:prSet/>
      <dgm:spPr/>
      <dgm:t>
        <a:bodyPr/>
        <a:lstStyle/>
        <a:p>
          <a:pPr algn="just"/>
          <a:endParaRPr lang="en-US" sz="2000">
            <a:solidFill>
              <a:schemeClr val="tx1"/>
            </a:solidFill>
          </a:endParaRPr>
        </a:p>
      </dgm:t>
    </dgm:pt>
    <dgm:pt modelId="{FE9A135E-3A6B-4A90-9D42-95BBB84DC245}" type="sibTrans" cxnId="{08F0A60A-971B-484B-8400-734806430598}">
      <dgm:prSet custT="1"/>
      <dgm:spPr/>
      <dgm:t>
        <a:bodyPr/>
        <a:lstStyle/>
        <a:p>
          <a:pPr algn="just"/>
          <a:endParaRPr lang="en-US" sz="2000">
            <a:solidFill>
              <a:schemeClr val="tx1"/>
            </a:solidFill>
          </a:endParaRPr>
        </a:p>
      </dgm:t>
    </dgm:pt>
    <dgm:pt modelId="{F7981403-9F23-4C35-BD83-C9C4146154E5}" type="pres">
      <dgm:prSet presAssocID="{2567E3BB-2DFE-49B7-A720-F992F3D5BA3F}" presName="outerComposite" presStyleCnt="0">
        <dgm:presLayoutVars>
          <dgm:chMax val="5"/>
          <dgm:dir/>
          <dgm:resizeHandles val="exact"/>
        </dgm:presLayoutVars>
      </dgm:prSet>
      <dgm:spPr/>
      <dgm:t>
        <a:bodyPr/>
        <a:lstStyle/>
        <a:p>
          <a:endParaRPr lang="en-US"/>
        </a:p>
      </dgm:t>
    </dgm:pt>
    <dgm:pt modelId="{2E8D6CF2-1CBD-446B-906D-F8E460B92223}" type="pres">
      <dgm:prSet presAssocID="{2567E3BB-2DFE-49B7-A720-F992F3D5BA3F}" presName="dummyMaxCanvas" presStyleCnt="0">
        <dgm:presLayoutVars/>
      </dgm:prSet>
      <dgm:spPr/>
    </dgm:pt>
    <dgm:pt modelId="{AEA00F53-CF8D-4D03-8C39-34976A7E5F2D}" type="pres">
      <dgm:prSet presAssocID="{2567E3BB-2DFE-49B7-A720-F992F3D5BA3F}" presName="TwoNodes_1" presStyleLbl="node1" presStyleIdx="0" presStyleCnt="2">
        <dgm:presLayoutVars>
          <dgm:bulletEnabled val="1"/>
        </dgm:presLayoutVars>
      </dgm:prSet>
      <dgm:spPr/>
      <dgm:t>
        <a:bodyPr/>
        <a:lstStyle/>
        <a:p>
          <a:endParaRPr lang="en-US"/>
        </a:p>
      </dgm:t>
    </dgm:pt>
    <dgm:pt modelId="{1CC22829-C573-4019-B746-05D614E70640}" type="pres">
      <dgm:prSet presAssocID="{2567E3BB-2DFE-49B7-A720-F992F3D5BA3F}" presName="TwoNodes_2" presStyleLbl="node1" presStyleIdx="1" presStyleCnt="2" custLinFactNeighborX="0">
        <dgm:presLayoutVars>
          <dgm:bulletEnabled val="1"/>
        </dgm:presLayoutVars>
      </dgm:prSet>
      <dgm:spPr/>
      <dgm:t>
        <a:bodyPr/>
        <a:lstStyle/>
        <a:p>
          <a:endParaRPr lang="en-US"/>
        </a:p>
      </dgm:t>
    </dgm:pt>
    <dgm:pt modelId="{A9000BEF-6D5C-49C5-93BC-674EC9D3276F}" type="pres">
      <dgm:prSet presAssocID="{2567E3BB-2DFE-49B7-A720-F992F3D5BA3F}" presName="TwoConn_1-2" presStyleLbl="fgAccFollowNode1" presStyleIdx="0" presStyleCnt="1">
        <dgm:presLayoutVars>
          <dgm:bulletEnabled val="1"/>
        </dgm:presLayoutVars>
      </dgm:prSet>
      <dgm:spPr/>
      <dgm:t>
        <a:bodyPr/>
        <a:lstStyle/>
        <a:p>
          <a:endParaRPr lang="en-US"/>
        </a:p>
      </dgm:t>
    </dgm:pt>
    <dgm:pt modelId="{5E30D253-0CE1-4F23-85C5-4D5A0485EEF8}" type="pres">
      <dgm:prSet presAssocID="{2567E3BB-2DFE-49B7-A720-F992F3D5BA3F}" presName="TwoNodes_1_text" presStyleLbl="node1" presStyleIdx="1" presStyleCnt="2">
        <dgm:presLayoutVars>
          <dgm:bulletEnabled val="1"/>
        </dgm:presLayoutVars>
      </dgm:prSet>
      <dgm:spPr/>
      <dgm:t>
        <a:bodyPr/>
        <a:lstStyle/>
        <a:p>
          <a:endParaRPr lang="en-US"/>
        </a:p>
      </dgm:t>
    </dgm:pt>
    <dgm:pt modelId="{39D3AF5E-68F5-4BCA-B76F-18AC5C63DF2C}" type="pres">
      <dgm:prSet presAssocID="{2567E3BB-2DFE-49B7-A720-F992F3D5BA3F}" presName="TwoNodes_2_text" presStyleLbl="node1" presStyleIdx="1" presStyleCnt="2">
        <dgm:presLayoutVars>
          <dgm:bulletEnabled val="1"/>
        </dgm:presLayoutVars>
      </dgm:prSet>
      <dgm:spPr/>
      <dgm:t>
        <a:bodyPr/>
        <a:lstStyle/>
        <a:p>
          <a:endParaRPr lang="en-US"/>
        </a:p>
      </dgm:t>
    </dgm:pt>
  </dgm:ptLst>
  <dgm:cxnLst>
    <dgm:cxn modelId="{38D5AF3A-6707-4160-A843-E33A124644FC}" srcId="{2567E3BB-2DFE-49B7-A720-F992F3D5BA3F}" destId="{5DEE8523-BC7C-485A-B7DD-9BE74968303D}" srcOrd="0" destOrd="0" parTransId="{8379BB93-E1D1-4312-944E-C37DFFA6CCC9}" sibTransId="{3C667E7F-5E61-4976-83FE-8307D4C0573B}"/>
    <dgm:cxn modelId="{08F0A60A-971B-484B-8400-734806430598}" srcId="{2567E3BB-2DFE-49B7-A720-F992F3D5BA3F}" destId="{720212B4-E57D-4205-8480-A395FB88F023}" srcOrd="1" destOrd="0" parTransId="{CBB992F8-8AB8-4C3C-B029-272F33B112F0}" sibTransId="{FE9A135E-3A6B-4A90-9D42-95BBB84DC245}"/>
    <dgm:cxn modelId="{1C3562B3-F802-409F-9621-06A394518101}" type="presOf" srcId="{3C667E7F-5E61-4976-83FE-8307D4C0573B}" destId="{A9000BEF-6D5C-49C5-93BC-674EC9D3276F}" srcOrd="0" destOrd="0" presId="urn:microsoft.com/office/officeart/2005/8/layout/vProcess5"/>
    <dgm:cxn modelId="{DF15431D-2D08-4EC8-B67F-EB29B72E3BE8}" type="presOf" srcId="{2567E3BB-2DFE-49B7-A720-F992F3D5BA3F}" destId="{F7981403-9F23-4C35-BD83-C9C4146154E5}" srcOrd="0" destOrd="0" presId="urn:microsoft.com/office/officeart/2005/8/layout/vProcess5"/>
    <dgm:cxn modelId="{DAC6B514-6143-4E14-9B35-452EB8354D6C}" type="presOf" srcId="{720212B4-E57D-4205-8480-A395FB88F023}" destId="{39D3AF5E-68F5-4BCA-B76F-18AC5C63DF2C}" srcOrd="1" destOrd="0" presId="urn:microsoft.com/office/officeart/2005/8/layout/vProcess5"/>
    <dgm:cxn modelId="{31DD44E9-1FCA-418A-A1F4-364DEF4C6CCD}" type="presOf" srcId="{5DEE8523-BC7C-485A-B7DD-9BE74968303D}" destId="{AEA00F53-CF8D-4D03-8C39-34976A7E5F2D}" srcOrd="0" destOrd="0" presId="urn:microsoft.com/office/officeart/2005/8/layout/vProcess5"/>
    <dgm:cxn modelId="{628238A4-2F1E-4812-8266-A40E057F6CCC}" type="presOf" srcId="{720212B4-E57D-4205-8480-A395FB88F023}" destId="{1CC22829-C573-4019-B746-05D614E70640}" srcOrd="0" destOrd="0" presId="urn:microsoft.com/office/officeart/2005/8/layout/vProcess5"/>
    <dgm:cxn modelId="{18D91ADE-6831-42D7-895F-AFB1F80EF45A}" type="presOf" srcId="{5DEE8523-BC7C-485A-B7DD-9BE74968303D}" destId="{5E30D253-0CE1-4F23-85C5-4D5A0485EEF8}" srcOrd="1" destOrd="0" presId="urn:microsoft.com/office/officeart/2005/8/layout/vProcess5"/>
    <dgm:cxn modelId="{7BA82F31-5341-40B6-9BA0-B6389DA84937}" type="presParOf" srcId="{F7981403-9F23-4C35-BD83-C9C4146154E5}" destId="{2E8D6CF2-1CBD-446B-906D-F8E460B92223}" srcOrd="0" destOrd="0" presId="urn:microsoft.com/office/officeart/2005/8/layout/vProcess5"/>
    <dgm:cxn modelId="{B9374A8E-CBC4-496B-94AD-6005B6CAD240}" type="presParOf" srcId="{F7981403-9F23-4C35-BD83-C9C4146154E5}" destId="{AEA00F53-CF8D-4D03-8C39-34976A7E5F2D}" srcOrd="1" destOrd="0" presId="urn:microsoft.com/office/officeart/2005/8/layout/vProcess5"/>
    <dgm:cxn modelId="{A80F78E9-D305-495F-B9D0-28933F87527C}" type="presParOf" srcId="{F7981403-9F23-4C35-BD83-C9C4146154E5}" destId="{1CC22829-C573-4019-B746-05D614E70640}" srcOrd="2" destOrd="0" presId="urn:microsoft.com/office/officeart/2005/8/layout/vProcess5"/>
    <dgm:cxn modelId="{769DE747-C6A2-4E92-A31F-9B53ED93B843}" type="presParOf" srcId="{F7981403-9F23-4C35-BD83-C9C4146154E5}" destId="{A9000BEF-6D5C-49C5-93BC-674EC9D3276F}" srcOrd="3" destOrd="0" presId="urn:microsoft.com/office/officeart/2005/8/layout/vProcess5"/>
    <dgm:cxn modelId="{127F3B58-D100-4831-9D8E-E1874497AE9E}" type="presParOf" srcId="{F7981403-9F23-4C35-BD83-C9C4146154E5}" destId="{5E30D253-0CE1-4F23-85C5-4D5A0485EEF8}" srcOrd="4" destOrd="0" presId="urn:microsoft.com/office/officeart/2005/8/layout/vProcess5"/>
    <dgm:cxn modelId="{50A2D934-E6CF-43E0-8176-DBC9BF1ED63B}" type="presParOf" srcId="{F7981403-9F23-4C35-BD83-C9C4146154E5}" destId="{39D3AF5E-68F5-4BCA-B76F-18AC5C63DF2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A2549-8094-44BB-AB8B-70711FA86C2F}">
      <dsp:nvSpPr>
        <dsp:cNvPr id="0" name=""/>
        <dsp:cNvSpPr/>
      </dsp:nvSpPr>
      <dsp:spPr>
        <a:xfrm rot="5400000">
          <a:off x="-295238" y="299982"/>
          <a:ext cx="1968258" cy="1377781"/>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vi-VN" sz="4400" kern="1200" smtClean="0"/>
            <a:t> </a:t>
          </a:r>
          <a:endParaRPr lang="en-US" sz="4400" kern="1200"/>
        </a:p>
      </dsp:txBody>
      <dsp:txXfrm rot="-5400000">
        <a:off x="1" y="693635"/>
        <a:ext cx="1377781" cy="590477"/>
      </dsp:txXfrm>
    </dsp:sp>
    <dsp:sp modelId="{43968E44-A7A3-485F-8963-0F7DB4FB8886}">
      <dsp:nvSpPr>
        <dsp:cNvPr id="0" name=""/>
        <dsp:cNvSpPr/>
      </dsp:nvSpPr>
      <dsp:spPr>
        <a:xfrm rot="5400000">
          <a:off x="5697315" y="-4314790"/>
          <a:ext cx="1280040" cy="991910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vi-VN" sz="2800" kern="1200" smtClean="0"/>
            <a:t>Đổi mới tư duy, đột phá, dám chịu trách nhiệm là việc rất khó khăn, đòi hỏi bản lĩnh, năng lực và quyết tâm chính trị cao của người lãnh đạo cấp chiến lược</a:t>
          </a:r>
          <a:endParaRPr lang="en-US" sz="2800" kern="1200"/>
        </a:p>
      </dsp:txBody>
      <dsp:txXfrm rot="-5400000">
        <a:off x="1377781" y="67230"/>
        <a:ext cx="9856622" cy="1155068"/>
      </dsp:txXfrm>
    </dsp:sp>
    <dsp:sp modelId="{98D6086D-652A-49ED-B734-EB0A1C59D736}">
      <dsp:nvSpPr>
        <dsp:cNvPr id="0" name=""/>
        <dsp:cNvSpPr/>
      </dsp:nvSpPr>
      <dsp:spPr>
        <a:xfrm rot="5400000">
          <a:off x="-295238" y="2301084"/>
          <a:ext cx="1968258" cy="1377781"/>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vi-VN" sz="4400" kern="1200" smtClean="0"/>
            <a:t> </a:t>
          </a:r>
          <a:endParaRPr lang="en-US" sz="4400" kern="1200"/>
        </a:p>
      </dsp:txBody>
      <dsp:txXfrm rot="-5400000">
        <a:off x="1" y="2694737"/>
        <a:ext cx="1377781" cy="590477"/>
      </dsp:txXfrm>
    </dsp:sp>
    <dsp:sp modelId="{41D01A91-D531-45F3-B8FA-6020567B688E}">
      <dsp:nvSpPr>
        <dsp:cNvPr id="0" name=""/>
        <dsp:cNvSpPr/>
      </dsp:nvSpPr>
      <dsp:spPr>
        <a:xfrm rot="5400000">
          <a:off x="5481892" y="-2314024"/>
          <a:ext cx="1710886" cy="9919108"/>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vi-VN" sz="2800" kern="1200" smtClean="0"/>
            <a:t>Người đứng đầu phải có dũng khí, dám đối mặt với khó khăn, thách thức, những vấn đề nhạy cảm, phức tạp, với những tình huống khẩn cấp, đột xuất, bất ngờ để có các quyết sách phù hợp, xử lý kịp thời, hiệu quả</a:t>
          </a:r>
          <a:endParaRPr lang="en-US" sz="2800" kern="1200"/>
        </a:p>
      </dsp:txBody>
      <dsp:txXfrm rot="-5400000">
        <a:off x="1377782" y="1873605"/>
        <a:ext cx="9835589" cy="1543848"/>
      </dsp:txXfrm>
    </dsp:sp>
    <dsp:sp modelId="{FC66B24E-381B-4A5A-826C-93375E8C9AB0}">
      <dsp:nvSpPr>
        <dsp:cNvPr id="0" name=""/>
        <dsp:cNvSpPr/>
      </dsp:nvSpPr>
      <dsp:spPr>
        <a:xfrm rot="5400000">
          <a:off x="-295238" y="4086428"/>
          <a:ext cx="1968258" cy="137778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endParaRPr lang="en-US" sz="4400" kern="1200"/>
        </a:p>
      </dsp:txBody>
      <dsp:txXfrm rot="-5400000">
        <a:off x="1" y="4480081"/>
        <a:ext cx="1377781" cy="590477"/>
      </dsp:txXfrm>
    </dsp:sp>
    <dsp:sp modelId="{F0B21E80-D04C-4519-A62B-D3B2C635AC85}">
      <dsp:nvSpPr>
        <dsp:cNvPr id="0" name=""/>
        <dsp:cNvSpPr/>
      </dsp:nvSpPr>
      <dsp:spPr>
        <a:xfrm rot="5400000">
          <a:off x="5697651" y="-528680"/>
          <a:ext cx="1279368" cy="991910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vi-VN" sz="2800" kern="1200" smtClean="0"/>
            <a:t>Trước mắt, cần tập trung giải quyết ngay những vấn đề nổi cộm, bức xúc ở địa phương, cơ quan, đơn vị như vấn đề đất đai, vấn đề cán bộ, vấn đề khiếu kiện kéo dài</a:t>
          </a:r>
          <a:endParaRPr lang="en-US" sz="2800" kern="1200"/>
        </a:p>
      </dsp:txBody>
      <dsp:txXfrm rot="-5400000">
        <a:off x="1377781" y="3853644"/>
        <a:ext cx="9856654" cy="1154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00F53-CF8D-4D03-8C39-34976A7E5F2D}">
      <dsp:nvSpPr>
        <dsp:cNvPr id="0" name=""/>
        <dsp:cNvSpPr/>
      </dsp:nvSpPr>
      <dsp:spPr>
        <a:xfrm>
          <a:off x="0" y="0"/>
          <a:ext cx="9890235" cy="243840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kern="1200" smtClean="0"/>
            <a:t>Việc thực hành nguyên tắc tập trung dân chủ, tự phê bình và phê bình ở một số nơi vẫn còn hình thức, chưa đi vào thực chất, hiệu quả chưa cao</a:t>
          </a:r>
          <a:endParaRPr lang="en-US" sz="2800" kern="1200"/>
        </a:p>
      </dsp:txBody>
      <dsp:txXfrm>
        <a:off x="71418" y="71418"/>
        <a:ext cx="7369959" cy="2295564"/>
      </dsp:txXfrm>
    </dsp:sp>
    <dsp:sp modelId="{1CC22829-C573-4019-B746-05D614E70640}">
      <dsp:nvSpPr>
        <dsp:cNvPr id="0" name=""/>
        <dsp:cNvSpPr/>
      </dsp:nvSpPr>
      <dsp:spPr>
        <a:xfrm>
          <a:off x="1745335" y="2980266"/>
          <a:ext cx="9890235" cy="243840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kern="1200" smtClean="0"/>
            <a:t>Có nơi, có trường hợp cán bộ lãnh đạo cấp cao còn vi phạm nguyên tắc tập trung dân chủ, lợi dụng tự phê bình và phê bình để bôi nhọ, hạ uy tín, gây mất đoàn kết nội bộ, làm cho địa phương, cơ quan, đơn vị không hoàn thành nhiệm vụ chính trị</a:t>
          </a:r>
          <a:endParaRPr lang="en-US" sz="2800" kern="1200"/>
        </a:p>
      </dsp:txBody>
      <dsp:txXfrm>
        <a:off x="1816753" y="3051684"/>
        <a:ext cx="6417103" cy="2295564"/>
      </dsp:txXfrm>
    </dsp:sp>
    <dsp:sp modelId="{A9000BEF-6D5C-49C5-93BC-674EC9D3276F}">
      <dsp:nvSpPr>
        <dsp:cNvPr id="0" name=""/>
        <dsp:cNvSpPr/>
      </dsp:nvSpPr>
      <dsp:spPr>
        <a:xfrm>
          <a:off x="8305275" y="1916853"/>
          <a:ext cx="1584960" cy="158496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endParaRPr lang="en-US" sz="2000" kern="1200"/>
        </a:p>
      </dsp:txBody>
      <dsp:txXfrm>
        <a:off x="8661891" y="1916853"/>
        <a:ext cx="871728" cy="11926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7FE603-502F-4827-973A-3E8691AC34FB}" type="datetimeFigureOut">
              <a:rPr lang="en-US" smtClean="0"/>
              <a:t>12/3/2018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93A1E0-2CF6-4DA7-B97E-373614662A87}" type="slidenum">
              <a:rPr lang="en-US" smtClean="0"/>
              <a:t>‹#›</a:t>
            </a:fld>
            <a:endParaRPr lang="en-US"/>
          </a:p>
        </p:txBody>
      </p:sp>
    </p:spTree>
    <p:extLst>
      <p:ext uri="{BB962C8B-B14F-4D97-AF65-F5344CB8AC3E}">
        <p14:creationId xmlns:p14="http://schemas.microsoft.com/office/powerpoint/2010/main" val="6709126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104259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379720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269366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26DCAA-B9A1-4058-AA03-8296EC2E640B}"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F6C225-558D-40FA-808D-32511CB1841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5048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7E008F-85D2-4E0D-8901-BF3151374FFF}"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54D2BB-2291-47FF-A018-A8C1C6A94561}"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21274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E72BD8-8F22-476D-834F-1D4F84391F56}"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385873-A26B-42BB-9D84-2FBDB18210E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6184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14621DB-94EC-4C16-9A4E-93185738D06D}"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B16F1F-8352-4498-B05E-7E3AD608994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5200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432DF2-4B21-4FB1-8773-951C0A86DB9F}"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153AC-2761-4C32-AF68-569D3C3DB4D3}"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46242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C9412E8-9F47-40E7-A0C5-4A3C3B1A743E}"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800AAB-4224-4561-B5F9-30DCE63C1BA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73610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825533-23D9-4356-A4E4-3D5E5664632A}"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E63AEE-BCF5-45C6-8C9D-BE1D18D7B18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4983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786A21-55D5-467C-82AA-8122CA44D1FE}"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CB0C3E-1DA4-4A23-963F-71A34B904AC8}"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603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396252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D98FABA-92E1-41E7-A4A6-5E015D028EE7}"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7CBF1F-520D-4436-A28E-FFF799C3E9E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6167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643CEF-D448-401F-A0EC-E687ABA8F6F5}"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9DC6D3-6F99-465C-8EC4-741F6994720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86387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306983-D98C-4A7E-87B2-D84B61C6D448}"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9027D5-1AC9-41C8-9DD1-46867AB5B1FC}"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13923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26DCAA-B9A1-4058-AA03-8296EC2E640B}"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F6C225-558D-40FA-808D-32511CB1841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18618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7E008F-85D2-4E0D-8901-BF3151374FFF}"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54D2BB-2291-47FF-A018-A8C1C6A94561}"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66216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E72BD8-8F22-476D-834F-1D4F84391F56}"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385873-A26B-42BB-9D84-2FBDB18210E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96727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14621DB-94EC-4C16-9A4E-93185738D06D}"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B16F1F-8352-4498-B05E-7E3AD608994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73963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432DF2-4B21-4FB1-8773-951C0A86DB9F}"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153AC-2761-4C32-AF68-569D3C3DB4D3}"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99645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C9412E8-9F47-40E7-A0C5-4A3C3B1A743E}"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800AAB-4224-4561-B5F9-30DCE63C1BA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26538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825533-23D9-4356-A4E4-3D5E5664632A}"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E63AEE-BCF5-45C6-8C9D-BE1D18D7B18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8726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2534965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786A21-55D5-467C-82AA-8122CA44D1FE}"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CB0C3E-1DA4-4A23-963F-71A34B904AC8}"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55315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D98FABA-92E1-41E7-A4A6-5E015D028EE7}"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7CBF1F-520D-4436-A28E-FFF799C3E9E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54124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643CEF-D448-401F-A0EC-E687ABA8F6F5}"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9DC6D3-6F99-465C-8EC4-741F6994720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62690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306983-D98C-4A7E-87B2-D84B61C6D448}"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9027D5-1AC9-41C8-9DD1-46867AB5B1FC}"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2176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4A8E296-C689-439A-A422-80329A128473}"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F6C225-558D-40FA-808D-32511CB1841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116199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94A720C-1C63-4E0D-8B87-B9BA3ABC7FAF}"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54D2BB-2291-47FF-A018-A8C1C6A94561}"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706419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D924A0-71FC-43D7-925E-8E20826DCF22}"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385873-A26B-42BB-9D84-2FBDB18210E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98646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5178A44-A3A7-49F5-B983-F776862A79D6}"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B16F1F-8352-4498-B05E-7E3AD608994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91646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1638888-9310-4F73-A6F6-255BF3EB327B}"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153AC-2761-4C32-AF68-569D3C3DB4D3}"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59093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5A47680-D853-45ED-9345-B9653B9B19F4}"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800AAB-4224-4561-B5F9-30DCE63C1BA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4463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17570033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1675D13-A941-4844-AA34-508FFA6DD3CE}"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E63AEE-BCF5-45C6-8C9D-BE1D18D7B18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55043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83515D6-7779-470A-BD39-172339B1B8F9}"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CB0C3E-1DA4-4A23-963F-71A34B904AC8}"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1627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t-E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9181B1-99B0-4B3F-809E-82F3A01B628D}"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7CBF1F-520D-4436-A28E-FFF799C3E9E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69355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6F1B3B-08BF-4DAC-8B92-CFE50DEA7466}"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9DC6D3-6F99-465C-8EC4-741F6994720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62203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39800A2-C4B2-4E51-BB2F-C6A414DFB9ED}"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9027D5-1AC9-41C8-9DD1-46867AB5B1FC}"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7630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4A8E296-C689-439A-A422-80329A128473}"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F6C225-558D-40FA-808D-32511CB1841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3231082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94A720C-1C63-4E0D-8B87-B9BA3ABC7FAF}"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54D2BB-2291-47FF-A018-A8C1C6A94561}"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8511505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D924A0-71FC-43D7-925E-8E20826DCF22}"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385873-A26B-42BB-9D84-2FBDB18210E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95114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5178A44-A3A7-49F5-B983-F776862A79D6}"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B16F1F-8352-4498-B05E-7E3AD608994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55819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1638888-9310-4F73-A6F6-255BF3EB327B}"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153AC-2761-4C32-AF68-569D3C3DB4D3}"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599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340967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5A47680-D853-45ED-9345-B9653B9B19F4}"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800AAB-4224-4561-B5F9-30DCE63C1BA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53366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1675D13-A941-4844-AA34-508FFA6DD3CE}"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E63AEE-BCF5-45C6-8C9D-BE1D18D7B18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7325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766733" y="2730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83515D6-7779-470A-BD39-172339B1B8F9}"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CB0C3E-1DA4-4A23-963F-71A34B904AC8}"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46113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t-E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9181B1-99B0-4B3F-809E-82F3A01B628D}"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7CBF1F-520D-4436-A28E-FFF799C3E9E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201537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6F1B3B-08BF-4DAC-8B92-CFE50DEA7466}"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9DC6D3-6F99-465C-8EC4-741F6994720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68931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09600" y="27465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39800A2-C4B2-4E51-BB2F-C6A414DFB9ED}"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9027D5-1AC9-41C8-9DD1-46867AB5B1FC}"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09295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26DCAA-B9A1-4058-AA03-8296EC2E640B}"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F6C225-558D-40FA-808D-32511CB1841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32628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7E008F-85D2-4E0D-8901-BF3151374FFF}"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54D2BB-2291-47FF-A018-A8C1C6A94561}"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950294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E72BD8-8F22-476D-834F-1D4F84391F56}"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385873-A26B-42BB-9D84-2FBDB18210E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60425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14621DB-94EC-4C16-9A4E-93185738D06D}"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B16F1F-8352-4498-B05E-7E3AD608994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3747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2322182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432DF2-4B21-4FB1-8773-951C0A86DB9F}"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153AC-2761-4C32-AF68-569D3C3DB4D3}"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74238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C9412E8-9F47-40E7-A0C5-4A3C3B1A743E}"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800AAB-4224-4561-B5F9-30DCE63C1BA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81188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825533-23D9-4356-A4E4-3D5E5664632A}"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E63AEE-BCF5-45C6-8C9D-BE1D18D7B18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7662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786A21-55D5-467C-82AA-8122CA44D1FE}"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CB0C3E-1DA4-4A23-963F-71A34B904AC8}"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11777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D98FABA-92E1-41E7-A4A6-5E015D028EE7}"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7CBF1F-520D-4436-A28E-FFF799C3E9E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91170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643CEF-D448-401F-A0EC-E687ABA8F6F5}"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9DC6D3-6F99-465C-8EC4-741F6994720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01676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306983-D98C-4A7E-87B2-D84B61C6D448}"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9027D5-1AC9-41C8-9DD1-46867AB5B1FC}"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86809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349" y="72010"/>
            <a:ext cx="10363200" cy="980727"/>
          </a:xfrm>
        </p:spPr>
        <p:txBody>
          <a:bodyPr/>
          <a:lstStyle/>
          <a:p>
            <a:r>
              <a:rPr lang="en-US" smtClean="0"/>
              <a:t>Click to edit Master title style</a:t>
            </a:r>
            <a:endParaRPr lang="et-E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AAFBF4-C42B-4879-BB1F-DE8FCCAAD561}"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85D329-3A56-4A81-B080-0BE076955854}"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313613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1F9060-4C93-43EB-9B53-BFFB1EDA0D09}"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DF18DF-1DF5-403A-8D32-D1CA8FC782D1}"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Picture Placeholder 7"/>
          <p:cNvSpPr>
            <a:spLocks noGrp="1"/>
          </p:cNvSpPr>
          <p:nvPr>
            <p:ph type="pic" sz="quarter" idx="13"/>
          </p:nvPr>
        </p:nvSpPr>
        <p:spPr>
          <a:xfrm>
            <a:off x="609600" y="1331843"/>
            <a:ext cx="10972800" cy="5526157"/>
          </a:xfrm>
        </p:spPr>
        <p:txBody>
          <a:bodyPr/>
          <a:lstStyle/>
          <a:p>
            <a:endParaRPr lang="vi-VN"/>
          </a:p>
        </p:txBody>
      </p:sp>
    </p:spTree>
    <p:extLst>
      <p:ext uri="{BB962C8B-B14F-4D97-AF65-F5344CB8AC3E}">
        <p14:creationId xmlns:p14="http://schemas.microsoft.com/office/powerpoint/2010/main" val="4189189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A0D681-7A6B-43ED-931B-171595DDC053}"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3A70E5-F6FD-4F47-AF07-8F112CBB853E}"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2677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497773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E1A30D-82C6-4FFF-9C58-5A0394D76DC0}"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548AD41-BF0D-4A6F-922C-825628AFC6BF}"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80210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3969932-C483-4C84-BBF5-8E41B5103066}"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9E0255-3C81-4714-A10F-539B987F85C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49322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7802" y="239660"/>
            <a:ext cx="10024597" cy="813076"/>
          </a:xfrm>
        </p:spPr>
        <p:txBody>
          <a:bodyPr/>
          <a:lstStyle/>
          <a:p>
            <a:r>
              <a:rPr lang="en-US" dirty="0" smtClean="0"/>
              <a:t>Click to edit Master title style</a:t>
            </a:r>
            <a:endParaRPr lang="et-EE" dirty="0"/>
          </a:p>
        </p:txBody>
      </p:sp>
      <p:sp>
        <p:nvSpPr>
          <p:cNvPr id="3"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F86B3A-AB1F-4098-99D9-7609FC6C3380}"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E8C119-57BB-4B74-886B-0344CC27B6E6}"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889557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557802" y="239660"/>
            <a:ext cx="10024597" cy="813076"/>
          </a:xfrm>
        </p:spPr>
        <p:txBody>
          <a:bodyPr/>
          <a:lstStyle/>
          <a:p>
            <a:r>
              <a:rPr lang="en-US" dirty="0" smtClean="0"/>
              <a:t>Click to edit Master title style</a:t>
            </a:r>
            <a:endParaRPr lang="et-EE" dirty="0"/>
          </a:p>
        </p:txBody>
      </p:sp>
      <p:sp>
        <p:nvSpPr>
          <p:cNvPr id="8" name="Picture Placeholder 7"/>
          <p:cNvSpPr>
            <a:spLocks noGrp="1"/>
          </p:cNvSpPr>
          <p:nvPr>
            <p:ph type="pic" sz="quarter" idx="13"/>
          </p:nvPr>
        </p:nvSpPr>
        <p:spPr>
          <a:xfrm>
            <a:off x="152399" y="239660"/>
            <a:ext cx="1405401" cy="824164"/>
          </a:xfrm>
        </p:spPr>
        <p:txBody>
          <a:bodyPr/>
          <a:lstStyle/>
          <a:p>
            <a:pPr lvl="0"/>
            <a:endParaRPr lang="en-GB" noProof="0"/>
          </a:p>
        </p:txBody>
      </p:sp>
      <p:sp>
        <p:nvSpPr>
          <p:cNvPr id="4" name="Date Placeholder 3"/>
          <p:cNvSpPr>
            <a:spLocks noGrp="1"/>
          </p:cNvSpPr>
          <p:nvPr>
            <p:ph type="dt" sz="half" idx="14"/>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6E7F0F-1417-4A8D-A7F9-B51D87F3E3DD}"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5"/>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6"/>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677C2B-7569-4065-9E16-C1E470B93141}"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551501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9AF15D-6BFE-46FC-B0EB-DA9A5D04DBFF}"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780919-BAAA-4D8A-9046-2E6E74C497B3}"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19538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7AF693-FE51-4640-B1D8-A6EB1FFC36A6}"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728403-8CD1-4C43-9F87-B0ECEAFEED88}"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4454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08D8D0-2338-4CA0-ABEC-B59B8F1B7C57}"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A694A1-6177-42FF-BECE-3E20306D38C8}"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42757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E764BC-8691-47FD-85EA-382AA81B6527}" type="datetime1">
              <a:rPr kumimoji="0" lang="et-E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29C0EE-05BC-4C16-A662-B4E513A2F08C}"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95545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1F9060-4C93-43EB-9B53-BFFB1EDA0D09}" type="datetime1">
              <a:rPr kumimoji="0" lang="et-EE" sz="1800" b="0" i="0" u="none" strike="noStrike" kern="1200" cap="none" spc="0" normalizeH="0" baseline="0" noProof="0" smtClean="0">
                <a:ln>
                  <a:noFill/>
                </a:ln>
                <a:solidFill>
                  <a:prstClr val="black"/>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3.12.2018</a:t>
            </a:fld>
            <a:endParaRPr kumimoji="0" lang="et-EE"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smtClean="0">
                <a:ln>
                  <a:noFill/>
                </a:ln>
                <a:solidFill>
                  <a:prstClr val="black"/>
                </a:solidFill>
                <a:effectLst/>
                <a:uLnTx/>
                <a:uFillTx/>
                <a:latin typeface="Times New Roman"/>
                <a:ea typeface="+mn-ea"/>
                <a:cs typeface="+mn-cs"/>
              </a:rPr>
              <a:t>BAN TỔ CHỨC TRUNG ƯƠNG</a:t>
            </a:r>
            <a:endParaRPr kumimoji="0" lang="et-EE" sz="1800" b="0" i="0" u="none" strike="noStrike" kern="1200" cap="none" spc="0" normalizeH="0" baseline="0" noProof="0">
              <a:ln>
                <a:noFill/>
              </a:ln>
              <a:solidFill>
                <a:prstClr val="black"/>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DF18DF-1DF5-403A-8D32-D1CA8FC782D1}" type="slidenum">
              <a:rPr kumimoji="0" lang="et-EE" altLang="en-US" sz="1800" b="0" i="0" u="none" strike="noStrike" kern="1200" cap="none" spc="0" normalizeH="0" baseline="0" noProof="0">
                <a:ln>
                  <a:noFill/>
                </a:ln>
                <a:solidFill>
                  <a:prstClr val="black"/>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t-EE" alt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225344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26DCAA-B9A1-4058-AA03-8296EC2E640B}"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4F6C225-558D-40FA-808D-32511CB1841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6826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27611476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7E008F-85D2-4E0D-8901-BF3151374FFF}"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54D2BB-2291-47FF-A018-A8C1C6A94561}"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07492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E72BD8-8F22-476D-834F-1D4F84391F56}"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2385873-A26B-42BB-9D84-2FBDB18210E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191972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14621DB-94EC-4C16-9A4E-93185738D06D}"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B16F1F-8352-4498-B05E-7E3AD608994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12886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432DF2-4B21-4FB1-8773-951C0A86DB9F}"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153AC-2761-4C32-AF68-569D3C3DB4D3}"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07544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78098"/>
          </a:xfrm>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C9412E8-9F47-40E7-A0C5-4A3C3B1A743E}"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800AAB-4224-4561-B5F9-30DCE63C1BA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92973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825533-23D9-4356-A4E4-3D5E5664632A}"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E63AEE-BCF5-45C6-8C9D-BE1D18D7B185}"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99904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786A21-55D5-467C-82AA-8122CA44D1FE}"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CB0C3E-1DA4-4A23-963F-71A34B904AC8}"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591857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D98FABA-92E1-41E7-A4A6-5E015D028EE7}"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7CBF1F-520D-4436-A28E-FFF799C3E9E7}"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540580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643CEF-D448-401F-A0EC-E687ABA8F6F5}"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9DC6D3-6F99-465C-8EC4-741F69947200}"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89472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306983-D98C-4A7E-87B2-D84B61C6D448}"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9027D5-1AC9-41C8-9DD1-46867AB5B1FC}"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2007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1332A0-CF4E-4ECC-ABBA-BD4A32597CE1}" type="datetimeFigureOut">
              <a:rPr lang="vi-VN" smtClean="0"/>
              <a:pPr/>
              <a:t>03/12/2018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1B37061-3A0C-49DB-B1A3-4D1E0C1D24DD}" type="slidenum">
              <a:rPr lang="vi-VN" smtClean="0"/>
              <a:pPr/>
              <a:t>‹#›</a:t>
            </a:fld>
            <a:endParaRPr lang="vi-VN"/>
          </a:p>
        </p:txBody>
      </p:sp>
    </p:spTree>
    <p:extLst>
      <p:ext uri="{BB962C8B-B14F-4D97-AF65-F5344CB8AC3E}">
        <p14:creationId xmlns:p14="http://schemas.microsoft.com/office/powerpoint/2010/main" val="38444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332A0-CF4E-4ECC-ABBA-BD4A32597CE1}" type="datetimeFigureOut">
              <a:rPr lang="vi-VN" smtClean="0"/>
              <a:pPr/>
              <a:t>03/12/2018</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37061-3A0C-49DB-B1A3-4D1E0C1D24DD}" type="slidenum">
              <a:rPr lang="vi-VN" smtClean="0"/>
              <a:pPr/>
              <a:t>‹#›</a:t>
            </a:fld>
            <a:endParaRPr lang="vi-VN"/>
          </a:p>
        </p:txBody>
      </p:sp>
    </p:spTree>
    <p:extLst>
      <p:ext uri="{BB962C8B-B14F-4D97-AF65-F5344CB8AC3E}">
        <p14:creationId xmlns:p14="http://schemas.microsoft.com/office/powerpoint/2010/main" val="349474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BEBA8EAE-BF5A-486C-A8C5-ECC9F3942E4B}">
                <a14:imgProps xmlns:a14="http://schemas.microsoft.com/office/drawing/2010/main">
                  <a14:imgLayer r:embed="rId1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t-EE" altLang="en-US" smtClean="0"/>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t-EE"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CD649C1-CF3D-4A06-A192-7AA542141FDA}"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BFEA58-D61D-43E5-AC97-4D7A9778D07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5312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t-EE" altLang="en-US" smtClean="0"/>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t-EE"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CD649C1-CF3D-4A06-A192-7AA542141FDA}"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BFEA58-D61D-43E5-AC97-4D7A9778D07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946181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t-EE" altLang="en-US" smtClean="0"/>
          </a:p>
        </p:txBody>
      </p:sp>
      <p:sp>
        <p:nvSpPr>
          <p:cNvPr id="205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t-EE" altLang="en-US" smtClean="0"/>
          </a:p>
        </p:txBody>
      </p:sp>
      <p:sp>
        <p:nvSpPr>
          <p:cNvPr id="4" name="Date Placeholder 3"/>
          <p:cNvSpPr>
            <a:spLocks noGrp="1"/>
          </p:cNvSpPr>
          <p:nvPr>
            <p:ph type="dt" sz="half" idx="2"/>
          </p:nvPr>
        </p:nvSpPr>
        <p:spPr>
          <a:xfrm>
            <a:off x="609600" y="6356364"/>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1BA747C-E344-474F-8B09-F1D219214630}"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3"/>
          </p:nvPr>
        </p:nvSpPr>
        <p:spPr>
          <a:xfrm>
            <a:off x="4165600" y="6356364"/>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4"/>
          </p:nvPr>
        </p:nvSpPr>
        <p:spPr>
          <a:xfrm>
            <a:off x="8737600" y="635636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BFEA58-D61D-43E5-AC97-4D7A9778D07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928880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t-EE" altLang="en-US" smtClean="0"/>
          </a:p>
        </p:txBody>
      </p:sp>
      <p:sp>
        <p:nvSpPr>
          <p:cNvPr id="2051"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t-EE" altLang="en-US" smtClean="0"/>
          </a:p>
        </p:txBody>
      </p:sp>
      <p:sp>
        <p:nvSpPr>
          <p:cNvPr id="4" name="Date Placeholder 3"/>
          <p:cNvSpPr>
            <a:spLocks noGrp="1"/>
          </p:cNvSpPr>
          <p:nvPr>
            <p:ph type="dt" sz="half" idx="2"/>
          </p:nvPr>
        </p:nvSpPr>
        <p:spPr>
          <a:xfrm>
            <a:off x="609600" y="6356364"/>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1BA747C-E344-474F-8B09-F1D219214630}" type="datetime5">
              <a:rPr kumimoji="0" 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3-Dec-18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3"/>
          </p:nvPr>
        </p:nvSpPr>
        <p:spPr>
          <a:xfrm>
            <a:off x="4165600" y="6356364"/>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4"/>
          </p:nvPr>
        </p:nvSpPr>
        <p:spPr>
          <a:xfrm>
            <a:off x="8737600" y="6356364"/>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BFEA58-D61D-43E5-AC97-4D7A9778D07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841149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t-EE" altLang="en-US" smtClean="0"/>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t-EE"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CD649C1-CF3D-4A06-A192-7AA542141FDA}"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BFEA58-D61D-43E5-AC97-4D7A9778D07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872566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blip>
          <a:srcRect/>
          <a:stretch>
            <a:fillRect/>
          </a:stretch>
        </a:blipFill>
        <a:effectLst/>
      </p:bgPr>
    </p:bg>
    <p:spTree>
      <p:nvGrpSpPr>
        <p:cNvPr id="1" name=""/>
        <p:cNvGrpSpPr/>
        <p:nvPr/>
      </p:nvGrpSpPr>
      <p:grpSpPr>
        <a:xfrm>
          <a:off x="0" y="0"/>
          <a:ext cx="0" cy="0"/>
          <a:chOff x="0" y="0"/>
          <a:chExt cx="0" cy="0"/>
        </a:xfrm>
      </p:grpSpPr>
      <p:sp>
        <p:nvSpPr>
          <p:cNvPr id="3" name="Snip Single Corner Rectangle 2"/>
          <p:cNvSpPr/>
          <p:nvPr userDrawn="1"/>
        </p:nvSpPr>
        <p:spPr>
          <a:xfrm>
            <a:off x="-15680" y="866140"/>
            <a:ext cx="12208664" cy="5991858"/>
          </a:xfrm>
          <a:custGeom>
            <a:avLst/>
            <a:gdLst>
              <a:gd name="connsiteX0" fmla="*/ 0 w 9155761"/>
              <a:gd name="connsiteY0" fmla="*/ 0 h 5769259"/>
              <a:gd name="connsiteX1" fmla="*/ 6271132 w 9155761"/>
              <a:gd name="connsiteY1" fmla="*/ 0 h 5769259"/>
              <a:gd name="connsiteX2" fmla="*/ 9155761 w 9155761"/>
              <a:gd name="connsiteY2" fmla="*/ 2884630 h 5769259"/>
              <a:gd name="connsiteX3" fmla="*/ 9155761 w 9155761"/>
              <a:gd name="connsiteY3" fmla="*/ 5769259 h 5769259"/>
              <a:gd name="connsiteX4" fmla="*/ 0 w 9155761"/>
              <a:gd name="connsiteY4" fmla="*/ 5769259 h 5769259"/>
              <a:gd name="connsiteX5" fmla="*/ 0 w 9155761"/>
              <a:gd name="connsiteY5" fmla="*/ 0 h 5769259"/>
              <a:gd name="connsiteX0" fmla="*/ 0 w 9155761"/>
              <a:gd name="connsiteY0" fmla="*/ 0 h 5769259"/>
              <a:gd name="connsiteX1" fmla="*/ 6271132 w 9155761"/>
              <a:gd name="connsiteY1" fmla="*/ 0 h 5769259"/>
              <a:gd name="connsiteX2" fmla="*/ 9147448 w 9155761"/>
              <a:gd name="connsiteY2" fmla="*/ 814761 h 5769259"/>
              <a:gd name="connsiteX3" fmla="*/ 9155761 w 9155761"/>
              <a:gd name="connsiteY3" fmla="*/ 5769259 h 5769259"/>
              <a:gd name="connsiteX4" fmla="*/ 0 w 9155761"/>
              <a:gd name="connsiteY4" fmla="*/ 5769259 h 5769259"/>
              <a:gd name="connsiteX5" fmla="*/ 0 w 9155761"/>
              <a:gd name="connsiteY5" fmla="*/ 0 h 5769259"/>
              <a:gd name="connsiteX0" fmla="*/ 0 w 9164074"/>
              <a:gd name="connsiteY0" fmla="*/ 0 h 5769259"/>
              <a:gd name="connsiteX1" fmla="*/ 6271132 w 9164074"/>
              <a:gd name="connsiteY1" fmla="*/ 0 h 5769259"/>
              <a:gd name="connsiteX2" fmla="*/ 9164074 w 9164074"/>
              <a:gd name="connsiteY2" fmla="*/ 823074 h 5769259"/>
              <a:gd name="connsiteX3" fmla="*/ 9155761 w 9164074"/>
              <a:gd name="connsiteY3" fmla="*/ 5769259 h 5769259"/>
              <a:gd name="connsiteX4" fmla="*/ 0 w 9164074"/>
              <a:gd name="connsiteY4" fmla="*/ 5769259 h 5769259"/>
              <a:gd name="connsiteX5" fmla="*/ 0 w 9164074"/>
              <a:gd name="connsiteY5" fmla="*/ 0 h 5769259"/>
              <a:gd name="connsiteX0" fmla="*/ 0 w 9164074"/>
              <a:gd name="connsiteY0" fmla="*/ 8313 h 5777572"/>
              <a:gd name="connsiteX1" fmla="*/ 5714179 w 9164074"/>
              <a:gd name="connsiteY1" fmla="*/ 0 h 5777572"/>
              <a:gd name="connsiteX2" fmla="*/ 9164074 w 9164074"/>
              <a:gd name="connsiteY2" fmla="*/ 831387 h 5777572"/>
              <a:gd name="connsiteX3" fmla="*/ 9155761 w 9164074"/>
              <a:gd name="connsiteY3" fmla="*/ 5777572 h 5777572"/>
              <a:gd name="connsiteX4" fmla="*/ 0 w 9164074"/>
              <a:gd name="connsiteY4" fmla="*/ 5777572 h 5777572"/>
              <a:gd name="connsiteX5" fmla="*/ 0 w 9164074"/>
              <a:gd name="connsiteY5" fmla="*/ 8313 h 5777572"/>
              <a:gd name="connsiteX0" fmla="*/ 0 w 9164074"/>
              <a:gd name="connsiteY0" fmla="*/ 8313 h 5777572"/>
              <a:gd name="connsiteX1" fmla="*/ 5714179 w 9164074"/>
              <a:gd name="connsiteY1" fmla="*/ 0 h 5777572"/>
              <a:gd name="connsiteX2" fmla="*/ 9164074 w 9164074"/>
              <a:gd name="connsiteY2" fmla="*/ 27054 h 5777572"/>
              <a:gd name="connsiteX3" fmla="*/ 9155761 w 9164074"/>
              <a:gd name="connsiteY3" fmla="*/ 5777572 h 5777572"/>
              <a:gd name="connsiteX4" fmla="*/ 0 w 9164074"/>
              <a:gd name="connsiteY4" fmla="*/ 5777572 h 5777572"/>
              <a:gd name="connsiteX5" fmla="*/ 0 w 9164074"/>
              <a:gd name="connsiteY5" fmla="*/ 8313 h 5777572"/>
              <a:gd name="connsiteX0" fmla="*/ 0 w 9172540"/>
              <a:gd name="connsiteY0" fmla="*/ 8313 h 5777572"/>
              <a:gd name="connsiteX1" fmla="*/ 5714179 w 9172540"/>
              <a:gd name="connsiteY1" fmla="*/ 0 h 5777572"/>
              <a:gd name="connsiteX2" fmla="*/ 9172540 w 9172540"/>
              <a:gd name="connsiteY2" fmla="*/ 10121 h 5777572"/>
              <a:gd name="connsiteX3" fmla="*/ 9155761 w 9172540"/>
              <a:gd name="connsiteY3" fmla="*/ 5777572 h 5777572"/>
              <a:gd name="connsiteX4" fmla="*/ 0 w 9172540"/>
              <a:gd name="connsiteY4" fmla="*/ 5777572 h 5777572"/>
              <a:gd name="connsiteX5" fmla="*/ 0 w 9172540"/>
              <a:gd name="connsiteY5" fmla="*/ 8313 h 5777572"/>
              <a:gd name="connsiteX0" fmla="*/ 0 w 9156498"/>
              <a:gd name="connsiteY0" fmla="*/ 19190 h 5788449"/>
              <a:gd name="connsiteX1" fmla="*/ 5714179 w 9156498"/>
              <a:gd name="connsiteY1" fmla="*/ 10877 h 5788449"/>
              <a:gd name="connsiteX2" fmla="*/ 9156498 w 9156498"/>
              <a:gd name="connsiteY2" fmla="*/ 0 h 5788449"/>
              <a:gd name="connsiteX3" fmla="*/ 9155761 w 9156498"/>
              <a:gd name="connsiteY3" fmla="*/ 5788449 h 5788449"/>
              <a:gd name="connsiteX4" fmla="*/ 0 w 9156498"/>
              <a:gd name="connsiteY4" fmla="*/ 5788449 h 5788449"/>
              <a:gd name="connsiteX5" fmla="*/ 0 w 9156498"/>
              <a:gd name="connsiteY5" fmla="*/ 19190 h 578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6498" h="5788449">
                <a:moveTo>
                  <a:pt x="0" y="19190"/>
                </a:moveTo>
                <a:lnTo>
                  <a:pt x="5714179" y="10877"/>
                </a:lnTo>
                <a:lnTo>
                  <a:pt x="9156498" y="0"/>
                </a:lnTo>
                <a:cubicBezTo>
                  <a:pt x="9156252" y="1929483"/>
                  <a:pt x="9156007" y="3858966"/>
                  <a:pt x="9155761" y="5788449"/>
                </a:cubicBezTo>
                <a:lnTo>
                  <a:pt x="0" y="5788449"/>
                </a:lnTo>
                <a:lnTo>
                  <a:pt x="0" y="19190"/>
                </a:lnTo>
                <a:close/>
              </a:path>
            </a:pathLst>
          </a:custGeom>
          <a:gradFill flip="none" rotWithShape="1">
            <a:gsLst>
              <a:gs pos="100000">
                <a:schemeClr val="bg1">
                  <a:alpha val="56000"/>
                </a:schemeClr>
              </a:gs>
              <a:gs pos="82000">
                <a:schemeClr val="bg1">
                  <a:lumMod val="95000"/>
                  <a:alpha val="90000"/>
                </a:schemeClr>
              </a:gs>
              <a:gs pos="0">
                <a:schemeClr val="bg1">
                  <a:lumMod val="95000"/>
                  <a:alpha val="8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Calibri"/>
              <a:ea typeface="+mn-ea"/>
              <a:cs typeface="+mn-cs"/>
            </a:endParaRPr>
          </a:p>
        </p:txBody>
      </p:sp>
      <p:sp>
        <p:nvSpPr>
          <p:cNvPr id="1029" name="Title Placeholder 1"/>
          <p:cNvSpPr>
            <a:spLocks noGrp="1"/>
          </p:cNvSpPr>
          <p:nvPr>
            <p:ph type="title"/>
          </p:nvPr>
        </p:nvSpPr>
        <p:spPr bwMode="auto">
          <a:xfrm>
            <a:off x="1912991" y="71754"/>
            <a:ext cx="9669409" cy="62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t-EE" altLang="en-US" smtClean="0"/>
          </a:p>
        </p:txBody>
      </p:sp>
      <p:sp>
        <p:nvSpPr>
          <p:cNvPr id="1030" name="Text Placeholder 2"/>
          <p:cNvSpPr>
            <a:spLocks noGrp="1"/>
          </p:cNvSpPr>
          <p:nvPr>
            <p:ph type="body" idx="1"/>
          </p:nvPr>
        </p:nvSpPr>
        <p:spPr bwMode="auto">
          <a:xfrm>
            <a:off x="528320" y="975360"/>
            <a:ext cx="1114552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t-EE" altLang="en-US" smtClean="0"/>
          </a:p>
        </p:txBody>
      </p:sp>
      <p:pic>
        <p:nvPicPr>
          <p:cNvPr id="11" name="Picture 2" descr="C:\Users\NGUYENDAN\Desktop\Phong san khau\Co Dang - To Quoc.png"/>
          <p:cNvPicPr>
            <a:picLocks noChangeAspect="1" noChangeArrowheads="1"/>
          </p:cNvPicPr>
          <p:nvPr userDrawn="1"/>
        </p:nvPicPr>
        <p:blipFill>
          <a:blip r:embed="rId15"/>
          <a:srcRect/>
          <a:stretch>
            <a:fillRect/>
          </a:stretch>
        </p:blipFill>
        <p:spPr bwMode="auto">
          <a:xfrm>
            <a:off x="528320" y="53340"/>
            <a:ext cx="1154872" cy="676277"/>
          </a:xfrm>
          <a:prstGeom prst="rect">
            <a:avLst/>
          </a:prstGeom>
          <a:noFill/>
          <a:effectLst>
            <a:outerShdw blurRad="50800" dist="38100" dir="5400000" algn="t" rotWithShape="0">
              <a:prstClr val="black">
                <a:alpha val="40000"/>
              </a:prstClr>
            </a:outerShdw>
          </a:effectLst>
          <a:extLst/>
        </p:spPr>
      </p:pic>
    </p:spTree>
    <p:extLst>
      <p:ext uri="{BB962C8B-B14F-4D97-AF65-F5344CB8AC3E}">
        <p14:creationId xmlns:p14="http://schemas.microsoft.com/office/powerpoint/2010/main" val="18243910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Calibri" pitchFamily="34" charset="0"/>
        </a:defRPr>
      </a:lvl2pPr>
      <a:lvl3pPr algn="l" rtl="0" eaLnBrk="0" fontAlgn="base" hangingPunct="0">
        <a:spcBef>
          <a:spcPct val="0"/>
        </a:spcBef>
        <a:spcAft>
          <a:spcPct val="0"/>
        </a:spcAft>
        <a:defRPr sz="4400" b="1">
          <a:solidFill>
            <a:schemeClr val="bg1"/>
          </a:solidFill>
          <a:latin typeface="Calibri" pitchFamily="34" charset="0"/>
        </a:defRPr>
      </a:lvl3pPr>
      <a:lvl4pPr algn="l" rtl="0" eaLnBrk="0" fontAlgn="base" hangingPunct="0">
        <a:spcBef>
          <a:spcPct val="0"/>
        </a:spcBef>
        <a:spcAft>
          <a:spcPct val="0"/>
        </a:spcAft>
        <a:defRPr sz="4400" b="1">
          <a:solidFill>
            <a:schemeClr val="bg1"/>
          </a:solidFill>
          <a:latin typeface="Calibri" pitchFamily="34" charset="0"/>
        </a:defRPr>
      </a:lvl4pPr>
      <a:lvl5pPr algn="l"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just" rtl="0" eaLnBrk="0" fontAlgn="base" hangingPunct="0">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just" rtl="0" eaLnBrk="0" fontAlgn="base" hangingPunct="0">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rtl="0" eaLnBrk="0" fontAlgn="base" hangingPunct="0">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rtl="0" eaLnBrk="0" fontAlgn="base" hangingPunct="0">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rtl="0" eaLnBrk="0" fontAlgn="base" hangingPunct="0">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t-EE" altLang="en-US" smtClean="0"/>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t-EE"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CD649C1-CF3D-4A06-A192-7AA542141FDA}" type="datetime1">
              <a:rPr kumimoji="0" lang="et-EE"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3.12.2018</a:t>
            </a:fld>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charset="0"/>
              </a:rPr>
              <a:t>BAN TỔ CHỨC TRUNG ƯƠNG</a:t>
            </a:r>
            <a:endParaRPr kumimoji="0" lang="et-EE"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BFEA58-D61D-43E5-AC97-4D7A9778D07D}" type="slidenum">
              <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t-E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2888190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8.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6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4.jpeg"/><Relationship Id="rId1" Type="http://schemas.openxmlformats.org/officeDocument/2006/relationships/slideLayout" Target="../slideLayouts/slideLayout68.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6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p:cNvSpPr>
          <p:nvPr/>
        </p:nvSpPr>
        <p:spPr>
          <a:xfrm>
            <a:off x="6106160" y="3898741"/>
            <a:ext cx="6106160" cy="2969419"/>
          </a:xfrm>
          <a:prstGeom prst="rect">
            <a:avLst/>
          </a:prstGeom>
          <a:blipFill dpi="0" rotWithShape="1">
            <a:blip r:embed="rId2"/>
            <a:srcRect/>
            <a:stretch>
              <a:fillRect l="-15000" t="-17000" b="-15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a:spLocks/>
          </p:cNvSpPr>
          <p:nvPr/>
        </p:nvSpPr>
        <p:spPr>
          <a:xfrm>
            <a:off x="0" y="3888581"/>
            <a:ext cx="6106160" cy="2969419"/>
          </a:xfrm>
          <a:prstGeom prst="rect">
            <a:avLst/>
          </a:prstGeom>
          <a:blipFill dpi="0" rotWithShape="1">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2" descr="C:\Users\NGUYENDAN\Desktop\Phong san khau\Co Dang - To Quoc.png"/>
          <p:cNvPicPr>
            <a:picLocks noChangeAspect="1" noChangeArrowheads="1"/>
          </p:cNvPicPr>
          <p:nvPr/>
        </p:nvPicPr>
        <p:blipFill>
          <a:blip r:embed="rId4"/>
          <a:srcRect/>
          <a:stretch>
            <a:fillRect/>
          </a:stretch>
        </p:blipFill>
        <p:spPr bwMode="auto">
          <a:xfrm>
            <a:off x="2782888" y="160338"/>
            <a:ext cx="1657350" cy="892175"/>
          </a:xfrm>
          <a:prstGeom prst="rect">
            <a:avLst/>
          </a:prstGeom>
          <a:noFill/>
          <a:effectLst>
            <a:outerShdw blurRad="50800" dist="38100" dir="5400000" algn="t" rotWithShape="0">
              <a:prstClr val="black">
                <a:alpha val="40000"/>
              </a:prstClr>
            </a:outerShdw>
          </a:effectLst>
          <a:extLst/>
        </p:spPr>
      </p:pic>
      <p:sp>
        <p:nvSpPr>
          <p:cNvPr id="8" name="Title 1"/>
          <p:cNvSpPr txBox="1">
            <a:spLocks/>
          </p:cNvSpPr>
          <p:nvPr/>
        </p:nvSpPr>
        <p:spPr bwMode="auto">
          <a:xfrm>
            <a:off x="0" y="1355408"/>
            <a:ext cx="12192000" cy="923925"/>
          </a:xfrm>
          <a:prstGeom prst="rect">
            <a:avLst/>
          </a:prstGeom>
        </p:spPr>
        <p:txBody>
          <a:bodyPr>
            <a:spAutoFit/>
          </a:bodyPr>
          <a:lstStyle>
            <a:defPPr>
              <a:defRPr lang="et-EE"/>
            </a:defPPr>
            <a:lvl1pPr algn="ctr">
              <a:defRPr sz="3600" b="1">
                <a:solidFill>
                  <a:srgbClr val="FFFF00"/>
                </a:solidFill>
                <a:effectLst>
                  <a:outerShdw blurRad="38100" dist="38100" dir="2700000" algn="tl">
                    <a:srgbClr val="000000">
                      <a:alpha val="43137"/>
                    </a:srgbClr>
                  </a:outerShdw>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ĐỀ CƯƠNG QUÁN TRIỆT</a:t>
            </a:r>
            <a:endParaRPr kumimoji="0" lang="en-GB" sz="54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
        <p:nvSpPr>
          <p:cNvPr id="11" name="Rectangle 10"/>
          <p:cNvSpPr/>
          <p:nvPr/>
        </p:nvSpPr>
        <p:spPr>
          <a:xfrm>
            <a:off x="0" y="2197735"/>
            <a:ext cx="12192000" cy="70802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NGHỊ QUYẾT TRUNG </a:t>
            </a:r>
            <a:r>
              <a:rPr kumimoji="0" lang="en-US" sz="40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ƯƠNG</a:t>
            </a:r>
            <a:endParaRPr kumimoji="0" lang="en-GB" sz="4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grpSp>
        <p:nvGrpSpPr>
          <p:cNvPr id="10" name="Group 9"/>
          <p:cNvGrpSpPr/>
          <p:nvPr/>
        </p:nvGrpSpPr>
        <p:grpSpPr>
          <a:xfrm>
            <a:off x="0" y="2905760"/>
            <a:ext cx="12192000" cy="1351280"/>
            <a:chOff x="0" y="2905760"/>
            <a:chExt cx="12192000" cy="1351280"/>
          </a:xfrm>
        </p:grpSpPr>
        <p:sp>
          <p:nvSpPr>
            <p:cNvPr id="2" name="Rectangle 1"/>
            <p:cNvSpPr/>
            <p:nvPr/>
          </p:nvSpPr>
          <p:spPr>
            <a:xfrm>
              <a:off x="0" y="3291840"/>
              <a:ext cx="12192000" cy="596741"/>
            </a:xfrm>
            <a:prstGeom prst="rect">
              <a:avLst/>
            </a:prstGeom>
            <a:solidFill>
              <a:schemeClr val="accent5">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ctagon 2"/>
            <p:cNvSpPr/>
            <p:nvPr/>
          </p:nvSpPr>
          <p:spPr>
            <a:xfrm>
              <a:off x="5420360" y="2905760"/>
              <a:ext cx="1351280" cy="1351280"/>
            </a:xfrm>
            <a:prstGeom prst="octagon">
              <a:avLst/>
            </a:prstGeom>
            <a:solidFill>
              <a:schemeClr val="accent5">
                <a:lumMod val="75000"/>
              </a:schemeClr>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rgbClr val="FFFF00"/>
                  </a:solidFill>
                </a:rPr>
                <a:t>8</a:t>
              </a:r>
              <a:endParaRPr lang="vi-VN" sz="6600">
                <a:solidFill>
                  <a:srgbClr val="FFFF00"/>
                </a:solidFill>
              </a:endParaRPr>
            </a:p>
          </p:txBody>
        </p:sp>
      </p:grpSp>
    </p:spTree>
    <p:extLst>
      <p:ext uri="{BB962C8B-B14F-4D97-AF65-F5344CB8AC3E}">
        <p14:creationId xmlns:p14="http://schemas.microsoft.com/office/powerpoint/2010/main" val="338254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1. Tính cấp thiết</a:t>
            </a:r>
            <a:endParaRPr lang="vi-VN" sz="4000"/>
          </a:p>
        </p:txBody>
      </p:sp>
      <p:sp>
        <p:nvSpPr>
          <p:cNvPr id="4" name="Freeform 3"/>
          <p:cNvSpPr/>
          <p:nvPr/>
        </p:nvSpPr>
        <p:spPr>
          <a:xfrm>
            <a:off x="908448" y="3826564"/>
            <a:ext cx="10945216" cy="1157972"/>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Bef>
                <a:spcPct val="0"/>
              </a:spcBef>
              <a:spcAft>
                <a:spcPct val="35000"/>
              </a:spcAft>
            </a:pPr>
            <a:r>
              <a:rPr lang="en-US" sz="3600" smtClean="0">
                <a:latin typeface="Times New Roman" panose="02020603050405020304" pitchFamily="18" charset="0"/>
                <a:cs typeface="Times New Roman" panose="02020603050405020304" pitchFamily="18" charset="0"/>
              </a:rPr>
              <a:t>Thích </a:t>
            </a:r>
            <a:r>
              <a:rPr lang="en-US" sz="3600">
                <a:latin typeface="Times New Roman" panose="02020603050405020304" pitchFamily="18" charset="0"/>
                <a:cs typeface="Times New Roman" panose="02020603050405020304" pitchFamily="18" charset="0"/>
              </a:rPr>
              <a:t>ứng với xu thế toàn cầu hóa, kinh tế tri thức, cuộc cách mạng công nghiệp 4.0 </a:t>
            </a:r>
            <a:endParaRPr lang="en-US" sz="3600" kern="1200">
              <a:latin typeface="Times New Roman" panose="02020603050405020304" pitchFamily="18" charset="0"/>
              <a:cs typeface="Times New Roman" panose="02020603050405020304" pitchFamily="18" charset="0"/>
            </a:endParaRPr>
          </a:p>
        </p:txBody>
      </p:sp>
      <p:sp>
        <p:nvSpPr>
          <p:cNvPr id="5" name="Oval 4"/>
          <p:cNvSpPr/>
          <p:nvPr/>
        </p:nvSpPr>
        <p:spPr>
          <a:xfrm>
            <a:off x="284923" y="3661830"/>
            <a:ext cx="1368000" cy="1368000"/>
          </a:xfrm>
          <a:prstGeom prst="ellipse">
            <a:avLst/>
          </a:prstGeom>
          <a:blipFill>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908448" y="5355215"/>
            <a:ext cx="10945216" cy="1209676"/>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0" numCol="1" spcCol="1270" anchor="ctr" anchorCtr="0">
            <a:noAutofit/>
          </a:bodyPr>
          <a:lstStyle/>
          <a:p>
            <a:pPr lvl="0" algn="just" defTabSz="1333500">
              <a:lnSpc>
                <a:spcPct val="90000"/>
              </a:lnSpc>
              <a:spcBef>
                <a:spcPct val="0"/>
              </a:spcBef>
              <a:spcAft>
                <a:spcPct val="35000"/>
              </a:spcAft>
            </a:pPr>
            <a:r>
              <a:rPr lang="vi-VN" sz="4000" smtClean="0">
                <a:latin typeface="Times New Roman" panose="02020603050405020304" pitchFamily="18" charset="0"/>
              </a:rPr>
              <a:t>Sự </a:t>
            </a:r>
            <a:r>
              <a:rPr lang="vi-VN" sz="4000">
                <a:latin typeface="Times New Roman" panose="02020603050405020304" pitchFamily="18" charset="0"/>
              </a:rPr>
              <a:t>biến đổi khí hậu toàn cầu</a:t>
            </a:r>
            <a:endParaRPr lang="en-US" sz="4000" kern="1200">
              <a:latin typeface="Times New Roman" panose="02020603050405020304" pitchFamily="18" charset="0"/>
            </a:endParaRPr>
          </a:p>
        </p:txBody>
      </p:sp>
      <p:sp>
        <p:nvSpPr>
          <p:cNvPr id="7" name="Oval 6"/>
          <p:cNvSpPr/>
          <p:nvPr/>
        </p:nvSpPr>
        <p:spPr>
          <a:xfrm>
            <a:off x="284923" y="5263038"/>
            <a:ext cx="1368000" cy="1368000"/>
          </a:xfrm>
          <a:prstGeom prst="ellipse">
            <a:avLst/>
          </a:prstGeom>
          <a:blipFill dpi="0" rotWithShape="1">
            <a:blip r:embed="rId3"/>
            <a:srcRect/>
            <a:stretch>
              <a:fillRect t="3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478696" y="978909"/>
            <a:ext cx="8374968" cy="2569154"/>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Bef>
                <a:spcPct val="0"/>
              </a:spcBef>
              <a:spcAft>
                <a:spcPct val="35000"/>
              </a:spcAft>
            </a:pPr>
            <a:r>
              <a:rPr lang="vi-VN" sz="3600">
                <a:latin typeface="Times New Roman" panose="02020603050405020304" pitchFamily="18" charset="0"/>
                <a:cs typeface="Times New Roman" panose="02020603050405020304" pitchFamily="18" charset="0"/>
              </a:rPr>
              <a:t>Đất nước đang trong quá trình xây dựng nền dân chủ XHCN; xây dựng Nhà nước pháp quyền XHCN; phát triển kinh tế thị trường định hướng XHCN</a:t>
            </a:r>
            <a:endParaRPr lang="en-US" sz="3600" kern="1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23" y="1023937"/>
            <a:ext cx="3810000" cy="2524125"/>
          </a:xfrm>
          <a:prstGeom prst="rect">
            <a:avLst/>
          </a:prstGeom>
          <a:ln w="38100">
            <a:solidFill>
              <a:schemeClr val="bg1"/>
            </a:solidFill>
          </a:ln>
        </p:spPr>
      </p:pic>
    </p:spTree>
    <p:extLst>
      <p:ext uri="{BB962C8B-B14F-4D97-AF65-F5344CB8AC3E}">
        <p14:creationId xmlns:p14="http://schemas.microsoft.com/office/powerpoint/2010/main" val="3675479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1. Tính cấp thiết</a:t>
            </a:r>
            <a:endParaRPr lang="vi-VN" sz="4000"/>
          </a:p>
        </p:txBody>
      </p:sp>
      <p:sp>
        <p:nvSpPr>
          <p:cNvPr id="9" name="Content Placeholder 2"/>
          <p:cNvSpPr>
            <a:spLocks noGrp="1"/>
          </p:cNvSpPr>
          <p:nvPr>
            <p:ph idx="1"/>
          </p:nvPr>
        </p:nvSpPr>
        <p:spPr>
          <a:xfrm>
            <a:off x="2122617" y="1085349"/>
            <a:ext cx="9796092" cy="171748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0" indent="0" algn="ctr">
              <a:spcBef>
                <a:spcPts val="0"/>
              </a:spcBef>
              <a:buNone/>
            </a:pPr>
            <a:r>
              <a:rPr lang="vi-VN" sz="3000" smtClean="0">
                <a:latin typeface="Times New Roman" pitchFamily="18" charset="0"/>
              </a:rPr>
              <a:t>Các </a:t>
            </a:r>
            <a:r>
              <a:rPr lang="vi-VN" sz="3000">
                <a:latin typeface="Times New Roman" pitchFamily="18" charset="0"/>
              </a:rPr>
              <a:t>thế lực thù địch liên tục chống phá ta về mọi mặt, đặc biệt là việc tấn công trên mặt trận chính trị tư tưởng bằng mọi thủ đoạn tinh vi, xảo quyệt</a:t>
            </a:r>
            <a:endParaRPr lang="vi-VN" sz="3000" dirty="0">
              <a:latin typeface="Times New Roman" pitchFamily="18" charset="0"/>
            </a:endParaRPr>
          </a:p>
        </p:txBody>
      </p:sp>
      <p:sp>
        <p:nvSpPr>
          <p:cNvPr id="10" name="Oval 9"/>
          <p:cNvSpPr/>
          <p:nvPr/>
        </p:nvSpPr>
        <p:spPr>
          <a:xfrm>
            <a:off x="358617" y="1038835"/>
            <a:ext cx="1764000" cy="1764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2" name="Oval 11"/>
          <p:cNvSpPr/>
          <p:nvPr/>
        </p:nvSpPr>
        <p:spPr>
          <a:xfrm>
            <a:off x="10154709" y="3018815"/>
            <a:ext cx="1764000" cy="1764000"/>
          </a:xfrm>
          <a:prstGeom prst="ellipse">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rgbClr val="001132"/>
                </a:solidFill>
              </a:rPr>
              <a:t>Đại Hội XII</a:t>
            </a:r>
            <a:endParaRPr lang="vi-VN" sz="2400" b="1">
              <a:solidFill>
                <a:srgbClr val="001132"/>
              </a:solidFill>
            </a:endParaRPr>
          </a:p>
        </p:txBody>
      </p:sp>
      <p:sp>
        <p:nvSpPr>
          <p:cNvPr id="13" name="Content Placeholder 2"/>
          <p:cNvSpPr txBox="1">
            <a:spLocks/>
          </p:cNvSpPr>
          <p:nvPr/>
        </p:nvSpPr>
        <p:spPr bwMode="auto">
          <a:xfrm>
            <a:off x="473412" y="2972301"/>
            <a:ext cx="9681297" cy="1810514"/>
          </a:xfrm>
          <a:prstGeom prst="round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3000" smtClean="0">
                <a:latin typeface="Times New Roman" pitchFamily="18" charset="0"/>
              </a:rPr>
              <a:t>“</a:t>
            </a:r>
            <a:r>
              <a:rPr lang="vi-VN" sz="3000" i="1">
                <a:latin typeface="Times New Roman" pitchFamily="18" charset="0"/>
              </a:rPr>
              <a:t>Đ</a:t>
            </a:r>
            <a:r>
              <a:rPr lang="vi-VN" sz="3000" i="1" smtClean="0">
                <a:latin typeface="Times New Roman" pitchFamily="18" charset="0"/>
              </a:rPr>
              <a:t>ổi </a:t>
            </a:r>
            <a:r>
              <a:rPr lang="vi-VN" sz="3000" i="1">
                <a:latin typeface="Times New Roman" pitchFamily="18" charset="0"/>
              </a:rPr>
              <a:t>mới mạnh mẽ phương thức lãnh đạo của Đảng đối với hệ thống chính trị</a:t>
            </a:r>
            <a:r>
              <a:rPr lang="vi-VN" sz="3000">
                <a:latin typeface="Times New Roman" pitchFamily="18" charset="0"/>
              </a:rPr>
              <a:t>”, trong đó có việc đẩy mạnh phương thức nêu gương, đặc biệt là trách nhiệm nêu gương của </a:t>
            </a:r>
            <a:r>
              <a:rPr lang="vi-VN" sz="3000" smtClean="0">
                <a:latin typeface="Times New Roman" pitchFamily="18" charset="0"/>
              </a:rPr>
              <a:t>UV BCT, UV BBT, UV BCHTW</a:t>
            </a:r>
            <a:endParaRPr lang="en-US" sz="3000" dirty="0">
              <a:latin typeface="Times New Roman" pitchFamily="18" charset="0"/>
            </a:endParaRPr>
          </a:p>
        </p:txBody>
      </p:sp>
      <p:sp>
        <p:nvSpPr>
          <p:cNvPr id="15" name="Pentagon 14"/>
          <p:cNvSpPr/>
          <p:nvPr/>
        </p:nvSpPr>
        <p:spPr>
          <a:xfrm>
            <a:off x="4790661" y="5107134"/>
            <a:ext cx="7128048" cy="1500808"/>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smtClean="0"/>
              <a:t>Có </a:t>
            </a:r>
            <a:r>
              <a:rPr lang="vi-VN" sz="2800"/>
              <a:t>ý nghĩa </a:t>
            </a:r>
            <a:r>
              <a:rPr lang="de-DE" sz="2800"/>
              <a:t>rất</a:t>
            </a:r>
            <a:r>
              <a:rPr lang="vi-VN" sz="2800"/>
              <a:t> quan trọng, </a:t>
            </a:r>
            <a:r>
              <a:rPr lang="de-DE" sz="2800"/>
              <a:t>có sức mạnh lớn về mặt tinh thần, có tính lan tỏa mạnh mẽ</a:t>
            </a:r>
            <a:r>
              <a:rPr lang="vi-VN" sz="2800"/>
              <a:t> trong cán bộ, đảng viên và nhân dân</a:t>
            </a:r>
          </a:p>
        </p:txBody>
      </p:sp>
      <p:sp>
        <p:nvSpPr>
          <p:cNvPr id="14" name="Content Placeholder 2"/>
          <p:cNvSpPr txBox="1">
            <a:spLocks/>
          </p:cNvSpPr>
          <p:nvPr/>
        </p:nvSpPr>
        <p:spPr bwMode="auto">
          <a:xfrm>
            <a:off x="473412" y="4952281"/>
            <a:ext cx="4436520" cy="1810514"/>
          </a:xfrm>
          <a:prstGeom prst="roundRect">
            <a:avLst/>
          </a:prstGeom>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3000">
                <a:latin typeface="Times New Roman" pitchFamily="18" charset="0"/>
              </a:rPr>
              <a:t>Tăng cường trách nhiệm nêu gương của các đồng chí cán bộ cấp cao của Đảng và Nhà nước</a:t>
            </a:r>
            <a:endParaRPr lang="en-US" sz="3000" dirty="0">
              <a:latin typeface="Times New Roman" pitchFamily="18" charset="0"/>
            </a:endParaRPr>
          </a:p>
        </p:txBody>
      </p:sp>
    </p:spTree>
    <p:extLst>
      <p:ext uri="{BB962C8B-B14F-4D97-AF65-F5344CB8AC3E}">
        <p14:creationId xmlns:p14="http://schemas.microsoft.com/office/powerpoint/2010/main" val="2050564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1. Tính cấp thiết</a:t>
            </a:r>
            <a:endParaRPr lang="vi-VN" sz="4000"/>
          </a:p>
        </p:txBody>
      </p:sp>
      <p:sp>
        <p:nvSpPr>
          <p:cNvPr id="11" name="Right Arrow 10"/>
          <p:cNvSpPr/>
          <p:nvPr/>
        </p:nvSpPr>
        <p:spPr>
          <a:xfrm>
            <a:off x="227788" y="1183034"/>
            <a:ext cx="3827378" cy="2337935"/>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smtClean="0">
                <a:solidFill>
                  <a:srgbClr val="FFFF99"/>
                </a:solidFill>
              </a:rPr>
              <a:t>Từ các lý do nêu trên</a:t>
            </a:r>
            <a:endParaRPr lang="vi-VN" sz="2800">
              <a:solidFill>
                <a:srgbClr val="FFFF99"/>
              </a:solidFill>
            </a:endParaRPr>
          </a:p>
        </p:txBody>
      </p:sp>
      <p:sp>
        <p:nvSpPr>
          <p:cNvPr id="16" name="Right Arrow 15"/>
          <p:cNvSpPr/>
          <p:nvPr/>
        </p:nvSpPr>
        <p:spPr>
          <a:xfrm>
            <a:off x="227789" y="4003597"/>
            <a:ext cx="3827378" cy="238302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smtClean="0">
                <a:solidFill>
                  <a:srgbClr val="FFFF99"/>
                </a:solidFill>
              </a:rPr>
              <a:t>Cụ </a:t>
            </a:r>
            <a:r>
              <a:rPr lang="vi-VN" sz="2800">
                <a:solidFill>
                  <a:srgbClr val="FFFF99"/>
                </a:solidFill>
              </a:rPr>
              <a:t>thể hóa Nghị quyết Đại hội XII của Đảng</a:t>
            </a:r>
          </a:p>
        </p:txBody>
      </p:sp>
      <p:sp>
        <p:nvSpPr>
          <p:cNvPr id="17" name="Right Arrow 16"/>
          <p:cNvSpPr/>
          <p:nvPr/>
        </p:nvSpPr>
        <p:spPr>
          <a:xfrm flipH="1">
            <a:off x="7931426" y="4003598"/>
            <a:ext cx="4078334" cy="2383026"/>
          </a:xfrm>
          <a:prstGeom prst="rightArrow">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smtClean="0">
                <a:solidFill>
                  <a:srgbClr val="FFFF99"/>
                </a:solidFill>
              </a:rPr>
              <a:t>Cụ </a:t>
            </a:r>
            <a:r>
              <a:rPr lang="vi-VN" sz="2400">
                <a:solidFill>
                  <a:srgbClr val="FFFF99"/>
                </a:solidFill>
              </a:rPr>
              <a:t>thể hóa các nghị quyết của </a:t>
            </a:r>
            <a:r>
              <a:rPr lang="vi-VN" sz="2400" smtClean="0">
                <a:solidFill>
                  <a:srgbClr val="FFFF99"/>
                </a:solidFill>
              </a:rPr>
              <a:t>BCH TW </a:t>
            </a:r>
            <a:r>
              <a:rPr lang="vi-VN" sz="2400">
                <a:solidFill>
                  <a:srgbClr val="FFFF99"/>
                </a:solidFill>
              </a:rPr>
              <a:t>khóa </a:t>
            </a:r>
            <a:r>
              <a:rPr lang="vi-VN" sz="2400" smtClean="0">
                <a:solidFill>
                  <a:srgbClr val="FFFF99"/>
                </a:solidFill>
              </a:rPr>
              <a:t>XII về xây dựng, chỉnh đốn Đảng </a:t>
            </a:r>
            <a:endParaRPr lang="vi-VN" sz="2400">
              <a:solidFill>
                <a:srgbClr val="FFFF99"/>
              </a:solidFill>
            </a:endParaRPr>
          </a:p>
        </p:txBody>
      </p:sp>
      <p:sp>
        <p:nvSpPr>
          <p:cNvPr id="18" name="Right Arrow 17"/>
          <p:cNvSpPr/>
          <p:nvPr/>
        </p:nvSpPr>
        <p:spPr>
          <a:xfrm flipH="1">
            <a:off x="7931426" y="1183034"/>
            <a:ext cx="4078334" cy="2337935"/>
          </a:xfrm>
          <a:prstGeom prst="rightArrow">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smtClean="0">
                <a:solidFill>
                  <a:srgbClr val="FFFF99"/>
                </a:solidFill>
              </a:rPr>
              <a:t>Củng </a:t>
            </a:r>
            <a:r>
              <a:rPr lang="vi-VN" sz="2400">
                <a:solidFill>
                  <a:srgbClr val="FFFF99"/>
                </a:solidFill>
              </a:rPr>
              <a:t>cố niềm tin của cán bộ, đảng viên và nhân dân </a:t>
            </a:r>
            <a:r>
              <a:rPr lang="vi-VN" sz="2400" smtClean="0">
                <a:solidFill>
                  <a:srgbClr val="FFFF99"/>
                </a:solidFill>
              </a:rPr>
              <a:t>với Đảng</a:t>
            </a:r>
            <a:endParaRPr lang="vi-VN" sz="2400">
              <a:solidFill>
                <a:srgbClr val="FFFF99"/>
              </a:solidFill>
            </a:endParaRPr>
          </a:p>
        </p:txBody>
      </p:sp>
      <p:sp>
        <p:nvSpPr>
          <p:cNvPr id="19" name="Rounded Rectangle 18"/>
          <p:cNvSpPr/>
          <p:nvPr/>
        </p:nvSpPr>
        <p:spPr>
          <a:xfrm>
            <a:off x="4194314" y="1183034"/>
            <a:ext cx="3617844" cy="5203590"/>
          </a:xfrm>
          <a:prstGeom prst="round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spcFirstLastPara="0" vert="horz" wrap="square" lIns="237284" tIns="237284" rIns="237284" bIns="237284" numCol="1" spcCol="1270" anchor="ctr" anchorCtr="0">
            <a:noAutofit/>
          </a:bodyPr>
          <a:lstStyle/>
          <a:p>
            <a:pPr lvl="0" algn="just" defTabSz="1422400">
              <a:lnSpc>
                <a:spcPct val="90000"/>
              </a:lnSpc>
              <a:spcBef>
                <a:spcPct val="0"/>
              </a:spcBef>
              <a:spcAft>
                <a:spcPts val="0"/>
              </a:spcAft>
            </a:pPr>
            <a:r>
              <a:rPr lang="vi-VN" sz="3200" smtClean="0">
                <a:solidFill>
                  <a:srgbClr val="C00000"/>
                </a:solidFill>
                <a:ea typeface="+mj-ea"/>
                <a:cs typeface="Calibri" panose="020F0502020204030204" pitchFamily="34" charset="0"/>
              </a:rPr>
              <a:t>Việc </a:t>
            </a:r>
            <a:r>
              <a:rPr lang="vi-VN" sz="3200">
                <a:solidFill>
                  <a:srgbClr val="C00000"/>
                </a:solidFill>
                <a:ea typeface="+mj-ea"/>
                <a:cs typeface="Calibri" panose="020F0502020204030204" pitchFamily="34" charset="0"/>
              </a:rPr>
              <a:t>ban bành Quy định của </a:t>
            </a:r>
            <a:r>
              <a:rPr lang="vi-VN" sz="3200" smtClean="0">
                <a:solidFill>
                  <a:srgbClr val="C00000"/>
                </a:solidFill>
                <a:ea typeface="+mj-ea"/>
                <a:cs typeface="Calibri" panose="020F0502020204030204" pitchFamily="34" charset="0"/>
              </a:rPr>
              <a:t>BCHTW về </a:t>
            </a:r>
            <a:r>
              <a:rPr lang="vi-VN" sz="3200">
                <a:solidFill>
                  <a:srgbClr val="C00000"/>
                </a:solidFill>
                <a:ea typeface="+mj-ea"/>
                <a:cs typeface="Calibri" panose="020F0502020204030204" pitchFamily="34" charset="0"/>
              </a:rPr>
              <a:t>trách nhiệm nêu gương của cán bộ, đảng viên, trước hết là </a:t>
            </a:r>
            <a:r>
              <a:rPr lang="vi-VN" sz="3200" smtClean="0">
                <a:solidFill>
                  <a:srgbClr val="C00000"/>
                </a:solidFill>
                <a:ea typeface="+mj-ea"/>
                <a:cs typeface="Calibri" panose="020F0502020204030204" pitchFamily="34" charset="0"/>
              </a:rPr>
              <a:t>UV BCT, UV BBT, UV BCHTW là </a:t>
            </a:r>
            <a:r>
              <a:rPr lang="vi-VN" sz="3200">
                <a:solidFill>
                  <a:srgbClr val="C00000"/>
                </a:solidFill>
                <a:ea typeface="+mj-ea"/>
                <a:cs typeface="Calibri" panose="020F0502020204030204" pitchFamily="34" charset="0"/>
              </a:rPr>
              <a:t>rất cần thiết</a:t>
            </a:r>
            <a:endParaRPr lang="vi-VN" sz="3200" i="1" dirty="0" smtClean="0">
              <a:solidFill>
                <a:srgbClr val="002060"/>
              </a:solidFill>
              <a:ea typeface="+mj-ea"/>
              <a:cs typeface="Calibri" panose="020F0502020204030204" pitchFamily="34" charset="0"/>
            </a:endParaRPr>
          </a:p>
        </p:txBody>
      </p:sp>
    </p:spTree>
    <p:extLst>
      <p:ext uri="{BB962C8B-B14F-4D97-AF65-F5344CB8AC3E}">
        <p14:creationId xmlns:p14="http://schemas.microsoft.com/office/powerpoint/2010/main" val="2688385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2</a:t>
            </a:r>
            <a:r>
              <a:rPr lang="en-US" sz="4000" smtClean="0"/>
              <a:t>. Quá trình xây dựng Quy định</a:t>
            </a:r>
            <a:endParaRPr lang="vi-VN" sz="4000"/>
          </a:p>
        </p:txBody>
      </p:sp>
      <p:sp>
        <p:nvSpPr>
          <p:cNvPr id="8" name="Oval 7"/>
          <p:cNvSpPr/>
          <p:nvPr/>
        </p:nvSpPr>
        <p:spPr>
          <a:xfrm>
            <a:off x="288236" y="1084176"/>
            <a:ext cx="2160000" cy="216000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FFFF99"/>
                </a:solidFill>
              </a:rPr>
              <a:t>Bộ Chính trị</a:t>
            </a:r>
            <a:endParaRPr lang="vi-VN" sz="3600">
              <a:solidFill>
                <a:srgbClr val="FFFF99"/>
              </a:solidFill>
            </a:endParaRPr>
          </a:p>
        </p:txBody>
      </p:sp>
      <p:sp>
        <p:nvSpPr>
          <p:cNvPr id="10" name="Oval 9"/>
          <p:cNvSpPr/>
          <p:nvPr/>
        </p:nvSpPr>
        <p:spPr>
          <a:xfrm>
            <a:off x="3859696" y="1084176"/>
            <a:ext cx="2160000" cy="2160000"/>
          </a:xfrm>
          <a:prstGeom prst="ellipse">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rgbClr val="C00000"/>
                </a:solidFill>
              </a:rPr>
              <a:t>Ban Tổ chức TW</a:t>
            </a:r>
            <a:endParaRPr lang="vi-VN" sz="3200">
              <a:solidFill>
                <a:srgbClr val="C00000"/>
              </a:solidFill>
            </a:endParaRPr>
          </a:p>
        </p:txBody>
      </p:sp>
      <p:sp>
        <p:nvSpPr>
          <p:cNvPr id="12" name="Right Arrow 11"/>
          <p:cNvSpPr/>
          <p:nvPr/>
        </p:nvSpPr>
        <p:spPr>
          <a:xfrm>
            <a:off x="6171229" y="1123932"/>
            <a:ext cx="810412" cy="726861"/>
          </a:xfrm>
          <a:prstGeom prst="rightArrow">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ight Arrow 12"/>
          <p:cNvSpPr/>
          <p:nvPr/>
        </p:nvSpPr>
        <p:spPr>
          <a:xfrm>
            <a:off x="6171229" y="2430421"/>
            <a:ext cx="810412" cy="726861"/>
          </a:xfrm>
          <a:prstGeom prst="rightArrow">
            <a:avLst/>
          </a:prstGeom>
          <a:solidFill>
            <a:srgbClr val="9933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ight Arrow 13"/>
          <p:cNvSpPr/>
          <p:nvPr/>
        </p:nvSpPr>
        <p:spPr>
          <a:xfrm>
            <a:off x="2609660" y="1629408"/>
            <a:ext cx="1088612" cy="1253966"/>
          </a:xfrm>
          <a:prstGeom prst="rightArrow">
            <a:avLst>
              <a:gd name="adj1" fmla="val 50000"/>
              <a:gd name="adj2" fmla="val 48937"/>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Content Placeholder 2"/>
          <p:cNvSpPr txBox="1">
            <a:spLocks/>
          </p:cNvSpPr>
          <p:nvPr/>
        </p:nvSpPr>
        <p:spPr bwMode="auto">
          <a:xfrm>
            <a:off x="6981642" y="965844"/>
            <a:ext cx="4826048" cy="1043036"/>
          </a:xfrm>
          <a:prstGeom prst="roundRect">
            <a:avLst/>
          </a:prstGeom>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3200" smtClean="0"/>
              <a:t>Sơ </a:t>
            </a:r>
            <a:r>
              <a:rPr lang="vi-VN" sz="3200"/>
              <a:t>kết </a:t>
            </a:r>
            <a:r>
              <a:rPr lang="vi-VN" sz="3200" smtClean="0"/>
              <a:t>thực </a:t>
            </a:r>
            <a:r>
              <a:rPr lang="vi-VN" sz="3200"/>
              <a:t>hiện Quy định số 101</a:t>
            </a:r>
            <a:endParaRPr lang="en-US" sz="3200" dirty="0"/>
          </a:p>
        </p:txBody>
      </p:sp>
      <p:sp>
        <p:nvSpPr>
          <p:cNvPr id="20" name="Content Placeholder 2"/>
          <p:cNvSpPr txBox="1">
            <a:spLocks/>
          </p:cNvSpPr>
          <p:nvPr/>
        </p:nvSpPr>
        <p:spPr bwMode="auto">
          <a:xfrm>
            <a:off x="6981642" y="2234562"/>
            <a:ext cx="4826048" cy="1043036"/>
          </a:xfrm>
          <a:prstGeom prst="roundRect">
            <a:avLst/>
          </a:prstGeom>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3200" smtClean="0"/>
              <a:t>Sơ </a:t>
            </a:r>
            <a:r>
              <a:rPr lang="vi-VN" sz="3200"/>
              <a:t>kết </a:t>
            </a:r>
            <a:r>
              <a:rPr lang="vi-VN" sz="3200" smtClean="0"/>
              <a:t>thực </a:t>
            </a:r>
            <a:r>
              <a:rPr lang="vi-VN" sz="3200"/>
              <a:t>hiện Quy định số 55</a:t>
            </a:r>
            <a:endParaRPr lang="en-US" sz="3200" dirty="0"/>
          </a:p>
        </p:txBody>
      </p:sp>
      <p:sp>
        <p:nvSpPr>
          <p:cNvPr id="21" name="Content Placeholder 2"/>
          <p:cNvSpPr txBox="1">
            <a:spLocks/>
          </p:cNvSpPr>
          <p:nvPr/>
        </p:nvSpPr>
        <p:spPr bwMode="auto">
          <a:xfrm>
            <a:off x="344468" y="3776537"/>
            <a:ext cx="7318601" cy="2902559"/>
          </a:xfrm>
          <a:prstGeom prst="homePlate">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2800">
                <a:latin typeface="Times New Roman" pitchFamily="18" charset="0"/>
              </a:rPr>
              <a:t>Qua sơ kết cho thấy, Quy định 101 và Quy định 55 đề cập đến đối tượng là cán bộ, đảng viên và cán bộ lãnh đạo chủ chốt các cấp, chưa xác định rõ trách nhiệm nêu gương của Ủy viên Bộ Chính trị, Ủy viên Ban Bí thư, Ủy viên Ban Chấp hành Trung ương</a:t>
            </a:r>
            <a:endParaRPr lang="en-US" sz="2800" b="1" dirty="0">
              <a:latin typeface="Times New Roman" pitchFamily="18" charset="0"/>
            </a:endParaRPr>
          </a:p>
        </p:txBody>
      </p:sp>
      <p:sp>
        <p:nvSpPr>
          <p:cNvPr id="23" name="Content Placeholder 2"/>
          <p:cNvSpPr txBox="1">
            <a:spLocks/>
          </p:cNvSpPr>
          <p:nvPr/>
        </p:nvSpPr>
        <p:spPr bwMode="auto">
          <a:xfrm>
            <a:off x="6351105" y="3776538"/>
            <a:ext cx="5840896" cy="2902558"/>
          </a:xfrm>
          <a:prstGeom prst="chevron">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2800">
                <a:latin typeface="Times New Roman" pitchFamily="18" charset="0"/>
              </a:rPr>
              <a:t>Ban Bí thư đã báo cáo Bộ Chính trị trình </a:t>
            </a:r>
            <a:r>
              <a:rPr lang="vi-VN" sz="2800" smtClean="0">
                <a:latin typeface="Times New Roman" pitchFamily="18" charset="0"/>
              </a:rPr>
              <a:t>BCHTW </a:t>
            </a:r>
            <a:r>
              <a:rPr lang="vi-VN" sz="2800">
                <a:latin typeface="Times New Roman" pitchFamily="18" charset="0"/>
              </a:rPr>
              <a:t>ban hành Quy định mới về trách nhiệm nêu gương</a:t>
            </a:r>
            <a:endParaRPr lang="en-US" sz="2800" b="1" dirty="0">
              <a:latin typeface="Times New Roman" pitchFamily="18" charset="0"/>
            </a:endParaRPr>
          </a:p>
        </p:txBody>
      </p:sp>
    </p:spTree>
    <p:extLst>
      <p:ext uri="{BB962C8B-B14F-4D97-AF65-F5344CB8AC3E}">
        <p14:creationId xmlns:p14="http://schemas.microsoft.com/office/powerpoint/2010/main" val="244914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2</a:t>
            </a:r>
            <a:r>
              <a:rPr lang="en-US" sz="4000" smtClean="0"/>
              <a:t>. Quá trình xây dựng Quy định</a:t>
            </a:r>
            <a:endParaRPr lang="vi-VN" sz="4000"/>
          </a:p>
        </p:txBody>
      </p:sp>
      <p:sp>
        <p:nvSpPr>
          <p:cNvPr id="36" name="Freeform 51"/>
          <p:cNvSpPr>
            <a:spLocks noChangeArrowheads="1"/>
          </p:cNvSpPr>
          <p:nvPr/>
        </p:nvSpPr>
        <p:spPr bwMode="auto">
          <a:xfrm>
            <a:off x="6880314" y="2356296"/>
            <a:ext cx="2879961" cy="963508"/>
          </a:xfrm>
          <a:custGeom>
            <a:avLst/>
            <a:gdLst>
              <a:gd name="T0" fmla="*/ 0 w 3330"/>
              <a:gd name="T1" fmla="*/ 1292 h 1293"/>
              <a:gd name="T2" fmla="*/ 3329 w 3330"/>
              <a:gd name="T3" fmla="*/ 1292 h 1293"/>
              <a:gd name="T4" fmla="*/ 2583 w 3330"/>
              <a:gd name="T5" fmla="*/ 0 h 1293"/>
              <a:gd name="T6" fmla="*/ 745 w 3330"/>
              <a:gd name="T7" fmla="*/ 0 h 1293"/>
              <a:gd name="T8" fmla="*/ 0 w 3330"/>
              <a:gd name="T9" fmla="*/ 1292 h 1293"/>
            </a:gdLst>
            <a:ahLst/>
            <a:cxnLst>
              <a:cxn ang="0">
                <a:pos x="T0" y="T1"/>
              </a:cxn>
              <a:cxn ang="0">
                <a:pos x="T2" y="T3"/>
              </a:cxn>
              <a:cxn ang="0">
                <a:pos x="T4" y="T5"/>
              </a:cxn>
              <a:cxn ang="0">
                <a:pos x="T6" y="T7"/>
              </a:cxn>
              <a:cxn ang="0">
                <a:pos x="T8" y="T9"/>
              </a:cxn>
            </a:cxnLst>
            <a:rect l="0" t="0" r="r" b="b"/>
            <a:pathLst>
              <a:path w="3330" h="1293">
                <a:moveTo>
                  <a:pt x="0" y="1292"/>
                </a:moveTo>
                <a:lnTo>
                  <a:pt x="3329" y="1292"/>
                </a:lnTo>
                <a:lnTo>
                  <a:pt x="2583" y="0"/>
                </a:lnTo>
                <a:lnTo>
                  <a:pt x="745" y="0"/>
                </a:lnTo>
                <a:lnTo>
                  <a:pt x="0" y="1292"/>
                </a:lnTo>
              </a:path>
            </a:pathLst>
          </a:custGeom>
          <a:solidFill>
            <a:srgbClr val="71C48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7" name="Freeform 52"/>
          <p:cNvSpPr>
            <a:spLocks noChangeArrowheads="1"/>
          </p:cNvSpPr>
          <p:nvPr/>
        </p:nvSpPr>
        <p:spPr bwMode="auto">
          <a:xfrm>
            <a:off x="6880314" y="2356296"/>
            <a:ext cx="2879961" cy="963508"/>
          </a:xfrm>
          <a:custGeom>
            <a:avLst/>
            <a:gdLst>
              <a:gd name="T0" fmla="*/ 0 w 3330"/>
              <a:gd name="T1" fmla="*/ 1292 h 1293"/>
              <a:gd name="T2" fmla="*/ 3329 w 3330"/>
              <a:gd name="T3" fmla="*/ 1292 h 1293"/>
              <a:gd name="T4" fmla="*/ 2583 w 3330"/>
              <a:gd name="T5" fmla="*/ 0 h 1293"/>
              <a:gd name="T6" fmla="*/ 745 w 3330"/>
              <a:gd name="T7" fmla="*/ 0 h 1293"/>
              <a:gd name="T8" fmla="*/ 0 w 3330"/>
              <a:gd name="T9" fmla="*/ 1292 h 1293"/>
            </a:gdLst>
            <a:ahLst/>
            <a:cxnLst>
              <a:cxn ang="0">
                <a:pos x="T0" y="T1"/>
              </a:cxn>
              <a:cxn ang="0">
                <a:pos x="T2" y="T3"/>
              </a:cxn>
              <a:cxn ang="0">
                <a:pos x="T4" y="T5"/>
              </a:cxn>
              <a:cxn ang="0">
                <a:pos x="T6" y="T7"/>
              </a:cxn>
              <a:cxn ang="0">
                <a:pos x="T8" y="T9"/>
              </a:cxn>
            </a:cxnLst>
            <a:rect l="0" t="0" r="r" b="b"/>
            <a:pathLst>
              <a:path w="3330" h="1293">
                <a:moveTo>
                  <a:pt x="0" y="1292"/>
                </a:moveTo>
                <a:lnTo>
                  <a:pt x="3329" y="1292"/>
                </a:lnTo>
                <a:lnTo>
                  <a:pt x="2583" y="0"/>
                </a:lnTo>
                <a:lnTo>
                  <a:pt x="745" y="0"/>
                </a:lnTo>
                <a:lnTo>
                  <a:pt x="0" y="1292"/>
                </a:lnTo>
              </a:path>
            </a:pathLst>
          </a:custGeom>
          <a:solidFill>
            <a:schemeClr val="accent2">
              <a:lumMod val="75000"/>
            </a:schemeClr>
          </a:solidFill>
          <a:ln>
            <a:noFill/>
          </a:ln>
          <a:effectLst/>
        </p:spPr>
        <p:txBody>
          <a:bodyPr wrap="none" anchor="ctr"/>
          <a:lstStyle/>
          <a:p>
            <a:endParaRPr lang="en-US">
              <a:latin typeface="Calibri Light"/>
            </a:endParaRPr>
          </a:p>
        </p:txBody>
      </p:sp>
      <p:sp>
        <p:nvSpPr>
          <p:cNvPr id="38" name="Freeform 53"/>
          <p:cNvSpPr>
            <a:spLocks noChangeArrowheads="1"/>
          </p:cNvSpPr>
          <p:nvPr/>
        </p:nvSpPr>
        <p:spPr bwMode="auto">
          <a:xfrm>
            <a:off x="5392652" y="4575982"/>
            <a:ext cx="5855283" cy="963506"/>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solidFill>
            <a:srgbClr val="43C6F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39" name="Freeform 54"/>
          <p:cNvSpPr>
            <a:spLocks noChangeArrowheads="1"/>
          </p:cNvSpPr>
          <p:nvPr/>
        </p:nvSpPr>
        <p:spPr bwMode="auto">
          <a:xfrm>
            <a:off x="5392652" y="4575982"/>
            <a:ext cx="5855283" cy="963506"/>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solidFill>
            <a:schemeClr val="accent4">
              <a:lumMod val="75000"/>
            </a:schemeClr>
          </a:solidFill>
          <a:ln>
            <a:noFill/>
          </a:ln>
          <a:effectLst/>
        </p:spPr>
        <p:txBody>
          <a:bodyPr wrap="none" anchor="ctr"/>
          <a:lstStyle/>
          <a:p>
            <a:endParaRPr lang="en-US">
              <a:latin typeface="Calibri Light"/>
            </a:endParaRPr>
          </a:p>
        </p:txBody>
      </p:sp>
      <p:sp>
        <p:nvSpPr>
          <p:cNvPr id="40" name="Freeform 55"/>
          <p:cNvSpPr>
            <a:spLocks noChangeArrowheads="1"/>
          </p:cNvSpPr>
          <p:nvPr/>
        </p:nvSpPr>
        <p:spPr bwMode="auto">
          <a:xfrm>
            <a:off x="4618303" y="5690755"/>
            <a:ext cx="7403982" cy="1006256"/>
          </a:xfrm>
          <a:custGeom>
            <a:avLst/>
            <a:gdLst>
              <a:gd name="T0" fmla="*/ 0 w 8561"/>
              <a:gd name="T1" fmla="*/ 1350 h 1351"/>
              <a:gd name="T2" fmla="*/ 8560 w 8561"/>
              <a:gd name="T3" fmla="*/ 1350 h 1351"/>
              <a:gd name="T4" fmla="*/ 7777 w 8561"/>
              <a:gd name="T5" fmla="*/ 0 h 1351"/>
              <a:gd name="T6" fmla="*/ 784 w 8561"/>
              <a:gd name="T7" fmla="*/ 0 h 1351"/>
              <a:gd name="T8" fmla="*/ 0 w 8561"/>
              <a:gd name="T9" fmla="*/ 1350 h 1351"/>
            </a:gdLst>
            <a:ahLst/>
            <a:cxnLst>
              <a:cxn ang="0">
                <a:pos x="T0" y="T1"/>
              </a:cxn>
              <a:cxn ang="0">
                <a:pos x="T2" y="T3"/>
              </a:cxn>
              <a:cxn ang="0">
                <a:pos x="T4" y="T5"/>
              </a:cxn>
              <a:cxn ang="0">
                <a:pos x="T6" y="T7"/>
              </a:cxn>
              <a:cxn ang="0">
                <a:pos x="T8" y="T9"/>
              </a:cxn>
            </a:cxnLst>
            <a:rect l="0" t="0" r="r" b="b"/>
            <a:pathLst>
              <a:path w="8561" h="1351">
                <a:moveTo>
                  <a:pt x="0" y="1350"/>
                </a:moveTo>
                <a:lnTo>
                  <a:pt x="8560" y="1350"/>
                </a:lnTo>
                <a:lnTo>
                  <a:pt x="7777" y="0"/>
                </a:lnTo>
                <a:lnTo>
                  <a:pt x="784" y="0"/>
                </a:lnTo>
                <a:lnTo>
                  <a:pt x="0" y="1350"/>
                </a:lnTo>
              </a:path>
            </a:pathLst>
          </a:custGeom>
          <a:solidFill>
            <a:srgbClr val="FDBD1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1" name="Freeform 56"/>
          <p:cNvSpPr>
            <a:spLocks noChangeArrowheads="1"/>
          </p:cNvSpPr>
          <p:nvPr/>
        </p:nvSpPr>
        <p:spPr bwMode="auto">
          <a:xfrm>
            <a:off x="4618303" y="5690755"/>
            <a:ext cx="7403982" cy="1006256"/>
          </a:xfrm>
          <a:custGeom>
            <a:avLst/>
            <a:gdLst>
              <a:gd name="T0" fmla="*/ 0 w 8561"/>
              <a:gd name="T1" fmla="*/ 1350 h 1351"/>
              <a:gd name="T2" fmla="*/ 8560 w 8561"/>
              <a:gd name="T3" fmla="*/ 1350 h 1351"/>
              <a:gd name="T4" fmla="*/ 7777 w 8561"/>
              <a:gd name="T5" fmla="*/ 0 h 1351"/>
              <a:gd name="T6" fmla="*/ 784 w 8561"/>
              <a:gd name="T7" fmla="*/ 0 h 1351"/>
              <a:gd name="T8" fmla="*/ 0 w 8561"/>
              <a:gd name="T9" fmla="*/ 1350 h 1351"/>
            </a:gdLst>
            <a:ahLst/>
            <a:cxnLst>
              <a:cxn ang="0">
                <a:pos x="T0" y="T1"/>
              </a:cxn>
              <a:cxn ang="0">
                <a:pos x="T2" y="T3"/>
              </a:cxn>
              <a:cxn ang="0">
                <a:pos x="T4" y="T5"/>
              </a:cxn>
              <a:cxn ang="0">
                <a:pos x="T6" y="T7"/>
              </a:cxn>
              <a:cxn ang="0">
                <a:pos x="T8" y="T9"/>
              </a:cxn>
            </a:cxnLst>
            <a:rect l="0" t="0" r="r" b="b"/>
            <a:pathLst>
              <a:path w="8561" h="1351">
                <a:moveTo>
                  <a:pt x="0" y="1350"/>
                </a:moveTo>
                <a:lnTo>
                  <a:pt x="8560" y="1350"/>
                </a:lnTo>
                <a:lnTo>
                  <a:pt x="7777" y="0"/>
                </a:lnTo>
                <a:lnTo>
                  <a:pt x="784" y="0"/>
                </a:lnTo>
                <a:lnTo>
                  <a:pt x="0" y="1350"/>
                </a:lnTo>
              </a:path>
            </a:pathLst>
          </a:custGeom>
          <a:solidFill>
            <a:schemeClr val="accent5">
              <a:lumMod val="75000"/>
            </a:schemeClr>
          </a:solidFill>
          <a:ln>
            <a:noFill/>
          </a:ln>
          <a:effectLst/>
        </p:spPr>
        <p:txBody>
          <a:bodyPr wrap="none" anchor="ctr"/>
          <a:lstStyle/>
          <a:p>
            <a:endParaRPr lang="en-US">
              <a:latin typeface="Calibri Light"/>
            </a:endParaRPr>
          </a:p>
        </p:txBody>
      </p:sp>
      <p:sp>
        <p:nvSpPr>
          <p:cNvPr id="42" name="Freeform 57"/>
          <p:cNvSpPr>
            <a:spLocks noChangeArrowheads="1"/>
          </p:cNvSpPr>
          <p:nvPr/>
        </p:nvSpPr>
        <p:spPr bwMode="auto">
          <a:xfrm>
            <a:off x="6136481" y="3467782"/>
            <a:ext cx="4367624" cy="963508"/>
          </a:xfrm>
          <a:custGeom>
            <a:avLst/>
            <a:gdLst>
              <a:gd name="T0" fmla="*/ 0 w 5049"/>
              <a:gd name="T1" fmla="*/ 1292 h 1293"/>
              <a:gd name="T2" fmla="*/ 5048 w 5049"/>
              <a:gd name="T3" fmla="*/ 1292 h 1293"/>
              <a:gd name="T4" fmla="*/ 4302 w 5049"/>
              <a:gd name="T5" fmla="*/ 0 h 1293"/>
              <a:gd name="T6" fmla="*/ 746 w 5049"/>
              <a:gd name="T7" fmla="*/ 0 h 1293"/>
              <a:gd name="T8" fmla="*/ 0 w 5049"/>
              <a:gd name="T9" fmla="*/ 1292 h 1293"/>
            </a:gdLst>
            <a:ahLst/>
            <a:cxnLst>
              <a:cxn ang="0">
                <a:pos x="T0" y="T1"/>
              </a:cxn>
              <a:cxn ang="0">
                <a:pos x="T2" y="T3"/>
              </a:cxn>
              <a:cxn ang="0">
                <a:pos x="T4" y="T5"/>
              </a:cxn>
              <a:cxn ang="0">
                <a:pos x="T6" y="T7"/>
              </a:cxn>
              <a:cxn ang="0">
                <a:pos x="T8" y="T9"/>
              </a:cxn>
            </a:cxnLst>
            <a:rect l="0" t="0" r="r" b="b"/>
            <a:pathLst>
              <a:path w="5049" h="1293">
                <a:moveTo>
                  <a:pt x="0" y="1292"/>
                </a:moveTo>
                <a:lnTo>
                  <a:pt x="5048" y="1292"/>
                </a:lnTo>
                <a:lnTo>
                  <a:pt x="4302" y="0"/>
                </a:lnTo>
                <a:lnTo>
                  <a:pt x="746" y="0"/>
                </a:lnTo>
                <a:lnTo>
                  <a:pt x="0" y="1292"/>
                </a:lnTo>
              </a:path>
            </a:pathLst>
          </a:custGeom>
          <a:solidFill>
            <a:srgbClr val="4759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3" name="Freeform 58"/>
          <p:cNvSpPr>
            <a:spLocks noChangeArrowheads="1"/>
          </p:cNvSpPr>
          <p:nvPr/>
        </p:nvSpPr>
        <p:spPr bwMode="auto">
          <a:xfrm>
            <a:off x="6136481" y="3467782"/>
            <a:ext cx="4367624" cy="963508"/>
          </a:xfrm>
          <a:custGeom>
            <a:avLst/>
            <a:gdLst>
              <a:gd name="T0" fmla="*/ 0 w 5049"/>
              <a:gd name="T1" fmla="*/ 1292 h 1293"/>
              <a:gd name="T2" fmla="*/ 5048 w 5049"/>
              <a:gd name="T3" fmla="*/ 1292 h 1293"/>
              <a:gd name="T4" fmla="*/ 4302 w 5049"/>
              <a:gd name="T5" fmla="*/ 0 h 1293"/>
              <a:gd name="T6" fmla="*/ 746 w 5049"/>
              <a:gd name="T7" fmla="*/ 0 h 1293"/>
              <a:gd name="T8" fmla="*/ 0 w 5049"/>
              <a:gd name="T9" fmla="*/ 1292 h 1293"/>
            </a:gdLst>
            <a:ahLst/>
            <a:cxnLst>
              <a:cxn ang="0">
                <a:pos x="T0" y="T1"/>
              </a:cxn>
              <a:cxn ang="0">
                <a:pos x="T2" y="T3"/>
              </a:cxn>
              <a:cxn ang="0">
                <a:pos x="T4" y="T5"/>
              </a:cxn>
              <a:cxn ang="0">
                <a:pos x="T6" y="T7"/>
              </a:cxn>
              <a:cxn ang="0">
                <a:pos x="T8" y="T9"/>
              </a:cxn>
            </a:cxnLst>
            <a:rect l="0" t="0" r="r" b="b"/>
            <a:pathLst>
              <a:path w="5049" h="1293">
                <a:moveTo>
                  <a:pt x="0" y="1292"/>
                </a:moveTo>
                <a:lnTo>
                  <a:pt x="5048" y="1292"/>
                </a:lnTo>
                <a:lnTo>
                  <a:pt x="4302" y="0"/>
                </a:lnTo>
                <a:lnTo>
                  <a:pt x="746" y="0"/>
                </a:lnTo>
                <a:lnTo>
                  <a:pt x="0" y="1292"/>
                </a:lnTo>
              </a:path>
            </a:pathLst>
          </a:custGeom>
          <a:solidFill>
            <a:schemeClr val="accent3">
              <a:lumMod val="75000"/>
            </a:schemeClr>
          </a:solidFill>
          <a:ln>
            <a:noFill/>
          </a:ln>
          <a:effectLst/>
        </p:spPr>
        <p:txBody>
          <a:bodyPr wrap="none" anchor="ctr"/>
          <a:lstStyle/>
          <a:p>
            <a:endParaRPr lang="en-US">
              <a:latin typeface="Calibri Light"/>
            </a:endParaRPr>
          </a:p>
        </p:txBody>
      </p:sp>
      <p:sp>
        <p:nvSpPr>
          <p:cNvPr id="44" name="Freeform 59"/>
          <p:cNvSpPr>
            <a:spLocks noChangeArrowheads="1"/>
          </p:cNvSpPr>
          <p:nvPr/>
        </p:nvSpPr>
        <p:spPr bwMode="auto">
          <a:xfrm>
            <a:off x="7627959" y="1172466"/>
            <a:ext cx="1388483" cy="1039140"/>
          </a:xfrm>
          <a:custGeom>
            <a:avLst/>
            <a:gdLst>
              <a:gd name="T0" fmla="*/ 800 w 1606"/>
              <a:gd name="T1" fmla="*/ 0 h 1395"/>
              <a:gd name="T2" fmla="*/ 0 w 1606"/>
              <a:gd name="T3" fmla="*/ 1394 h 1395"/>
              <a:gd name="T4" fmla="*/ 1605 w 1606"/>
              <a:gd name="T5" fmla="*/ 1394 h 1395"/>
              <a:gd name="T6" fmla="*/ 800 w 1606"/>
              <a:gd name="T7" fmla="*/ 0 h 1395"/>
            </a:gdLst>
            <a:ahLst/>
            <a:cxnLst>
              <a:cxn ang="0">
                <a:pos x="T0" y="T1"/>
              </a:cxn>
              <a:cxn ang="0">
                <a:pos x="T2" y="T3"/>
              </a:cxn>
              <a:cxn ang="0">
                <a:pos x="T4" y="T5"/>
              </a:cxn>
              <a:cxn ang="0">
                <a:pos x="T6" y="T7"/>
              </a:cxn>
            </a:cxnLst>
            <a:rect l="0" t="0" r="r" b="b"/>
            <a:pathLst>
              <a:path w="1606" h="1395">
                <a:moveTo>
                  <a:pt x="800" y="0"/>
                </a:moveTo>
                <a:lnTo>
                  <a:pt x="0" y="1394"/>
                </a:lnTo>
                <a:lnTo>
                  <a:pt x="1605" y="1394"/>
                </a:lnTo>
                <a:lnTo>
                  <a:pt x="800" y="0"/>
                </a:lnTo>
              </a:path>
            </a:pathLst>
          </a:custGeom>
          <a:solidFill>
            <a:srgbClr val="F1636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5" name="Freeform 60"/>
          <p:cNvSpPr>
            <a:spLocks noChangeArrowheads="1"/>
          </p:cNvSpPr>
          <p:nvPr/>
        </p:nvSpPr>
        <p:spPr bwMode="auto">
          <a:xfrm>
            <a:off x="7627959" y="1172466"/>
            <a:ext cx="1388483" cy="1039140"/>
          </a:xfrm>
          <a:custGeom>
            <a:avLst/>
            <a:gdLst>
              <a:gd name="T0" fmla="*/ 800 w 1606"/>
              <a:gd name="T1" fmla="*/ 0 h 1395"/>
              <a:gd name="T2" fmla="*/ 0 w 1606"/>
              <a:gd name="T3" fmla="*/ 1394 h 1395"/>
              <a:gd name="T4" fmla="*/ 1605 w 1606"/>
              <a:gd name="T5" fmla="*/ 1394 h 1395"/>
              <a:gd name="T6" fmla="*/ 800 w 1606"/>
              <a:gd name="T7" fmla="*/ 0 h 1395"/>
            </a:gdLst>
            <a:ahLst/>
            <a:cxnLst>
              <a:cxn ang="0">
                <a:pos x="T0" y="T1"/>
              </a:cxn>
              <a:cxn ang="0">
                <a:pos x="T2" y="T3"/>
              </a:cxn>
              <a:cxn ang="0">
                <a:pos x="T4" y="T5"/>
              </a:cxn>
              <a:cxn ang="0">
                <a:pos x="T6" y="T7"/>
              </a:cxn>
            </a:cxnLst>
            <a:rect l="0" t="0" r="r" b="b"/>
            <a:pathLst>
              <a:path w="1606" h="1395">
                <a:moveTo>
                  <a:pt x="800" y="0"/>
                </a:moveTo>
                <a:lnTo>
                  <a:pt x="0" y="1394"/>
                </a:lnTo>
                <a:lnTo>
                  <a:pt x="1605" y="1394"/>
                </a:lnTo>
                <a:lnTo>
                  <a:pt x="800" y="0"/>
                </a:lnTo>
              </a:path>
            </a:pathLst>
          </a:custGeom>
          <a:solidFill>
            <a:schemeClr val="accent1">
              <a:lumMod val="75000"/>
            </a:schemeClr>
          </a:solidFill>
          <a:ln>
            <a:noFill/>
          </a:ln>
          <a:effectLst/>
        </p:spPr>
        <p:txBody>
          <a:bodyPr wrap="none" anchor="ctr"/>
          <a:lstStyle/>
          <a:p>
            <a:endParaRPr lang="en-US">
              <a:latin typeface="Calibri Light"/>
            </a:endParaRPr>
          </a:p>
        </p:txBody>
      </p:sp>
      <p:sp>
        <p:nvSpPr>
          <p:cNvPr id="46" name="Freeform 67"/>
          <p:cNvSpPr>
            <a:spLocks noChangeArrowheads="1"/>
          </p:cNvSpPr>
          <p:nvPr/>
        </p:nvSpPr>
        <p:spPr bwMode="auto">
          <a:xfrm>
            <a:off x="8322203" y="2356296"/>
            <a:ext cx="1441889" cy="963508"/>
          </a:xfrm>
          <a:custGeom>
            <a:avLst/>
            <a:gdLst>
              <a:gd name="T0" fmla="*/ 919 w 1666"/>
              <a:gd name="T1" fmla="*/ 0 h 1293"/>
              <a:gd name="T2" fmla="*/ 0 w 1666"/>
              <a:gd name="T3" fmla="*/ 0 h 1293"/>
              <a:gd name="T4" fmla="*/ 0 w 1666"/>
              <a:gd name="T5" fmla="*/ 1292 h 1293"/>
              <a:gd name="T6" fmla="*/ 1665 w 1666"/>
              <a:gd name="T7" fmla="*/ 1292 h 1293"/>
              <a:gd name="T8" fmla="*/ 919 w 1666"/>
              <a:gd name="T9" fmla="*/ 0 h 1293"/>
            </a:gdLst>
            <a:ahLst/>
            <a:cxnLst>
              <a:cxn ang="0">
                <a:pos x="T0" y="T1"/>
              </a:cxn>
              <a:cxn ang="0">
                <a:pos x="T2" y="T3"/>
              </a:cxn>
              <a:cxn ang="0">
                <a:pos x="T4" y="T5"/>
              </a:cxn>
              <a:cxn ang="0">
                <a:pos x="T6" y="T7"/>
              </a:cxn>
              <a:cxn ang="0">
                <a:pos x="T8" y="T9"/>
              </a:cxn>
            </a:cxnLst>
            <a:rect l="0" t="0" r="r" b="b"/>
            <a:pathLst>
              <a:path w="1666" h="1293">
                <a:moveTo>
                  <a:pt x="919" y="0"/>
                </a:moveTo>
                <a:lnTo>
                  <a:pt x="0" y="0"/>
                </a:lnTo>
                <a:lnTo>
                  <a:pt x="0" y="1292"/>
                </a:lnTo>
                <a:lnTo>
                  <a:pt x="1665" y="1292"/>
                </a:lnTo>
                <a:lnTo>
                  <a:pt x="919" y="0"/>
                </a:lnTo>
              </a:path>
            </a:pathLst>
          </a:custGeom>
          <a:solidFill>
            <a:srgbClr val="94D0A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7" name="Freeform 68"/>
          <p:cNvSpPr>
            <a:spLocks noChangeArrowheads="1"/>
          </p:cNvSpPr>
          <p:nvPr/>
        </p:nvSpPr>
        <p:spPr bwMode="auto">
          <a:xfrm>
            <a:off x="8322203" y="2356296"/>
            <a:ext cx="1441889" cy="963508"/>
          </a:xfrm>
          <a:custGeom>
            <a:avLst/>
            <a:gdLst>
              <a:gd name="T0" fmla="*/ 919 w 1666"/>
              <a:gd name="T1" fmla="*/ 0 h 1293"/>
              <a:gd name="T2" fmla="*/ 0 w 1666"/>
              <a:gd name="T3" fmla="*/ 0 h 1293"/>
              <a:gd name="T4" fmla="*/ 0 w 1666"/>
              <a:gd name="T5" fmla="*/ 1292 h 1293"/>
              <a:gd name="T6" fmla="*/ 1665 w 1666"/>
              <a:gd name="T7" fmla="*/ 1292 h 1293"/>
              <a:gd name="T8" fmla="*/ 919 w 1666"/>
              <a:gd name="T9" fmla="*/ 0 h 1293"/>
            </a:gdLst>
            <a:ahLst/>
            <a:cxnLst>
              <a:cxn ang="0">
                <a:pos x="T0" y="T1"/>
              </a:cxn>
              <a:cxn ang="0">
                <a:pos x="T2" y="T3"/>
              </a:cxn>
              <a:cxn ang="0">
                <a:pos x="T4" y="T5"/>
              </a:cxn>
              <a:cxn ang="0">
                <a:pos x="T6" y="T7"/>
              </a:cxn>
              <a:cxn ang="0">
                <a:pos x="T8" y="T9"/>
              </a:cxn>
            </a:cxnLst>
            <a:rect l="0" t="0" r="r" b="b"/>
            <a:pathLst>
              <a:path w="1666" h="1293">
                <a:moveTo>
                  <a:pt x="919" y="0"/>
                </a:moveTo>
                <a:lnTo>
                  <a:pt x="0" y="0"/>
                </a:lnTo>
                <a:lnTo>
                  <a:pt x="0" y="1292"/>
                </a:lnTo>
                <a:lnTo>
                  <a:pt x="1665" y="1292"/>
                </a:lnTo>
                <a:lnTo>
                  <a:pt x="919" y="0"/>
                </a:lnTo>
              </a:path>
            </a:pathLst>
          </a:custGeom>
          <a:solidFill>
            <a:schemeClr val="accent2"/>
          </a:solidFill>
          <a:ln>
            <a:noFill/>
          </a:ln>
          <a:effectLst/>
        </p:spPr>
        <p:txBody>
          <a:bodyPr wrap="none" anchor="ctr"/>
          <a:lstStyle/>
          <a:p>
            <a:endParaRPr lang="en-US">
              <a:latin typeface="Calibri Light"/>
            </a:endParaRPr>
          </a:p>
        </p:txBody>
      </p:sp>
      <p:sp>
        <p:nvSpPr>
          <p:cNvPr id="48" name="Freeform 69"/>
          <p:cNvSpPr>
            <a:spLocks noChangeArrowheads="1"/>
          </p:cNvSpPr>
          <p:nvPr/>
        </p:nvSpPr>
        <p:spPr bwMode="auto">
          <a:xfrm>
            <a:off x="8322201" y="4575982"/>
            <a:ext cx="2925735" cy="963506"/>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solidFill>
            <a:srgbClr val="73CFF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49" name="Freeform 70"/>
          <p:cNvSpPr>
            <a:spLocks noChangeArrowheads="1"/>
          </p:cNvSpPr>
          <p:nvPr/>
        </p:nvSpPr>
        <p:spPr bwMode="auto">
          <a:xfrm>
            <a:off x="8322201" y="4575982"/>
            <a:ext cx="2925735" cy="963506"/>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solidFill>
            <a:schemeClr val="accent4"/>
          </a:solidFill>
          <a:ln>
            <a:noFill/>
          </a:ln>
          <a:effectLst/>
        </p:spPr>
        <p:txBody>
          <a:bodyPr wrap="none" anchor="ctr"/>
          <a:lstStyle/>
          <a:p>
            <a:endParaRPr lang="en-US">
              <a:latin typeface="Calibri Light"/>
            </a:endParaRPr>
          </a:p>
        </p:txBody>
      </p:sp>
      <p:sp>
        <p:nvSpPr>
          <p:cNvPr id="50" name="Freeform 71"/>
          <p:cNvSpPr>
            <a:spLocks noChangeArrowheads="1"/>
          </p:cNvSpPr>
          <p:nvPr/>
        </p:nvSpPr>
        <p:spPr bwMode="auto">
          <a:xfrm>
            <a:off x="8322201" y="5690755"/>
            <a:ext cx="3703898" cy="1006256"/>
          </a:xfrm>
          <a:custGeom>
            <a:avLst/>
            <a:gdLst>
              <a:gd name="T0" fmla="*/ 3497 w 4281"/>
              <a:gd name="T1" fmla="*/ 0 h 1351"/>
              <a:gd name="T2" fmla="*/ 0 w 4281"/>
              <a:gd name="T3" fmla="*/ 0 h 1351"/>
              <a:gd name="T4" fmla="*/ 0 w 4281"/>
              <a:gd name="T5" fmla="*/ 1350 h 1351"/>
              <a:gd name="T6" fmla="*/ 4280 w 4281"/>
              <a:gd name="T7" fmla="*/ 1350 h 1351"/>
              <a:gd name="T8" fmla="*/ 3497 w 4281"/>
              <a:gd name="T9" fmla="*/ 0 h 1351"/>
            </a:gdLst>
            <a:ahLst/>
            <a:cxnLst>
              <a:cxn ang="0">
                <a:pos x="T0" y="T1"/>
              </a:cxn>
              <a:cxn ang="0">
                <a:pos x="T2" y="T3"/>
              </a:cxn>
              <a:cxn ang="0">
                <a:pos x="T4" y="T5"/>
              </a:cxn>
              <a:cxn ang="0">
                <a:pos x="T6" y="T7"/>
              </a:cxn>
              <a:cxn ang="0">
                <a:pos x="T8" y="T9"/>
              </a:cxn>
            </a:cxnLst>
            <a:rect l="0" t="0" r="r" b="b"/>
            <a:pathLst>
              <a:path w="4281" h="1351">
                <a:moveTo>
                  <a:pt x="3497" y="0"/>
                </a:moveTo>
                <a:lnTo>
                  <a:pt x="0" y="0"/>
                </a:lnTo>
                <a:lnTo>
                  <a:pt x="0" y="1350"/>
                </a:lnTo>
                <a:lnTo>
                  <a:pt x="4280" y="1350"/>
                </a:lnTo>
                <a:lnTo>
                  <a:pt x="3497" y="0"/>
                </a:lnTo>
              </a:path>
            </a:pathLst>
          </a:custGeom>
          <a:solidFill>
            <a:srgbClr val="FFCC0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1" name="Freeform 72"/>
          <p:cNvSpPr>
            <a:spLocks noChangeArrowheads="1"/>
          </p:cNvSpPr>
          <p:nvPr/>
        </p:nvSpPr>
        <p:spPr bwMode="auto">
          <a:xfrm>
            <a:off x="8322201" y="5690755"/>
            <a:ext cx="3703898" cy="1006256"/>
          </a:xfrm>
          <a:custGeom>
            <a:avLst/>
            <a:gdLst>
              <a:gd name="T0" fmla="*/ 3497 w 4281"/>
              <a:gd name="T1" fmla="*/ 0 h 1351"/>
              <a:gd name="T2" fmla="*/ 0 w 4281"/>
              <a:gd name="T3" fmla="*/ 0 h 1351"/>
              <a:gd name="T4" fmla="*/ 0 w 4281"/>
              <a:gd name="T5" fmla="*/ 1350 h 1351"/>
              <a:gd name="T6" fmla="*/ 4280 w 4281"/>
              <a:gd name="T7" fmla="*/ 1350 h 1351"/>
              <a:gd name="T8" fmla="*/ 3497 w 4281"/>
              <a:gd name="T9" fmla="*/ 0 h 1351"/>
            </a:gdLst>
            <a:ahLst/>
            <a:cxnLst>
              <a:cxn ang="0">
                <a:pos x="T0" y="T1"/>
              </a:cxn>
              <a:cxn ang="0">
                <a:pos x="T2" y="T3"/>
              </a:cxn>
              <a:cxn ang="0">
                <a:pos x="T4" y="T5"/>
              </a:cxn>
              <a:cxn ang="0">
                <a:pos x="T6" y="T7"/>
              </a:cxn>
              <a:cxn ang="0">
                <a:pos x="T8" y="T9"/>
              </a:cxn>
            </a:cxnLst>
            <a:rect l="0" t="0" r="r" b="b"/>
            <a:pathLst>
              <a:path w="4281" h="1351">
                <a:moveTo>
                  <a:pt x="3497" y="0"/>
                </a:moveTo>
                <a:lnTo>
                  <a:pt x="0" y="0"/>
                </a:lnTo>
                <a:lnTo>
                  <a:pt x="0" y="1350"/>
                </a:lnTo>
                <a:lnTo>
                  <a:pt x="4280" y="1350"/>
                </a:lnTo>
                <a:lnTo>
                  <a:pt x="3497" y="0"/>
                </a:lnTo>
              </a:path>
            </a:pathLst>
          </a:custGeom>
          <a:solidFill>
            <a:schemeClr val="accent5"/>
          </a:solidFill>
          <a:ln>
            <a:noFill/>
          </a:ln>
          <a:effectLst/>
        </p:spPr>
        <p:txBody>
          <a:bodyPr wrap="none" anchor="ctr"/>
          <a:lstStyle/>
          <a:p>
            <a:endParaRPr lang="en-US">
              <a:latin typeface="Calibri Light"/>
            </a:endParaRPr>
          </a:p>
        </p:txBody>
      </p:sp>
      <p:sp>
        <p:nvSpPr>
          <p:cNvPr id="52" name="Freeform 73"/>
          <p:cNvSpPr>
            <a:spLocks noChangeArrowheads="1"/>
          </p:cNvSpPr>
          <p:nvPr/>
        </p:nvSpPr>
        <p:spPr bwMode="auto">
          <a:xfrm>
            <a:off x="8322203" y="3467782"/>
            <a:ext cx="2185718" cy="963508"/>
          </a:xfrm>
          <a:custGeom>
            <a:avLst/>
            <a:gdLst>
              <a:gd name="T0" fmla="*/ 1778 w 2525"/>
              <a:gd name="T1" fmla="*/ 0 h 1293"/>
              <a:gd name="T2" fmla="*/ 0 w 2525"/>
              <a:gd name="T3" fmla="*/ 0 h 1293"/>
              <a:gd name="T4" fmla="*/ 0 w 2525"/>
              <a:gd name="T5" fmla="*/ 1292 h 1293"/>
              <a:gd name="T6" fmla="*/ 2524 w 2525"/>
              <a:gd name="T7" fmla="*/ 1292 h 1293"/>
              <a:gd name="T8" fmla="*/ 1778 w 2525"/>
              <a:gd name="T9" fmla="*/ 0 h 1293"/>
            </a:gdLst>
            <a:ahLst/>
            <a:cxnLst>
              <a:cxn ang="0">
                <a:pos x="T0" y="T1"/>
              </a:cxn>
              <a:cxn ang="0">
                <a:pos x="T2" y="T3"/>
              </a:cxn>
              <a:cxn ang="0">
                <a:pos x="T4" y="T5"/>
              </a:cxn>
              <a:cxn ang="0">
                <a:pos x="T6" y="T7"/>
              </a:cxn>
              <a:cxn ang="0">
                <a:pos x="T8" y="T9"/>
              </a:cxn>
            </a:cxnLst>
            <a:rect l="0" t="0" r="r" b="b"/>
            <a:pathLst>
              <a:path w="2525" h="1293">
                <a:moveTo>
                  <a:pt x="1778" y="0"/>
                </a:moveTo>
                <a:lnTo>
                  <a:pt x="0" y="0"/>
                </a:lnTo>
                <a:lnTo>
                  <a:pt x="0" y="1292"/>
                </a:lnTo>
                <a:lnTo>
                  <a:pt x="2524" y="1292"/>
                </a:lnTo>
                <a:lnTo>
                  <a:pt x="1778" y="0"/>
                </a:lnTo>
              </a:path>
            </a:pathLst>
          </a:custGeom>
          <a:solidFill>
            <a:srgbClr val="5670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3" name="Freeform 74"/>
          <p:cNvSpPr>
            <a:spLocks noChangeArrowheads="1"/>
          </p:cNvSpPr>
          <p:nvPr/>
        </p:nvSpPr>
        <p:spPr bwMode="auto">
          <a:xfrm>
            <a:off x="8322203" y="3467782"/>
            <a:ext cx="2185718" cy="963508"/>
          </a:xfrm>
          <a:custGeom>
            <a:avLst/>
            <a:gdLst>
              <a:gd name="T0" fmla="*/ 1778 w 2525"/>
              <a:gd name="T1" fmla="*/ 0 h 1293"/>
              <a:gd name="T2" fmla="*/ 0 w 2525"/>
              <a:gd name="T3" fmla="*/ 0 h 1293"/>
              <a:gd name="T4" fmla="*/ 0 w 2525"/>
              <a:gd name="T5" fmla="*/ 1292 h 1293"/>
              <a:gd name="T6" fmla="*/ 2524 w 2525"/>
              <a:gd name="T7" fmla="*/ 1292 h 1293"/>
              <a:gd name="T8" fmla="*/ 1778 w 2525"/>
              <a:gd name="T9" fmla="*/ 0 h 1293"/>
            </a:gdLst>
            <a:ahLst/>
            <a:cxnLst>
              <a:cxn ang="0">
                <a:pos x="T0" y="T1"/>
              </a:cxn>
              <a:cxn ang="0">
                <a:pos x="T2" y="T3"/>
              </a:cxn>
              <a:cxn ang="0">
                <a:pos x="T4" y="T5"/>
              </a:cxn>
              <a:cxn ang="0">
                <a:pos x="T6" y="T7"/>
              </a:cxn>
              <a:cxn ang="0">
                <a:pos x="T8" y="T9"/>
              </a:cxn>
            </a:cxnLst>
            <a:rect l="0" t="0" r="r" b="b"/>
            <a:pathLst>
              <a:path w="2525" h="1293">
                <a:moveTo>
                  <a:pt x="1778" y="0"/>
                </a:moveTo>
                <a:lnTo>
                  <a:pt x="0" y="0"/>
                </a:lnTo>
                <a:lnTo>
                  <a:pt x="0" y="1292"/>
                </a:lnTo>
                <a:lnTo>
                  <a:pt x="2524" y="1292"/>
                </a:lnTo>
                <a:lnTo>
                  <a:pt x="1778" y="0"/>
                </a:lnTo>
              </a:path>
            </a:pathLst>
          </a:custGeom>
          <a:solidFill>
            <a:schemeClr val="accent3"/>
          </a:solidFill>
          <a:ln>
            <a:noFill/>
          </a:ln>
          <a:effectLst/>
        </p:spPr>
        <p:txBody>
          <a:bodyPr wrap="none" anchor="ctr"/>
          <a:lstStyle/>
          <a:p>
            <a:endParaRPr lang="en-US">
              <a:latin typeface="Calibri Light"/>
            </a:endParaRPr>
          </a:p>
        </p:txBody>
      </p:sp>
      <p:sp>
        <p:nvSpPr>
          <p:cNvPr id="54" name="Freeform 75"/>
          <p:cNvSpPr>
            <a:spLocks noChangeArrowheads="1"/>
          </p:cNvSpPr>
          <p:nvPr/>
        </p:nvSpPr>
        <p:spPr bwMode="auto">
          <a:xfrm>
            <a:off x="8322203" y="1172466"/>
            <a:ext cx="698057" cy="1039140"/>
          </a:xfrm>
          <a:custGeom>
            <a:avLst/>
            <a:gdLst>
              <a:gd name="T0" fmla="*/ 0 w 806"/>
              <a:gd name="T1" fmla="*/ 0 h 1395"/>
              <a:gd name="T2" fmla="*/ 0 w 806"/>
              <a:gd name="T3" fmla="*/ 1394 h 1395"/>
              <a:gd name="T4" fmla="*/ 805 w 806"/>
              <a:gd name="T5" fmla="*/ 1394 h 1395"/>
              <a:gd name="T6" fmla="*/ 0 w 806"/>
              <a:gd name="T7" fmla="*/ 0 h 1395"/>
            </a:gdLst>
            <a:ahLst/>
            <a:cxnLst>
              <a:cxn ang="0">
                <a:pos x="T0" y="T1"/>
              </a:cxn>
              <a:cxn ang="0">
                <a:pos x="T2" y="T3"/>
              </a:cxn>
              <a:cxn ang="0">
                <a:pos x="T4" y="T5"/>
              </a:cxn>
              <a:cxn ang="0">
                <a:pos x="T6" y="T7"/>
              </a:cxn>
            </a:cxnLst>
            <a:rect l="0" t="0" r="r" b="b"/>
            <a:pathLst>
              <a:path w="806" h="1395">
                <a:moveTo>
                  <a:pt x="0" y="0"/>
                </a:moveTo>
                <a:lnTo>
                  <a:pt x="0" y="1394"/>
                </a:lnTo>
                <a:lnTo>
                  <a:pt x="805" y="1394"/>
                </a:lnTo>
                <a:lnTo>
                  <a:pt x="0" y="0"/>
                </a:lnTo>
              </a:path>
            </a:pathLst>
          </a:custGeom>
          <a:solidFill>
            <a:srgbClr val="F2727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55" name="Freeform 76"/>
          <p:cNvSpPr>
            <a:spLocks noChangeArrowheads="1"/>
          </p:cNvSpPr>
          <p:nvPr/>
        </p:nvSpPr>
        <p:spPr bwMode="auto">
          <a:xfrm>
            <a:off x="8322203" y="1172466"/>
            <a:ext cx="698057" cy="1039140"/>
          </a:xfrm>
          <a:custGeom>
            <a:avLst/>
            <a:gdLst>
              <a:gd name="T0" fmla="*/ 0 w 806"/>
              <a:gd name="T1" fmla="*/ 0 h 1395"/>
              <a:gd name="T2" fmla="*/ 0 w 806"/>
              <a:gd name="T3" fmla="*/ 1394 h 1395"/>
              <a:gd name="T4" fmla="*/ 805 w 806"/>
              <a:gd name="T5" fmla="*/ 1394 h 1395"/>
              <a:gd name="T6" fmla="*/ 0 w 806"/>
              <a:gd name="T7" fmla="*/ 0 h 1395"/>
            </a:gdLst>
            <a:ahLst/>
            <a:cxnLst>
              <a:cxn ang="0">
                <a:pos x="T0" y="T1"/>
              </a:cxn>
              <a:cxn ang="0">
                <a:pos x="T2" y="T3"/>
              </a:cxn>
              <a:cxn ang="0">
                <a:pos x="T4" y="T5"/>
              </a:cxn>
              <a:cxn ang="0">
                <a:pos x="T6" y="T7"/>
              </a:cxn>
            </a:cxnLst>
            <a:rect l="0" t="0" r="r" b="b"/>
            <a:pathLst>
              <a:path w="806" h="1395">
                <a:moveTo>
                  <a:pt x="0" y="0"/>
                </a:moveTo>
                <a:lnTo>
                  <a:pt x="0" y="1394"/>
                </a:lnTo>
                <a:lnTo>
                  <a:pt x="805" y="1394"/>
                </a:lnTo>
                <a:lnTo>
                  <a:pt x="0" y="0"/>
                </a:lnTo>
              </a:path>
            </a:pathLst>
          </a:custGeom>
          <a:solidFill>
            <a:schemeClr val="accent1"/>
          </a:solidFill>
          <a:ln>
            <a:noFill/>
          </a:ln>
          <a:effectLst/>
        </p:spPr>
        <p:txBody>
          <a:bodyPr wrap="none" anchor="ctr"/>
          <a:lstStyle/>
          <a:p>
            <a:endParaRPr lang="en-US">
              <a:latin typeface="Calibri Light"/>
            </a:endParaRPr>
          </a:p>
        </p:txBody>
      </p:sp>
      <p:sp>
        <p:nvSpPr>
          <p:cNvPr id="5" name="TextBox 4"/>
          <p:cNvSpPr txBox="1"/>
          <p:nvPr/>
        </p:nvSpPr>
        <p:spPr>
          <a:xfrm>
            <a:off x="5230741" y="5963050"/>
            <a:ext cx="2946551" cy="584775"/>
          </a:xfrm>
          <a:prstGeom prst="rect">
            <a:avLst/>
          </a:prstGeom>
          <a:noFill/>
        </p:spPr>
        <p:txBody>
          <a:bodyPr wrap="square" rtlCol="0">
            <a:spAutoFit/>
          </a:bodyPr>
          <a:lstStyle/>
          <a:p>
            <a:pPr algn="ctr"/>
            <a:r>
              <a:rPr lang="vi-VN" sz="3200" smtClean="0">
                <a:solidFill>
                  <a:srgbClr val="FFFF99"/>
                </a:solidFill>
              </a:rPr>
              <a:t>Quy định 55</a:t>
            </a:r>
            <a:endParaRPr lang="vi-VN" sz="3200">
              <a:solidFill>
                <a:srgbClr val="FFFF99"/>
              </a:solidFill>
            </a:endParaRPr>
          </a:p>
        </p:txBody>
      </p:sp>
      <p:sp>
        <p:nvSpPr>
          <p:cNvPr id="56" name="TextBox 55"/>
          <p:cNvSpPr txBox="1"/>
          <p:nvPr/>
        </p:nvSpPr>
        <p:spPr>
          <a:xfrm>
            <a:off x="8322202" y="5963050"/>
            <a:ext cx="3252486" cy="584775"/>
          </a:xfrm>
          <a:prstGeom prst="rect">
            <a:avLst/>
          </a:prstGeom>
          <a:noFill/>
        </p:spPr>
        <p:txBody>
          <a:bodyPr wrap="square" rtlCol="0">
            <a:spAutoFit/>
          </a:bodyPr>
          <a:lstStyle/>
          <a:p>
            <a:pPr algn="ctr"/>
            <a:r>
              <a:rPr lang="vi-VN" sz="3200" smtClean="0">
                <a:solidFill>
                  <a:srgbClr val="FFFF99"/>
                </a:solidFill>
              </a:rPr>
              <a:t>Quy định 101</a:t>
            </a:r>
            <a:endParaRPr lang="vi-VN" sz="3200">
              <a:solidFill>
                <a:srgbClr val="FFFF99"/>
              </a:solidFill>
            </a:endParaRPr>
          </a:p>
        </p:txBody>
      </p:sp>
      <p:sp>
        <p:nvSpPr>
          <p:cNvPr id="57" name="TextBox 56"/>
          <p:cNvSpPr txBox="1"/>
          <p:nvPr/>
        </p:nvSpPr>
        <p:spPr>
          <a:xfrm>
            <a:off x="5563875" y="4893157"/>
            <a:ext cx="5446679" cy="646331"/>
          </a:xfrm>
          <a:prstGeom prst="rect">
            <a:avLst/>
          </a:prstGeom>
          <a:noFill/>
        </p:spPr>
        <p:txBody>
          <a:bodyPr wrap="square" rtlCol="0">
            <a:spAutoFit/>
          </a:bodyPr>
          <a:lstStyle/>
          <a:p>
            <a:pPr algn="ctr"/>
            <a:r>
              <a:rPr lang="vi-VN" sz="3600" smtClean="0">
                <a:solidFill>
                  <a:srgbClr val="FFFF99"/>
                </a:solidFill>
              </a:rPr>
              <a:t>Nghị</a:t>
            </a:r>
            <a:r>
              <a:rPr lang="vi-VN" sz="3200" smtClean="0">
                <a:solidFill>
                  <a:srgbClr val="FFFF99"/>
                </a:solidFill>
              </a:rPr>
              <a:t> quyết TW 4,6,7 khóa XII</a:t>
            </a:r>
            <a:endParaRPr lang="vi-VN" sz="3200">
              <a:solidFill>
                <a:srgbClr val="FFFF99"/>
              </a:solidFill>
            </a:endParaRPr>
          </a:p>
        </p:txBody>
      </p:sp>
      <p:sp>
        <p:nvSpPr>
          <p:cNvPr id="62" name="TextBox 61"/>
          <p:cNvSpPr txBox="1"/>
          <p:nvPr/>
        </p:nvSpPr>
        <p:spPr>
          <a:xfrm>
            <a:off x="6646053" y="3651976"/>
            <a:ext cx="3534083" cy="584775"/>
          </a:xfrm>
          <a:prstGeom prst="rect">
            <a:avLst/>
          </a:prstGeom>
          <a:noFill/>
        </p:spPr>
        <p:txBody>
          <a:bodyPr wrap="square" rtlCol="0">
            <a:spAutoFit/>
          </a:bodyPr>
          <a:lstStyle/>
          <a:p>
            <a:pPr algn="ctr"/>
            <a:r>
              <a:rPr lang="vi-VN" sz="2800" smtClean="0">
                <a:solidFill>
                  <a:srgbClr val="FFFF66"/>
                </a:solidFill>
              </a:rPr>
              <a:t>Quy </a:t>
            </a:r>
            <a:r>
              <a:rPr lang="vi-VN" sz="3200" smtClean="0">
                <a:solidFill>
                  <a:srgbClr val="FFFF66"/>
                </a:solidFill>
              </a:rPr>
              <a:t>định</a:t>
            </a:r>
            <a:r>
              <a:rPr lang="vi-VN" sz="2800" smtClean="0">
                <a:solidFill>
                  <a:srgbClr val="FFFF66"/>
                </a:solidFill>
              </a:rPr>
              <a:t> 47-QĐ/TW</a:t>
            </a:r>
            <a:endParaRPr lang="vi-VN" sz="2400">
              <a:solidFill>
                <a:srgbClr val="FFFF66"/>
              </a:solidFill>
            </a:endParaRPr>
          </a:p>
        </p:txBody>
      </p:sp>
      <p:sp>
        <p:nvSpPr>
          <p:cNvPr id="63" name="TextBox 62"/>
          <p:cNvSpPr txBox="1"/>
          <p:nvPr/>
        </p:nvSpPr>
        <p:spPr>
          <a:xfrm>
            <a:off x="7109540" y="2749664"/>
            <a:ext cx="2491241" cy="584775"/>
          </a:xfrm>
          <a:prstGeom prst="rect">
            <a:avLst/>
          </a:prstGeom>
          <a:noFill/>
        </p:spPr>
        <p:txBody>
          <a:bodyPr wrap="square" rtlCol="0">
            <a:spAutoFit/>
          </a:bodyPr>
          <a:lstStyle/>
          <a:p>
            <a:pPr algn="ctr"/>
            <a:r>
              <a:rPr lang="vi-VN" sz="3200" smtClean="0">
                <a:solidFill>
                  <a:srgbClr val="FFFF99"/>
                </a:solidFill>
              </a:rPr>
              <a:t>Văn bản khác</a:t>
            </a:r>
            <a:endParaRPr lang="vi-VN" sz="2800">
              <a:solidFill>
                <a:srgbClr val="FFFF99"/>
              </a:solidFill>
            </a:endParaRPr>
          </a:p>
        </p:txBody>
      </p:sp>
      <p:sp>
        <p:nvSpPr>
          <p:cNvPr id="64" name="TextBox 63"/>
          <p:cNvSpPr txBox="1"/>
          <p:nvPr/>
        </p:nvSpPr>
        <p:spPr>
          <a:xfrm>
            <a:off x="7492906" y="1411639"/>
            <a:ext cx="1840375" cy="646986"/>
          </a:xfrm>
          <a:prstGeom prst="roundRect">
            <a:avLst/>
          </a:prstGeom>
          <a:solidFill>
            <a:schemeClr val="accent5">
              <a:lumMod val="75000"/>
            </a:schemeClr>
          </a:solidFill>
        </p:spPr>
        <p:txBody>
          <a:bodyPr wrap="square" rtlCol="0">
            <a:spAutoFit/>
          </a:bodyPr>
          <a:lstStyle/>
          <a:p>
            <a:pPr algn="ctr"/>
            <a:r>
              <a:rPr lang="vi-VN" sz="3200" smtClean="0">
                <a:solidFill>
                  <a:srgbClr val="FFFF99"/>
                </a:solidFill>
              </a:rPr>
              <a:t>Thực tế</a:t>
            </a:r>
            <a:endParaRPr lang="vi-VN" sz="2800">
              <a:solidFill>
                <a:srgbClr val="FFFF99"/>
              </a:solidFill>
            </a:endParaRPr>
          </a:p>
        </p:txBody>
      </p:sp>
      <p:sp>
        <p:nvSpPr>
          <p:cNvPr id="65" name="Content Placeholder 2"/>
          <p:cNvSpPr>
            <a:spLocks noGrp="1"/>
          </p:cNvSpPr>
          <p:nvPr>
            <p:ph idx="1"/>
          </p:nvPr>
        </p:nvSpPr>
        <p:spPr>
          <a:xfrm>
            <a:off x="1367004" y="1467422"/>
            <a:ext cx="3456384" cy="3456316"/>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marL="0" indent="0" algn="ctr">
              <a:buNone/>
            </a:pPr>
            <a:r>
              <a:rPr lang="vi-VN" sz="4000" smtClean="0">
                <a:solidFill>
                  <a:schemeClr val="tx1"/>
                </a:solidFill>
                <a:latin typeface="Times New Roman" pitchFamily="18" charset="0"/>
              </a:rPr>
              <a:t>Quy định được </a:t>
            </a:r>
            <a:r>
              <a:rPr lang="vi-VN" sz="4000">
                <a:solidFill>
                  <a:schemeClr val="tx1"/>
                </a:solidFill>
                <a:latin typeface="Times New Roman" pitchFamily="18" charset="0"/>
              </a:rPr>
              <a:t>xây dựng  </a:t>
            </a:r>
            <a:r>
              <a:rPr lang="vi-VN" sz="4000" smtClean="0">
                <a:solidFill>
                  <a:schemeClr val="tx1"/>
                </a:solidFill>
                <a:latin typeface="Times New Roman" pitchFamily="18" charset="0"/>
              </a:rPr>
              <a:t>trên cơ sở</a:t>
            </a:r>
            <a:endParaRPr lang="en-US" sz="4000" dirty="0">
              <a:solidFill>
                <a:schemeClr val="tx1"/>
              </a:solidFill>
              <a:latin typeface="Times New Roman" pitchFamily="18" charset="0"/>
            </a:endParaRPr>
          </a:p>
        </p:txBody>
      </p:sp>
      <p:pic>
        <p:nvPicPr>
          <p:cNvPr id="66" name="Picture 65"/>
          <p:cNvPicPr/>
          <p:nvPr/>
        </p:nvPicPr>
        <p:blipFill rotWithShape="1">
          <a:blip r:embed="rId2" cstate="print">
            <a:extLst>
              <a:ext uri="{BEBA8EAE-BF5A-486C-A8C5-ECC9F3942E4B}">
                <a14:imgProps xmlns:a14="http://schemas.microsoft.com/office/drawing/2010/main">
                  <a14:imgLayer r:embed="rId3">
                    <a14:imgEffect>
                      <a14:backgroundRemoval t="0" b="96000" l="10000" r="86385"/>
                    </a14:imgEffect>
                  </a14:imgLayer>
                </a14:imgProps>
              </a:ext>
              <a:ext uri="{28A0092B-C50C-407E-A947-70E740481C1C}">
                <a14:useLocalDpi xmlns:a14="http://schemas.microsoft.com/office/drawing/2010/main" val="0"/>
              </a:ext>
            </a:extLst>
          </a:blip>
          <a:srcRect l="29077" r="14588" b="5582"/>
          <a:stretch/>
        </p:blipFill>
        <p:spPr>
          <a:xfrm>
            <a:off x="937977" y="3779018"/>
            <a:ext cx="1944216" cy="3096344"/>
          </a:xfrm>
          <a:prstGeom prst="rect">
            <a:avLst/>
          </a:prstGeom>
        </p:spPr>
      </p:pic>
      <p:sp>
        <p:nvSpPr>
          <p:cNvPr id="71" name="Right Arrow 70"/>
          <p:cNvSpPr/>
          <p:nvPr/>
        </p:nvSpPr>
        <p:spPr>
          <a:xfrm>
            <a:off x="4966041" y="2749664"/>
            <a:ext cx="1128217" cy="809592"/>
          </a:xfrm>
          <a:prstGeom prst="rightArrow">
            <a:avLst>
              <a:gd name="adj1" fmla="val 50000"/>
              <a:gd name="adj2" fmla="val 75883"/>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939268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2</a:t>
            </a:r>
            <a:r>
              <a:rPr lang="en-US" sz="4000" smtClean="0"/>
              <a:t>. Quá trình xây dựng Quy định</a:t>
            </a:r>
            <a:endParaRPr lang="vi-VN" sz="4000"/>
          </a:p>
        </p:txBody>
      </p:sp>
      <p:sp>
        <p:nvSpPr>
          <p:cNvPr id="58" name="Freeform 57"/>
          <p:cNvSpPr/>
          <p:nvPr/>
        </p:nvSpPr>
        <p:spPr>
          <a:xfrm>
            <a:off x="924816" y="1004616"/>
            <a:ext cx="10945216" cy="2338659"/>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vi-VN" sz="3200">
                <a:solidFill>
                  <a:schemeClr val="tx1"/>
                </a:solidFill>
                <a:latin typeface="Times New Roman" panose="02020603050405020304" pitchFamily="18" charset="0"/>
                <a:cs typeface="Times New Roman" panose="02020603050405020304" pitchFamily="18" charset="0"/>
              </a:rPr>
              <a:t>Quy định đối với tất cả cán bộ, đảng viên, nhưng trước hết là các đồng chí Ủy viên Bộ Chính trị, Ủy viên Ban Bí thư, Ủy viên Ban Chấp hành Trung ương và không thay thế Quy định 101, Quy định 55</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9" name="Freeform 58"/>
          <p:cNvSpPr/>
          <p:nvPr/>
        </p:nvSpPr>
        <p:spPr>
          <a:xfrm>
            <a:off x="191343" y="1333740"/>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rPr>
              <a:t>1</a:t>
            </a:r>
          </a:p>
        </p:txBody>
      </p:sp>
      <p:sp>
        <p:nvSpPr>
          <p:cNvPr id="60" name="Freeform 59"/>
          <p:cNvSpPr/>
          <p:nvPr/>
        </p:nvSpPr>
        <p:spPr>
          <a:xfrm>
            <a:off x="911424" y="3514725"/>
            <a:ext cx="10945216" cy="3227525"/>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vi-VN" sz="3200">
                <a:solidFill>
                  <a:schemeClr val="tx1"/>
                </a:solidFill>
                <a:latin typeface="Times New Roman" panose="02020603050405020304" pitchFamily="18" charset="0"/>
                <a:cs typeface="Times New Roman" panose="02020603050405020304" pitchFamily="18" charset="0"/>
              </a:rPr>
              <a:t>Phải nhìn thẳng vào sự thật, tập trung vào những khuyết điểm, yếu kém, bức xúc trong xã hội do cán bộ, đảng viên thiếu gương mẫu gây ra nhằm giáo dục, cảnh tỉnh, cảnh báo, răn đe và phòng ngừa sai phạm; khắc phục những hạn chế, yếu kém của cán bộ, đảng viên; góp phần xây dựng Đảng trong sạch, vững mạnh; củng cố niềm tin của nhân dân đối với Đảng</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1" name="Freeform 60"/>
          <p:cNvSpPr/>
          <p:nvPr/>
        </p:nvSpPr>
        <p:spPr>
          <a:xfrm>
            <a:off x="177951" y="4375389"/>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rPr>
              <a:t>2</a:t>
            </a:r>
          </a:p>
        </p:txBody>
      </p:sp>
    </p:spTree>
    <p:extLst>
      <p:ext uri="{BB962C8B-B14F-4D97-AF65-F5344CB8AC3E}">
        <p14:creationId xmlns:p14="http://schemas.microsoft.com/office/powerpoint/2010/main" val="1194513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2</a:t>
            </a:r>
            <a:r>
              <a:rPr lang="en-US" sz="4000" smtClean="0"/>
              <a:t>. Quá trình xây dựng Quy định</a:t>
            </a:r>
            <a:endParaRPr lang="vi-VN" sz="4000"/>
          </a:p>
        </p:txBody>
      </p:sp>
      <p:sp>
        <p:nvSpPr>
          <p:cNvPr id="58" name="Freeform 57"/>
          <p:cNvSpPr/>
          <p:nvPr/>
        </p:nvSpPr>
        <p:spPr>
          <a:xfrm>
            <a:off x="924816" y="1004616"/>
            <a:ext cx="10945216" cy="2676131"/>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vi-VN" sz="3200">
                <a:solidFill>
                  <a:schemeClr val="tx1"/>
                </a:solidFill>
                <a:latin typeface="Times New Roman" panose="02020603050405020304" pitchFamily="18" charset="0"/>
                <a:cs typeface="Times New Roman" panose="02020603050405020304" pitchFamily="18" charset="0"/>
              </a:rPr>
              <a:t>Quy định phải bảo đảm vừa khái quát, vừa cụ thể và có trọng tâm, trọng điểm, dễ hiểu, dễ nhớ, dễ thực hiện, dễ kiểm tra, giám sát, phù hợp với tình hình hiện nay; bảo đảm sự chặt chẽ, đồng bộ với các nghị quyết, quy định của Đảng và Nhà nước có liên quan; không để các thế lực thù địch lợi dụng sơ hở xuyên tạc, chống phá</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9" name="Freeform 58"/>
          <p:cNvSpPr/>
          <p:nvPr/>
        </p:nvSpPr>
        <p:spPr>
          <a:xfrm>
            <a:off x="191344" y="1589583"/>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rPr>
              <a:t>3</a:t>
            </a:r>
          </a:p>
        </p:txBody>
      </p:sp>
      <p:sp>
        <p:nvSpPr>
          <p:cNvPr id="60" name="Freeform 59"/>
          <p:cNvSpPr/>
          <p:nvPr/>
        </p:nvSpPr>
        <p:spPr>
          <a:xfrm>
            <a:off x="911424" y="3842792"/>
            <a:ext cx="10945216" cy="2899458"/>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vi-VN" sz="3200">
                <a:solidFill>
                  <a:schemeClr val="tx1"/>
                </a:solidFill>
                <a:latin typeface="Times New Roman" panose="02020603050405020304" pitchFamily="18" charset="0"/>
                <a:cs typeface="Times New Roman" panose="02020603050405020304" pitchFamily="18" charset="0"/>
              </a:rPr>
              <a:t>Quy định có cả nội dung “xây” và nội dung “chống” theo phương châm kết hợp chặt chẽ, hiệu quả giữa “xây” và “chống”, trong đó “xây” là cơ bản, chiến lược, lâu dài và “chống” là thường xuyên, quan trọng</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1" name="Freeform 60"/>
          <p:cNvSpPr/>
          <p:nvPr/>
        </p:nvSpPr>
        <p:spPr>
          <a:xfrm>
            <a:off x="177951" y="4539423"/>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rPr>
              <a:t>4</a:t>
            </a:r>
          </a:p>
        </p:txBody>
      </p:sp>
    </p:spTree>
    <p:extLst>
      <p:ext uri="{BB962C8B-B14F-4D97-AF65-F5344CB8AC3E}">
        <p14:creationId xmlns:p14="http://schemas.microsoft.com/office/powerpoint/2010/main" val="3187264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reeform 6703"/>
          <p:cNvSpPr>
            <a:spLocks noChangeArrowheads="1"/>
          </p:cNvSpPr>
          <p:nvPr/>
        </p:nvSpPr>
        <p:spPr bwMode="auto">
          <a:xfrm flipH="1">
            <a:off x="8054059" y="1752626"/>
            <a:ext cx="2629021" cy="445985"/>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solidFill>
            <a:srgbClr val="1B6AA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smtClean="0">
              <a:ln>
                <a:noFill/>
              </a:ln>
              <a:solidFill>
                <a:srgbClr val="445469"/>
              </a:solidFill>
              <a:effectLst/>
              <a:uLnTx/>
              <a:uFillTx/>
              <a:latin typeface="Calibri Light"/>
            </a:endParaRPr>
          </a:p>
        </p:txBody>
      </p:sp>
      <p:sp>
        <p:nvSpPr>
          <p:cNvPr id="116" name="Freeform 1"/>
          <p:cNvSpPr>
            <a:spLocks noChangeArrowheads="1"/>
          </p:cNvSpPr>
          <p:nvPr/>
        </p:nvSpPr>
        <p:spPr bwMode="auto">
          <a:xfrm>
            <a:off x="3248977" y="1190502"/>
            <a:ext cx="3185384" cy="2655113"/>
          </a:xfrm>
          <a:custGeom>
            <a:avLst/>
            <a:gdLst>
              <a:gd name="T0" fmla="*/ 4485 w 5255"/>
              <a:gd name="T1" fmla="*/ 0 h 4486"/>
              <a:gd name="T2" fmla="*/ 4485 w 5255"/>
              <a:gd name="T3" fmla="*/ 0 h 4486"/>
              <a:gd name="T4" fmla="*/ 4485 w 5255"/>
              <a:gd name="T5" fmla="*/ 0 h 4486"/>
              <a:gd name="T6" fmla="*/ 4485 w 5255"/>
              <a:gd name="T7" fmla="*/ 0 h 4486"/>
              <a:gd name="T8" fmla="*/ 0 w 5255"/>
              <a:gd name="T9" fmla="*/ 4485 h 4486"/>
              <a:gd name="T10" fmla="*/ 742 w 5255"/>
              <a:gd name="T11" fmla="*/ 3707 h 4486"/>
              <a:gd name="T12" fmla="*/ 1493 w 5255"/>
              <a:gd name="T13" fmla="*/ 4485 h 4486"/>
              <a:gd name="T14" fmla="*/ 4485 w 5255"/>
              <a:gd name="T15" fmla="*/ 1502 h 4486"/>
              <a:gd name="T16" fmla="*/ 4485 w 5255"/>
              <a:gd name="T17" fmla="*/ 1502 h 4486"/>
              <a:gd name="T18" fmla="*/ 5254 w 5255"/>
              <a:gd name="T19" fmla="*/ 751 h 4486"/>
              <a:gd name="T20" fmla="*/ 4485 w 5255"/>
              <a:gd name="T21" fmla="*/ 0 h 4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5" h="4486">
                <a:moveTo>
                  <a:pt x="4485" y="0"/>
                </a:moveTo>
                <a:lnTo>
                  <a:pt x="4485" y="0"/>
                </a:lnTo>
                <a:lnTo>
                  <a:pt x="4485" y="0"/>
                </a:lnTo>
                <a:lnTo>
                  <a:pt x="4485" y="0"/>
                </a:lnTo>
                <a:cubicBezTo>
                  <a:pt x="2005" y="0"/>
                  <a:pt x="0" y="2015"/>
                  <a:pt x="0" y="4485"/>
                </a:cubicBezTo>
                <a:cubicBezTo>
                  <a:pt x="742" y="3707"/>
                  <a:pt x="742" y="3707"/>
                  <a:pt x="742" y="3707"/>
                </a:cubicBezTo>
                <a:cubicBezTo>
                  <a:pt x="1493" y="4485"/>
                  <a:pt x="1493" y="4485"/>
                  <a:pt x="1493" y="4485"/>
                </a:cubicBezTo>
                <a:cubicBezTo>
                  <a:pt x="1493" y="2842"/>
                  <a:pt x="2831" y="1502"/>
                  <a:pt x="4485" y="1502"/>
                </a:cubicBezTo>
                <a:lnTo>
                  <a:pt x="4485" y="1502"/>
                </a:lnTo>
                <a:cubicBezTo>
                  <a:pt x="5254" y="751"/>
                  <a:pt x="5254" y="751"/>
                  <a:pt x="5254" y="751"/>
                </a:cubicBezTo>
                <a:cubicBezTo>
                  <a:pt x="4485" y="0"/>
                  <a:pt x="4485" y="0"/>
                  <a:pt x="4485" y="0"/>
                </a:cubicBezTo>
              </a:path>
            </a:pathLst>
          </a:custGeom>
          <a:solidFill>
            <a:srgbClr val="F8D35E"/>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smtClean="0">
              <a:ln>
                <a:noFill/>
              </a:ln>
              <a:solidFill>
                <a:srgbClr val="445469"/>
              </a:solidFill>
              <a:effectLst/>
              <a:uLnTx/>
              <a:uFillTx/>
              <a:latin typeface="Calibri Light"/>
            </a:endParaRPr>
          </a:p>
        </p:txBody>
      </p:sp>
      <p:sp>
        <p:nvSpPr>
          <p:cNvPr id="117" name="Freeform 10"/>
          <p:cNvSpPr>
            <a:spLocks noChangeArrowheads="1"/>
          </p:cNvSpPr>
          <p:nvPr/>
        </p:nvSpPr>
        <p:spPr bwMode="auto">
          <a:xfrm>
            <a:off x="3248977" y="3386125"/>
            <a:ext cx="2717732" cy="3114604"/>
          </a:xfrm>
          <a:custGeom>
            <a:avLst/>
            <a:gdLst>
              <a:gd name="T0" fmla="*/ 0 w 4486"/>
              <a:gd name="T1" fmla="*/ 778 h 5262"/>
              <a:gd name="T2" fmla="*/ 0 w 4486"/>
              <a:gd name="T3" fmla="*/ 778 h 5262"/>
              <a:gd name="T4" fmla="*/ 0 w 4486"/>
              <a:gd name="T5" fmla="*/ 778 h 5262"/>
              <a:gd name="T6" fmla="*/ 0 w 4486"/>
              <a:gd name="T7" fmla="*/ 778 h 5262"/>
              <a:gd name="T8" fmla="*/ 4485 w 4486"/>
              <a:gd name="T9" fmla="*/ 5261 h 5262"/>
              <a:gd name="T10" fmla="*/ 3705 w 4486"/>
              <a:gd name="T11" fmla="*/ 4521 h 5262"/>
              <a:gd name="T12" fmla="*/ 4485 w 4486"/>
              <a:gd name="T13" fmla="*/ 3770 h 5262"/>
              <a:gd name="T14" fmla="*/ 1493 w 4486"/>
              <a:gd name="T15" fmla="*/ 778 h 5262"/>
              <a:gd name="T16" fmla="*/ 1493 w 4486"/>
              <a:gd name="T17" fmla="*/ 778 h 5262"/>
              <a:gd name="T18" fmla="*/ 742 w 4486"/>
              <a:gd name="T19" fmla="*/ 0 h 5262"/>
              <a:gd name="T20" fmla="*/ 0 w 4486"/>
              <a:gd name="T21" fmla="*/ 778 h 5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6" h="5262">
                <a:moveTo>
                  <a:pt x="0" y="778"/>
                </a:moveTo>
                <a:lnTo>
                  <a:pt x="0" y="778"/>
                </a:lnTo>
                <a:lnTo>
                  <a:pt x="0" y="778"/>
                </a:lnTo>
                <a:lnTo>
                  <a:pt x="0" y="778"/>
                </a:lnTo>
                <a:cubicBezTo>
                  <a:pt x="0" y="3248"/>
                  <a:pt x="2005" y="5261"/>
                  <a:pt x="4485" y="5261"/>
                </a:cubicBezTo>
                <a:cubicBezTo>
                  <a:pt x="3705" y="4521"/>
                  <a:pt x="3705" y="4521"/>
                  <a:pt x="3705" y="4521"/>
                </a:cubicBezTo>
                <a:cubicBezTo>
                  <a:pt x="4485" y="3770"/>
                  <a:pt x="4485" y="3770"/>
                  <a:pt x="4485" y="3770"/>
                </a:cubicBezTo>
                <a:cubicBezTo>
                  <a:pt x="2831" y="3770"/>
                  <a:pt x="1493" y="2431"/>
                  <a:pt x="1493" y="778"/>
                </a:cubicBezTo>
                <a:lnTo>
                  <a:pt x="1493" y="778"/>
                </a:lnTo>
                <a:cubicBezTo>
                  <a:pt x="742" y="0"/>
                  <a:pt x="742" y="0"/>
                  <a:pt x="742" y="0"/>
                </a:cubicBezTo>
                <a:cubicBezTo>
                  <a:pt x="0" y="778"/>
                  <a:pt x="0" y="778"/>
                  <a:pt x="0" y="778"/>
                </a:cubicBezTo>
              </a:path>
            </a:pathLst>
          </a:custGeom>
          <a:solidFill>
            <a:srgbClr val="F47264"/>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smtClean="0">
              <a:ln>
                <a:noFill/>
              </a:ln>
              <a:solidFill>
                <a:srgbClr val="445469"/>
              </a:solidFill>
              <a:effectLst/>
              <a:uLnTx/>
              <a:uFillTx/>
              <a:latin typeface="Calibri Light"/>
            </a:endParaRPr>
          </a:p>
        </p:txBody>
      </p:sp>
      <p:sp>
        <p:nvSpPr>
          <p:cNvPr id="118" name="Freeform 19"/>
          <p:cNvSpPr>
            <a:spLocks noChangeArrowheads="1"/>
          </p:cNvSpPr>
          <p:nvPr/>
        </p:nvSpPr>
        <p:spPr bwMode="auto">
          <a:xfrm>
            <a:off x="5493709" y="3845614"/>
            <a:ext cx="3185384" cy="2655115"/>
          </a:xfrm>
          <a:custGeom>
            <a:avLst/>
            <a:gdLst>
              <a:gd name="T0" fmla="*/ 780 w 5255"/>
              <a:gd name="T1" fmla="*/ 4483 h 4484"/>
              <a:gd name="T2" fmla="*/ 780 w 5255"/>
              <a:gd name="T3" fmla="*/ 4483 h 4484"/>
              <a:gd name="T4" fmla="*/ 780 w 5255"/>
              <a:gd name="T5" fmla="*/ 4483 h 4484"/>
              <a:gd name="T6" fmla="*/ 780 w 5255"/>
              <a:gd name="T7" fmla="*/ 4483 h 4484"/>
              <a:gd name="T8" fmla="*/ 5254 w 5255"/>
              <a:gd name="T9" fmla="*/ 0 h 4484"/>
              <a:gd name="T10" fmla="*/ 4512 w 5255"/>
              <a:gd name="T11" fmla="*/ 778 h 4484"/>
              <a:gd name="T12" fmla="*/ 3761 w 5255"/>
              <a:gd name="T13" fmla="*/ 0 h 4484"/>
              <a:gd name="T14" fmla="*/ 780 w 5255"/>
              <a:gd name="T15" fmla="*/ 2992 h 4484"/>
              <a:gd name="T16" fmla="*/ 780 w 5255"/>
              <a:gd name="T17" fmla="*/ 2992 h 4484"/>
              <a:gd name="T18" fmla="*/ 0 w 5255"/>
              <a:gd name="T19" fmla="*/ 3743 h 4484"/>
              <a:gd name="T20" fmla="*/ 780 w 5255"/>
              <a:gd name="T21" fmla="*/ 4483 h 4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5" h="4484">
                <a:moveTo>
                  <a:pt x="780" y="4483"/>
                </a:moveTo>
                <a:lnTo>
                  <a:pt x="780" y="4483"/>
                </a:lnTo>
                <a:lnTo>
                  <a:pt x="780" y="4483"/>
                </a:lnTo>
                <a:lnTo>
                  <a:pt x="780" y="4483"/>
                </a:lnTo>
                <a:cubicBezTo>
                  <a:pt x="3250" y="4483"/>
                  <a:pt x="5254" y="2470"/>
                  <a:pt x="5254" y="0"/>
                </a:cubicBezTo>
                <a:cubicBezTo>
                  <a:pt x="4512" y="778"/>
                  <a:pt x="4512" y="778"/>
                  <a:pt x="4512" y="778"/>
                </a:cubicBezTo>
                <a:cubicBezTo>
                  <a:pt x="3761" y="0"/>
                  <a:pt x="3761" y="0"/>
                  <a:pt x="3761" y="0"/>
                </a:cubicBezTo>
                <a:cubicBezTo>
                  <a:pt x="3761" y="1653"/>
                  <a:pt x="2424" y="2992"/>
                  <a:pt x="780" y="2992"/>
                </a:cubicBezTo>
                <a:lnTo>
                  <a:pt x="780" y="2992"/>
                </a:lnTo>
                <a:cubicBezTo>
                  <a:pt x="0" y="3743"/>
                  <a:pt x="0" y="3743"/>
                  <a:pt x="0" y="3743"/>
                </a:cubicBezTo>
                <a:cubicBezTo>
                  <a:pt x="780" y="4483"/>
                  <a:pt x="780" y="4483"/>
                  <a:pt x="780" y="4483"/>
                </a:cubicBezTo>
              </a:path>
            </a:pathLst>
          </a:custGeom>
          <a:solidFill>
            <a:srgbClr val="3FD5BA"/>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smtClean="0">
              <a:ln>
                <a:noFill/>
              </a:ln>
              <a:solidFill>
                <a:srgbClr val="445469"/>
              </a:solidFill>
              <a:effectLst/>
              <a:uLnTx/>
              <a:uFillTx/>
              <a:latin typeface="Calibri Light"/>
            </a:endParaRPr>
          </a:p>
        </p:txBody>
      </p:sp>
      <p:sp>
        <p:nvSpPr>
          <p:cNvPr id="119" name="Freeform 28"/>
          <p:cNvSpPr>
            <a:spLocks noChangeArrowheads="1"/>
          </p:cNvSpPr>
          <p:nvPr/>
        </p:nvSpPr>
        <p:spPr bwMode="auto">
          <a:xfrm>
            <a:off x="5966708" y="1190502"/>
            <a:ext cx="2712385" cy="3117213"/>
          </a:xfrm>
          <a:custGeom>
            <a:avLst/>
            <a:gdLst>
              <a:gd name="T0" fmla="*/ 4474 w 4475"/>
              <a:gd name="T1" fmla="*/ 4485 h 5264"/>
              <a:gd name="T2" fmla="*/ 4474 w 4475"/>
              <a:gd name="T3" fmla="*/ 4485 h 5264"/>
              <a:gd name="T4" fmla="*/ 4474 w 4475"/>
              <a:gd name="T5" fmla="*/ 4485 h 5264"/>
              <a:gd name="T6" fmla="*/ 4474 w 4475"/>
              <a:gd name="T7" fmla="*/ 4485 h 5264"/>
              <a:gd name="T8" fmla="*/ 0 w 4475"/>
              <a:gd name="T9" fmla="*/ 0 h 5264"/>
              <a:gd name="T10" fmla="*/ 769 w 4475"/>
              <a:gd name="T11" fmla="*/ 751 h 5264"/>
              <a:gd name="T12" fmla="*/ 0 w 4475"/>
              <a:gd name="T13" fmla="*/ 1502 h 5264"/>
              <a:gd name="T14" fmla="*/ 2981 w 4475"/>
              <a:gd name="T15" fmla="*/ 4485 h 5264"/>
              <a:gd name="T16" fmla="*/ 2981 w 4475"/>
              <a:gd name="T17" fmla="*/ 4485 h 5264"/>
              <a:gd name="T18" fmla="*/ 3732 w 4475"/>
              <a:gd name="T19" fmla="*/ 5263 h 5264"/>
              <a:gd name="T20" fmla="*/ 4474 w 4475"/>
              <a:gd name="T21" fmla="*/ 4485 h 5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5" h="5264">
                <a:moveTo>
                  <a:pt x="4474" y="4485"/>
                </a:moveTo>
                <a:lnTo>
                  <a:pt x="4474" y="4485"/>
                </a:lnTo>
                <a:lnTo>
                  <a:pt x="4474" y="4485"/>
                </a:lnTo>
                <a:lnTo>
                  <a:pt x="4474" y="4485"/>
                </a:lnTo>
                <a:cubicBezTo>
                  <a:pt x="4474" y="2015"/>
                  <a:pt x="2470" y="0"/>
                  <a:pt x="0" y="0"/>
                </a:cubicBezTo>
                <a:cubicBezTo>
                  <a:pt x="769" y="751"/>
                  <a:pt x="769" y="751"/>
                  <a:pt x="769" y="751"/>
                </a:cubicBezTo>
                <a:cubicBezTo>
                  <a:pt x="0" y="1502"/>
                  <a:pt x="0" y="1502"/>
                  <a:pt x="0" y="1502"/>
                </a:cubicBezTo>
                <a:cubicBezTo>
                  <a:pt x="1644" y="1502"/>
                  <a:pt x="2981" y="2842"/>
                  <a:pt x="2981" y="4485"/>
                </a:cubicBezTo>
                <a:lnTo>
                  <a:pt x="2981" y="4485"/>
                </a:lnTo>
                <a:cubicBezTo>
                  <a:pt x="3732" y="5263"/>
                  <a:pt x="3732" y="5263"/>
                  <a:pt x="3732" y="5263"/>
                </a:cubicBezTo>
                <a:cubicBezTo>
                  <a:pt x="4474" y="4485"/>
                  <a:pt x="4474" y="4485"/>
                  <a:pt x="4474" y="4485"/>
                </a:cubicBezTo>
              </a:path>
            </a:pathLst>
          </a:custGeom>
          <a:solidFill>
            <a:srgbClr val="1B6AA3"/>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smtClean="0">
              <a:ln>
                <a:noFill/>
              </a:ln>
              <a:solidFill>
                <a:srgbClr val="445469"/>
              </a:solidFill>
              <a:effectLst/>
              <a:uLnTx/>
              <a:uFillTx/>
              <a:latin typeface="Calibri Light"/>
            </a:endParaRPr>
          </a:p>
        </p:txBody>
      </p:sp>
      <p:sp>
        <p:nvSpPr>
          <p:cNvPr id="148" name="Freeform 6703"/>
          <p:cNvSpPr>
            <a:spLocks noChangeArrowheads="1"/>
          </p:cNvSpPr>
          <p:nvPr/>
        </p:nvSpPr>
        <p:spPr bwMode="auto">
          <a:xfrm flipH="1">
            <a:off x="8054058" y="5139502"/>
            <a:ext cx="2629021" cy="445985"/>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solidFill>
            <a:srgbClr val="3FD5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smtClean="0">
              <a:ln>
                <a:noFill/>
              </a:ln>
              <a:solidFill>
                <a:srgbClr val="445469"/>
              </a:solidFill>
              <a:effectLst/>
              <a:uLnTx/>
              <a:uFillTx/>
              <a:latin typeface="Calibri Light"/>
            </a:endParaRPr>
          </a:p>
        </p:txBody>
      </p:sp>
      <p:sp>
        <p:nvSpPr>
          <p:cNvPr id="146" name="Freeform 6703"/>
          <p:cNvSpPr>
            <a:spLocks noChangeArrowheads="1"/>
          </p:cNvSpPr>
          <p:nvPr/>
        </p:nvSpPr>
        <p:spPr bwMode="auto">
          <a:xfrm>
            <a:off x="1272201" y="5139502"/>
            <a:ext cx="2628694" cy="445985"/>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solidFill>
            <a:srgbClr val="F4726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smtClean="0">
              <a:ln>
                <a:noFill/>
              </a:ln>
              <a:solidFill>
                <a:srgbClr val="445469"/>
              </a:solidFill>
              <a:effectLst/>
              <a:uLnTx/>
              <a:uFillTx/>
              <a:latin typeface="Calibri Light"/>
            </a:endParaRPr>
          </a:p>
        </p:txBody>
      </p:sp>
      <p:sp>
        <p:nvSpPr>
          <p:cNvPr id="143" name="Freeform 6700"/>
          <p:cNvSpPr>
            <a:spLocks noChangeArrowheads="1"/>
          </p:cNvSpPr>
          <p:nvPr/>
        </p:nvSpPr>
        <p:spPr bwMode="auto">
          <a:xfrm flipH="1">
            <a:off x="8734977" y="980265"/>
            <a:ext cx="3370666" cy="2548126"/>
          </a:xfrm>
          <a:prstGeom prst="roundRect">
            <a:avLst/>
          </a:prstGeom>
          <a:solidFill>
            <a:schemeClr val="accent5">
              <a:lumMod val="40000"/>
              <a:lumOff val="60000"/>
            </a:schemeClr>
          </a:solidFill>
          <a:ln>
            <a:solidFill>
              <a:schemeClr val="accent1"/>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1828434"/>
            <a:r>
              <a:rPr lang="vi-VN" sz="2600" smtClean="0">
                <a:solidFill>
                  <a:srgbClr val="002060"/>
                </a:solidFill>
              </a:rPr>
              <a:t>Nhiều </a:t>
            </a:r>
            <a:r>
              <a:rPr lang="vi-VN" sz="2600">
                <a:solidFill>
                  <a:srgbClr val="002060"/>
                </a:solidFill>
              </a:rPr>
              <a:t>lần lấy ý kiến </a:t>
            </a:r>
            <a:endParaRPr lang="vi-VN" sz="2600" smtClean="0">
              <a:solidFill>
                <a:srgbClr val="002060"/>
              </a:solidFill>
            </a:endParaRPr>
          </a:p>
          <a:p>
            <a:pPr algn="ctr" defTabSz="1828434"/>
            <a:r>
              <a:rPr lang="vi-VN" sz="2600" smtClean="0">
                <a:solidFill>
                  <a:srgbClr val="002060"/>
                </a:solidFill>
              </a:rPr>
              <a:t>các </a:t>
            </a:r>
            <a:r>
              <a:rPr lang="vi-VN" sz="2600">
                <a:solidFill>
                  <a:srgbClr val="002060"/>
                </a:solidFill>
              </a:rPr>
              <a:t>đồng chí </a:t>
            </a:r>
            <a:r>
              <a:rPr lang="vi-VN" sz="2600" smtClean="0">
                <a:solidFill>
                  <a:srgbClr val="002060"/>
                </a:solidFill>
              </a:rPr>
              <a:t>UV BCT, </a:t>
            </a:r>
          </a:p>
          <a:p>
            <a:pPr algn="ctr" defTabSz="1828434"/>
            <a:r>
              <a:rPr lang="vi-VN" sz="2600" smtClean="0">
                <a:solidFill>
                  <a:srgbClr val="002060"/>
                </a:solidFill>
              </a:rPr>
              <a:t>UV BBT, UV BCHTW, </a:t>
            </a:r>
          </a:p>
          <a:p>
            <a:pPr algn="ctr" defTabSz="1828434"/>
            <a:r>
              <a:rPr lang="vi-VN" sz="2600" smtClean="0">
                <a:solidFill>
                  <a:srgbClr val="002060"/>
                </a:solidFill>
              </a:rPr>
              <a:t>nguyên lãnh đạo </a:t>
            </a:r>
          </a:p>
          <a:p>
            <a:pPr algn="ctr" defTabSz="1828434"/>
            <a:r>
              <a:rPr lang="vi-VN" sz="2600" smtClean="0">
                <a:solidFill>
                  <a:srgbClr val="002060"/>
                </a:solidFill>
              </a:rPr>
              <a:t>Đảng, Nhà nước...</a:t>
            </a:r>
            <a:endParaRPr lang="en-US" sz="2600">
              <a:solidFill>
                <a:srgbClr val="002060"/>
              </a:solidFill>
            </a:endParaRPr>
          </a:p>
        </p:txBody>
      </p:sp>
      <p:sp>
        <p:nvSpPr>
          <p:cNvPr id="142" name="Freeform 6703"/>
          <p:cNvSpPr>
            <a:spLocks noChangeArrowheads="1"/>
          </p:cNvSpPr>
          <p:nvPr/>
        </p:nvSpPr>
        <p:spPr bwMode="auto">
          <a:xfrm>
            <a:off x="1272201" y="1752625"/>
            <a:ext cx="2628694" cy="445985"/>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solidFill>
            <a:srgbClr val="F8D35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smtClean="0">
              <a:ln>
                <a:noFill/>
              </a:ln>
              <a:solidFill>
                <a:srgbClr val="445469"/>
              </a:solidFill>
              <a:effectLst/>
              <a:uLnTx/>
              <a:uFillTx/>
              <a:latin typeface="Calibri Light"/>
            </a:endParaRPr>
          </a:p>
        </p:txBody>
      </p:sp>
      <p:sp>
        <p:nvSpPr>
          <p:cNvPr id="124" name="TextBox 123"/>
          <p:cNvSpPr txBox="1"/>
          <p:nvPr/>
        </p:nvSpPr>
        <p:spPr>
          <a:xfrm>
            <a:off x="7243679" y="4752345"/>
            <a:ext cx="840540" cy="1200292"/>
          </a:xfrm>
          <a:prstGeom prst="rect">
            <a:avLst/>
          </a:prstGeom>
          <a:noFill/>
        </p:spPr>
        <p:txBody>
          <a:bodyPr wrap="none" lIns="182843" tIns="91422" rIns="182843" bIns="91422"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600" b="1" kern="0" dirty="0">
                <a:solidFill>
                  <a:prstClr val="white"/>
                </a:solidFill>
                <a:latin typeface="Source Sans Pro"/>
                <a:cs typeface="Source Sans Pro"/>
              </a:rPr>
              <a:t>3</a:t>
            </a:r>
            <a:endParaRPr kumimoji="0" lang="id-ID" sz="6600" b="1" i="0" u="none" strike="noStrike" kern="0" cap="none" spc="0" normalizeH="0" baseline="0" noProof="0" dirty="0" smtClean="0">
              <a:ln>
                <a:noFill/>
              </a:ln>
              <a:solidFill>
                <a:prstClr val="white"/>
              </a:solidFill>
              <a:effectLst/>
              <a:uLnTx/>
              <a:uFillTx/>
              <a:latin typeface="Source Sans Pro"/>
              <a:cs typeface="Source Sans Pro"/>
            </a:endParaRPr>
          </a:p>
        </p:txBody>
      </p:sp>
      <p:sp>
        <p:nvSpPr>
          <p:cNvPr id="125" name="TextBox 124"/>
          <p:cNvSpPr txBox="1"/>
          <p:nvPr/>
        </p:nvSpPr>
        <p:spPr>
          <a:xfrm>
            <a:off x="4125095" y="4784557"/>
            <a:ext cx="538951" cy="774311"/>
          </a:xfrm>
          <a:prstGeom prst="rect">
            <a:avLst/>
          </a:prstGeom>
          <a:noFill/>
        </p:spPr>
        <p:txBody>
          <a:bodyPr wrap="none" lIns="182843" tIns="91422" rIns="182843" bIns="91422"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kumimoji="0" lang="id-ID" sz="6600" b="1" i="0" u="none" strike="noStrike" kern="0" cap="none" spc="0" normalizeH="0" baseline="0" noProof="0" dirty="0" smtClean="0">
                <a:ln>
                  <a:noFill/>
                </a:ln>
                <a:solidFill>
                  <a:prstClr val="white"/>
                </a:solidFill>
                <a:effectLst/>
                <a:uLnTx/>
                <a:uFillTx/>
                <a:latin typeface="Source Sans Pro"/>
                <a:cs typeface="Source Sans Pro"/>
              </a:rPr>
              <a:t>3</a:t>
            </a:r>
          </a:p>
        </p:txBody>
      </p:sp>
      <p:sp>
        <p:nvSpPr>
          <p:cNvPr id="127" name="TextBox 126"/>
          <p:cNvSpPr txBox="1"/>
          <p:nvPr/>
        </p:nvSpPr>
        <p:spPr>
          <a:xfrm>
            <a:off x="3976358" y="1674203"/>
            <a:ext cx="840540" cy="1200292"/>
          </a:xfrm>
          <a:prstGeom prst="rect">
            <a:avLst/>
          </a:prstGeom>
          <a:noFill/>
        </p:spPr>
        <p:txBody>
          <a:bodyPr wrap="none" lIns="182843" tIns="91422" rIns="182843" bIns="91422" rtlCol="0">
            <a:spAutoFit/>
          </a:bodyPr>
          <a:lstStyle/>
          <a:p>
            <a:pPr marL="0" marR="0" lvl="0" indent="0" algn="ctr" defTabSz="1828434" eaLnBrk="1" fontAlgn="auto" latinLnBrk="0" hangingPunct="1">
              <a:lnSpc>
                <a:spcPct val="100000"/>
              </a:lnSpc>
              <a:spcBef>
                <a:spcPts val="0"/>
              </a:spcBef>
              <a:spcAft>
                <a:spcPts val="0"/>
              </a:spcAft>
              <a:buClrTx/>
              <a:buSzTx/>
              <a:buFontTx/>
              <a:buNone/>
              <a:tabLst/>
              <a:defRPr/>
            </a:pPr>
            <a:r>
              <a:rPr lang="en-US" sz="6600" b="1" kern="0" dirty="0">
                <a:solidFill>
                  <a:prstClr val="white"/>
                </a:solidFill>
                <a:latin typeface="Source Sans Pro"/>
                <a:cs typeface="Source Sans Pro"/>
              </a:rPr>
              <a:t>3</a:t>
            </a:r>
            <a:endParaRPr kumimoji="0" lang="id-ID" sz="6600" b="1" i="0" u="none" strike="noStrike" kern="0" cap="none" spc="0" normalizeH="0" baseline="0" noProof="0" dirty="0" smtClean="0">
              <a:ln>
                <a:noFill/>
              </a:ln>
              <a:solidFill>
                <a:prstClr val="white"/>
              </a:solidFill>
              <a:effectLst/>
              <a:uLnTx/>
              <a:uFillTx/>
              <a:latin typeface="Source Sans Pro"/>
              <a:cs typeface="Source Sans Pro"/>
            </a:endParaRPr>
          </a:p>
        </p:txBody>
      </p:sp>
      <p:sp>
        <p:nvSpPr>
          <p:cNvPr id="149" name="Freeform 6700"/>
          <p:cNvSpPr>
            <a:spLocks noChangeArrowheads="1"/>
          </p:cNvSpPr>
          <p:nvPr/>
        </p:nvSpPr>
        <p:spPr bwMode="auto">
          <a:xfrm flipH="1">
            <a:off x="162656" y="980265"/>
            <a:ext cx="2897668" cy="1951850"/>
          </a:xfrm>
          <a:prstGeom prst="roundRect">
            <a:avLst/>
          </a:prstGeom>
          <a:solidFill>
            <a:srgbClr val="FFFF99"/>
          </a:solidFill>
          <a:ln>
            <a:solidFill>
              <a:schemeClr val="accent1"/>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1828434"/>
            <a:r>
              <a:rPr lang="vi-VN" sz="3200" smtClean="0">
                <a:solidFill>
                  <a:srgbClr val="002060"/>
                </a:solidFill>
              </a:rPr>
              <a:t>C</a:t>
            </a:r>
            <a:r>
              <a:rPr lang="pt-BR" sz="3200" smtClean="0">
                <a:solidFill>
                  <a:srgbClr val="002060"/>
                </a:solidFill>
              </a:rPr>
              <a:t>uộc </a:t>
            </a:r>
            <a:r>
              <a:rPr lang="pt-BR" sz="3200">
                <a:solidFill>
                  <a:srgbClr val="002060"/>
                </a:solidFill>
              </a:rPr>
              <a:t>hội thảo </a:t>
            </a:r>
            <a:endParaRPr lang="vi-VN" sz="3200" smtClean="0">
              <a:solidFill>
                <a:srgbClr val="002060"/>
              </a:solidFill>
            </a:endParaRPr>
          </a:p>
          <a:p>
            <a:pPr algn="ctr" defTabSz="1828434"/>
            <a:r>
              <a:rPr lang="pt-BR" sz="3200" smtClean="0">
                <a:solidFill>
                  <a:srgbClr val="002060"/>
                </a:solidFill>
              </a:rPr>
              <a:t>toàn </a:t>
            </a:r>
            <a:r>
              <a:rPr lang="pt-BR" sz="3200">
                <a:solidFill>
                  <a:srgbClr val="002060"/>
                </a:solidFill>
              </a:rPr>
              <a:t>quốc</a:t>
            </a:r>
          </a:p>
        </p:txBody>
      </p:sp>
      <p:sp>
        <p:nvSpPr>
          <p:cNvPr id="150" name="Freeform 6700"/>
          <p:cNvSpPr>
            <a:spLocks noChangeArrowheads="1"/>
          </p:cNvSpPr>
          <p:nvPr/>
        </p:nvSpPr>
        <p:spPr bwMode="auto">
          <a:xfrm flipH="1">
            <a:off x="162656" y="4402561"/>
            <a:ext cx="2897668" cy="1951850"/>
          </a:xfrm>
          <a:prstGeom prst="roundRect">
            <a:avLst/>
          </a:prstGeom>
          <a:solidFill>
            <a:srgbClr val="FF9966"/>
          </a:solidFill>
          <a:ln>
            <a:solidFill>
              <a:schemeClr val="accent1"/>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1828434"/>
            <a:r>
              <a:rPr lang="vi-VN" sz="3000" smtClean="0">
                <a:solidFill>
                  <a:srgbClr val="002060"/>
                </a:solidFill>
              </a:rPr>
              <a:t>Xin </a:t>
            </a:r>
            <a:r>
              <a:rPr lang="vi-VN" sz="3000">
                <a:solidFill>
                  <a:srgbClr val="002060"/>
                </a:solidFill>
              </a:rPr>
              <a:t>ý kiến của </a:t>
            </a:r>
            <a:endParaRPr lang="vi-VN" sz="3000" smtClean="0">
              <a:solidFill>
                <a:srgbClr val="002060"/>
              </a:solidFill>
            </a:endParaRPr>
          </a:p>
          <a:p>
            <a:pPr algn="ctr" defTabSz="1828434"/>
            <a:r>
              <a:rPr lang="vi-VN" sz="3000" smtClean="0">
                <a:solidFill>
                  <a:srgbClr val="002060"/>
                </a:solidFill>
              </a:rPr>
              <a:t>các </a:t>
            </a:r>
            <a:r>
              <a:rPr lang="vi-VN" sz="3000">
                <a:solidFill>
                  <a:srgbClr val="002060"/>
                </a:solidFill>
              </a:rPr>
              <a:t>đồng chí </a:t>
            </a:r>
            <a:endParaRPr lang="vi-VN" sz="3000" smtClean="0">
              <a:solidFill>
                <a:srgbClr val="002060"/>
              </a:solidFill>
            </a:endParaRPr>
          </a:p>
          <a:p>
            <a:pPr algn="ctr" defTabSz="1828434"/>
            <a:r>
              <a:rPr lang="vi-VN" sz="3000" smtClean="0">
                <a:solidFill>
                  <a:srgbClr val="002060"/>
                </a:solidFill>
              </a:rPr>
              <a:t>Ủy </a:t>
            </a:r>
            <a:r>
              <a:rPr lang="vi-VN" sz="3000">
                <a:solidFill>
                  <a:srgbClr val="002060"/>
                </a:solidFill>
              </a:rPr>
              <a:t>viên </a:t>
            </a:r>
            <a:endParaRPr lang="vi-VN" sz="3000" smtClean="0">
              <a:solidFill>
                <a:srgbClr val="002060"/>
              </a:solidFill>
            </a:endParaRPr>
          </a:p>
          <a:p>
            <a:pPr algn="ctr" defTabSz="1828434"/>
            <a:r>
              <a:rPr lang="vi-VN" sz="3000" smtClean="0">
                <a:solidFill>
                  <a:srgbClr val="002060"/>
                </a:solidFill>
              </a:rPr>
              <a:t>Trung </a:t>
            </a:r>
            <a:r>
              <a:rPr lang="vi-VN" sz="3000">
                <a:solidFill>
                  <a:srgbClr val="002060"/>
                </a:solidFill>
              </a:rPr>
              <a:t>ương</a:t>
            </a:r>
            <a:endParaRPr lang="pt-BR" sz="3000">
              <a:solidFill>
                <a:srgbClr val="002060"/>
              </a:solidFill>
            </a:endParaRPr>
          </a:p>
        </p:txBody>
      </p:sp>
      <p:sp>
        <p:nvSpPr>
          <p:cNvPr id="151" name="Freeform 6700"/>
          <p:cNvSpPr>
            <a:spLocks noChangeArrowheads="1"/>
          </p:cNvSpPr>
          <p:nvPr/>
        </p:nvSpPr>
        <p:spPr bwMode="auto">
          <a:xfrm flipH="1">
            <a:off x="9152091" y="4522304"/>
            <a:ext cx="2897668" cy="1832107"/>
          </a:xfrm>
          <a:prstGeom prst="roundRect">
            <a:avLst/>
          </a:prstGeom>
          <a:solidFill>
            <a:srgbClr val="66FFCC"/>
          </a:solidFill>
          <a:ln>
            <a:solidFill>
              <a:schemeClr val="accent1"/>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1828434"/>
            <a:r>
              <a:rPr lang="vi-VN" sz="3000" smtClean="0">
                <a:solidFill>
                  <a:srgbClr val="002060"/>
                </a:solidFill>
              </a:rPr>
              <a:t>Báo </a:t>
            </a:r>
            <a:r>
              <a:rPr lang="vi-VN" sz="3000">
                <a:solidFill>
                  <a:srgbClr val="002060"/>
                </a:solidFill>
              </a:rPr>
              <a:t>cáo giải trình </a:t>
            </a:r>
            <a:endParaRPr lang="vi-VN" sz="3000" smtClean="0">
              <a:solidFill>
                <a:srgbClr val="002060"/>
              </a:solidFill>
            </a:endParaRPr>
          </a:p>
          <a:p>
            <a:pPr algn="ctr" defTabSz="1828434"/>
            <a:r>
              <a:rPr lang="vi-VN" sz="3000" smtClean="0">
                <a:solidFill>
                  <a:srgbClr val="002060"/>
                </a:solidFill>
              </a:rPr>
              <a:t>Bộ </a:t>
            </a:r>
            <a:r>
              <a:rPr lang="vi-VN" sz="3000">
                <a:solidFill>
                  <a:srgbClr val="002060"/>
                </a:solidFill>
              </a:rPr>
              <a:t>Chính trị, </a:t>
            </a:r>
            <a:endParaRPr lang="vi-VN" sz="3000" smtClean="0">
              <a:solidFill>
                <a:srgbClr val="002060"/>
              </a:solidFill>
            </a:endParaRPr>
          </a:p>
          <a:p>
            <a:pPr algn="ctr" defTabSz="1828434"/>
            <a:r>
              <a:rPr lang="vi-VN" sz="3000" smtClean="0">
                <a:solidFill>
                  <a:srgbClr val="002060"/>
                </a:solidFill>
              </a:rPr>
              <a:t>Ban </a:t>
            </a:r>
            <a:r>
              <a:rPr lang="vi-VN" sz="3000">
                <a:solidFill>
                  <a:srgbClr val="002060"/>
                </a:solidFill>
              </a:rPr>
              <a:t>Bí thư</a:t>
            </a:r>
            <a:endParaRPr lang="pt-BR" sz="3000">
              <a:solidFill>
                <a:srgbClr val="002060"/>
              </a:solidFill>
            </a:endParaRPr>
          </a:p>
        </p:txBody>
      </p:sp>
      <p:sp>
        <p:nvSpPr>
          <p:cNvPr id="21" name="Title 1"/>
          <p:cNvSpPr>
            <a:spLocks noGrp="1"/>
          </p:cNvSpPr>
          <p:nvPr>
            <p:ph type="title"/>
          </p:nvPr>
        </p:nvSpPr>
        <p:spPr>
          <a:xfrm>
            <a:off x="1912991" y="71754"/>
            <a:ext cx="9669409" cy="628652"/>
          </a:xfrm>
        </p:spPr>
        <p:txBody>
          <a:bodyPr/>
          <a:lstStyle/>
          <a:p>
            <a:r>
              <a:rPr lang="en-US" sz="4000"/>
              <a:t>2</a:t>
            </a:r>
            <a:r>
              <a:rPr lang="en-US" sz="4000" smtClean="0"/>
              <a:t>. Quá trình xây dựng Quy định</a:t>
            </a:r>
            <a:endParaRPr lang="vi-VN" sz="4000"/>
          </a:p>
        </p:txBody>
      </p:sp>
      <p:sp>
        <p:nvSpPr>
          <p:cNvPr id="4" name="Oval 3"/>
          <p:cNvSpPr/>
          <p:nvPr/>
        </p:nvSpPr>
        <p:spPr>
          <a:xfrm>
            <a:off x="4457700" y="2347409"/>
            <a:ext cx="2924077" cy="2899248"/>
          </a:xfrm>
          <a:prstGeom prst="ellipse">
            <a:avLst/>
          </a:prstGeom>
          <a:solidFill>
            <a:srgbClr val="FFCCCC"/>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2800" smtClean="0">
                <a:solidFill>
                  <a:schemeClr val="tx1"/>
                </a:solidFill>
              </a:rPr>
              <a:t>BTCTW triển khai với tinh thần nghiêm túc, cầu thị</a:t>
            </a:r>
            <a:endParaRPr lang="vi-VN" sz="2800">
              <a:solidFill>
                <a:schemeClr val="tx1"/>
              </a:solidFill>
            </a:endParaRPr>
          </a:p>
        </p:txBody>
      </p:sp>
    </p:spTree>
    <p:extLst>
      <p:ext uri="{BB962C8B-B14F-4D97-AF65-F5344CB8AC3E}">
        <p14:creationId xmlns:p14="http://schemas.microsoft.com/office/powerpoint/2010/main" val="572680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2</a:t>
            </a:r>
            <a:r>
              <a:rPr lang="en-US" sz="4000" smtClean="0"/>
              <a:t>. Quá trình xây dựng Quy định</a:t>
            </a:r>
            <a:endParaRPr lang="vi-VN" sz="4000"/>
          </a:p>
        </p:txBody>
      </p:sp>
      <p:sp>
        <p:nvSpPr>
          <p:cNvPr id="16" name="Freeform 15"/>
          <p:cNvSpPr/>
          <p:nvPr/>
        </p:nvSpPr>
        <p:spPr>
          <a:xfrm rot="2561915">
            <a:off x="2458175" y="5005856"/>
            <a:ext cx="821616" cy="39375"/>
          </a:xfrm>
          <a:custGeom>
            <a:avLst/>
            <a:gdLst/>
            <a:ahLst/>
            <a:cxnLst/>
            <a:rect l="0" t="0" r="0" b="0"/>
            <a:pathLst>
              <a:path>
                <a:moveTo>
                  <a:pt x="0" y="19687"/>
                </a:moveTo>
                <a:lnTo>
                  <a:pt x="821616" y="19687"/>
                </a:lnTo>
              </a:path>
            </a:pathLst>
          </a:custGeom>
          <a:noFill/>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567067" y="3886391"/>
            <a:ext cx="913323" cy="39375"/>
          </a:xfrm>
          <a:custGeom>
            <a:avLst/>
            <a:gdLst/>
            <a:ahLst/>
            <a:cxnLst/>
            <a:rect l="0" t="0" r="0" b="0"/>
            <a:pathLst>
              <a:path>
                <a:moveTo>
                  <a:pt x="0" y="19687"/>
                </a:moveTo>
                <a:lnTo>
                  <a:pt x="913323" y="19687"/>
                </a:lnTo>
              </a:path>
            </a:pathLst>
          </a:custGeom>
          <a:noFill/>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8" name="Freeform 17"/>
          <p:cNvSpPr/>
          <p:nvPr/>
        </p:nvSpPr>
        <p:spPr>
          <a:xfrm rot="19038085">
            <a:off x="2458175" y="2766925"/>
            <a:ext cx="821616" cy="39375"/>
          </a:xfrm>
          <a:custGeom>
            <a:avLst/>
            <a:gdLst/>
            <a:ahLst/>
            <a:cxnLst/>
            <a:rect l="0" t="0" r="0" b="0"/>
            <a:pathLst>
              <a:path>
                <a:moveTo>
                  <a:pt x="0" y="19687"/>
                </a:moveTo>
                <a:lnTo>
                  <a:pt x="821616" y="19687"/>
                </a:lnTo>
              </a:path>
            </a:pathLst>
          </a:custGeom>
          <a:noFill/>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9" name="Oval 18"/>
          <p:cNvSpPr/>
          <p:nvPr/>
        </p:nvSpPr>
        <p:spPr>
          <a:xfrm>
            <a:off x="353916" y="2604224"/>
            <a:ext cx="2603707" cy="2603707"/>
          </a:xfrm>
          <a:prstGeom prst="ellipse">
            <a:avLst/>
          </a:prstGeom>
          <a:blipFill>
            <a:blip r:embed="rId2" cstate="print"/>
            <a:stretch>
              <a:fillRect/>
            </a:stretch>
          </a:blipFill>
          <a:ln w="38100">
            <a:solidFill>
              <a:schemeClr val="lt1">
                <a:hueOff val="0"/>
                <a:satOff val="0"/>
                <a:lumOff val="0"/>
              </a:schemeClr>
            </a:solidFill>
          </a:ln>
        </p:spPr>
        <p:style>
          <a:lnRef idx="0">
            <a:scrgbClr r="0" g="0" b="0"/>
          </a:lnRef>
          <a:fillRef idx="3">
            <a:scrgbClr r="0" g="0" b="0"/>
          </a:fillRef>
          <a:effectRef idx="2">
            <a:schemeClr val="accent2">
              <a:hueOff val="0"/>
              <a:satOff val="0"/>
              <a:lumOff val="0"/>
              <a:alphaOff val="0"/>
            </a:schemeClr>
          </a:effectRef>
          <a:fontRef idx="minor">
            <a:schemeClr val="lt1"/>
          </a:fontRef>
        </p:style>
      </p:sp>
      <p:sp>
        <p:nvSpPr>
          <p:cNvPr id="30" name="Freeform 29"/>
          <p:cNvSpPr/>
          <p:nvPr/>
        </p:nvSpPr>
        <p:spPr>
          <a:xfrm>
            <a:off x="3854370" y="5052722"/>
            <a:ext cx="8044405" cy="1562224"/>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040739" tIns="114301" rIns="213360" bIns="114301" numCol="1" spcCol="1270" anchor="ctr" anchorCtr="0">
            <a:noAutofit/>
          </a:bodyPr>
          <a:lstStyle/>
          <a:p>
            <a:pPr algn="just" defTabSz="1333500">
              <a:lnSpc>
                <a:spcPct val="90000"/>
              </a:lnSpc>
              <a:spcAft>
                <a:spcPct val="35000"/>
              </a:spcAft>
            </a:pPr>
            <a:r>
              <a:rPr lang="vi-VN" sz="3200"/>
              <a:t>Đ</a:t>
            </a:r>
            <a:r>
              <a:rPr lang="vi-VN" sz="3200" smtClean="0"/>
              <a:t>ã </a:t>
            </a:r>
            <a:r>
              <a:rPr lang="vi-VN" sz="3200"/>
              <a:t>nghiên cứu, rà soát kỹ lưỡng, cân nhắc nhiều mặt, tiếp thu tối đa ý kiến xác đáng, hợp lý của Trung ương </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24" name="Freeform 23"/>
          <p:cNvSpPr/>
          <p:nvPr/>
        </p:nvSpPr>
        <p:spPr>
          <a:xfrm>
            <a:off x="2963850" y="5052722"/>
            <a:ext cx="1562224" cy="1562224"/>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244022" tIns="244022" rIns="244022" bIns="244022" numCol="1" spcCol="1270" anchor="ctr" anchorCtr="0">
            <a:noAutofit/>
          </a:bodyPr>
          <a:lstStyle/>
          <a:p>
            <a:pPr lvl="0" algn="ctr" defTabSz="1066800">
              <a:lnSpc>
                <a:spcPct val="90000"/>
              </a:lnSpc>
              <a:spcBef>
                <a:spcPct val="0"/>
              </a:spcBef>
              <a:spcAft>
                <a:spcPct val="35000"/>
              </a:spcAft>
            </a:pPr>
            <a:r>
              <a:rPr lang="vi-VN" sz="2400" kern="1200" smtClean="0">
                <a:solidFill>
                  <a:srgbClr val="800000"/>
                </a:solidFill>
              </a:rPr>
              <a:t>BTCTW</a:t>
            </a:r>
            <a:endParaRPr lang="en-US" sz="2400" kern="1200">
              <a:solidFill>
                <a:srgbClr val="800000"/>
              </a:solidFill>
            </a:endParaRPr>
          </a:p>
        </p:txBody>
      </p:sp>
      <p:sp>
        <p:nvSpPr>
          <p:cNvPr id="31" name="Freeform 30"/>
          <p:cNvSpPr/>
          <p:nvPr/>
        </p:nvSpPr>
        <p:spPr>
          <a:xfrm>
            <a:off x="4352081" y="3124966"/>
            <a:ext cx="7546693" cy="1562224"/>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1040739" tIns="114301" rIns="213360" bIns="114301" numCol="1" spcCol="1270" anchor="ctr" anchorCtr="0">
            <a:noAutofit/>
          </a:bodyPr>
          <a:lstStyle/>
          <a:p>
            <a:pPr algn="just" defTabSz="1333500">
              <a:lnSpc>
                <a:spcPct val="90000"/>
              </a:lnSpc>
              <a:spcAft>
                <a:spcPct val="35000"/>
              </a:spcAft>
            </a:pPr>
            <a:r>
              <a:rPr lang="vi-VN" sz="3200"/>
              <a:t>Ban Chấp hành Trung ương đã </a:t>
            </a:r>
            <a:r>
              <a:rPr lang="vi-VN" sz="3200" smtClean="0"/>
              <a:t>có 148 ý kiến đóng góp</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22" name="Freeform 21"/>
          <p:cNvSpPr/>
          <p:nvPr/>
        </p:nvSpPr>
        <p:spPr>
          <a:xfrm>
            <a:off x="3480391" y="3124966"/>
            <a:ext cx="1562224" cy="1562224"/>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spcFirstLastPara="0" vert="horz" wrap="square" lIns="244022" tIns="244022" rIns="244022" bIns="244022" numCol="1" spcCol="1270" anchor="ctr" anchorCtr="0">
            <a:noAutofit/>
          </a:bodyPr>
          <a:lstStyle/>
          <a:p>
            <a:pPr lvl="0" algn="ctr" defTabSz="1066800">
              <a:lnSpc>
                <a:spcPct val="90000"/>
              </a:lnSpc>
              <a:spcBef>
                <a:spcPct val="0"/>
              </a:spcBef>
              <a:spcAft>
                <a:spcPct val="35000"/>
              </a:spcAft>
            </a:pPr>
            <a:r>
              <a:rPr lang="vi-VN" sz="4400" b="1" kern="1200" smtClean="0">
                <a:solidFill>
                  <a:schemeClr val="accent5">
                    <a:lumMod val="50000"/>
                  </a:schemeClr>
                </a:solidFill>
              </a:rPr>
              <a:t>148</a:t>
            </a:r>
            <a:endParaRPr lang="en-US" sz="4400" b="1" kern="1200">
              <a:solidFill>
                <a:schemeClr val="accent5">
                  <a:lumMod val="50000"/>
                </a:schemeClr>
              </a:solidFill>
            </a:endParaRPr>
          </a:p>
        </p:txBody>
      </p:sp>
      <p:sp>
        <p:nvSpPr>
          <p:cNvPr id="32" name="Freeform 31"/>
          <p:cNvSpPr/>
          <p:nvPr/>
        </p:nvSpPr>
        <p:spPr>
          <a:xfrm>
            <a:off x="4143737" y="1197209"/>
            <a:ext cx="7755037" cy="1562224"/>
          </a:xfrm>
          <a:custGeom>
            <a:avLst/>
            <a:gdLst>
              <a:gd name="connsiteX0" fmla="*/ 0 w 7901077"/>
              <a:gd name="connsiteY0" fmla="*/ 0 h 1506195"/>
              <a:gd name="connsiteX1" fmla="*/ 7147980 w 7901077"/>
              <a:gd name="connsiteY1" fmla="*/ 0 h 1506195"/>
              <a:gd name="connsiteX2" fmla="*/ 7901077 w 7901077"/>
              <a:gd name="connsiteY2" fmla="*/ 753098 h 1506195"/>
              <a:gd name="connsiteX3" fmla="*/ 7147980 w 7901077"/>
              <a:gd name="connsiteY3" fmla="*/ 1506195 h 1506195"/>
              <a:gd name="connsiteX4" fmla="*/ 0 w 7901077"/>
              <a:gd name="connsiteY4" fmla="*/ 1506195 h 1506195"/>
              <a:gd name="connsiteX5" fmla="*/ 0 w 7901077"/>
              <a:gd name="connsiteY5" fmla="*/ 0 h 150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1077" h="1506195">
                <a:moveTo>
                  <a:pt x="7901077" y="1506194"/>
                </a:moveTo>
                <a:lnTo>
                  <a:pt x="753097" y="1506194"/>
                </a:lnTo>
                <a:lnTo>
                  <a:pt x="0" y="753097"/>
                </a:lnTo>
                <a:lnTo>
                  <a:pt x="753097" y="1"/>
                </a:lnTo>
                <a:lnTo>
                  <a:pt x="7901077" y="1"/>
                </a:lnTo>
                <a:lnTo>
                  <a:pt x="7901077" y="1506194"/>
                </a:lnTo>
                <a:close/>
              </a:path>
            </a:pathLst>
          </a:cu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spcFirstLastPara="0" vert="horz" wrap="square" lIns="1040739" tIns="114301" rIns="213360" bIns="114301" numCol="1" spcCol="1270" anchor="ctr" anchorCtr="0">
            <a:noAutofit/>
          </a:bodyPr>
          <a:lstStyle/>
          <a:p>
            <a:pPr algn="just" defTabSz="1333500">
              <a:lnSpc>
                <a:spcPct val="90000"/>
              </a:lnSpc>
              <a:spcAft>
                <a:spcPct val="35000"/>
              </a:spcAft>
            </a:pPr>
            <a:r>
              <a:rPr lang="vi-VN" sz="3200"/>
              <a:t>Ban Chấp hành Trung ương đã </a:t>
            </a:r>
            <a:r>
              <a:rPr lang="vi-VN" sz="3200" smtClean="0"/>
              <a:t>dành 01 ngày thảo luận</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20" name="Freeform 19"/>
          <p:cNvSpPr/>
          <p:nvPr/>
        </p:nvSpPr>
        <p:spPr>
          <a:xfrm>
            <a:off x="2963850" y="1197209"/>
            <a:ext cx="1562224" cy="1562224"/>
          </a:xfrm>
          <a:custGeom>
            <a:avLst/>
            <a:gdLst>
              <a:gd name="connsiteX0" fmla="*/ 0 w 1562224"/>
              <a:gd name="connsiteY0" fmla="*/ 781112 h 1562224"/>
              <a:gd name="connsiteX1" fmla="*/ 781112 w 1562224"/>
              <a:gd name="connsiteY1" fmla="*/ 0 h 1562224"/>
              <a:gd name="connsiteX2" fmla="*/ 1562224 w 1562224"/>
              <a:gd name="connsiteY2" fmla="*/ 781112 h 1562224"/>
              <a:gd name="connsiteX3" fmla="*/ 781112 w 1562224"/>
              <a:gd name="connsiteY3" fmla="*/ 1562224 h 1562224"/>
              <a:gd name="connsiteX4" fmla="*/ 0 w 1562224"/>
              <a:gd name="connsiteY4" fmla="*/ 781112 h 156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224" h="1562224">
                <a:moveTo>
                  <a:pt x="0" y="781112"/>
                </a:moveTo>
                <a:cubicBezTo>
                  <a:pt x="0" y="349716"/>
                  <a:pt x="349716" y="0"/>
                  <a:pt x="781112" y="0"/>
                </a:cubicBezTo>
                <a:cubicBezTo>
                  <a:pt x="1212508" y="0"/>
                  <a:pt x="1562224" y="349716"/>
                  <a:pt x="1562224" y="781112"/>
                </a:cubicBezTo>
                <a:cubicBezTo>
                  <a:pt x="1562224" y="1212508"/>
                  <a:pt x="1212508" y="1562224"/>
                  <a:pt x="781112" y="1562224"/>
                </a:cubicBezTo>
                <a:cubicBezTo>
                  <a:pt x="349716" y="1562224"/>
                  <a:pt x="0" y="1212508"/>
                  <a:pt x="0" y="781112"/>
                </a:cubicBezTo>
                <a:close/>
              </a:path>
            </a:pathLst>
          </a:custGeom>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spcFirstLastPara="0" vert="horz" wrap="square" lIns="244022" tIns="244022" rIns="244022" bIns="244022" numCol="1" spcCol="1270" anchor="ctr" anchorCtr="0">
            <a:noAutofit/>
          </a:bodyPr>
          <a:lstStyle/>
          <a:p>
            <a:pPr lvl="0" algn="ctr" defTabSz="1066800">
              <a:lnSpc>
                <a:spcPct val="90000"/>
              </a:lnSpc>
              <a:spcBef>
                <a:spcPct val="0"/>
              </a:spcBef>
              <a:spcAft>
                <a:spcPct val="35000"/>
              </a:spcAft>
            </a:pPr>
            <a:r>
              <a:rPr lang="vi-VN" sz="4400" b="1" kern="1200" smtClean="0">
                <a:solidFill>
                  <a:schemeClr val="accent5">
                    <a:lumMod val="50000"/>
                  </a:schemeClr>
                </a:solidFill>
              </a:rPr>
              <a:t>01</a:t>
            </a:r>
            <a:endParaRPr lang="en-US" sz="4400" b="1" kern="1200">
              <a:solidFill>
                <a:schemeClr val="accent5">
                  <a:lumMod val="50000"/>
                </a:schemeClr>
              </a:solidFill>
            </a:endParaRPr>
          </a:p>
        </p:txBody>
      </p:sp>
    </p:spTree>
    <p:extLst>
      <p:ext uri="{BB962C8B-B14F-4D97-AF65-F5344CB8AC3E}">
        <p14:creationId xmlns:p14="http://schemas.microsoft.com/office/powerpoint/2010/main" val="3333144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3. Nội dung cơ bản của Quy định</a:t>
            </a:r>
            <a:endParaRPr lang="vi-VN" sz="4000"/>
          </a:p>
        </p:txBody>
      </p:sp>
      <p:grpSp>
        <p:nvGrpSpPr>
          <p:cNvPr id="13" name="Group 12"/>
          <p:cNvGrpSpPr/>
          <p:nvPr/>
        </p:nvGrpSpPr>
        <p:grpSpPr>
          <a:xfrm>
            <a:off x="461309" y="1394709"/>
            <a:ext cx="11395331" cy="5418667"/>
            <a:chOff x="461309" y="1394709"/>
            <a:chExt cx="11395331" cy="5418667"/>
          </a:xfrm>
        </p:grpSpPr>
        <p:sp>
          <p:nvSpPr>
            <p:cNvPr id="14" name="Freeform 13"/>
            <p:cNvSpPr/>
            <p:nvPr/>
          </p:nvSpPr>
          <p:spPr>
            <a:xfrm>
              <a:off x="461309" y="1394709"/>
              <a:ext cx="5418667" cy="5418667"/>
            </a:xfrm>
            <a:custGeom>
              <a:avLst/>
              <a:gdLst>
                <a:gd name="connsiteX0" fmla="*/ 0 w 5418667"/>
                <a:gd name="connsiteY0" fmla="*/ 2709334 h 5418667"/>
                <a:gd name="connsiteX1" fmla="*/ 2709334 w 5418667"/>
                <a:gd name="connsiteY1" fmla="*/ 0 h 5418667"/>
                <a:gd name="connsiteX2" fmla="*/ 5418668 w 5418667"/>
                <a:gd name="connsiteY2" fmla="*/ 2709334 h 5418667"/>
                <a:gd name="connsiteX3" fmla="*/ 2709334 w 5418667"/>
                <a:gd name="connsiteY3" fmla="*/ 5418668 h 5418667"/>
                <a:gd name="connsiteX4" fmla="*/ 0 w 5418667"/>
                <a:gd name="connsiteY4" fmla="*/ 2709334 h 5418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7" h="5418667">
                  <a:moveTo>
                    <a:pt x="0" y="2709334"/>
                  </a:moveTo>
                  <a:cubicBezTo>
                    <a:pt x="0" y="1213010"/>
                    <a:pt x="1213010" y="0"/>
                    <a:pt x="2709334" y="0"/>
                  </a:cubicBezTo>
                  <a:cubicBezTo>
                    <a:pt x="4205658" y="0"/>
                    <a:pt x="5418668" y="1213010"/>
                    <a:pt x="5418668" y="2709334"/>
                  </a:cubicBezTo>
                  <a:cubicBezTo>
                    <a:pt x="5418668" y="4205658"/>
                    <a:pt x="4205658" y="5418668"/>
                    <a:pt x="2709334" y="5418668"/>
                  </a:cubicBezTo>
                  <a:cubicBezTo>
                    <a:pt x="1213010" y="5418668"/>
                    <a:pt x="0" y="4205658"/>
                    <a:pt x="0" y="2709334"/>
                  </a:cubicBez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018453" tIns="526965" rIns="2018454" bIns="4590966" numCol="1" spcCol="1270" anchor="ctr" anchorCtr="0">
              <a:noAutofit/>
            </a:bodyPr>
            <a:lstStyle/>
            <a:p>
              <a:pPr lvl="0" algn="ctr" defTabSz="1600200">
                <a:lnSpc>
                  <a:spcPct val="90000"/>
                </a:lnSpc>
                <a:spcBef>
                  <a:spcPct val="0"/>
                </a:spcBef>
                <a:spcAft>
                  <a:spcPct val="35000"/>
                </a:spcAft>
              </a:pPr>
              <a:r>
                <a:rPr lang="en-US" sz="6600" b="1" kern="1200" smtClean="0">
                  <a:solidFill>
                    <a:srgbClr val="FFFF99"/>
                  </a:solidFill>
                  <a:latin typeface="Calibri" panose="020F0502020204030204" pitchFamily="34" charset="0"/>
                  <a:cs typeface="Calibri" panose="020F0502020204030204" pitchFamily="34" charset="0"/>
                </a:rPr>
                <a:t>8</a:t>
              </a:r>
              <a:endParaRPr lang="en-US" sz="6600" b="1" kern="1200">
                <a:solidFill>
                  <a:srgbClr val="FFFF99"/>
                </a:solidFill>
                <a:latin typeface="Calibri" panose="020F0502020204030204" pitchFamily="34" charset="0"/>
                <a:cs typeface="Calibri" panose="020F0502020204030204" pitchFamily="34" charset="0"/>
              </a:endParaRPr>
            </a:p>
          </p:txBody>
        </p:sp>
        <p:sp>
          <p:nvSpPr>
            <p:cNvPr id="15" name="AutoShape 4"/>
            <p:cNvSpPr>
              <a:spLocks noChangeArrowheads="1"/>
            </p:cNvSpPr>
            <p:nvPr/>
          </p:nvSpPr>
          <p:spPr bwMode="auto">
            <a:xfrm>
              <a:off x="6511924" y="1700808"/>
              <a:ext cx="5344716" cy="1149226"/>
            </a:xfrm>
            <a:prstGeom prst="roundRect">
              <a:avLst>
                <a:gd name="adj" fmla="val 16667"/>
              </a:avLst>
            </a:prstGeom>
            <a:solidFill>
              <a:srgbClr val="FFFF99"/>
            </a:solidFill>
            <a:ln w="15875">
              <a:solidFill>
                <a:srgbClr val="B2B2B2"/>
              </a:solidFill>
              <a:round/>
              <a:headEnd/>
              <a:tailEnd/>
            </a:ln>
            <a:effectLst/>
          </p:spPr>
          <p:txBody>
            <a:bodyPr wrap="none" anchor="ctr"/>
            <a:lstStyle/>
            <a:p>
              <a:endParaRPr lang="en-US"/>
            </a:p>
          </p:txBody>
        </p:sp>
        <p:sp>
          <p:nvSpPr>
            <p:cNvPr id="21" name="AutoShape 14"/>
            <p:cNvSpPr>
              <a:spLocks noChangeArrowheads="1"/>
            </p:cNvSpPr>
            <p:nvPr/>
          </p:nvSpPr>
          <p:spPr bwMode="gray">
            <a:xfrm>
              <a:off x="6023992" y="1916832"/>
              <a:ext cx="1368152" cy="649760"/>
            </a:xfrm>
            <a:prstGeom prst="homePlate">
              <a:avLst>
                <a:gd name="adj" fmla="val 39951"/>
              </a:avLst>
            </a:prstGeom>
            <a:solidFill>
              <a:schemeClr val="accent2">
                <a:hueOff val="0"/>
                <a:satOff val="0"/>
                <a:lumOff val="0"/>
              </a:schemeClr>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algn="ctr"/>
              <a:endParaRPr lang="en-US" sz="3200" b="1">
                <a:solidFill>
                  <a:srgbClr val="FFFF99"/>
                </a:solidFill>
              </a:endParaRPr>
            </a:p>
          </p:txBody>
        </p:sp>
        <p:sp>
          <p:nvSpPr>
            <p:cNvPr id="23" name="TextBox 22"/>
            <p:cNvSpPr txBox="1"/>
            <p:nvPr/>
          </p:nvSpPr>
          <p:spPr>
            <a:xfrm>
              <a:off x="7392144" y="1952255"/>
              <a:ext cx="4248472" cy="646331"/>
            </a:xfrm>
            <a:prstGeom prst="rect">
              <a:avLst/>
            </a:prstGeom>
            <a:noFill/>
          </p:spPr>
          <p:txBody>
            <a:bodyPr wrap="square" rtlCol="0">
              <a:spAutoFit/>
            </a:bodyPr>
            <a:lstStyle/>
            <a:p>
              <a:pPr algn="ctr"/>
              <a:r>
                <a:rPr lang="en-US" sz="3600" b="1" smtClean="0">
                  <a:solidFill>
                    <a:srgbClr val="6E1C57"/>
                  </a:solidFill>
                  <a:latin typeface="Times New Roman" panose="02020603050405020304" pitchFamily="18" charset="0"/>
                  <a:cs typeface="Times New Roman" panose="02020603050405020304" pitchFamily="18" charset="0"/>
                </a:rPr>
                <a:t>08 ĐIỂM XÂY</a:t>
              </a:r>
              <a:endParaRPr lang="vi-VN" sz="3600" b="1" dirty="0">
                <a:solidFill>
                  <a:srgbClr val="6E1C57"/>
                </a:solidFill>
                <a:latin typeface="Times New Roman" panose="02020603050405020304" pitchFamily="18" charset="0"/>
                <a:cs typeface="Times New Roman" panose="02020603050405020304" pitchFamily="18" charset="0"/>
              </a:endParaRPr>
            </a:p>
          </p:txBody>
        </p:sp>
      </p:grpSp>
      <p:grpSp>
        <p:nvGrpSpPr>
          <p:cNvPr id="25" name="Group 24"/>
          <p:cNvGrpSpPr/>
          <p:nvPr/>
        </p:nvGrpSpPr>
        <p:grpSpPr>
          <a:xfrm>
            <a:off x="1138642" y="2749375"/>
            <a:ext cx="10717998" cy="4064000"/>
            <a:chOff x="1138642" y="2749375"/>
            <a:chExt cx="10717998" cy="4064000"/>
          </a:xfrm>
        </p:grpSpPr>
        <p:grpSp>
          <p:nvGrpSpPr>
            <p:cNvPr id="26" name="Group 25"/>
            <p:cNvGrpSpPr/>
            <p:nvPr/>
          </p:nvGrpSpPr>
          <p:grpSpPr>
            <a:xfrm>
              <a:off x="1138642" y="2749375"/>
              <a:ext cx="10717998" cy="4064000"/>
              <a:chOff x="1138642" y="2749375"/>
              <a:chExt cx="10717998" cy="4064000"/>
            </a:xfrm>
          </p:grpSpPr>
          <p:sp>
            <p:nvSpPr>
              <p:cNvPr id="28" name="Freeform 27"/>
              <p:cNvSpPr/>
              <p:nvPr/>
            </p:nvSpPr>
            <p:spPr>
              <a:xfrm>
                <a:off x="1138642" y="2749375"/>
                <a:ext cx="4064000" cy="4064000"/>
              </a:xfrm>
              <a:custGeom>
                <a:avLst/>
                <a:gdLst>
                  <a:gd name="connsiteX0" fmla="*/ 0 w 4064000"/>
                  <a:gd name="connsiteY0" fmla="*/ 2032000 h 4064000"/>
                  <a:gd name="connsiteX1" fmla="*/ 2032000 w 4064000"/>
                  <a:gd name="connsiteY1" fmla="*/ 0 h 4064000"/>
                  <a:gd name="connsiteX2" fmla="*/ 4064000 w 4064000"/>
                  <a:gd name="connsiteY2" fmla="*/ 2032000 h 4064000"/>
                  <a:gd name="connsiteX3" fmla="*/ 2032000 w 4064000"/>
                  <a:gd name="connsiteY3" fmla="*/ 4064000 h 4064000"/>
                  <a:gd name="connsiteX4" fmla="*/ 0 w 4064000"/>
                  <a:gd name="connsiteY4" fmla="*/ 2032000 h 40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4064000">
                    <a:moveTo>
                      <a:pt x="0" y="2032000"/>
                    </a:moveTo>
                    <a:cubicBezTo>
                      <a:pt x="0" y="909757"/>
                      <a:pt x="909757" y="0"/>
                      <a:pt x="2032000" y="0"/>
                    </a:cubicBezTo>
                    <a:cubicBezTo>
                      <a:pt x="3154243" y="0"/>
                      <a:pt x="4064000" y="909757"/>
                      <a:pt x="4064000" y="2032000"/>
                    </a:cubicBezTo>
                    <a:cubicBezTo>
                      <a:pt x="4064000" y="3154243"/>
                      <a:pt x="3154243" y="4064000"/>
                      <a:pt x="2032000" y="4064000"/>
                    </a:cubicBezTo>
                    <a:cubicBezTo>
                      <a:pt x="909757" y="4064000"/>
                      <a:pt x="0" y="3154243"/>
                      <a:pt x="0" y="2032000"/>
                    </a:cubicBez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341120" tIns="510032" rIns="1341120" bIns="3304032" numCol="1" spcCol="1270" anchor="ctr" anchorCtr="0">
                <a:noAutofit/>
              </a:bodyPr>
              <a:lstStyle/>
              <a:p>
                <a:pPr lvl="0" algn="ctr" defTabSz="1600200">
                  <a:lnSpc>
                    <a:spcPct val="90000"/>
                  </a:lnSpc>
                  <a:spcBef>
                    <a:spcPct val="0"/>
                  </a:spcBef>
                  <a:spcAft>
                    <a:spcPct val="35000"/>
                  </a:spcAft>
                </a:pPr>
                <a:r>
                  <a:rPr lang="en-US" sz="6600" b="1" kern="1200" smtClean="0">
                    <a:solidFill>
                      <a:srgbClr val="FFFF99"/>
                    </a:solidFill>
                    <a:latin typeface="Calibri" panose="020F0502020204030204" pitchFamily="34" charset="0"/>
                    <a:cs typeface="Calibri" panose="020F0502020204030204" pitchFamily="34" charset="0"/>
                  </a:rPr>
                  <a:t>8</a:t>
                </a:r>
                <a:endParaRPr lang="en-US" sz="6600" b="1" kern="1200">
                  <a:solidFill>
                    <a:srgbClr val="FFFF99"/>
                  </a:solidFill>
                  <a:latin typeface="Calibri" panose="020F0502020204030204" pitchFamily="34" charset="0"/>
                  <a:cs typeface="Calibri" panose="020F0502020204030204" pitchFamily="34" charset="0"/>
                </a:endParaRPr>
              </a:p>
            </p:txBody>
          </p:sp>
          <p:sp>
            <p:nvSpPr>
              <p:cNvPr id="29" name="AutoShape 4"/>
              <p:cNvSpPr>
                <a:spLocks noChangeArrowheads="1"/>
              </p:cNvSpPr>
              <p:nvPr/>
            </p:nvSpPr>
            <p:spPr bwMode="auto">
              <a:xfrm>
                <a:off x="6511924" y="3359894"/>
                <a:ext cx="5344716" cy="1149226"/>
              </a:xfrm>
              <a:prstGeom prst="roundRect">
                <a:avLst>
                  <a:gd name="adj" fmla="val 16667"/>
                </a:avLst>
              </a:prstGeom>
              <a:solidFill>
                <a:srgbClr val="FFFF99"/>
              </a:solidFill>
              <a:ln w="15875">
                <a:solidFill>
                  <a:srgbClr val="B2B2B2"/>
                </a:solidFill>
                <a:round/>
                <a:headEnd/>
                <a:tailEnd/>
              </a:ln>
              <a:effectLst/>
            </p:spPr>
            <p:txBody>
              <a:bodyPr wrap="none" anchor="ctr"/>
              <a:lstStyle/>
              <a:p>
                <a:endParaRPr lang="en-US"/>
              </a:p>
            </p:txBody>
          </p:sp>
          <p:sp>
            <p:nvSpPr>
              <p:cNvPr id="33" name="AutoShape 14"/>
              <p:cNvSpPr>
                <a:spLocks noChangeArrowheads="1"/>
              </p:cNvSpPr>
              <p:nvPr/>
            </p:nvSpPr>
            <p:spPr bwMode="gray">
              <a:xfrm>
                <a:off x="6023992" y="3575918"/>
                <a:ext cx="1368152" cy="649760"/>
              </a:xfrm>
              <a:prstGeom prst="homePlate">
                <a:avLst>
                  <a:gd name="adj" fmla="val 39951"/>
                </a:avLst>
              </a:prstGeom>
              <a:solidFill>
                <a:srgbClr val="8CAF47"/>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algn="ctr"/>
                <a:endParaRPr lang="en-US" sz="3200" b="1">
                  <a:solidFill>
                    <a:srgbClr val="FFFF99"/>
                  </a:solidFill>
                </a:endParaRPr>
              </a:p>
            </p:txBody>
          </p:sp>
        </p:grpSp>
        <p:sp>
          <p:nvSpPr>
            <p:cNvPr id="27" name="TextBox 26"/>
            <p:cNvSpPr txBox="1"/>
            <p:nvPr/>
          </p:nvSpPr>
          <p:spPr>
            <a:xfrm>
              <a:off x="7536160" y="3646765"/>
              <a:ext cx="3888432" cy="646331"/>
            </a:xfrm>
            <a:prstGeom prst="rect">
              <a:avLst/>
            </a:prstGeom>
            <a:noFill/>
          </p:spPr>
          <p:txBody>
            <a:bodyPr wrap="square" rtlCol="0">
              <a:spAutoFit/>
            </a:bodyPr>
            <a:lstStyle/>
            <a:p>
              <a:pPr algn="just"/>
              <a:r>
                <a:rPr lang="en-US" sz="3600" b="1" smtClean="0">
                  <a:solidFill>
                    <a:srgbClr val="002060"/>
                  </a:solidFill>
                  <a:latin typeface="Times New Roman" panose="02020603050405020304" pitchFamily="18" charset="0"/>
                  <a:cs typeface="Times New Roman" panose="02020603050405020304" pitchFamily="18" charset="0"/>
                </a:rPr>
                <a:t>08 ĐIỂM CHỐNG</a:t>
              </a:r>
              <a:endParaRPr lang="vi-VN" sz="3600" b="1">
                <a:solidFill>
                  <a:srgbClr val="002060"/>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815976" y="4104042"/>
            <a:ext cx="10040664" cy="2709333"/>
            <a:chOff x="1815976" y="4104042"/>
            <a:chExt cx="10040664" cy="2709333"/>
          </a:xfrm>
        </p:grpSpPr>
        <p:grpSp>
          <p:nvGrpSpPr>
            <p:cNvPr id="35" name="Group 34"/>
            <p:cNvGrpSpPr/>
            <p:nvPr/>
          </p:nvGrpSpPr>
          <p:grpSpPr>
            <a:xfrm>
              <a:off x="1815976" y="4104042"/>
              <a:ext cx="10040664" cy="2709333"/>
              <a:chOff x="1815976" y="4104042"/>
              <a:chExt cx="10040664" cy="2709333"/>
            </a:xfrm>
          </p:grpSpPr>
          <p:sp>
            <p:nvSpPr>
              <p:cNvPr id="37" name="Freeform 36"/>
              <p:cNvSpPr/>
              <p:nvPr/>
            </p:nvSpPr>
            <p:spPr>
              <a:xfrm>
                <a:off x="1815976" y="4104042"/>
                <a:ext cx="2709333" cy="2709333"/>
              </a:xfrm>
              <a:custGeom>
                <a:avLst/>
                <a:gdLst>
                  <a:gd name="connsiteX0" fmla="*/ 0 w 2709333"/>
                  <a:gd name="connsiteY0" fmla="*/ 1354667 h 2709333"/>
                  <a:gd name="connsiteX1" fmla="*/ 1354667 w 2709333"/>
                  <a:gd name="connsiteY1" fmla="*/ 0 h 2709333"/>
                  <a:gd name="connsiteX2" fmla="*/ 2709334 w 2709333"/>
                  <a:gd name="connsiteY2" fmla="*/ 1354667 h 2709333"/>
                  <a:gd name="connsiteX3" fmla="*/ 1354667 w 2709333"/>
                  <a:gd name="connsiteY3" fmla="*/ 2709334 h 2709333"/>
                  <a:gd name="connsiteX4" fmla="*/ 0 w 2709333"/>
                  <a:gd name="connsiteY4" fmla="*/ 1354667 h 2709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333" h="2709333">
                    <a:moveTo>
                      <a:pt x="0" y="1354667"/>
                    </a:moveTo>
                    <a:cubicBezTo>
                      <a:pt x="0" y="606505"/>
                      <a:pt x="606505" y="0"/>
                      <a:pt x="1354667" y="0"/>
                    </a:cubicBezTo>
                    <a:cubicBezTo>
                      <a:pt x="2102829" y="0"/>
                      <a:pt x="2709334" y="606505"/>
                      <a:pt x="2709334" y="1354667"/>
                    </a:cubicBezTo>
                    <a:cubicBezTo>
                      <a:pt x="2709334" y="2102829"/>
                      <a:pt x="2102829" y="2709334"/>
                      <a:pt x="1354667" y="2709334"/>
                    </a:cubicBezTo>
                    <a:cubicBezTo>
                      <a:pt x="606505" y="2709334"/>
                      <a:pt x="0" y="2102829"/>
                      <a:pt x="0" y="1354667"/>
                    </a:cubicBez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738148" tIns="1018709" rIns="738149" bIns="1018710" numCol="1" spcCol="1270" anchor="ctr" anchorCtr="0">
                <a:noAutofit/>
              </a:bodyPr>
              <a:lstStyle/>
              <a:p>
                <a:pPr lvl="0" algn="ctr" defTabSz="2133600">
                  <a:lnSpc>
                    <a:spcPct val="90000"/>
                  </a:lnSpc>
                  <a:spcBef>
                    <a:spcPct val="0"/>
                  </a:spcBef>
                  <a:spcAft>
                    <a:spcPct val="35000"/>
                  </a:spcAft>
                </a:pPr>
                <a:r>
                  <a:rPr lang="en-US" sz="8800" b="1">
                    <a:solidFill>
                      <a:srgbClr val="FFFF99"/>
                    </a:solidFill>
                    <a:latin typeface="+mj-lt"/>
                  </a:rPr>
                  <a:t>4</a:t>
                </a:r>
                <a:endParaRPr lang="en-US" sz="8800" b="1" kern="1200">
                  <a:solidFill>
                    <a:srgbClr val="FFFF99"/>
                  </a:solidFill>
                  <a:latin typeface="+mj-lt"/>
                </a:endParaRPr>
              </a:p>
            </p:txBody>
          </p:sp>
          <p:sp>
            <p:nvSpPr>
              <p:cNvPr id="38" name="AutoShape 4"/>
              <p:cNvSpPr>
                <a:spLocks noChangeArrowheads="1"/>
              </p:cNvSpPr>
              <p:nvPr/>
            </p:nvSpPr>
            <p:spPr bwMode="auto">
              <a:xfrm>
                <a:off x="6511924" y="5088086"/>
                <a:ext cx="5344716" cy="1149226"/>
              </a:xfrm>
              <a:prstGeom prst="roundRect">
                <a:avLst>
                  <a:gd name="adj" fmla="val 16667"/>
                </a:avLst>
              </a:prstGeom>
              <a:solidFill>
                <a:srgbClr val="FFFF99"/>
              </a:solidFill>
              <a:ln w="15875">
                <a:solidFill>
                  <a:srgbClr val="B2B2B2"/>
                </a:solidFill>
                <a:round/>
                <a:headEnd/>
                <a:tailEnd/>
              </a:ln>
              <a:effectLst/>
            </p:spPr>
            <p:txBody>
              <a:bodyPr wrap="none" anchor="ctr"/>
              <a:lstStyle/>
              <a:p>
                <a:endParaRPr lang="en-US"/>
              </a:p>
            </p:txBody>
          </p:sp>
          <p:sp>
            <p:nvSpPr>
              <p:cNvPr id="39" name="AutoShape 14"/>
              <p:cNvSpPr>
                <a:spLocks noChangeArrowheads="1"/>
              </p:cNvSpPr>
              <p:nvPr/>
            </p:nvSpPr>
            <p:spPr bwMode="gray">
              <a:xfrm>
                <a:off x="6023992" y="5304110"/>
                <a:ext cx="1368152" cy="649760"/>
              </a:xfrm>
              <a:prstGeom prst="homePlate">
                <a:avLst>
                  <a:gd name="adj" fmla="val 39951"/>
                </a:avLst>
              </a:prstGeom>
              <a:solidFill>
                <a:schemeClr val="accent4">
                  <a:lumMod val="75000"/>
                </a:schemeClr>
              </a:soli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pPr algn="ctr"/>
                <a:endParaRPr lang="en-US" sz="3200" b="1">
                  <a:solidFill>
                    <a:srgbClr val="FFFF99"/>
                  </a:solidFill>
                </a:endParaRPr>
              </a:p>
            </p:txBody>
          </p:sp>
        </p:grpSp>
        <p:sp>
          <p:nvSpPr>
            <p:cNvPr id="36" name="TextBox 35"/>
            <p:cNvSpPr txBox="1"/>
            <p:nvPr/>
          </p:nvSpPr>
          <p:spPr>
            <a:xfrm>
              <a:off x="7464152" y="5301208"/>
              <a:ext cx="4176464" cy="707886"/>
            </a:xfrm>
            <a:prstGeom prst="rect">
              <a:avLst/>
            </a:prstGeom>
            <a:noFill/>
          </p:spPr>
          <p:txBody>
            <a:bodyPr wrap="square" rtlCol="0">
              <a:spAutoFit/>
            </a:bodyPr>
            <a:lstStyle/>
            <a:p>
              <a:pPr algn="ctr"/>
              <a:r>
                <a:rPr lang="en-US" sz="4000" b="1" smtClean="0">
                  <a:solidFill>
                    <a:srgbClr val="C00000"/>
                  </a:solidFill>
                  <a:latin typeface="Times New Roman" panose="02020603050405020304" pitchFamily="18" charset="0"/>
                  <a:cs typeface="Times New Roman" panose="02020603050405020304" pitchFamily="18" charset="0"/>
                </a:rPr>
                <a:t>04 ĐIỀU</a:t>
              </a:r>
              <a:endParaRPr lang="vi-VN" sz="4000" b="1" dirty="0">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03477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C:\Users\DRKD\Desktop\prezis\todo\swot\sha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221163"/>
            <a:ext cx="648176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NGUYENDAN\Desktop\Phong san khau\Co Dang - To Quoc.png"/>
          <p:cNvPicPr>
            <a:picLocks noChangeAspect="1" noChangeArrowheads="1"/>
          </p:cNvPicPr>
          <p:nvPr/>
        </p:nvPicPr>
        <p:blipFill>
          <a:blip r:embed="rId3"/>
          <a:srcRect/>
          <a:stretch>
            <a:fillRect/>
          </a:stretch>
        </p:blipFill>
        <p:spPr bwMode="auto">
          <a:xfrm>
            <a:off x="2782888" y="160338"/>
            <a:ext cx="1657350" cy="892175"/>
          </a:xfrm>
          <a:prstGeom prst="rect">
            <a:avLst/>
          </a:prstGeom>
          <a:noFill/>
          <a:effectLst>
            <a:outerShdw blurRad="50800" dist="38100" dir="5400000" algn="t" rotWithShape="0">
              <a:prstClr val="black">
                <a:alpha val="40000"/>
              </a:prstClr>
            </a:outerShdw>
          </a:effectLst>
          <a:extLst/>
        </p:spPr>
      </p:pic>
      <p:sp>
        <p:nvSpPr>
          <p:cNvPr id="9" name="Rectangle 8"/>
          <p:cNvSpPr/>
          <p:nvPr/>
        </p:nvSpPr>
        <p:spPr>
          <a:xfrm>
            <a:off x="0" y="3227388"/>
            <a:ext cx="12192000" cy="2657138"/>
          </a:xfrm>
          <a:prstGeom prst="rect">
            <a:avLst/>
          </a:prstGeom>
        </p:spPr>
        <p:txBody>
          <a:bodyPr>
            <a:spAutoFit/>
          </a:bodyPr>
          <a:lstStyle/>
          <a:p>
            <a:pPr marL="0" marR="0" lvl="0" indent="0" algn="ctr" defTabSz="914400" rtl="0" eaLnBrk="1" fontAlgn="base" latinLnBrk="0" hangingPunct="1">
              <a:lnSpc>
                <a:spcPts val="5000"/>
              </a:lnSpc>
              <a:spcBef>
                <a:spcPts val="600"/>
              </a:spcBef>
              <a:spcAft>
                <a:spcPts val="1800"/>
              </a:spcAft>
              <a:buClrTx/>
              <a:buSzTx/>
              <a:buFontTx/>
              <a:buNone/>
              <a:tabLst/>
              <a:defRPr/>
            </a:pPr>
            <a:r>
              <a:rPr kumimoji="0" lang="en-US" sz="4000" b="1" i="0" u="none" strike="noStrike" kern="1200" cap="none" spc="0" normalizeH="0" baseline="0" noProof="0" smtClean="0">
                <a:ln>
                  <a:noFill/>
                </a:ln>
                <a:solidFill>
                  <a:srgbClr val="FFFF99"/>
                </a:solidFill>
                <a:effectLst/>
                <a:uLnTx/>
                <a:uFillTx/>
                <a:latin typeface="Calibri"/>
                <a:ea typeface="+mn-ea"/>
                <a:cs typeface="Arial" panose="020B0604020202020204" pitchFamily="34" charset="0"/>
              </a:rPr>
              <a:t>QUY ĐỊNH</a:t>
            </a:r>
            <a:r>
              <a:rPr kumimoji="0" lang="en-US" sz="4000" b="1" i="0" u="none" strike="noStrike" kern="1200" cap="none" spc="0" normalizeH="0" noProof="0" smtClean="0">
                <a:ln>
                  <a:noFill/>
                </a:ln>
                <a:solidFill>
                  <a:srgbClr val="FFFF99"/>
                </a:solidFill>
                <a:effectLst/>
                <a:uLnTx/>
                <a:uFillTx/>
                <a:latin typeface="Calibri"/>
                <a:ea typeface="+mn-ea"/>
                <a:cs typeface="Arial" panose="020B0604020202020204" pitchFamily="34" charset="0"/>
              </a:rPr>
              <a:t> 08-Qđi/TW VỀ TRÁCH NHIỆM NÊU GƯƠNG CỦA CÁN BỘ, ĐẢNG VIÊN, TRƯỚC HẾT LÀ ỦY VIÊN BỘ CHÍNH TRỊ, ỦY VIÊN BAN BÍ THƯ, ỦY VIÊN BAN CHẤP HÀNH TRUNG ƯƠNG</a:t>
            </a:r>
            <a:endParaRPr kumimoji="0" lang="en-GB" sz="4000" b="0" i="0" u="none" strike="noStrike" kern="1200" cap="none" spc="0" normalizeH="0" baseline="0" noProof="0" dirty="0">
              <a:ln>
                <a:noFill/>
              </a:ln>
              <a:solidFill>
                <a:srgbClr val="FFFF99"/>
              </a:solidFill>
              <a:effectLst/>
              <a:uLnTx/>
              <a:uFillTx/>
              <a:latin typeface="Calibri"/>
              <a:ea typeface="+mn-ea"/>
              <a:cs typeface="Arial" panose="020B0604020202020204" pitchFamily="34" charset="0"/>
            </a:endParaRPr>
          </a:p>
        </p:txBody>
      </p:sp>
      <p:sp>
        <p:nvSpPr>
          <p:cNvPr id="11" name="Rectangle 10"/>
          <p:cNvSpPr/>
          <p:nvPr/>
        </p:nvSpPr>
        <p:spPr>
          <a:xfrm>
            <a:off x="288925" y="2205038"/>
            <a:ext cx="12192000" cy="708025"/>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NGHỊ QUYẾT TRUNG ƯƠNG </a:t>
            </a:r>
            <a:r>
              <a:rPr kumimoji="0" lang="en-US" sz="40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8 </a:t>
            </a:r>
            <a:r>
              <a:rPr kumimoji="0" lang="en-US" sz="4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KHÓA XII</a:t>
            </a:r>
            <a:endParaRPr kumimoji="0" lang="en-GB" sz="40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49128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099595" y="3130535"/>
            <a:ext cx="10757044" cy="1506196"/>
          </a:xfrm>
          <a:prstGeom prst="round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vi-VN" sz="3600" smtClean="0">
                <a:latin typeface="Times New Roman" panose="02020603050405020304" pitchFamily="18" charset="0"/>
                <a:cs typeface="Times New Roman" panose="02020603050405020304" pitchFamily="18" charset="0"/>
              </a:rPr>
              <a:t>Xác </a:t>
            </a:r>
            <a:r>
              <a:rPr lang="vi-VN" sz="3600">
                <a:latin typeface="Times New Roman" panose="02020603050405020304" pitchFamily="18" charset="0"/>
                <a:cs typeface="Times New Roman" panose="02020603050405020304" pitchFamily="18" charset="0"/>
              </a:rPr>
              <a:t>định rõ trách nhiệm nêu gương của các đồng chí Uỷ viên Bộ Chính trị, Uỷ viên Ban Bí thư, Uỷ viên Ban Chấp hành Trung </a:t>
            </a:r>
            <a:r>
              <a:rPr lang="vi-VN" sz="3600" smtClean="0">
                <a:latin typeface="Times New Roman" panose="02020603050405020304" pitchFamily="18" charset="0"/>
                <a:cs typeface="Times New Roman" panose="02020603050405020304" pitchFamily="18" charset="0"/>
              </a:rPr>
              <a:t>ương</a:t>
            </a:r>
            <a:endParaRPr lang="vi-VN" sz="36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sz="4000" smtClean="0"/>
              <a:t>3. Nội dung cơ bản của Quy định</a:t>
            </a:r>
            <a:endParaRPr lang="vi-VN" sz="4000"/>
          </a:p>
        </p:txBody>
      </p:sp>
      <p:sp>
        <p:nvSpPr>
          <p:cNvPr id="22" name="Freeform 21"/>
          <p:cNvSpPr/>
          <p:nvPr/>
        </p:nvSpPr>
        <p:spPr>
          <a:xfrm>
            <a:off x="555280" y="2867048"/>
            <a:ext cx="1152127" cy="1008112"/>
          </a:xfrm>
          <a:custGeom>
            <a:avLst/>
            <a:gdLst>
              <a:gd name="connsiteX0" fmla="*/ 0 w 4694921"/>
              <a:gd name="connsiteY0" fmla="*/ 414988 h 2489881"/>
              <a:gd name="connsiteX1" fmla="*/ 414988 w 4694921"/>
              <a:gd name="connsiteY1" fmla="*/ 0 h 2489881"/>
              <a:gd name="connsiteX2" fmla="*/ 4279933 w 4694921"/>
              <a:gd name="connsiteY2" fmla="*/ 0 h 2489881"/>
              <a:gd name="connsiteX3" fmla="*/ 4694921 w 4694921"/>
              <a:gd name="connsiteY3" fmla="*/ 414988 h 2489881"/>
              <a:gd name="connsiteX4" fmla="*/ 4694921 w 4694921"/>
              <a:gd name="connsiteY4" fmla="*/ 2074893 h 2489881"/>
              <a:gd name="connsiteX5" fmla="*/ 4279933 w 4694921"/>
              <a:gd name="connsiteY5" fmla="*/ 2489881 h 2489881"/>
              <a:gd name="connsiteX6" fmla="*/ 414988 w 4694921"/>
              <a:gd name="connsiteY6" fmla="*/ 2489881 h 2489881"/>
              <a:gd name="connsiteX7" fmla="*/ 0 w 4694921"/>
              <a:gd name="connsiteY7" fmla="*/ 2074893 h 2489881"/>
              <a:gd name="connsiteX8" fmla="*/ 0 w 4694921"/>
              <a:gd name="connsiteY8" fmla="*/ 414988 h 24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4921" h="2489881">
                <a:moveTo>
                  <a:pt x="0" y="414988"/>
                </a:moveTo>
                <a:cubicBezTo>
                  <a:pt x="0" y="185796"/>
                  <a:pt x="185796" y="0"/>
                  <a:pt x="414988" y="0"/>
                </a:cubicBezTo>
                <a:lnTo>
                  <a:pt x="4279933" y="0"/>
                </a:lnTo>
                <a:cubicBezTo>
                  <a:pt x="4509125" y="0"/>
                  <a:pt x="4694921" y="185796"/>
                  <a:pt x="4694921" y="414988"/>
                </a:cubicBezTo>
                <a:lnTo>
                  <a:pt x="4694921" y="2074893"/>
                </a:lnTo>
                <a:cubicBezTo>
                  <a:pt x="4694921" y="2304085"/>
                  <a:pt x="4509125" y="2489881"/>
                  <a:pt x="4279933" y="2489881"/>
                </a:cubicBezTo>
                <a:lnTo>
                  <a:pt x="414988" y="2489881"/>
                </a:lnTo>
                <a:cubicBezTo>
                  <a:pt x="185796" y="2489881"/>
                  <a:pt x="0" y="2304085"/>
                  <a:pt x="0" y="2074893"/>
                </a:cubicBezTo>
                <a:lnTo>
                  <a:pt x="0" y="41498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369196" tIns="245371" rIns="369196" bIns="245371" numCol="1" spcCol="1270" anchor="ctr" anchorCtr="0">
            <a:noAutofit/>
          </a:bodyPr>
          <a:lstStyle/>
          <a:p>
            <a:pPr algn="ctr" defTabSz="2889250">
              <a:lnSpc>
                <a:spcPct val="90000"/>
              </a:lnSpc>
              <a:spcAft>
                <a:spcPct val="35000"/>
              </a:spcAft>
            </a:pPr>
            <a:r>
              <a:rPr lang="en-GB" sz="6600" b="1" smtClean="0">
                <a:solidFill>
                  <a:srgbClr val="FFFF00"/>
                </a:solidFill>
                <a:effectLst>
                  <a:outerShdw blurRad="38100" dist="38100" dir="2700000" algn="tl">
                    <a:srgbClr val="000000">
                      <a:alpha val="43137"/>
                    </a:srgbClr>
                  </a:outerShdw>
                </a:effectLst>
                <a:cs typeface="Times New Roman" panose="02020603050405020304" pitchFamily="18" charset="0"/>
              </a:rPr>
              <a:t>2</a:t>
            </a:r>
            <a:endParaRPr lang="en-GB" sz="6600" b="1">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24" name="Freeform 23"/>
          <p:cNvSpPr/>
          <p:nvPr/>
        </p:nvSpPr>
        <p:spPr>
          <a:xfrm>
            <a:off x="555280" y="3886735"/>
            <a:ext cx="1152127" cy="1008112"/>
          </a:xfrm>
          <a:custGeom>
            <a:avLst/>
            <a:gdLst>
              <a:gd name="connsiteX0" fmla="*/ 0 w 4694921"/>
              <a:gd name="connsiteY0" fmla="*/ 414988 h 2489881"/>
              <a:gd name="connsiteX1" fmla="*/ 414988 w 4694921"/>
              <a:gd name="connsiteY1" fmla="*/ 0 h 2489881"/>
              <a:gd name="connsiteX2" fmla="*/ 4279933 w 4694921"/>
              <a:gd name="connsiteY2" fmla="*/ 0 h 2489881"/>
              <a:gd name="connsiteX3" fmla="*/ 4694921 w 4694921"/>
              <a:gd name="connsiteY3" fmla="*/ 414988 h 2489881"/>
              <a:gd name="connsiteX4" fmla="*/ 4694921 w 4694921"/>
              <a:gd name="connsiteY4" fmla="*/ 2074893 h 2489881"/>
              <a:gd name="connsiteX5" fmla="*/ 4279933 w 4694921"/>
              <a:gd name="connsiteY5" fmla="*/ 2489881 h 2489881"/>
              <a:gd name="connsiteX6" fmla="*/ 414988 w 4694921"/>
              <a:gd name="connsiteY6" fmla="*/ 2489881 h 2489881"/>
              <a:gd name="connsiteX7" fmla="*/ 0 w 4694921"/>
              <a:gd name="connsiteY7" fmla="*/ 2074893 h 2489881"/>
              <a:gd name="connsiteX8" fmla="*/ 0 w 4694921"/>
              <a:gd name="connsiteY8" fmla="*/ 414988 h 24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4921" h="2489881">
                <a:moveTo>
                  <a:pt x="0" y="414988"/>
                </a:moveTo>
                <a:cubicBezTo>
                  <a:pt x="0" y="185796"/>
                  <a:pt x="185796" y="0"/>
                  <a:pt x="414988" y="0"/>
                </a:cubicBezTo>
                <a:lnTo>
                  <a:pt x="4279933" y="0"/>
                </a:lnTo>
                <a:cubicBezTo>
                  <a:pt x="4509125" y="0"/>
                  <a:pt x="4694921" y="185796"/>
                  <a:pt x="4694921" y="414988"/>
                </a:cubicBezTo>
                <a:lnTo>
                  <a:pt x="4694921" y="2074893"/>
                </a:lnTo>
                <a:cubicBezTo>
                  <a:pt x="4694921" y="2304085"/>
                  <a:pt x="4509125" y="2489881"/>
                  <a:pt x="4279933" y="2489881"/>
                </a:cubicBezTo>
                <a:lnTo>
                  <a:pt x="414988" y="2489881"/>
                </a:lnTo>
                <a:cubicBezTo>
                  <a:pt x="185796" y="2489881"/>
                  <a:pt x="0" y="2304085"/>
                  <a:pt x="0" y="2074893"/>
                </a:cubicBezTo>
                <a:lnTo>
                  <a:pt x="0" y="41498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369196" tIns="245371" rIns="369196" bIns="245371" numCol="1" spcCol="1270" anchor="ctr" anchorCtr="0">
            <a:noAutofit/>
          </a:bodyPr>
          <a:lstStyle/>
          <a:p>
            <a:pPr algn="ctr" defTabSz="2889250">
              <a:lnSpc>
                <a:spcPct val="90000"/>
              </a:lnSpc>
              <a:spcAft>
                <a:spcPct val="35000"/>
              </a:spcAft>
            </a:pPr>
            <a:r>
              <a:rPr lang="en-GB" sz="6600" b="1">
                <a:solidFill>
                  <a:srgbClr val="FFFF00"/>
                </a:solidFill>
                <a:effectLst>
                  <a:outerShdw blurRad="38100" dist="38100" dir="2700000" algn="tl">
                    <a:srgbClr val="000000">
                      <a:alpha val="43137"/>
                    </a:srgbClr>
                  </a:outerShdw>
                </a:effectLst>
                <a:cs typeface="Times New Roman" panose="02020603050405020304" pitchFamily="18" charset="0"/>
              </a:rPr>
              <a:t>3</a:t>
            </a:r>
          </a:p>
        </p:txBody>
      </p:sp>
      <p:sp>
        <p:nvSpPr>
          <p:cNvPr id="31" name="Rounded Rectangle 30"/>
          <p:cNvSpPr/>
          <p:nvPr/>
        </p:nvSpPr>
        <p:spPr>
          <a:xfrm>
            <a:off x="1099595" y="999198"/>
            <a:ext cx="10757044" cy="1506196"/>
          </a:xfrm>
          <a:prstGeom prst="round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vi-VN" sz="3600">
                <a:latin typeface="Times New Roman" panose="02020603050405020304" pitchFamily="18" charset="0"/>
                <a:cs typeface="Times New Roman" panose="02020603050405020304" pitchFamily="18" charset="0"/>
              </a:rPr>
              <a:t>Q</a:t>
            </a:r>
            <a:r>
              <a:rPr lang="vi-VN" sz="3600" smtClean="0">
                <a:latin typeface="Times New Roman" panose="02020603050405020304" pitchFamily="18" charset="0"/>
                <a:cs typeface="Times New Roman" panose="02020603050405020304" pitchFamily="18" charset="0"/>
              </a:rPr>
              <a:t>uy </a:t>
            </a:r>
            <a:r>
              <a:rPr lang="vi-VN" sz="3600">
                <a:latin typeface="Times New Roman" panose="02020603050405020304" pitchFamily="18" charset="0"/>
                <a:cs typeface="Times New Roman" panose="02020603050405020304" pitchFamily="18" charset="0"/>
              </a:rPr>
              <a:t>định trách nhiệm nêu gương của tất cả cán bộ, đảng viên, trong đó có các đồng chí </a:t>
            </a:r>
            <a:r>
              <a:rPr lang="vi-VN" sz="3600" smtClean="0">
                <a:latin typeface="Times New Roman" panose="02020603050405020304" pitchFamily="18" charset="0"/>
                <a:cs typeface="Times New Roman" panose="02020603050405020304" pitchFamily="18" charset="0"/>
              </a:rPr>
              <a:t>UV BCT, UV BBT, UV BCHTW</a:t>
            </a:r>
            <a:endParaRPr lang="vi-VN" sz="3600" dirty="0">
              <a:latin typeface="Times New Roman" panose="02020603050405020304" pitchFamily="18" charset="0"/>
              <a:cs typeface="Times New Roman" panose="02020603050405020304" pitchFamily="18" charset="0"/>
            </a:endParaRPr>
          </a:p>
        </p:txBody>
      </p:sp>
      <p:sp>
        <p:nvSpPr>
          <p:cNvPr id="20" name="Freeform 19"/>
          <p:cNvSpPr/>
          <p:nvPr/>
        </p:nvSpPr>
        <p:spPr>
          <a:xfrm>
            <a:off x="555280" y="1273004"/>
            <a:ext cx="1152127" cy="1008112"/>
          </a:xfrm>
          <a:custGeom>
            <a:avLst/>
            <a:gdLst>
              <a:gd name="connsiteX0" fmla="*/ 0 w 4694921"/>
              <a:gd name="connsiteY0" fmla="*/ 414988 h 2489881"/>
              <a:gd name="connsiteX1" fmla="*/ 414988 w 4694921"/>
              <a:gd name="connsiteY1" fmla="*/ 0 h 2489881"/>
              <a:gd name="connsiteX2" fmla="*/ 4279933 w 4694921"/>
              <a:gd name="connsiteY2" fmla="*/ 0 h 2489881"/>
              <a:gd name="connsiteX3" fmla="*/ 4694921 w 4694921"/>
              <a:gd name="connsiteY3" fmla="*/ 414988 h 2489881"/>
              <a:gd name="connsiteX4" fmla="*/ 4694921 w 4694921"/>
              <a:gd name="connsiteY4" fmla="*/ 2074893 h 2489881"/>
              <a:gd name="connsiteX5" fmla="*/ 4279933 w 4694921"/>
              <a:gd name="connsiteY5" fmla="*/ 2489881 h 2489881"/>
              <a:gd name="connsiteX6" fmla="*/ 414988 w 4694921"/>
              <a:gd name="connsiteY6" fmla="*/ 2489881 h 2489881"/>
              <a:gd name="connsiteX7" fmla="*/ 0 w 4694921"/>
              <a:gd name="connsiteY7" fmla="*/ 2074893 h 2489881"/>
              <a:gd name="connsiteX8" fmla="*/ 0 w 4694921"/>
              <a:gd name="connsiteY8" fmla="*/ 414988 h 24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4921" h="2489881">
                <a:moveTo>
                  <a:pt x="0" y="414988"/>
                </a:moveTo>
                <a:cubicBezTo>
                  <a:pt x="0" y="185796"/>
                  <a:pt x="185796" y="0"/>
                  <a:pt x="414988" y="0"/>
                </a:cubicBezTo>
                <a:lnTo>
                  <a:pt x="4279933" y="0"/>
                </a:lnTo>
                <a:cubicBezTo>
                  <a:pt x="4509125" y="0"/>
                  <a:pt x="4694921" y="185796"/>
                  <a:pt x="4694921" y="414988"/>
                </a:cubicBezTo>
                <a:lnTo>
                  <a:pt x="4694921" y="2074893"/>
                </a:lnTo>
                <a:cubicBezTo>
                  <a:pt x="4694921" y="2304085"/>
                  <a:pt x="4509125" y="2489881"/>
                  <a:pt x="4279933" y="2489881"/>
                </a:cubicBezTo>
                <a:lnTo>
                  <a:pt x="414988" y="2489881"/>
                </a:lnTo>
                <a:cubicBezTo>
                  <a:pt x="185796" y="2489881"/>
                  <a:pt x="0" y="2304085"/>
                  <a:pt x="0" y="2074893"/>
                </a:cubicBezTo>
                <a:lnTo>
                  <a:pt x="0" y="4149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9196" tIns="245371" rIns="369196" bIns="245371" numCol="1" spcCol="1270" anchor="ctr" anchorCtr="0">
            <a:noAutofit/>
          </a:bodyPr>
          <a:lstStyle/>
          <a:p>
            <a:pPr algn="ctr" defTabSz="2889250">
              <a:lnSpc>
                <a:spcPct val="90000"/>
              </a:lnSpc>
              <a:spcAft>
                <a:spcPct val="35000"/>
              </a:spcAft>
            </a:pPr>
            <a:r>
              <a:rPr lang="en-GB" sz="6600" b="1" smtClean="0">
                <a:solidFill>
                  <a:srgbClr val="FFFF00"/>
                </a:solidFill>
                <a:effectLst>
                  <a:outerShdw blurRad="38100" dist="38100" dir="2700000" algn="tl">
                    <a:srgbClr val="000000">
                      <a:alpha val="43137"/>
                    </a:srgbClr>
                  </a:outerShdw>
                </a:effectLst>
                <a:cs typeface="Times New Roman" panose="02020603050405020304" pitchFamily="18" charset="0"/>
              </a:rPr>
              <a:t>1</a:t>
            </a:r>
            <a:endParaRPr lang="en-GB" sz="6600" b="1">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42" name="Rounded Rectangle 41"/>
          <p:cNvSpPr/>
          <p:nvPr/>
        </p:nvSpPr>
        <p:spPr>
          <a:xfrm>
            <a:off x="1131343" y="5161436"/>
            <a:ext cx="10757044" cy="1506196"/>
          </a:xfrm>
          <a:prstGeom prst="round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040739" tIns="114301" rIns="213360" bIns="114301" numCol="1" spcCol="1270" anchor="ctr" anchorCtr="0">
            <a:noAutofit/>
          </a:bodyPr>
          <a:lstStyle/>
          <a:p>
            <a:pPr lvl="0" algn="just" defTabSz="1333500">
              <a:lnSpc>
                <a:spcPct val="90000"/>
              </a:lnSpc>
              <a:spcAft>
                <a:spcPct val="35000"/>
              </a:spcAft>
            </a:pPr>
            <a:r>
              <a:rPr lang="vi-VN" sz="3600" smtClean="0">
                <a:latin typeface="Times New Roman" panose="02020603050405020304" pitchFamily="18" charset="0"/>
                <a:cs typeface="Times New Roman" panose="02020603050405020304" pitchFamily="18" charset="0"/>
              </a:rPr>
              <a:t>Quy </a:t>
            </a:r>
            <a:r>
              <a:rPr lang="vi-VN" sz="3600">
                <a:latin typeface="Times New Roman" panose="02020603050405020304" pitchFamily="18" charset="0"/>
                <a:cs typeface="Times New Roman" panose="02020603050405020304" pitchFamily="18" charset="0"/>
              </a:rPr>
              <a:t>định phân công trách nhiệm của các cơ quan, cá nhân liên quan trong việc triển khai thực hiện Quy định</a:t>
            </a:r>
            <a:endParaRPr lang="vi-VN" sz="3600" dirty="0">
              <a:latin typeface="Times New Roman" panose="02020603050405020304" pitchFamily="18" charset="0"/>
              <a:cs typeface="Times New Roman" panose="02020603050405020304" pitchFamily="18" charset="0"/>
            </a:endParaRPr>
          </a:p>
        </p:txBody>
      </p:sp>
      <p:sp>
        <p:nvSpPr>
          <p:cNvPr id="30" name="Freeform 29"/>
          <p:cNvSpPr/>
          <p:nvPr/>
        </p:nvSpPr>
        <p:spPr>
          <a:xfrm>
            <a:off x="555280" y="5412478"/>
            <a:ext cx="1152127" cy="1015663"/>
          </a:xfrm>
          <a:custGeom>
            <a:avLst/>
            <a:gdLst>
              <a:gd name="connsiteX0" fmla="*/ 0 w 4694921"/>
              <a:gd name="connsiteY0" fmla="*/ 414988 h 2489881"/>
              <a:gd name="connsiteX1" fmla="*/ 414988 w 4694921"/>
              <a:gd name="connsiteY1" fmla="*/ 0 h 2489881"/>
              <a:gd name="connsiteX2" fmla="*/ 4279933 w 4694921"/>
              <a:gd name="connsiteY2" fmla="*/ 0 h 2489881"/>
              <a:gd name="connsiteX3" fmla="*/ 4694921 w 4694921"/>
              <a:gd name="connsiteY3" fmla="*/ 414988 h 2489881"/>
              <a:gd name="connsiteX4" fmla="*/ 4694921 w 4694921"/>
              <a:gd name="connsiteY4" fmla="*/ 2074893 h 2489881"/>
              <a:gd name="connsiteX5" fmla="*/ 4279933 w 4694921"/>
              <a:gd name="connsiteY5" fmla="*/ 2489881 h 2489881"/>
              <a:gd name="connsiteX6" fmla="*/ 414988 w 4694921"/>
              <a:gd name="connsiteY6" fmla="*/ 2489881 h 2489881"/>
              <a:gd name="connsiteX7" fmla="*/ 0 w 4694921"/>
              <a:gd name="connsiteY7" fmla="*/ 2074893 h 2489881"/>
              <a:gd name="connsiteX8" fmla="*/ 0 w 4694921"/>
              <a:gd name="connsiteY8" fmla="*/ 414988 h 24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4921" h="2489881">
                <a:moveTo>
                  <a:pt x="0" y="414988"/>
                </a:moveTo>
                <a:cubicBezTo>
                  <a:pt x="0" y="185796"/>
                  <a:pt x="185796" y="0"/>
                  <a:pt x="414988" y="0"/>
                </a:cubicBezTo>
                <a:lnTo>
                  <a:pt x="4279933" y="0"/>
                </a:lnTo>
                <a:cubicBezTo>
                  <a:pt x="4509125" y="0"/>
                  <a:pt x="4694921" y="185796"/>
                  <a:pt x="4694921" y="414988"/>
                </a:cubicBezTo>
                <a:lnTo>
                  <a:pt x="4694921" y="2074893"/>
                </a:lnTo>
                <a:cubicBezTo>
                  <a:pt x="4694921" y="2304085"/>
                  <a:pt x="4509125" y="2489881"/>
                  <a:pt x="4279933" y="2489881"/>
                </a:cubicBezTo>
                <a:lnTo>
                  <a:pt x="414988" y="2489881"/>
                </a:lnTo>
                <a:cubicBezTo>
                  <a:pt x="185796" y="2489881"/>
                  <a:pt x="0" y="2304085"/>
                  <a:pt x="0" y="2074893"/>
                </a:cubicBezTo>
                <a:lnTo>
                  <a:pt x="0" y="414988"/>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369196" tIns="245371" rIns="369196" bIns="245371" numCol="1" spcCol="1270" anchor="ctr" anchorCtr="0">
            <a:noAutofit/>
          </a:bodyPr>
          <a:lstStyle/>
          <a:p>
            <a:pPr algn="ctr" defTabSz="2889250">
              <a:lnSpc>
                <a:spcPct val="90000"/>
              </a:lnSpc>
              <a:spcAft>
                <a:spcPct val="35000"/>
              </a:spcAft>
            </a:pPr>
            <a:r>
              <a:rPr lang="en-GB" sz="6600" b="1" smtClean="0">
                <a:solidFill>
                  <a:srgbClr val="FFFF00"/>
                </a:solidFill>
                <a:effectLst>
                  <a:outerShdw blurRad="38100" dist="38100" dir="2700000" algn="tl">
                    <a:srgbClr val="000000">
                      <a:alpha val="43137"/>
                    </a:srgbClr>
                  </a:outerShdw>
                </a:effectLst>
                <a:cs typeface="Times New Roman" panose="02020603050405020304" pitchFamily="18" charset="0"/>
              </a:rPr>
              <a:t>4</a:t>
            </a:r>
            <a:endParaRPr lang="en-GB" sz="6600" b="1">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982490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3. Nội dung cơ bản của Quy định</a:t>
            </a:r>
            <a:endParaRPr lang="vi-VN" sz="4000"/>
          </a:p>
        </p:txBody>
      </p:sp>
      <p:sp>
        <p:nvSpPr>
          <p:cNvPr id="11" name="Rectangle 10"/>
          <p:cNvSpPr/>
          <p:nvPr/>
        </p:nvSpPr>
        <p:spPr>
          <a:xfrm>
            <a:off x="263352" y="961495"/>
            <a:ext cx="10369152" cy="5779873"/>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vi-VN" sz="3200">
                <a:solidFill>
                  <a:schemeClr val="tx1"/>
                </a:solidFill>
                <a:latin typeface="Times New Roman" pitchFamily="18" charset="0"/>
              </a:rPr>
              <a:t>Cán bộ, đảng viên, trước hết là Uỷ viên Bộ Chính trị, Uỷ viên Ban Bí thư, Uỷ viên Ban Chấp hành Trung ương phải nghiêm chỉnh chấp hành Cương lĩnh, Điều lệ, nghị quyết, chỉ thị, quy định, quy chế của Đảng, chính sách, pháp luật của Nhà nước; gương mẫu thực hiện Quy định số 101-QĐ/TW, ngày 07/6/2012 của Ban Bí thư về trách nhiệm nêu gương của cán bộ, đảng viên, nhất là cán bộ lãnh đạo, chủ chốt các cấp; Quy định số 55-QĐ/TW, ngày 19/12/2016 của Bộ Chính trị về một số việc cần làm ngay để tăng cường trách nhiệm nêu gương. Cán bộ, đảng viên giữ chức vụ càng cao càng phải gương mẫu nêu gương</a:t>
            </a:r>
            <a:endParaRPr lang="vi-VN" sz="3200" dirty="0">
              <a:solidFill>
                <a:schemeClr val="tx1"/>
              </a:solidFill>
              <a:latin typeface="Times New Roman" pitchFamily="18" charset="0"/>
            </a:endParaRPr>
          </a:p>
        </p:txBody>
      </p:sp>
      <p:sp>
        <p:nvSpPr>
          <p:cNvPr id="12" name="Vertical Scroll 11"/>
          <p:cNvSpPr/>
          <p:nvPr/>
        </p:nvSpPr>
        <p:spPr>
          <a:xfrm>
            <a:off x="10391800" y="961495"/>
            <a:ext cx="1800200" cy="5779873"/>
          </a:xfrm>
          <a:prstGeom prst="verticalScroll">
            <a:avLst/>
          </a:prstGeom>
          <a:solidFill>
            <a:srgbClr val="DD6909"/>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GB" sz="7200" b="1" dirty="0" smtClean="0">
                <a:solidFill>
                  <a:srgbClr val="FFFF00"/>
                </a:solidFill>
              </a:rPr>
              <a:t>1</a:t>
            </a:r>
            <a:endParaRPr lang="vi-VN" sz="7200" b="1" dirty="0">
              <a:solidFill>
                <a:srgbClr val="FFFF00"/>
              </a:solidFill>
            </a:endParaRPr>
          </a:p>
        </p:txBody>
      </p:sp>
    </p:spTree>
    <p:extLst>
      <p:ext uri="{BB962C8B-B14F-4D97-AF65-F5344CB8AC3E}">
        <p14:creationId xmlns:p14="http://schemas.microsoft.com/office/powerpoint/2010/main" val="3100231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3. Nội dung cơ bản của Quy định</a:t>
            </a:r>
            <a:endParaRPr lang="vi-VN" sz="4000"/>
          </a:p>
        </p:txBody>
      </p:sp>
      <p:pic>
        <p:nvPicPr>
          <p:cNvPr id="3" name="Picture 2"/>
          <p:cNvPicPr>
            <a:picLocks noChangeAspect="1"/>
          </p:cNvPicPr>
          <p:nvPr/>
        </p:nvPicPr>
        <p:blipFill>
          <a:blip r:embed="rId2"/>
          <a:stretch>
            <a:fillRect/>
          </a:stretch>
        </p:blipFill>
        <p:spPr>
          <a:xfrm>
            <a:off x="168061" y="1394621"/>
            <a:ext cx="4085711" cy="4178462"/>
          </a:xfrm>
          <a:prstGeom prst="rect">
            <a:avLst/>
          </a:prstGeom>
        </p:spPr>
      </p:pic>
      <p:sp>
        <p:nvSpPr>
          <p:cNvPr id="4" name="TextBox 3"/>
          <p:cNvSpPr txBox="1"/>
          <p:nvPr/>
        </p:nvSpPr>
        <p:spPr>
          <a:xfrm>
            <a:off x="2071869" y="1992837"/>
            <a:ext cx="2025570" cy="78319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4000" smtClean="0">
                <a:solidFill>
                  <a:srgbClr val="800000"/>
                </a:solidFill>
              </a:rPr>
              <a:t>ĐIỀU 1</a:t>
            </a:r>
            <a:endParaRPr lang="vi-VN" sz="4000">
              <a:solidFill>
                <a:srgbClr val="800000"/>
              </a:solidFill>
            </a:endParaRPr>
          </a:p>
        </p:txBody>
      </p:sp>
      <p:sp>
        <p:nvSpPr>
          <p:cNvPr id="6" name="Rounded Rectangle 5"/>
          <p:cNvSpPr/>
          <p:nvPr/>
        </p:nvSpPr>
        <p:spPr>
          <a:xfrm>
            <a:off x="4815068" y="998065"/>
            <a:ext cx="7222603" cy="248578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800">
                <a:solidFill>
                  <a:srgbClr val="000000"/>
                </a:solidFill>
                <a:latin typeface="Times New Roman" panose="02020603050405020304" pitchFamily="18" charset="0"/>
                <a:ea typeface="Calibri" panose="020F0502020204030204" pitchFamily="34" charset="0"/>
              </a:rPr>
              <a:t>Đ</a:t>
            </a:r>
            <a:r>
              <a:rPr lang="vi-VN" sz="2800" smtClean="0">
                <a:solidFill>
                  <a:srgbClr val="000000"/>
                </a:solidFill>
                <a:latin typeface="Times New Roman" panose="02020603050405020304" pitchFamily="18" charset="0"/>
                <a:ea typeface="Calibri" panose="020F0502020204030204" pitchFamily="34" charset="0"/>
              </a:rPr>
              <a:t>ề </a:t>
            </a:r>
            <a:r>
              <a:rPr lang="vi-VN" sz="2800">
                <a:solidFill>
                  <a:srgbClr val="000000"/>
                </a:solidFill>
                <a:latin typeface="Times New Roman" panose="02020603050405020304" pitchFamily="18" charset="0"/>
                <a:ea typeface="Calibri" panose="020F0502020204030204" pitchFamily="34" charset="0"/>
              </a:rPr>
              <a:t>cập đến đối tượng điều chỉnh là tất cả cán bộ, đảng viên nhưng tập trung vào các đồng chí </a:t>
            </a:r>
            <a:r>
              <a:rPr lang="vi-VN" sz="2800" smtClean="0">
                <a:solidFill>
                  <a:srgbClr val="000000"/>
                </a:solidFill>
                <a:latin typeface="Times New Roman" panose="02020603050405020304" pitchFamily="18" charset="0"/>
                <a:ea typeface="Calibri" panose="020F0502020204030204" pitchFamily="34" charset="0"/>
              </a:rPr>
              <a:t>UV BCT, UV BBT, UV BCHTW và </a:t>
            </a:r>
            <a:r>
              <a:rPr lang="vi-VN" sz="2800">
                <a:solidFill>
                  <a:srgbClr val="000000"/>
                </a:solidFill>
                <a:latin typeface="Times New Roman" panose="02020603050405020304" pitchFamily="18" charset="0"/>
                <a:ea typeface="Calibri" panose="020F0502020204030204" pitchFamily="34" charset="0"/>
              </a:rPr>
              <a:t>yêu cầu cán bộ, đảng viên giữ chức vụ càng cao càng phải gương mẫu nêu gương</a:t>
            </a:r>
            <a:endParaRPr lang="vi-VN" sz="2800"/>
          </a:p>
        </p:txBody>
      </p:sp>
      <p:sp>
        <p:nvSpPr>
          <p:cNvPr id="5" name="Oval 4"/>
          <p:cNvSpPr/>
          <p:nvPr/>
        </p:nvSpPr>
        <p:spPr>
          <a:xfrm>
            <a:off x="4456405" y="1890651"/>
            <a:ext cx="540000" cy="504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3" name="Rounded Rectangle 12"/>
          <p:cNvSpPr/>
          <p:nvPr/>
        </p:nvSpPr>
        <p:spPr>
          <a:xfrm>
            <a:off x="4815068" y="3860762"/>
            <a:ext cx="7222603" cy="2485787"/>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2800" smtClean="0">
                <a:solidFill>
                  <a:srgbClr val="000000"/>
                </a:solidFill>
                <a:latin typeface="Times New Roman" panose="02020603050405020304" pitchFamily="18" charset="0"/>
                <a:ea typeface="Calibri" panose="020F0502020204030204" pitchFamily="34" charset="0"/>
              </a:rPr>
              <a:t>Nếu </a:t>
            </a:r>
            <a:r>
              <a:rPr lang="vi-VN" sz="2800">
                <a:solidFill>
                  <a:srgbClr val="000000"/>
                </a:solidFill>
                <a:latin typeface="Times New Roman" panose="02020603050405020304" pitchFamily="18" charset="0"/>
                <a:ea typeface="Calibri" panose="020F0502020204030204" pitchFamily="34" charset="0"/>
              </a:rPr>
              <a:t>chỉ quy định riêng cho các đồng chí UV BCT, UV BBT, UV BCHTW </a:t>
            </a:r>
            <a:r>
              <a:rPr lang="vi-VN" sz="2800" smtClean="0">
                <a:solidFill>
                  <a:srgbClr val="000000"/>
                </a:solidFill>
                <a:latin typeface="Times New Roman" panose="02020603050405020304" pitchFamily="18" charset="0"/>
                <a:ea typeface="Calibri" panose="020F0502020204030204" pitchFamily="34" charset="0"/>
              </a:rPr>
              <a:t>thì </a:t>
            </a:r>
            <a:r>
              <a:rPr lang="vi-VN" sz="2800">
                <a:solidFill>
                  <a:srgbClr val="000000"/>
                </a:solidFill>
                <a:latin typeface="Times New Roman" panose="02020603050405020304" pitchFamily="18" charset="0"/>
                <a:ea typeface="Calibri" panose="020F0502020204030204" pitchFamily="34" charset="0"/>
              </a:rPr>
              <a:t>rất nhạy cảm, dễ bị các thế lực thù địch lợi dụng để xuyên tạc. Do đó, Điều 1 vẫn cần đề cập đến trách nhiệm nêu gương của tất cả cán bộ, đảng viên</a:t>
            </a:r>
            <a:endParaRPr lang="vi-VN" sz="2800"/>
          </a:p>
        </p:txBody>
      </p:sp>
      <p:sp>
        <p:nvSpPr>
          <p:cNvPr id="14" name="Oval 13"/>
          <p:cNvSpPr/>
          <p:nvPr/>
        </p:nvSpPr>
        <p:spPr>
          <a:xfrm>
            <a:off x="4456405" y="4851655"/>
            <a:ext cx="540000" cy="504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4384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3. Nội dung cơ bản của Quy định</a:t>
            </a:r>
            <a:endParaRPr lang="vi-VN" sz="4000"/>
          </a:p>
        </p:txBody>
      </p:sp>
      <p:sp>
        <p:nvSpPr>
          <p:cNvPr id="9" name="Rectangle 8"/>
          <p:cNvSpPr/>
          <p:nvPr/>
        </p:nvSpPr>
        <p:spPr>
          <a:xfrm>
            <a:off x="1559496" y="1279141"/>
            <a:ext cx="10369152" cy="5174195"/>
          </a:xfrm>
          <a:prstGeom prst="rect">
            <a:avLst/>
          </a:prstGeom>
          <a:solidFill>
            <a:schemeClr val="accent2">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just">
              <a:lnSpc>
                <a:spcPct val="150000"/>
              </a:lnSpc>
            </a:pPr>
            <a:r>
              <a:rPr lang="vi-VN" sz="4000" smtClean="0">
                <a:solidFill>
                  <a:schemeClr val="tx1"/>
                </a:solidFill>
              </a:rPr>
              <a:t>Quy </a:t>
            </a:r>
            <a:r>
              <a:rPr lang="vi-VN" sz="4000">
                <a:solidFill>
                  <a:schemeClr val="tx1"/>
                </a:solidFill>
              </a:rPr>
              <a:t>định 08 điểm “xây” và bố cục theo các mối quan hệ: </a:t>
            </a:r>
            <a:endParaRPr lang="vi-VN" sz="4000" smtClean="0">
              <a:solidFill>
                <a:schemeClr val="tx1"/>
              </a:solidFill>
            </a:endParaRPr>
          </a:p>
          <a:p>
            <a:pPr marL="571500" indent="-571500" algn="just">
              <a:lnSpc>
                <a:spcPct val="150000"/>
              </a:lnSpc>
              <a:buClr>
                <a:srgbClr val="FF0000"/>
              </a:buClr>
              <a:buFont typeface="Wingdings" panose="05000000000000000000" pitchFamily="2" charset="2"/>
              <a:buChar char="Ø"/>
            </a:pPr>
            <a:r>
              <a:rPr lang="vi-VN" sz="4000">
                <a:solidFill>
                  <a:schemeClr val="tx1"/>
                </a:solidFill>
              </a:rPr>
              <a:t>Đ</a:t>
            </a:r>
            <a:r>
              <a:rPr lang="vi-VN" sz="4000" smtClean="0">
                <a:solidFill>
                  <a:schemeClr val="tx1"/>
                </a:solidFill>
              </a:rPr>
              <a:t>ối </a:t>
            </a:r>
            <a:r>
              <a:rPr lang="vi-VN" sz="4000">
                <a:solidFill>
                  <a:schemeClr val="tx1"/>
                </a:solidFill>
              </a:rPr>
              <a:t>với Đảng, Tổ quốc và nhân </a:t>
            </a:r>
            <a:r>
              <a:rPr lang="vi-VN" sz="4000" smtClean="0">
                <a:solidFill>
                  <a:schemeClr val="tx1"/>
                </a:solidFill>
              </a:rPr>
              <a:t>dân</a:t>
            </a:r>
          </a:p>
          <a:p>
            <a:pPr marL="571500" indent="-571500" algn="just">
              <a:lnSpc>
                <a:spcPct val="150000"/>
              </a:lnSpc>
              <a:buClr>
                <a:srgbClr val="FF0000"/>
              </a:buClr>
              <a:buFont typeface="Wingdings" panose="05000000000000000000" pitchFamily="2" charset="2"/>
              <a:buChar char="Ø"/>
            </a:pPr>
            <a:r>
              <a:rPr lang="vi-VN" sz="4000" smtClean="0">
                <a:solidFill>
                  <a:schemeClr val="tx1"/>
                </a:solidFill>
              </a:rPr>
              <a:t>Đối </a:t>
            </a:r>
            <a:r>
              <a:rPr lang="vi-VN" sz="4000">
                <a:solidFill>
                  <a:schemeClr val="tx1"/>
                </a:solidFill>
              </a:rPr>
              <a:t>với việc thực hiện chức trách, nhiệm </a:t>
            </a:r>
            <a:r>
              <a:rPr lang="vi-VN" sz="4000" smtClean="0">
                <a:solidFill>
                  <a:schemeClr val="tx1"/>
                </a:solidFill>
              </a:rPr>
              <a:t>vụ</a:t>
            </a:r>
          </a:p>
          <a:p>
            <a:pPr marL="571500" indent="-571500" algn="just">
              <a:lnSpc>
                <a:spcPct val="150000"/>
              </a:lnSpc>
              <a:buClr>
                <a:srgbClr val="FF0000"/>
              </a:buClr>
              <a:buFont typeface="Wingdings" panose="05000000000000000000" pitchFamily="2" charset="2"/>
              <a:buChar char="Ø"/>
            </a:pPr>
            <a:r>
              <a:rPr lang="vi-VN" sz="4000" smtClean="0">
                <a:solidFill>
                  <a:schemeClr val="tx1"/>
                </a:solidFill>
              </a:rPr>
              <a:t>Đối </a:t>
            </a:r>
            <a:r>
              <a:rPr lang="vi-VN" sz="4000">
                <a:solidFill>
                  <a:schemeClr val="tx1"/>
                </a:solidFill>
              </a:rPr>
              <a:t>với bản thân</a:t>
            </a:r>
            <a:endParaRPr lang="vi-VN" sz="4000" spc="-100" dirty="0">
              <a:solidFill>
                <a:schemeClr val="tx1"/>
              </a:solidFill>
            </a:endParaRPr>
          </a:p>
        </p:txBody>
      </p:sp>
      <p:sp>
        <p:nvSpPr>
          <p:cNvPr id="10" name="Vertical Scroll 9"/>
          <p:cNvSpPr/>
          <p:nvPr/>
        </p:nvSpPr>
        <p:spPr>
          <a:xfrm flipH="1">
            <a:off x="-24680" y="925975"/>
            <a:ext cx="1800200" cy="5815393"/>
          </a:xfrm>
          <a:prstGeom prst="verticalScroll">
            <a:avLst/>
          </a:prstGeom>
          <a:solidFill>
            <a:srgbClr val="993366"/>
          </a:solidFill>
          <a:effectLst>
            <a:innerShdw blurRad="114300">
              <a:prstClr val="black"/>
            </a:inn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GB" sz="7200" b="1" dirty="0" smtClean="0">
                <a:solidFill>
                  <a:srgbClr val="FFFF00"/>
                </a:solidFill>
              </a:rPr>
              <a:t>2</a:t>
            </a:r>
            <a:endParaRPr lang="vi-VN" sz="7200" b="1" dirty="0">
              <a:solidFill>
                <a:srgbClr val="FFFF00"/>
              </a:solidFill>
            </a:endParaRPr>
          </a:p>
        </p:txBody>
      </p:sp>
    </p:spTree>
    <p:extLst>
      <p:ext uri="{BB962C8B-B14F-4D97-AF65-F5344CB8AC3E}">
        <p14:creationId xmlns:p14="http://schemas.microsoft.com/office/powerpoint/2010/main" val="710427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nhất: Đối với Đảng, Tổ quốc và nhân dân</a:t>
            </a:r>
            <a:endParaRPr lang="vi-VN" sz="3200"/>
          </a:p>
        </p:txBody>
      </p:sp>
      <p:sp>
        <p:nvSpPr>
          <p:cNvPr id="5" name="Oval 4"/>
          <p:cNvSpPr/>
          <p:nvPr/>
        </p:nvSpPr>
        <p:spPr>
          <a:xfrm>
            <a:off x="353916" y="2245408"/>
            <a:ext cx="2603707" cy="2603707"/>
          </a:xfrm>
          <a:prstGeom prst="ellipse">
            <a:avLst/>
          </a:prstGeom>
          <a:blipFill>
            <a:blip r:embed="rId2"/>
            <a:stretch>
              <a:fillRect/>
            </a:stretch>
          </a:blipFill>
          <a:ln w="38100">
            <a:solidFill>
              <a:schemeClr val="lt1">
                <a:hueOff val="0"/>
                <a:satOff val="0"/>
                <a:lumOff val="0"/>
              </a:schemeClr>
            </a:solidFill>
          </a:ln>
        </p:spPr>
        <p:style>
          <a:lnRef idx="0">
            <a:scrgbClr r="0" g="0" b="0"/>
          </a:lnRef>
          <a:fillRef idx="3">
            <a:scrgbClr r="0" g="0" b="0"/>
          </a:fillRef>
          <a:effectRef idx="2">
            <a:schemeClr val="accent2">
              <a:hueOff val="0"/>
              <a:satOff val="0"/>
              <a:lumOff val="0"/>
              <a:alphaOff val="0"/>
            </a:schemeClr>
          </a:effectRef>
          <a:fontRef idx="minor">
            <a:schemeClr val="lt1"/>
          </a:fontRef>
        </p:style>
      </p:sp>
      <p:sp>
        <p:nvSpPr>
          <p:cNvPr id="6" name="Freeform 5"/>
          <p:cNvSpPr/>
          <p:nvPr/>
        </p:nvSpPr>
        <p:spPr>
          <a:xfrm rot="19458621">
            <a:off x="2634247" y="1772701"/>
            <a:ext cx="668300" cy="987101"/>
          </a:xfrm>
          <a:custGeom>
            <a:avLst/>
            <a:gdLst>
              <a:gd name="connsiteX0" fmla="*/ 0 w 286008"/>
              <a:gd name="connsiteY0" fmla="*/ 91308 h 456540"/>
              <a:gd name="connsiteX1" fmla="*/ 143004 w 286008"/>
              <a:gd name="connsiteY1" fmla="*/ 91308 h 456540"/>
              <a:gd name="connsiteX2" fmla="*/ 143004 w 286008"/>
              <a:gd name="connsiteY2" fmla="*/ 0 h 456540"/>
              <a:gd name="connsiteX3" fmla="*/ 286008 w 286008"/>
              <a:gd name="connsiteY3" fmla="*/ 228270 h 456540"/>
              <a:gd name="connsiteX4" fmla="*/ 143004 w 286008"/>
              <a:gd name="connsiteY4" fmla="*/ 456540 h 456540"/>
              <a:gd name="connsiteX5" fmla="*/ 143004 w 286008"/>
              <a:gd name="connsiteY5" fmla="*/ 365232 h 456540"/>
              <a:gd name="connsiteX6" fmla="*/ 0 w 286008"/>
              <a:gd name="connsiteY6" fmla="*/ 365232 h 456540"/>
              <a:gd name="connsiteX7" fmla="*/ 0 w 286008"/>
              <a:gd name="connsiteY7" fmla="*/ 91308 h 45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008" h="456540">
                <a:moveTo>
                  <a:pt x="0" y="91308"/>
                </a:moveTo>
                <a:lnTo>
                  <a:pt x="143004" y="91308"/>
                </a:lnTo>
                <a:lnTo>
                  <a:pt x="143004" y="0"/>
                </a:lnTo>
                <a:lnTo>
                  <a:pt x="286008" y="228270"/>
                </a:lnTo>
                <a:lnTo>
                  <a:pt x="143004" y="456540"/>
                </a:lnTo>
                <a:lnTo>
                  <a:pt x="143004" y="365232"/>
                </a:lnTo>
                <a:lnTo>
                  <a:pt x="0" y="365232"/>
                </a:lnTo>
                <a:lnTo>
                  <a:pt x="0" y="9130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0" tIns="91308" rIns="85801" bIns="91307" numCol="1" spcCol="1270" anchor="ctr" anchorCtr="0">
            <a:noAutofit/>
          </a:bodyPr>
          <a:lstStyle/>
          <a:p>
            <a:pPr lvl="0" algn="ctr" defTabSz="844550">
              <a:lnSpc>
                <a:spcPct val="90000"/>
              </a:lnSpc>
              <a:spcBef>
                <a:spcPct val="0"/>
              </a:spcBef>
              <a:spcAft>
                <a:spcPct val="35000"/>
              </a:spcAft>
            </a:pPr>
            <a:r>
              <a:rPr lang="vi-VN" sz="4000" b="1" kern="1200" smtClean="0">
                <a:solidFill>
                  <a:srgbClr val="FF0000"/>
                </a:solidFill>
              </a:rPr>
              <a:t>1</a:t>
            </a:r>
            <a:endParaRPr lang="en-US" sz="4000" b="1" kern="1200">
              <a:solidFill>
                <a:srgbClr val="FF0000"/>
              </a:solidFill>
            </a:endParaRPr>
          </a:p>
        </p:txBody>
      </p:sp>
      <p:sp>
        <p:nvSpPr>
          <p:cNvPr id="8" name="Rounded Rectangle 7"/>
          <p:cNvSpPr/>
          <p:nvPr/>
        </p:nvSpPr>
        <p:spPr>
          <a:xfrm>
            <a:off x="3423552" y="4014890"/>
            <a:ext cx="8498371" cy="2655023"/>
          </a:xfrm>
          <a:prstGeom prst="roundRect">
            <a:avLst/>
          </a:prstGeom>
          <a:solidFill>
            <a:schemeClr val="accent4">
              <a:lumMod val="40000"/>
              <a:lumOff val="60000"/>
            </a:schemeClr>
          </a:solidFill>
        </p:spPr>
        <p:style>
          <a:lnRef idx="3">
            <a:schemeClr val="lt1">
              <a:hueOff val="0"/>
              <a:satOff val="0"/>
              <a:lumOff val="0"/>
              <a:alphaOff val="0"/>
            </a:schemeClr>
          </a:lnRef>
          <a:fillRef idx="1">
            <a:schemeClr val="accent3">
              <a:hueOff val="11250264"/>
              <a:satOff val="-16880"/>
              <a:lumOff val="-2745"/>
              <a:alphaOff val="0"/>
            </a:schemeClr>
          </a:fillRef>
          <a:effectRef idx="1">
            <a:schemeClr val="accent3">
              <a:hueOff val="11250264"/>
              <a:satOff val="-16880"/>
              <a:lumOff val="-2745"/>
              <a:alphaOff val="0"/>
            </a:schemeClr>
          </a:effectRef>
          <a:fontRef idx="minor">
            <a:schemeClr val="lt1"/>
          </a:fontRef>
        </p:style>
        <p:txBody>
          <a:bodyPr spcFirstLastPara="0" vert="horz" wrap="square" lIns="237284" tIns="237284" rIns="237284" bIns="237284" numCol="1" spcCol="1270" anchor="ctr" anchorCtr="0">
            <a:noAutofit/>
          </a:bodyPr>
          <a:lstStyle/>
          <a:p>
            <a:pPr lvl="0" algn="just" defTabSz="1422400">
              <a:lnSpc>
                <a:spcPct val="90000"/>
              </a:lnSpc>
              <a:spcBef>
                <a:spcPct val="0"/>
              </a:spcBef>
              <a:spcAft>
                <a:spcPct val="35000"/>
              </a:spcAft>
            </a:pPr>
            <a:r>
              <a:rPr lang="vi-VN" sz="3000">
                <a:solidFill>
                  <a:schemeClr val="tx1"/>
                </a:solidFill>
                <a:cs typeface="Calibri" panose="020F0502020204030204" pitchFamily="34" charset="0"/>
              </a:rPr>
              <a:t>Hết lòng, hết sức phụng sự Tổ quốc, phục vụ nhân dân, vì lợi ích của nhân dân, của quốc gia - dân tộc và mục tiêu, lý tưởng cách mạng của Đảng. Không làm bất cứ việc gì có hại cho Đảng, cho đất nước và nhân dân. Lấy ấm no, hạnh phúc và sự hài lòng của nhân dân làm mục tiêu phấn đấu</a:t>
            </a:r>
            <a:endParaRPr lang="en-US" sz="3000" kern="1200">
              <a:solidFill>
                <a:schemeClr val="tx1"/>
              </a:solidFill>
              <a:cs typeface="Calibri" panose="020F0502020204030204" pitchFamily="34" charset="0"/>
            </a:endParaRPr>
          </a:p>
        </p:txBody>
      </p:sp>
      <p:sp>
        <p:nvSpPr>
          <p:cNvPr id="12" name="Rounded Rectangle 11"/>
          <p:cNvSpPr/>
          <p:nvPr/>
        </p:nvSpPr>
        <p:spPr>
          <a:xfrm>
            <a:off x="3423552" y="949124"/>
            <a:ext cx="8498372" cy="2963119"/>
          </a:xfrm>
          <a:prstGeom prst="round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spcFirstLastPara="0" vert="horz" wrap="square" lIns="237284" tIns="237284" rIns="237284" bIns="237284" numCol="1" spcCol="1270" anchor="ctr" anchorCtr="0">
            <a:noAutofit/>
          </a:bodyPr>
          <a:lstStyle/>
          <a:p>
            <a:pPr lvl="0" algn="just" defTabSz="1422400">
              <a:lnSpc>
                <a:spcPct val="90000"/>
              </a:lnSpc>
              <a:spcBef>
                <a:spcPct val="0"/>
              </a:spcBef>
              <a:spcAft>
                <a:spcPct val="35000"/>
              </a:spcAft>
            </a:pPr>
            <a:r>
              <a:rPr lang="vi-VN" sz="3000">
                <a:solidFill>
                  <a:schemeClr val="tx1"/>
                </a:solidFill>
                <a:cs typeface="Calibri" panose="020F0502020204030204" pitchFamily="34" charset="0"/>
              </a:rPr>
              <a:t>Tuyệt đối trung thành với Tổ quốc, với nhân dân, với </a:t>
            </a:r>
            <a:r>
              <a:rPr lang="vi-VN" sz="3000" smtClean="0">
                <a:solidFill>
                  <a:schemeClr val="tx1"/>
                </a:solidFill>
                <a:cs typeface="Calibri" panose="020F0502020204030204" pitchFamily="34" charset="0"/>
              </a:rPr>
              <a:t>Đảng Cộng sản Việt </a:t>
            </a:r>
            <a:r>
              <a:rPr lang="vi-VN" sz="3000">
                <a:solidFill>
                  <a:schemeClr val="tx1"/>
                </a:solidFill>
                <a:cs typeface="Calibri" panose="020F0502020204030204" pitchFamily="34" charset="0"/>
              </a:rPr>
              <a:t>Nam. Nghiên cứu, nắm vững hệ thống các nguyên tắc cơ bản và kiên quyết bảo vệ chủ nghĩa Mác - Lênin, tư tưởng Hồ Chí Minh. Có lập trường tư tưởng vững vàng, quan điểm đúng đắn, chính kiến rõ ràng trước những vấn đề mới, khó, phức tạp, nhạy cảm</a:t>
            </a:r>
            <a:r>
              <a:rPr lang="vi-VN" sz="3000" smtClean="0">
                <a:solidFill>
                  <a:schemeClr val="tx1"/>
                </a:solidFill>
                <a:cs typeface="Calibri" panose="020F0502020204030204" pitchFamily="34" charset="0"/>
              </a:rPr>
              <a:t>. </a:t>
            </a:r>
            <a:endParaRPr lang="en-US" sz="3000" kern="1200">
              <a:solidFill>
                <a:schemeClr val="tx1"/>
              </a:solidFill>
              <a:cs typeface="Calibri" panose="020F0502020204030204" pitchFamily="34" charset="0"/>
            </a:endParaRPr>
          </a:p>
        </p:txBody>
      </p:sp>
      <p:sp>
        <p:nvSpPr>
          <p:cNvPr id="13" name="Freeform 12"/>
          <p:cNvSpPr/>
          <p:nvPr/>
        </p:nvSpPr>
        <p:spPr>
          <a:xfrm rot="2133442">
            <a:off x="2530552" y="4520233"/>
            <a:ext cx="668300" cy="987101"/>
          </a:xfrm>
          <a:custGeom>
            <a:avLst/>
            <a:gdLst>
              <a:gd name="connsiteX0" fmla="*/ 0 w 286008"/>
              <a:gd name="connsiteY0" fmla="*/ 91308 h 456540"/>
              <a:gd name="connsiteX1" fmla="*/ 143004 w 286008"/>
              <a:gd name="connsiteY1" fmla="*/ 91308 h 456540"/>
              <a:gd name="connsiteX2" fmla="*/ 143004 w 286008"/>
              <a:gd name="connsiteY2" fmla="*/ 0 h 456540"/>
              <a:gd name="connsiteX3" fmla="*/ 286008 w 286008"/>
              <a:gd name="connsiteY3" fmla="*/ 228270 h 456540"/>
              <a:gd name="connsiteX4" fmla="*/ 143004 w 286008"/>
              <a:gd name="connsiteY4" fmla="*/ 456540 h 456540"/>
              <a:gd name="connsiteX5" fmla="*/ 143004 w 286008"/>
              <a:gd name="connsiteY5" fmla="*/ 365232 h 456540"/>
              <a:gd name="connsiteX6" fmla="*/ 0 w 286008"/>
              <a:gd name="connsiteY6" fmla="*/ 365232 h 456540"/>
              <a:gd name="connsiteX7" fmla="*/ 0 w 286008"/>
              <a:gd name="connsiteY7" fmla="*/ 91308 h 45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008" h="456540">
                <a:moveTo>
                  <a:pt x="0" y="91308"/>
                </a:moveTo>
                <a:lnTo>
                  <a:pt x="143004" y="91308"/>
                </a:lnTo>
                <a:lnTo>
                  <a:pt x="143004" y="0"/>
                </a:lnTo>
                <a:lnTo>
                  <a:pt x="286008" y="228270"/>
                </a:lnTo>
                <a:lnTo>
                  <a:pt x="143004" y="456540"/>
                </a:lnTo>
                <a:lnTo>
                  <a:pt x="143004" y="365232"/>
                </a:lnTo>
                <a:lnTo>
                  <a:pt x="0" y="365232"/>
                </a:lnTo>
                <a:lnTo>
                  <a:pt x="0" y="91308"/>
                </a:lnTo>
                <a:close/>
              </a:path>
            </a:pathLst>
          </a:cu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spcFirstLastPara="0" vert="horz" wrap="square" lIns="0" tIns="91308" rIns="85801" bIns="91307" numCol="1" spcCol="1270" anchor="ctr" anchorCtr="0">
            <a:noAutofit/>
          </a:bodyPr>
          <a:lstStyle/>
          <a:p>
            <a:pPr lvl="0" algn="ctr" defTabSz="844550">
              <a:lnSpc>
                <a:spcPct val="90000"/>
              </a:lnSpc>
              <a:spcBef>
                <a:spcPct val="0"/>
              </a:spcBef>
              <a:spcAft>
                <a:spcPct val="35000"/>
              </a:spcAft>
            </a:pPr>
            <a:r>
              <a:rPr lang="vi-VN" sz="4000" b="1">
                <a:solidFill>
                  <a:srgbClr val="FF0000"/>
                </a:solidFill>
              </a:rPr>
              <a:t>2</a:t>
            </a:r>
            <a:endParaRPr lang="en-US" sz="4000" b="1" kern="1200">
              <a:solidFill>
                <a:srgbClr val="FF0000"/>
              </a:solidFill>
            </a:endParaRPr>
          </a:p>
        </p:txBody>
      </p:sp>
    </p:spTree>
    <p:extLst>
      <p:ext uri="{BB962C8B-B14F-4D97-AF65-F5344CB8AC3E}">
        <p14:creationId xmlns:p14="http://schemas.microsoft.com/office/powerpoint/2010/main" val="1674917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187616" y="1348904"/>
            <a:ext cx="7569843" cy="490766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nhất: Đối với Đảng, Tổ quốc và nhân dân</a:t>
            </a:r>
            <a:endParaRPr lang="vi-VN" sz="3200"/>
          </a:p>
        </p:txBody>
      </p:sp>
      <p:sp>
        <p:nvSpPr>
          <p:cNvPr id="9" name="Freeform 8"/>
          <p:cNvSpPr/>
          <p:nvPr/>
        </p:nvSpPr>
        <p:spPr>
          <a:xfrm>
            <a:off x="4229736" y="2465795"/>
            <a:ext cx="3761772" cy="2448000"/>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400" b="1" smtClean="0">
                <a:solidFill>
                  <a:srgbClr val="FFFF00"/>
                </a:solidFill>
                <a:effectLst>
                  <a:outerShdw blurRad="38100" dist="38100" dir="2700000" algn="tl">
                    <a:srgbClr val="000000">
                      <a:alpha val="43137"/>
                    </a:srgbClr>
                  </a:outerShdw>
                </a:effectLst>
                <a:cs typeface="Times New Roman" panose="02020603050405020304" pitchFamily="18" charset="0"/>
              </a:rPr>
              <a:t>Nhiều tấm gương tiêu biểu</a:t>
            </a:r>
            <a:endParaRPr lang="en-GB" sz="4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0" name="Freeform 9"/>
          <p:cNvSpPr/>
          <p:nvPr/>
        </p:nvSpPr>
        <p:spPr>
          <a:xfrm>
            <a:off x="1804422" y="2922206"/>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2"/>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1" name="Freeform 10"/>
          <p:cNvSpPr/>
          <p:nvPr/>
        </p:nvSpPr>
        <p:spPr>
          <a:xfrm>
            <a:off x="8727374" y="2814135"/>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3"/>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4" name="Freeform 13"/>
          <p:cNvSpPr/>
          <p:nvPr/>
        </p:nvSpPr>
        <p:spPr>
          <a:xfrm>
            <a:off x="3271367" y="4759572"/>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4"/>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5" name="Freeform 14"/>
          <p:cNvSpPr/>
          <p:nvPr/>
        </p:nvSpPr>
        <p:spPr>
          <a:xfrm>
            <a:off x="7444686" y="1098362"/>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5"/>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6" name="Freeform 15"/>
          <p:cNvSpPr/>
          <p:nvPr/>
        </p:nvSpPr>
        <p:spPr>
          <a:xfrm>
            <a:off x="3271367" y="1031576"/>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6"/>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7" name="Freeform 16"/>
          <p:cNvSpPr/>
          <p:nvPr/>
        </p:nvSpPr>
        <p:spPr>
          <a:xfrm>
            <a:off x="7444685" y="4759572"/>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7" cstate="print"/>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739392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nhất: Đối với Đảng, Tổ quốc và nhân dân</a:t>
            </a:r>
            <a:endParaRPr lang="vi-VN" sz="3200"/>
          </a:p>
        </p:txBody>
      </p:sp>
      <p:sp>
        <p:nvSpPr>
          <p:cNvPr id="12" name="Freeform 11"/>
          <p:cNvSpPr/>
          <p:nvPr/>
        </p:nvSpPr>
        <p:spPr>
          <a:xfrm>
            <a:off x="119336" y="1157469"/>
            <a:ext cx="5976664" cy="5134612"/>
          </a:xfrm>
          <a:custGeom>
            <a:avLst/>
            <a:gdLst>
              <a:gd name="connsiteX0" fmla="*/ 0 w 5512593"/>
              <a:gd name="connsiteY0" fmla="*/ 3583185 h 5512593"/>
              <a:gd name="connsiteX1" fmla="*/ 1378148 w 5512593"/>
              <a:gd name="connsiteY1" fmla="*/ 3583185 h 5512593"/>
              <a:gd name="connsiteX2" fmla="*/ 1378148 w 5512593"/>
              <a:gd name="connsiteY2" fmla="*/ 0 h 5512593"/>
              <a:gd name="connsiteX3" fmla="*/ 4134445 w 5512593"/>
              <a:gd name="connsiteY3" fmla="*/ 0 h 5512593"/>
              <a:gd name="connsiteX4" fmla="*/ 4134445 w 5512593"/>
              <a:gd name="connsiteY4" fmla="*/ 3583185 h 5512593"/>
              <a:gd name="connsiteX5" fmla="*/ 5512593 w 5512593"/>
              <a:gd name="connsiteY5" fmla="*/ 3583185 h 5512593"/>
              <a:gd name="connsiteX6" fmla="*/ 2756297 w 5512593"/>
              <a:gd name="connsiteY6" fmla="*/ 5512593 h 5512593"/>
              <a:gd name="connsiteX7" fmla="*/ 0 w 5512593"/>
              <a:gd name="connsiteY7" fmla="*/ 3583185 h 551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2593" h="5512593">
                <a:moveTo>
                  <a:pt x="3583185" y="5512593"/>
                </a:moveTo>
                <a:lnTo>
                  <a:pt x="3583185" y="4134445"/>
                </a:lnTo>
                <a:lnTo>
                  <a:pt x="0" y="4134445"/>
                </a:lnTo>
                <a:lnTo>
                  <a:pt x="0" y="1378148"/>
                </a:lnTo>
                <a:lnTo>
                  <a:pt x="3583185" y="1378148"/>
                </a:lnTo>
                <a:lnTo>
                  <a:pt x="3583185" y="0"/>
                </a:lnTo>
                <a:lnTo>
                  <a:pt x="5512593" y="2756296"/>
                </a:lnTo>
                <a:lnTo>
                  <a:pt x="3583185" y="5512593"/>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41808" tIns="1619956" rIns="1206512" bIns="1619956" numCol="1" spcCol="1270" anchor="ctr" anchorCtr="0">
            <a:noAutofit/>
          </a:bodyPr>
          <a:lstStyle/>
          <a:p>
            <a:pPr lvl="0" algn="ctr" defTabSz="1511300">
              <a:lnSpc>
                <a:spcPct val="90000"/>
              </a:lnSpc>
              <a:spcBef>
                <a:spcPct val="0"/>
              </a:spcBef>
              <a:spcAft>
                <a:spcPct val="35000"/>
              </a:spcAft>
            </a:pPr>
            <a:r>
              <a:rPr lang="vi-VN" sz="3000" smtClean="0">
                <a:solidFill>
                  <a:srgbClr val="FFFF66"/>
                </a:solidFill>
                <a:latin typeface="Times New Roman" pitchFamily="18" charset="0"/>
              </a:rPr>
              <a:t>Nhiều </a:t>
            </a:r>
            <a:r>
              <a:rPr lang="vi-VN" sz="3000">
                <a:solidFill>
                  <a:srgbClr val="FFFF66"/>
                </a:solidFill>
                <a:latin typeface="Times New Roman" pitchFamily="18" charset="0"/>
              </a:rPr>
              <a:t>đồng chí đã nêu cao tấm gương về bản lĩnh chính trị, có ý thức rèn luyện, giữ gìn phẩm chất đạo đức, lối </a:t>
            </a:r>
            <a:r>
              <a:rPr lang="vi-VN" sz="3000" smtClean="0">
                <a:solidFill>
                  <a:srgbClr val="FFFF66"/>
                </a:solidFill>
                <a:latin typeface="Times New Roman" pitchFamily="18" charset="0"/>
              </a:rPr>
              <a:t>sống, </a:t>
            </a:r>
            <a:r>
              <a:rPr lang="vi-VN" sz="3000">
                <a:solidFill>
                  <a:srgbClr val="FFFF66"/>
                </a:solidFill>
                <a:latin typeface="Times New Roman" pitchFamily="18" charset="0"/>
              </a:rPr>
              <a:t>được quần chúng yêu mến, tín nhiệm</a:t>
            </a:r>
            <a:endParaRPr lang="en-US" sz="3000" kern="1200" dirty="0">
              <a:solidFill>
                <a:srgbClr val="FFFF66"/>
              </a:solidFill>
              <a:latin typeface="Times New Roman" pitchFamily="18" charset="0"/>
            </a:endParaRPr>
          </a:p>
        </p:txBody>
      </p:sp>
      <p:sp>
        <p:nvSpPr>
          <p:cNvPr id="13" name="Freeform 12"/>
          <p:cNvSpPr/>
          <p:nvPr/>
        </p:nvSpPr>
        <p:spPr>
          <a:xfrm>
            <a:off x="6096001" y="1157469"/>
            <a:ext cx="5943599" cy="5151851"/>
          </a:xfrm>
          <a:custGeom>
            <a:avLst/>
            <a:gdLst>
              <a:gd name="connsiteX0" fmla="*/ 0 w 5512593"/>
              <a:gd name="connsiteY0" fmla="*/ 3583185 h 5512593"/>
              <a:gd name="connsiteX1" fmla="*/ 1378148 w 5512593"/>
              <a:gd name="connsiteY1" fmla="*/ 3583185 h 5512593"/>
              <a:gd name="connsiteX2" fmla="*/ 1378148 w 5512593"/>
              <a:gd name="connsiteY2" fmla="*/ 0 h 5512593"/>
              <a:gd name="connsiteX3" fmla="*/ 4134445 w 5512593"/>
              <a:gd name="connsiteY3" fmla="*/ 0 h 5512593"/>
              <a:gd name="connsiteX4" fmla="*/ 4134445 w 5512593"/>
              <a:gd name="connsiteY4" fmla="*/ 3583185 h 5512593"/>
              <a:gd name="connsiteX5" fmla="*/ 5512593 w 5512593"/>
              <a:gd name="connsiteY5" fmla="*/ 3583185 h 5512593"/>
              <a:gd name="connsiteX6" fmla="*/ 2756297 w 5512593"/>
              <a:gd name="connsiteY6" fmla="*/ 5512593 h 5512593"/>
              <a:gd name="connsiteX7" fmla="*/ 0 w 5512593"/>
              <a:gd name="connsiteY7" fmla="*/ 3583185 h 551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2593" h="5512593">
                <a:moveTo>
                  <a:pt x="1929408" y="0"/>
                </a:moveTo>
                <a:lnTo>
                  <a:pt x="1929408" y="1378148"/>
                </a:lnTo>
                <a:lnTo>
                  <a:pt x="5512593" y="1378148"/>
                </a:lnTo>
                <a:lnTo>
                  <a:pt x="5512593" y="4134445"/>
                </a:lnTo>
                <a:lnTo>
                  <a:pt x="1929408" y="4134445"/>
                </a:lnTo>
                <a:lnTo>
                  <a:pt x="1929408" y="5512593"/>
                </a:lnTo>
                <a:lnTo>
                  <a:pt x="0" y="2756297"/>
                </a:lnTo>
                <a:lnTo>
                  <a:pt x="1929408" y="0"/>
                </a:lnTo>
                <a:close/>
              </a:path>
            </a:pathLst>
          </a:custGeom>
          <a:solidFill>
            <a:schemeClr val="accent3">
              <a:lumMod val="75000"/>
            </a:schemeClr>
          </a:solidFill>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txBody>
          <a:bodyPr spcFirstLastPara="0" vert="horz" wrap="square" lIns="1206512" tIns="1619956" rIns="241808" bIns="1619956" numCol="1" spcCol="1270" anchor="ctr" anchorCtr="0">
            <a:noAutofit/>
          </a:bodyPr>
          <a:lstStyle/>
          <a:p>
            <a:pPr lvl="0" algn="ctr" defTabSz="1511300">
              <a:lnSpc>
                <a:spcPct val="90000"/>
              </a:lnSpc>
              <a:spcBef>
                <a:spcPct val="0"/>
              </a:spcBef>
              <a:spcAft>
                <a:spcPct val="35000"/>
              </a:spcAft>
            </a:pPr>
            <a:r>
              <a:rPr lang="vi-VN" sz="3000">
                <a:solidFill>
                  <a:srgbClr val="FFFF66"/>
                </a:solidFill>
              </a:rPr>
              <a:t>C</a:t>
            </a:r>
            <a:r>
              <a:rPr lang="vi-VN" sz="3000" smtClean="0">
                <a:solidFill>
                  <a:srgbClr val="FFFF66"/>
                </a:solidFill>
              </a:rPr>
              <a:t>ó </a:t>
            </a:r>
            <a:r>
              <a:rPr lang="vi-VN" sz="3000">
                <a:solidFill>
                  <a:srgbClr val="FFFF66"/>
                </a:solidFill>
              </a:rPr>
              <a:t>những đảng viên giữ vị trí lãnh đạo cấp cao suy thoái về tư tưởng chính trị, phai nhạt lý tưởng</a:t>
            </a:r>
            <a:r>
              <a:rPr lang="af-ZA" sz="3000">
                <a:solidFill>
                  <a:srgbClr val="FFFF66"/>
                </a:solidFill>
              </a:rPr>
              <a:t>; </a:t>
            </a:r>
            <a:r>
              <a:rPr lang="pl-PL" sz="3000">
                <a:solidFill>
                  <a:srgbClr val="FFFF66"/>
                </a:solidFill>
              </a:rPr>
              <a:t>"tự diễn biến”, "tự chuyển hóa</a:t>
            </a:r>
            <a:r>
              <a:rPr lang="pl-PL" sz="3000" smtClean="0">
                <a:solidFill>
                  <a:srgbClr val="FFFF66"/>
                </a:solidFill>
              </a:rPr>
              <a:t>”</a:t>
            </a:r>
            <a:endParaRPr lang="en-US" sz="3000" kern="1200" dirty="0">
              <a:solidFill>
                <a:srgbClr val="FFFF66"/>
              </a:solidFill>
              <a:latin typeface="Times New Roman" pitchFamily="18" charset="0"/>
              <a:cs typeface="Times New Roman" pitchFamily="18" charset="0"/>
            </a:endParaRPr>
          </a:p>
        </p:txBody>
      </p:sp>
      <p:sp>
        <p:nvSpPr>
          <p:cNvPr id="18" name="Rectangle 17"/>
          <p:cNvSpPr/>
          <p:nvPr/>
        </p:nvSpPr>
        <p:spPr>
          <a:xfrm>
            <a:off x="119335" y="5015734"/>
            <a:ext cx="1944217" cy="1656184"/>
          </a:xfrm>
          <a:prstGeom prst="rect">
            <a:avLst/>
          </a:prstGeom>
          <a:blipFill>
            <a:blip r:embed="rId2" cstate="print"/>
            <a:stretch>
              <a:fillRect l="-8000" r="-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2063552" y="5015734"/>
            <a:ext cx="1944216" cy="1656184"/>
          </a:xfrm>
          <a:prstGeom prst="rect">
            <a:avLst/>
          </a:prstGeom>
          <a:blipFill>
            <a:blip r:embed="rId3"/>
            <a:stretch>
              <a:fillRect l="-8000" r="-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p:cNvSpPr/>
          <p:nvPr/>
        </p:nvSpPr>
        <p:spPr>
          <a:xfrm>
            <a:off x="119335" y="1017929"/>
            <a:ext cx="3888433" cy="1453041"/>
          </a:xfrm>
          <a:prstGeom prst="rect">
            <a:avLst/>
          </a:prstGeom>
          <a:blipFill>
            <a:blip r:embed="rId4"/>
            <a:stretch>
              <a:fillRect l="-8000" r="-3000"/>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8184231" y="5015734"/>
            <a:ext cx="1944217" cy="1656184"/>
          </a:xfrm>
          <a:prstGeom prst="rect">
            <a:avLst/>
          </a:prstGeom>
          <a:blipFill>
            <a:blip r:embed="rId5"/>
            <a:stretch>
              <a:fillRect l="-8000" r="-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p:cNvSpPr/>
          <p:nvPr/>
        </p:nvSpPr>
        <p:spPr>
          <a:xfrm>
            <a:off x="10152309" y="5015734"/>
            <a:ext cx="1862214" cy="1656184"/>
          </a:xfrm>
          <a:prstGeom prst="rect">
            <a:avLst/>
          </a:prstGeom>
          <a:blipFill>
            <a:blip r:embed="rId6" cstate="print"/>
            <a:stretch>
              <a:fillRect l="-8000" r="-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p:cNvSpPr/>
          <p:nvPr/>
        </p:nvSpPr>
        <p:spPr>
          <a:xfrm>
            <a:off x="8148578" y="1017929"/>
            <a:ext cx="3865946" cy="1453042"/>
          </a:xfrm>
          <a:prstGeom prst="rect">
            <a:avLst/>
          </a:prstGeom>
          <a:blipFill>
            <a:blip r:embed="rId7"/>
            <a:stretch>
              <a:fillRect l="-8000" r="-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67777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nhất: Đối với Đảng, Tổ quốc và nhân dân</a:t>
            </a:r>
            <a:endParaRPr lang="vi-VN" sz="3200"/>
          </a:p>
        </p:txBody>
      </p:sp>
      <p:sp>
        <p:nvSpPr>
          <p:cNvPr id="11" name="Content Placeholder 2"/>
          <p:cNvSpPr txBox="1">
            <a:spLocks/>
          </p:cNvSpPr>
          <p:nvPr/>
        </p:nvSpPr>
        <p:spPr bwMode="auto">
          <a:xfrm>
            <a:off x="1815959" y="1090823"/>
            <a:ext cx="8612831" cy="1382845"/>
          </a:xfrm>
          <a:prstGeom prst="roundRect">
            <a:avLst/>
          </a:prstGeom>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None/>
            </a:pPr>
            <a:r>
              <a:rPr lang="vi-VN" sz="3200">
                <a:latin typeface="Times New Roman" pitchFamily="18" charset="0"/>
              </a:rPr>
              <a:t>Quy định này đòi hỏi từng đồng chí phải tuyệt đối trung thành với chủ nghĩa Mác - Lênin, tư tưởng Hồ Chí Minh</a:t>
            </a:r>
            <a:endParaRPr lang="en-US" sz="3200" dirty="0">
              <a:latin typeface="Times New Roman" pitchFamily="18" charset="0"/>
            </a:endParaRPr>
          </a:p>
        </p:txBody>
      </p:sp>
      <p:sp>
        <p:nvSpPr>
          <p:cNvPr id="15" name="Oval 14"/>
          <p:cNvSpPr/>
          <p:nvPr/>
        </p:nvSpPr>
        <p:spPr>
          <a:xfrm>
            <a:off x="544991" y="1090823"/>
            <a:ext cx="1368000" cy="1368000"/>
          </a:xfrm>
          <a:prstGeom prst="ellipse">
            <a:avLst/>
          </a:prstGeom>
          <a:blipFill dpi="0" rotWithShape="1">
            <a:blip r:embed="rId2" cstate="print"/>
            <a:srcRect/>
            <a:stretch>
              <a:fillRect l="7000" t="-2000" r="6000" b="-7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6" name="Content Placeholder 2"/>
          <p:cNvSpPr txBox="1">
            <a:spLocks/>
          </p:cNvSpPr>
          <p:nvPr/>
        </p:nvSpPr>
        <p:spPr bwMode="auto">
          <a:xfrm>
            <a:off x="567822" y="2666535"/>
            <a:ext cx="9860969" cy="1974913"/>
          </a:xfrm>
          <a:prstGeom prst="roundRect">
            <a:avLst/>
          </a:prstGeom>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None/>
            </a:pPr>
            <a:r>
              <a:rPr lang="vi-VN" sz="3200" smtClean="0">
                <a:latin typeface="Times New Roman" pitchFamily="18" charset="0"/>
              </a:rPr>
              <a:t>Có </a:t>
            </a:r>
            <a:r>
              <a:rPr lang="vi-VN" sz="3200">
                <a:latin typeface="Times New Roman" pitchFamily="18" charset="0"/>
              </a:rPr>
              <a:t>quan điểm đúng đắn, chính kiến rõ ràng trước những vấn đề mới, khó, phức tạp, nhạy cảm; phải có kiến thức sâu rộng, lập luận sắc bén, chủ động bảo vệ hệ tư tưởng của Đảng</a:t>
            </a:r>
            <a:endParaRPr lang="en-US" sz="3200" dirty="0">
              <a:latin typeface="Times New Roman" pitchFamily="18" charset="0"/>
            </a:endParaRPr>
          </a:p>
        </p:txBody>
      </p:sp>
      <p:sp>
        <p:nvSpPr>
          <p:cNvPr id="17" name="Oval 16"/>
          <p:cNvSpPr/>
          <p:nvPr/>
        </p:nvSpPr>
        <p:spPr>
          <a:xfrm>
            <a:off x="10331758" y="1090823"/>
            <a:ext cx="1368000" cy="1368000"/>
          </a:xfrm>
          <a:prstGeom prst="ellipse">
            <a:avLst/>
          </a:prstGeom>
          <a:blipFill dpi="0" rotWithShape="1">
            <a:blip r:embed="rId3"/>
            <a:srcRect/>
            <a:stretch>
              <a:fillRect l="7000" t="-2000" r="6000" b="-7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4" name="Oval 13"/>
          <p:cNvSpPr/>
          <p:nvPr/>
        </p:nvSpPr>
        <p:spPr>
          <a:xfrm>
            <a:off x="10331758" y="2843991"/>
            <a:ext cx="1656184" cy="1620000"/>
          </a:xfrm>
          <a:prstGeom prst="ellipse">
            <a:avLst/>
          </a:prstGeom>
          <a:blipFill dpi="0" rotWithShape="1">
            <a:blip r:embed="rId4" cstate="print"/>
            <a:srcRect/>
            <a:stretch>
              <a:fillRect l="7000" t="-2000" r="6000" b="-7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4" name="Content Placeholder 2"/>
          <p:cNvSpPr txBox="1">
            <a:spLocks/>
          </p:cNvSpPr>
          <p:nvPr/>
        </p:nvSpPr>
        <p:spPr bwMode="auto">
          <a:xfrm>
            <a:off x="2037144" y="4849158"/>
            <a:ext cx="9950798" cy="1758417"/>
          </a:xfrm>
          <a:prstGeom prst="roundRect">
            <a:avLst/>
          </a:prstGeom>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None/>
            </a:pPr>
            <a:r>
              <a:rPr lang="vi-VN" sz="3200">
                <a:latin typeface="Times New Roman" pitchFamily="18" charset="0"/>
              </a:rPr>
              <a:t>Hết lòng, hết sức phụng sự Tổ quốc, phục vụ nhân dân, vì lợi ích của nhân dân, của quốc gia - dân tộc và mục tiêu, lý tưởng cách mạng của Đảng </a:t>
            </a:r>
            <a:endParaRPr lang="en-US" sz="3200" dirty="0">
              <a:latin typeface="Times New Roman" pitchFamily="18" charset="0"/>
            </a:endParaRPr>
          </a:p>
        </p:txBody>
      </p:sp>
      <p:sp>
        <p:nvSpPr>
          <p:cNvPr id="25" name="Oval 24"/>
          <p:cNvSpPr/>
          <p:nvPr/>
        </p:nvSpPr>
        <p:spPr>
          <a:xfrm>
            <a:off x="10331758" y="2878715"/>
            <a:ext cx="1656184" cy="1620000"/>
          </a:xfrm>
          <a:prstGeom prst="ellipse">
            <a:avLst/>
          </a:prstGeom>
          <a:blipFill dpi="0" rotWithShape="1">
            <a:blip r:embed="rId4" cstate="print"/>
            <a:srcRect/>
            <a:stretch>
              <a:fillRect l="-1000" t="-2000" r="-1000" b="-7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6" name="Oval 25"/>
          <p:cNvSpPr/>
          <p:nvPr/>
        </p:nvSpPr>
        <p:spPr>
          <a:xfrm>
            <a:off x="567822" y="4849158"/>
            <a:ext cx="1656184" cy="1620000"/>
          </a:xfrm>
          <a:prstGeom prst="ellipse">
            <a:avLst/>
          </a:prstGeom>
          <a:blipFill dpi="0" rotWithShape="1">
            <a:blip r:embed="rId5" cstate="print"/>
            <a:srcRect/>
            <a:stretch>
              <a:fillRect l="-20000" t="-2000" r="-20000" b="-7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348626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nhất: Đối với Đảng, Tổ quốc và nhân dân</a:t>
            </a:r>
            <a:endParaRPr lang="vi-VN" sz="3200"/>
          </a:p>
        </p:txBody>
      </p:sp>
      <p:sp>
        <p:nvSpPr>
          <p:cNvPr id="12" name="Content Placeholder 2"/>
          <p:cNvSpPr txBox="1">
            <a:spLocks/>
          </p:cNvSpPr>
          <p:nvPr/>
        </p:nvSpPr>
        <p:spPr bwMode="auto">
          <a:xfrm>
            <a:off x="4744616" y="2502758"/>
            <a:ext cx="7133912" cy="1624225"/>
          </a:xfrm>
          <a:prstGeom prst="roundRect">
            <a:avLst/>
          </a:prstGeom>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3600" smtClean="0"/>
              <a:t>Có </a:t>
            </a:r>
            <a:r>
              <a:rPr lang="vi-VN" sz="3600"/>
              <a:t>những chủ trương, quyết sách không sát với thực tế, </a:t>
            </a:r>
            <a:r>
              <a:rPr lang="vi-VN" sz="3600" smtClean="0"/>
              <a:t>không </a:t>
            </a:r>
            <a:r>
              <a:rPr lang="vi-VN" sz="3600"/>
              <a:t>phục vụ lợi ích thiết thực</a:t>
            </a:r>
          </a:p>
        </p:txBody>
      </p:sp>
      <p:sp>
        <p:nvSpPr>
          <p:cNvPr id="13" name="Right Arrow 12"/>
          <p:cNvSpPr/>
          <p:nvPr/>
        </p:nvSpPr>
        <p:spPr>
          <a:xfrm>
            <a:off x="3934204" y="2951439"/>
            <a:ext cx="810412" cy="726861"/>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Content Placeholder 2"/>
          <p:cNvSpPr txBox="1">
            <a:spLocks/>
          </p:cNvSpPr>
          <p:nvPr/>
        </p:nvSpPr>
        <p:spPr bwMode="auto">
          <a:xfrm>
            <a:off x="4744616" y="1094810"/>
            <a:ext cx="7133912" cy="1058081"/>
          </a:xfrm>
          <a:prstGeom prst="roundRect">
            <a:avLst/>
          </a:prstGeom>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3600" smtClean="0"/>
              <a:t>Có </a:t>
            </a:r>
            <a:r>
              <a:rPr lang="vi-VN" sz="3600"/>
              <a:t>biểu hiện quan liêu, xa dân</a:t>
            </a:r>
          </a:p>
        </p:txBody>
      </p:sp>
      <p:sp>
        <p:nvSpPr>
          <p:cNvPr id="19" name="Right Arrow 18"/>
          <p:cNvSpPr/>
          <p:nvPr/>
        </p:nvSpPr>
        <p:spPr>
          <a:xfrm>
            <a:off x="3934204" y="1260419"/>
            <a:ext cx="810412" cy="726861"/>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678761" y="1094810"/>
            <a:ext cx="3024000" cy="3024000"/>
          </a:xfrm>
          <a:prstGeom prst="ellips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FFFF99"/>
                </a:solidFill>
              </a:rPr>
              <a:t>Vẫn có những lãnh đạo cấp cao</a:t>
            </a:r>
            <a:endParaRPr lang="vi-VN" sz="3600">
              <a:solidFill>
                <a:srgbClr val="FFFF99"/>
              </a:solidFill>
            </a:endParaRPr>
          </a:p>
        </p:txBody>
      </p:sp>
      <p:sp>
        <p:nvSpPr>
          <p:cNvPr id="21" name="Right Arrow 20"/>
          <p:cNvSpPr/>
          <p:nvPr/>
        </p:nvSpPr>
        <p:spPr>
          <a:xfrm flipH="1">
            <a:off x="8221284" y="4319143"/>
            <a:ext cx="3657244" cy="2428897"/>
          </a:xfrm>
          <a:prstGeom prst="rightArrow">
            <a:avLst/>
          </a:prstGeom>
          <a:solidFill>
            <a:srgbClr val="9933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FFFF99"/>
                </a:solidFill>
              </a:rPr>
              <a:t>Trung </a:t>
            </a:r>
            <a:r>
              <a:rPr lang="vi-VN" sz="3600">
                <a:solidFill>
                  <a:srgbClr val="FFFF99"/>
                </a:solidFill>
              </a:rPr>
              <a:t>ương yêu </a:t>
            </a:r>
            <a:r>
              <a:rPr lang="vi-VN" sz="3600" smtClean="0">
                <a:solidFill>
                  <a:srgbClr val="FFFF99"/>
                </a:solidFill>
              </a:rPr>
              <a:t>cầu</a:t>
            </a:r>
            <a:endParaRPr lang="vi-VN" sz="3600">
              <a:solidFill>
                <a:srgbClr val="FFFF99"/>
              </a:solidFill>
            </a:endParaRPr>
          </a:p>
        </p:txBody>
      </p:sp>
      <p:sp>
        <p:nvSpPr>
          <p:cNvPr id="22" name="Content Placeholder 2"/>
          <p:cNvSpPr txBox="1">
            <a:spLocks/>
          </p:cNvSpPr>
          <p:nvPr/>
        </p:nvSpPr>
        <p:spPr bwMode="auto">
          <a:xfrm>
            <a:off x="393539" y="4319143"/>
            <a:ext cx="7827745" cy="2428897"/>
          </a:xfrm>
          <a:prstGeom prst="roundRect">
            <a:avLst/>
          </a:prstGeom>
          <a:solidFill>
            <a:schemeClr val="accent4">
              <a:lumMod val="60000"/>
              <a:lumOff val="40000"/>
            </a:schemeClr>
          </a:solidFill>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3200" smtClean="0"/>
              <a:t>Các đ/c UV BCT, UB BBT, UV BCHTW phải </a:t>
            </a:r>
            <a:r>
              <a:rPr lang="vi-VN" sz="3200"/>
              <a:t>quán triệt sâu sắc và thực hiện tốt quan điểm việc gì có lợi cho dân phải hết sức làm, việc gì có hại cho dân phải hết sức tránh</a:t>
            </a:r>
          </a:p>
        </p:txBody>
      </p:sp>
    </p:spTree>
    <p:extLst>
      <p:ext uri="{BB962C8B-B14F-4D97-AF65-F5344CB8AC3E}">
        <p14:creationId xmlns:p14="http://schemas.microsoft.com/office/powerpoint/2010/main" val="2873279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10" name="Snip Diagonal Corner Rectangle 9"/>
          <p:cNvSpPr/>
          <p:nvPr/>
        </p:nvSpPr>
        <p:spPr>
          <a:xfrm>
            <a:off x="1152888" y="1046363"/>
            <a:ext cx="10873208" cy="2753191"/>
          </a:xfrm>
          <a:prstGeom prst="snip2DiagRect">
            <a:avLst/>
          </a:prstGeom>
          <a:solidFill>
            <a:schemeClr val="accent2">
              <a:lumMod val="20000"/>
              <a:lumOff val="80000"/>
            </a:schemeClr>
          </a:solidFill>
          <a:ln>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3200">
                <a:latin typeface="Times New Roman" pitchFamily="18" charset="0"/>
                <a:cs typeface="Times New Roman" panose="02020603050405020304" pitchFamily="18" charset="0"/>
              </a:rPr>
              <a:t>Thực hành phong cách lãnh đạo khoa học, dân chủ, sâu sát thực tiễn, hiệu quả; thực sự là hạt nhân đoàn kết, quy tụ, tạo động lực và phát huy trí tuệ tập thể. Chỉ đạo quyết liệt, hiệu quả công tác cải cách hành chính, ứng dụng thành tựu khoa học, công nghệ</a:t>
            </a:r>
            <a:endParaRPr lang="vi-VN" sz="3200" dirty="0">
              <a:latin typeface="Times New Roman" pitchFamily="18" charset="0"/>
            </a:endParaRPr>
          </a:p>
        </p:txBody>
      </p:sp>
      <p:sp>
        <p:nvSpPr>
          <p:cNvPr id="11" name="Chord 10"/>
          <p:cNvSpPr/>
          <p:nvPr/>
        </p:nvSpPr>
        <p:spPr>
          <a:xfrm rot="1200000">
            <a:off x="112027" y="1405600"/>
            <a:ext cx="1466945" cy="1506196"/>
          </a:xfrm>
          <a:prstGeom prst="chord">
            <a:avLst>
              <a:gd name="adj1" fmla="val 2700000"/>
              <a:gd name="adj2" fmla="val 16402696"/>
            </a:avLst>
          </a:prstGeom>
        </p:spPr>
        <p:style>
          <a:lnRef idx="3">
            <a:schemeClr val="lt1"/>
          </a:lnRef>
          <a:fillRef idx="1">
            <a:schemeClr val="accent2"/>
          </a:fillRef>
          <a:effectRef idx="1">
            <a:schemeClr val="accent2"/>
          </a:effectRef>
          <a:fontRef idx="minor">
            <a:schemeClr val="lt1"/>
          </a:fontRef>
        </p:style>
        <p:txBody>
          <a:bodyPr spcFirstLastPara="0" vert="horz" wrap="square" lIns="278395" tIns="261401" rIns="278395" bIns="261401" numCol="1" spcCol="1270" anchor="ctr" anchorCtr="0">
            <a:noAutofit/>
          </a:bodyPr>
          <a:lstStyle/>
          <a:p>
            <a:pPr algn="ctr" defTabSz="1066747">
              <a:lnSpc>
                <a:spcPct val="90000"/>
              </a:lnSpc>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3" name="TextBox 2"/>
          <p:cNvSpPr txBox="1"/>
          <p:nvPr/>
        </p:nvSpPr>
        <p:spPr>
          <a:xfrm>
            <a:off x="509287" y="1689903"/>
            <a:ext cx="555585" cy="923330"/>
          </a:xfrm>
          <a:prstGeom prst="rect">
            <a:avLst/>
          </a:prstGeom>
          <a:noFill/>
        </p:spPr>
        <p:txBody>
          <a:bodyPr wrap="square" rtlCol="0">
            <a:spAutoFit/>
          </a:bodyPr>
          <a:lstStyle/>
          <a:p>
            <a:r>
              <a:rPr lang="en-GB" sz="5400" b="1" smtClean="0">
                <a:solidFill>
                  <a:srgbClr val="FFFF66"/>
                </a:solidFill>
              </a:rPr>
              <a:t>1</a:t>
            </a:r>
            <a:endParaRPr lang="vi-VN" sz="5400" b="1">
              <a:solidFill>
                <a:srgbClr val="FFFF66"/>
              </a:solidFill>
            </a:endParaRPr>
          </a:p>
        </p:txBody>
      </p:sp>
      <p:sp>
        <p:nvSpPr>
          <p:cNvPr id="14" name="Snip Diagonal Corner Rectangle 13"/>
          <p:cNvSpPr/>
          <p:nvPr/>
        </p:nvSpPr>
        <p:spPr>
          <a:xfrm>
            <a:off x="1166388" y="3999836"/>
            <a:ext cx="10873208" cy="2753191"/>
          </a:xfrm>
          <a:prstGeom prst="snip2Diag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3200">
                <a:latin typeface="Times New Roman" pitchFamily="18" charset="0"/>
                <a:cs typeface="Times New Roman" panose="02020603050405020304" pitchFamily="18" charset="0"/>
              </a:rPr>
              <a:t>Sẵn sàng nhận và nỗ lực hoàn thành tốt mọi nhiệm vụ khi được phân công. Tâm huyết, tận tuỵ với công việc. Tích cực giải quyết dứt điểm các vấn đề phức tạp, bức xúc, tồn đọng kéo dài; chủ động, kịp thời xử lý </a:t>
            </a:r>
            <a:r>
              <a:rPr lang="vi-VN" sz="3200" smtClean="0">
                <a:latin typeface="Times New Roman" pitchFamily="18" charset="0"/>
                <a:cs typeface="Times New Roman" panose="02020603050405020304" pitchFamily="18" charset="0"/>
              </a:rPr>
              <a:t>các </a:t>
            </a:r>
            <a:r>
              <a:rPr lang="vi-VN" sz="3200">
                <a:latin typeface="Times New Roman" pitchFamily="18" charset="0"/>
                <a:cs typeface="Times New Roman" panose="02020603050405020304" pitchFamily="18" charset="0"/>
              </a:rPr>
              <a:t>tình huống khẩn cấp, đột xuất, bất ngờ trong địa phương, lĩnh vực mình phụ trách</a:t>
            </a:r>
            <a:endParaRPr lang="vi-VN" sz="3200" dirty="0">
              <a:latin typeface="Times New Roman" pitchFamily="18" charset="0"/>
            </a:endParaRPr>
          </a:p>
        </p:txBody>
      </p:sp>
      <p:sp>
        <p:nvSpPr>
          <p:cNvPr id="15" name="Chord 14"/>
          <p:cNvSpPr/>
          <p:nvPr/>
        </p:nvSpPr>
        <p:spPr>
          <a:xfrm rot="1200000">
            <a:off x="125527" y="4359073"/>
            <a:ext cx="1466945" cy="1506196"/>
          </a:xfrm>
          <a:prstGeom prst="chord">
            <a:avLst>
              <a:gd name="adj1" fmla="val 2700000"/>
              <a:gd name="adj2" fmla="val 16402696"/>
            </a:avLst>
          </a:prstGeom>
        </p:spPr>
        <p:style>
          <a:lnRef idx="3">
            <a:schemeClr val="lt1"/>
          </a:lnRef>
          <a:fillRef idx="1">
            <a:schemeClr val="accent3"/>
          </a:fillRef>
          <a:effectRef idx="1">
            <a:schemeClr val="accent3"/>
          </a:effectRef>
          <a:fontRef idx="minor">
            <a:schemeClr val="lt1"/>
          </a:fontRef>
        </p:style>
        <p:txBody>
          <a:bodyPr spcFirstLastPara="0" vert="horz" wrap="square" lIns="278395" tIns="261401" rIns="278395" bIns="261401" numCol="1" spcCol="1270" anchor="ctr" anchorCtr="0">
            <a:noAutofit/>
          </a:bodyPr>
          <a:lstStyle/>
          <a:p>
            <a:pPr algn="ctr" defTabSz="1066747">
              <a:lnSpc>
                <a:spcPct val="90000"/>
              </a:lnSpc>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6" name="TextBox 15"/>
          <p:cNvSpPr txBox="1"/>
          <p:nvPr/>
        </p:nvSpPr>
        <p:spPr>
          <a:xfrm>
            <a:off x="530147" y="4615781"/>
            <a:ext cx="555585" cy="923330"/>
          </a:xfrm>
          <a:prstGeom prst="rect">
            <a:avLst/>
          </a:prstGeom>
          <a:noFill/>
        </p:spPr>
        <p:txBody>
          <a:bodyPr wrap="square" rtlCol="0">
            <a:spAutoFit/>
          </a:bodyPr>
          <a:lstStyle/>
          <a:p>
            <a:r>
              <a:rPr lang="en-GB" sz="5400" b="1" smtClean="0">
                <a:solidFill>
                  <a:srgbClr val="FFFF66"/>
                </a:solidFill>
              </a:rPr>
              <a:t>2</a:t>
            </a:r>
            <a:endParaRPr lang="vi-VN" sz="5400" b="1">
              <a:solidFill>
                <a:srgbClr val="FFFF66"/>
              </a:solidFill>
            </a:endParaRPr>
          </a:p>
        </p:txBody>
      </p:sp>
    </p:spTree>
    <p:extLst>
      <p:ext uri="{BB962C8B-B14F-4D97-AF65-F5344CB8AC3E}">
        <p14:creationId xmlns:p14="http://schemas.microsoft.com/office/powerpoint/2010/main" val="1280963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smtClean="0"/>
              <a:t>MỤC LỤC</a:t>
            </a:r>
            <a:endParaRPr lang="vi-VN" sz="4400"/>
          </a:p>
        </p:txBody>
      </p:sp>
      <p:sp>
        <p:nvSpPr>
          <p:cNvPr id="6" name="Oval 5"/>
          <p:cNvSpPr>
            <a:spLocks noChangeArrowheads="1"/>
          </p:cNvSpPr>
          <p:nvPr/>
        </p:nvSpPr>
        <p:spPr bwMode="gray">
          <a:xfrm>
            <a:off x="510907" y="2491388"/>
            <a:ext cx="1051560" cy="105156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defRPr/>
            </a:pPr>
            <a:r>
              <a:rPr lang="en-US" sz="4000" b="1" kern="0" smtClean="0">
                <a:solidFill>
                  <a:prstClr val="white"/>
                </a:solidFill>
                <a:latin typeface="Times New Roman" panose="02020603050405020304" pitchFamily="18" charset="0"/>
                <a:cs typeface="Times New Roman" panose="02020603050405020304" pitchFamily="18" charset="0"/>
              </a:rPr>
              <a:t>II</a:t>
            </a:r>
          </a:p>
        </p:txBody>
      </p:sp>
      <p:sp>
        <p:nvSpPr>
          <p:cNvPr id="8" name="AutoShape 20"/>
          <p:cNvSpPr>
            <a:spLocks noChangeArrowheads="1"/>
          </p:cNvSpPr>
          <p:nvPr/>
        </p:nvSpPr>
        <p:spPr bwMode="gray">
          <a:xfrm>
            <a:off x="1562467" y="5530977"/>
            <a:ext cx="10112651" cy="1051560"/>
          </a:xfrm>
          <a:prstGeom prst="roundRect">
            <a:avLst/>
          </a:prstGeom>
          <a:solidFill>
            <a:srgbClr val="FFFF99"/>
          </a:solidFill>
          <a:ln w="6350" cap="flat" cmpd="sng" algn="ctr">
            <a:solidFill>
              <a:srgbClr val="ED7D31"/>
            </a:solidFill>
            <a:prstDash val="solid"/>
            <a:miter lim="800000"/>
            <a:headEnd/>
            <a:tailEnd/>
          </a:ln>
          <a:effectLst/>
        </p:spPr>
        <p:txBody>
          <a:bodyPr wrap="none" anchor="ctr"/>
          <a:lstStyle/>
          <a:p>
            <a:pPr algn="ctr">
              <a:defRPr/>
            </a:pPr>
            <a:r>
              <a:rPr lang="en-US" sz="3600" b="1" kern="0">
                <a:solidFill>
                  <a:srgbClr val="002060"/>
                </a:solidFill>
                <a:latin typeface="Times New Roman" panose="02020603050405020304" pitchFamily="18" charset="0"/>
                <a:cs typeface="Times New Roman" panose="02020603050405020304" pitchFamily="18" charset="0"/>
              </a:rPr>
              <a:t>Tổ chức thực hiện </a:t>
            </a:r>
            <a:endParaRPr lang="en-US" sz="3600" b="1" kern="0" dirty="0">
              <a:solidFill>
                <a:srgbClr val="002060"/>
              </a:solidFill>
              <a:latin typeface="Times New Roman" panose="02020603050405020304" pitchFamily="18" charset="0"/>
              <a:cs typeface="Times New Roman" panose="02020603050405020304" pitchFamily="18" charset="0"/>
            </a:endParaRPr>
          </a:p>
        </p:txBody>
      </p:sp>
      <p:sp>
        <p:nvSpPr>
          <p:cNvPr id="9" name="AutoShape 20"/>
          <p:cNvSpPr>
            <a:spLocks noChangeArrowheads="1"/>
          </p:cNvSpPr>
          <p:nvPr/>
        </p:nvSpPr>
        <p:spPr bwMode="gray">
          <a:xfrm>
            <a:off x="1562467" y="3968402"/>
            <a:ext cx="10118921" cy="1051560"/>
          </a:xfrm>
          <a:prstGeom prst="roundRect">
            <a:avLst/>
          </a:prstGeom>
          <a:solidFill>
            <a:srgbClr val="FFFF99"/>
          </a:solidFill>
          <a:ln w="6350" cap="flat" cmpd="sng" algn="ctr">
            <a:solidFill>
              <a:srgbClr val="ED7D31"/>
            </a:solidFill>
            <a:prstDash val="solid"/>
            <a:miter lim="800000"/>
            <a:headEnd/>
            <a:tailEnd/>
          </a:ln>
          <a:effectLst/>
        </p:spPr>
        <p:txBody>
          <a:bodyPr wrap="none" anchor="ctr"/>
          <a:lstStyle/>
          <a:p>
            <a:pPr algn="ctr">
              <a:defRPr/>
            </a:pPr>
            <a:r>
              <a:rPr lang="vi-VN" sz="3600" b="1" kern="0">
                <a:solidFill>
                  <a:srgbClr val="002060"/>
                </a:solidFill>
                <a:latin typeface="Times New Roman" panose="02020603050405020304" pitchFamily="18" charset="0"/>
                <a:cs typeface="Times New Roman" panose="02020603050405020304" pitchFamily="18" charset="0"/>
              </a:rPr>
              <a:t>Nội dung cơ bản của quy định </a:t>
            </a:r>
            <a:endParaRPr lang="en-US" sz="3600" b="1" kern="0" dirty="0">
              <a:solidFill>
                <a:srgbClr val="002060"/>
              </a:solidFill>
              <a:latin typeface="Times New Roman" panose="02020603050405020304" pitchFamily="18" charset="0"/>
              <a:cs typeface="Times New Roman" panose="02020603050405020304" pitchFamily="18" charset="0"/>
            </a:endParaRPr>
          </a:p>
        </p:txBody>
      </p:sp>
      <p:sp>
        <p:nvSpPr>
          <p:cNvPr id="10" name="AutoShape 20"/>
          <p:cNvSpPr>
            <a:spLocks noChangeArrowheads="1"/>
          </p:cNvSpPr>
          <p:nvPr/>
        </p:nvSpPr>
        <p:spPr bwMode="gray">
          <a:xfrm>
            <a:off x="1562466" y="2491388"/>
            <a:ext cx="10112651" cy="1051560"/>
          </a:xfrm>
          <a:prstGeom prst="roundRect">
            <a:avLst/>
          </a:prstGeom>
          <a:solidFill>
            <a:srgbClr val="FFFF99"/>
          </a:solidFill>
          <a:ln w="6350" cap="flat" cmpd="sng" algn="ctr">
            <a:solidFill>
              <a:srgbClr val="ED7D31"/>
            </a:solidFill>
            <a:prstDash val="solid"/>
            <a:miter lim="800000"/>
            <a:headEnd/>
            <a:tailEnd/>
          </a:ln>
          <a:effectLst/>
        </p:spPr>
        <p:txBody>
          <a:bodyPr wrap="none" anchor="ctr"/>
          <a:lstStyle/>
          <a:p>
            <a:pPr algn="ctr">
              <a:defRPr/>
            </a:pPr>
            <a:r>
              <a:rPr lang="en-US" sz="3600" b="1" kern="0">
                <a:solidFill>
                  <a:srgbClr val="002060"/>
                </a:solidFill>
                <a:latin typeface="Times New Roman" panose="02020603050405020304" pitchFamily="18" charset="0"/>
                <a:cs typeface="Times New Roman" panose="02020603050405020304" pitchFamily="18" charset="0"/>
              </a:rPr>
              <a:t>Quá trình xây dựng Quy định</a:t>
            </a:r>
            <a:endParaRPr lang="en-US" sz="3600" b="1" kern="0" dirty="0">
              <a:solidFill>
                <a:srgbClr val="002060"/>
              </a:solidFill>
              <a:latin typeface="Times New Roman" panose="02020603050405020304" pitchFamily="18" charset="0"/>
              <a:cs typeface="Times New Roman" panose="02020603050405020304" pitchFamily="18" charset="0"/>
            </a:endParaRPr>
          </a:p>
        </p:txBody>
      </p:sp>
      <p:sp>
        <p:nvSpPr>
          <p:cNvPr id="11" name="Oval 10"/>
          <p:cNvSpPr>
            <a:spLocks noChangeArrowheads="1"/>
          </p:cNvSpPr>
          <p:nvPr/>
        </p:nvSpPr>
        <p:spPr bwMode="gray">
          <a:xfrm>
            <a:off x="523103" y="3968402"/>
            <a:ext cx="1051560" cy="1051560"/>
          </a:xfrm>
          <a:prstGeom prst="ellipse">
            <a:avLst/>
          </a:prstGeom>
          <a:solidFill>
            <a:schemeClr val="accent1">
              <a:lumMod val="50000"/>
            </a:schemeClr>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4000" b="1" kern="0" smtClean="0">
                <a:solidFill>
                  <a:prstClr val="white"/>
                </a:solidFill>
                <a:latin typeface="Times New Roman" panose="02020603050405020304" pitchFamily="18" charset="0"/>
                <a:cs typeface="Times New Roman" panose="02020603050405020304" pitchFamily="18" charset="0"/>
              </a:rPr>
              <a:t>III</a:t>
            </a:r>
            <a:endParaRPr lang="en-US" sz="4000" b="1" kern="0" dirty="0">
              <a:solidFill>
                <a:prstClr val="white"/>
              </a:solidFill>
              <a:latin typeface="Times New Roman" panose="02020603050405020304" pitchFamily="18" charset="0"/>
              <a:cs typeface="Times New Roman" panose="02020603050405020304" pitchFamily="18" charset="0"/>
            </a:endParaRPr>
          </a:p>
        </p:txBody>
      </p:sp>
      <p:sp>
        <p:nvSpPr>
          <p:cNvPr id="12" name="Oval 11"/>
          <p:cNvSpPr>
            <a:spLocks noChangeArrowheads="1"/>
          </p:cNvSpPr>
          <p:nvPr/>
        </p:nvSpPr>
        <p:spPr bwMode="gray">
          <a:xfrm>
            <a:off x="523103" y="5530977"/>
            <a:ext cx="1051560" cy="1051560"/>
          </a:xfrm>
          <a:prstGeom prst="ellipse">
            <a:avLst/>
          </a:prstGeom>
          <a:solidFill>
            <a:srgbClr val="9900CC"/>
          </a:soli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eaLnBrk="1" fontAlgn="auto" hangingPunct="1">
              <a:spcBef>
                <a:spcPts val="0"/>
              </a:spcBef>
              <a:spcAft>
                <a:spcPts val="0"/>
              </a:spcAft>
            </a:pPr>
            <a:r>
              <a:rPr lang="en-US" sz="3600" b="1" kern="0" smtClean="0">
                <a:solidFill>
                  <a:prstClr val="white"/>
                </a:solidFill>
                <a:latin typeface="Times New Roman" panose="02020603050405020304" pitchFamily="18" charset="0"/>
                <a:cs typeface="Times New Roman" panose="02020603050405020304" pitchFamily="18" charset="0"/>
              </a:rPr>
              <a:t>IV</a:t>
            </a:r>
            <a:endParaRPr lang="en-US" sz="3600" b="1" kern="0" dirty="0">
              <a:solidFill>
                <a:prstClr val="white"/>
              </a:solidFill>
              <a:latin typeface="Times New Roman" panose="02020603050405020304" pitchFamily="18" charset="0"/>
              <a:cs typeface="Times New Roman" panose="02020603050405020304" pitchFamily="18" charset="0"/>
            </a:endParaRPr>
          </a:p>
        </p:txBody>
      </p:sp>
      <p:sp>
        <p:nvSpPr>
          <p:cNvPr id="13" name="Oval 12"/>
          <p:cNvSpPr>
            <a:spLocks noChangeArrowheads="1"/>
          </p:cNvSpPr>
          <p:nvPr/>
        </p:nvSpPr>
        <p:spPr bwMode="gray">
          <a:xfrm>
            <a:off x="539482" y="1062638"/>
            <a:ext cx="1051560" cy="1051560"/>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fontAlgn="auto" hangingPunct="1">
              <a:spcBef>
                <a:spcPts val="0"/>
              </a:spcBef>
              <a:spcAft>
                <a:spcPts val="0"/>
              </a:spcAft>
              <a:defRPr/>
            </a:pPr>
            <a:r>
              <a:rPr lang="en-US" sz="4000" b="1" kern="0" smtClean="0">
                <a:solidFill>
                  <a:prstClr val="white"/>
                </a:solidFill>
                <a:latin typeface="Times New Roman" panose="02020603050405020304" pitchFamily="18" charset="0"/>
                <a:cs typeface="Times New Roman" panose="02020603050405020304" pitchFamily="18" charset="0"/>
              </a:rPr>
              <a:t>I</a:t>
            </a:r>
            <a:endParaRPr lang="en-US" sz="4000" b="1" kern="0" dirty="0">
              <a:solidFill>
                <a:prstClr val="white"/>
              </a:solidFill>
              <a:latin typeface="Times New Roman" panose="02020603050405020304" pitchFamily="18" charset="0"/>
              <a:cs typeface="Times New Roman" panose="02020603050405020304" pitchFamily="18" charset="0"/>
            </a:endParaRPr>
          </a:p>
        </p:txBody>
      </p:sp>
      <p:sp>
        <p:nvSpPr>
          <p:cNvPr id="14" name="AutoShape 20"/>
          <p:cNvSpPr>
            <a:spLocks noChangeArrowheads="1"/>
          </p:cNvSpPr>
          <p:nvPr/>
        </p:nvSpPr>
        <p:spPr bwMode="gray">
          <a:xfrm>
            <a:off x="1603238" y="1062637"/>
            <a:ext cx="10112651" cy="1046739"/>
          </a:xfrm>
          <a:prstGeom prst="roundRect">
            <a:avLst/>
          </a:prstGeom>
          <a:solidFill>
            <a:srgbClr val="FFFF99"/>
          </a:solidFill>
          <a:ln w="6350" cap="flat" cmpd="sng" algn="ctr">
            <a:solidFill>
              <a:srgbClr val="ED7D31"/>
            </a:solidFill>
            <a:prstDash val="solid"/>
            <a:miter lim="800000"/>
            <a:headEnd/>
            <a:tailEnd/>
          </a:ln>
          <a:effectLst/>
        </p:spPr>
        <p:txBody>
          <a:bodyPr wrap="none" anchor="ctr"/>
          <a:lstStyle/>
          <a:p>
            <a:pPr algn="ctr">
              <a:defRPr/>
            </a:pPr>
            <a:r>
              <a:rPr lang="en-US" sz="3600" b="1" kern="0">
                <a:solidFill>
                  <a:srgbClr val="002060"/>
                </a:solidFill>
                <a:latin typeface="Times New Roman" panose="02020603050405020304" pitchFamily="18" charset="0"/>
                <a:cs typeface="Times New Roman" panose="02020603050405020304" pitchFamily="18" charset="0"/>
              </a:rPr>
              <a:t>Tính cấp thiết của việc ban hành Quy định</a:t>
            </a:r>
            <a:endParaRPr lang="en-US" sz="3600" b="1" kern="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909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10" name="Snip Diagonal Corner Rectangle 9"/>
          <p:cNvSpPr/>
          <p:nvPr/>
        </p:nvSpPr>
        <p:spPr>
          <a:xfrm>
            <a:off x="1152888" y="1046363"/>
            <a:ext cx="10873208" cy="2753191"/>
          </a:xfrm>
          <a:prstGeom prst="snip2DiagRect">
            <a:avLst/>
          </a:prstGeom>
          <a:solidFill>
            <a:schemeClr val="accent4">
              <a:lumMod val="20000"/>
              <a:lumOff val="80000"/>
            </a:schemeClr>
          </a:solidFill>
          <a:ln>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3200">
                <a:latin typeface="Times New Roman" pitchFamily="18" charset="0"/>
                <a:cs typeface="Times New Roman" panose="02020603050405020304" pitchFamily="18" charset="0"/>
              </a:rPr>
              <a:t>Tích cực thực hiện quy định về phân cấp, phân quyền và kiểm soát chặt chẽ quyền lực. Chủ động thực hiện chủ trương thí điểm của Trung ương; khuyến khích mô hình, cách làm </a:t>
            </a:r>
            <a:r>
              <a:rPr lang="vi-VN" sz="3200" smtClean="0">
                <a:latin typeface="Times New Roman" pitchFamily="18" charset="0"/>
                <a:cs typeface="Times New Roman" panose="02020603050405020304" pitchFamily="18" charset="0"/>
              </a:rPr>
              <a:t>mới. </a:t>
            </a:r>
            <a:r>
              <a:rPr lang="vi-VN" sz="3200">
                <a:latin typeface="Times New Roman" pitchFamily="18" charset="0"/>
                <a:cs typeface="Times New Roman" panose="02020603050405020304" pitchFamily="18" charset="0"/>
              </a:rPr>
              <a:t>Năng động, sáng tạo, dám nghĩ, dám làm; </a:t>
            </a:r>
            <a:r>
              <a:rPr lang="vi-VN" sz="3200" smtClean="0">
                <a:latin typeface="Times New Roman" pitchFamily="18" charset="0"/>
                <a:cs typeface="Times New Roman" panose="02020603050405020304" pitchFamily="18" charset="0"/>
              </a:rPr>
              <a:t>phát </a:t>
            </a:r>
            <a:r>
              <a:rPr lang="vi-VN" sz="3200">
                <a:latin typeface="Times New Roman" pitchFamily="18" charset="0"/>
                <a:cs typeface="Times New Roman" panose="02020603050405020304" pitchFamily="18" charset="0"/>
              </a:rPr>
              <a:t>huy tiềm năng, thế mạnh của địa phương, ngành, lĩnh vực do mình phụ trách</a:t>
            </a:r>
            <a:endParaRPr lang="vi-VN" sz="3200" dirty="0">
              <a:latin typeface="Times New Roman" pitchFamily="18" charset="0"/>
            </a:endParaRPr>
          </a:p>
        </p:txBody>
      </p:sp>
      <p:sp>
        <p:nvSpPr>
          <p:cNvPr id="11" name="Chord 10"/>
          <p:cNvSpPr/>
          <p:nvPr/>
        </p:nvSpPr>
        <p:spPr>
          <a:xfrm rot="1200000">
            <a:off x="112027" y="1405600"/>
            <a:ext cx="1466945" cy="1506196"/>
          </a:xfrm>
          <a:prstGeom prst="chord">
            <a:avLst>
              <a:gd name="adj1" fmla="val 2700000"/>
              <a:gd name="adj2" fmla="val 16402696"/>
            </a:avLst>
          </a:prstGeom>
        </p:spPr>
        <p:style>
          <a:lnRef idx="3">
            <a:schemeClr val="lt1"/>
          </a:lnRef>
          <a:fillRef idx="1">
            <a:schemeClr val="accent4"/>
          </a:fillRef>
          <a:effectRef idx="1">
            <a:schemeClr val="accent4"/>
          </a:effectRef>
          <a:fontRef idx="minor">
            <a:schemeClr val="lt1"/>
          </a:fontRef>
        </p:style>
        <p:txBody>
          <a:bodyPr spcFirstLastPara="0" vert="horz" wrap="square" lIns="278395" tIns="261401" rIns="278395" bIns="261401" numCol="1" spcCol="1270" anchor="ctr" anchorCtr="0">
            <a:noAutofit/>
          </a:bodyPr>
          <a:lstStyle/>
          <a:p>
            <a:pPr algn="ctr" defTabSz="1066747">
              <a:lnSpc>
                <a:spcPct val="90000"/>
              </a:lnSpc>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3" name="TextBox 2"/>
          <p:cNvSpPr txBox="1"/>
          <p:nvPr/>
        </p:nvSpPr>
        <p:spPr>
          <a:xfrm>
            <a:off x="509287" y="1689903"/>
            <a:ext cx="555585" cy="923330"/>
          </a:xfrm>
          <a:prstGeom prst="rect">
            <a:avLst/>
          </a:prstGeom>
          <a:noFill/>
        </p:spPr>
        <p:txBody>
          <a:bodyPr wrap="square" rtlCol="0">
            <a:spAutoFit/>
          </a:bodyPr>
          <a:lstStyle/>
          <a:p>
            <a:r>
              <a:rPr lang="en-GB" sz="5400" b="1">
                <a:solidFill>
                  <a:srgbClr val="FFFF66"/>
                </a:solidFill>
              </a:rPr>
              <a:t>3</a:t>
            </a:r>
            <a:endParaRPr lang="vi-VN" sz="5400" b="1">
              <a:solidFill>
                <a:srgbClr val="FFFF66"/>
              </a:solidFill>
            </a:endParaRPr>
          </a:p>
        </p:txBody>
      </p:sp>
      <p:sp>
        <p:nvSpPr>
          <p:cNvPr id="14" name="Snip Diagonal Corner Rectangle 13"/>
          <p:cNvSpPr/>
          <p:nvPr/>
        </p:nvSpPr>
        <p:spPr>
          <a:xfrm>
            <a:off x="1166388" y="3953346"/>
            <a:ext cx="10873208" cy="2799682"/>
          </a:xfrm>
          <a:prstGeom prst="snip2DiagRect">
            <a:avLst/>
          </a:prstGeom>
          <a:solidFill>
            <a:schemeClr val="accent1">
              <a:lumMod val="40000"/>
              <a:lumOff val="60000"/>
            </a:schemeClr>
          </a:solidFill>
          <a:ln>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3200">
                <a:latin typeface="Times New Roman" pitchFamily="18" charset="0"/>
                <a:cs typeface="Times New Roman" panose="02020603050405020304" pitchFamily="18" charset="0"/>
              </a:rPr>
              <a:t>Giữ vững nguyên tắc, dân chủ, công tâm, khách quan, công khai, minh bạch trong công tác cán bộ. Chăm lo xây dựng đội ngũ cán bộ, nhất là cán bộ kế cận. Chủ động, tích cực phát hiện, thu hút, trọng dụng người có đức, có </a:t>
            </a:r>
            <a:r>
              <a:rPr lang="vi-VN" sz="3200" smtClean="0">
                <a:latin typeface="Times New Roman" pitchFamily="18" charset="0"/>
                <a:cs typeface="Times New Roman" panose="02020603050405020304" pitchFamily="18" charset="0"/>
              </a:rPr>
              <a:t>tài. </a:t>
            </a:r>
            <a:r>
              <a:rPr lang="vi-VN" sz="3200">
                <a:latin typeface="Times New Roman" pitchFamily="18" charset="0"/>
                <a:cs typeface="Times New Roman" panose="02020603050405020304" pitchFamily="18" charset="0"/>
              </a:rPr>
              <a:t>Bảo vệ cán bộ năng động, sáng tạo, dám nghĩ, dám làm, dám chịu trách nhiệm vì sự nghiệp của Đảng, vì lợi ích quốc gia - dân tộc</a:t>
            </a:r>
            <a:endParaRPr lang="vi-VN" sz="3200" dirty="0">
              <a:latin typeface="Times New Roman" pitchFamily="18" charset="0"/>
            </a:endParaRPr>
          </a:p>
        </p:txBody>
      </p:sp>
      <p:sp>
        <p:nvSpPr>
          <p:cNvPr id="15" name="Chord 14"/>
          <p:cNvSpPr/>
          <p:nvPr/>
        </p:nvSpPr>
        <p:spPr>
          <a:xfrm rot="1200000">
            <a:off x="125527" y="4359073"/>
            <a:ext cx="1466945" cy="1506196"/>
          </a:xfrm>
          <a:prstGeom prst="chord">
            <a:avLst>
              <a:gd name="adj1" fmla="val 2700000"/>
              <a:gd name="adj2" fmla="val 16402696"/>
            </a:avLst>
          </a:prstGeom>
        </p:spPr>
        <p:style>
          <a:lnRef idx="3">
            <a:schemeClr val="lt1"/>
          </a:lnRef>
          <a:fillRef idx="1">
            <a:schemeClr val="accent1"/>
          </a:fillRef>
          <a:effectRef idx="1">
            <a:schemeClr val="accent1"/>
          </a:effectRef>
          <a:fontRef idx="minor">
            <a:schemeClr val="lt1"/>
          </a:fontRef>
        </p:style>
        <p:txBody>
          <a:bodyPr spcFirstLastPara="0" vert="horz" wrap="square" lIns="278395" tIns="261401" rIns="278395" bIns="261401" numCol="1" spcCol="1270" anchor="ctr" anchorCtr="0">
            <a:noAutofit/>
          </a:bodyPr>
          <a:lstStyle/>
          <a:p>
            <a:pPr algn="ctr" defTabSz="1066747">
              <a:lnSpc>
                <a:spcPct val="90000"/>
              </a:lnSpc>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6" name="TextBox 15"/>
          <p:cNvSpPr txBox="1"/>
          <p:nvPr/>
        </p:nvSpPr>
        <p:spPr>
          <a:xfrm>
            <a:off x="530147" y="4615781"/>
            <a:ext cx="555585" cy="923330"/>
          </a:xfrm>
          <a:prstGeom prst="rect">
            <a:avLst/>
          </a:prstGeom>
          <a:noFill/>
        </p:spPr>
        <p:txBody>
          <a:bodyPr wrap="square" rtlCol="0">
            <a:spAutoFit/>
          </a:bodyPr>
          <a:lstStyle/>
          <a:p>
            <a:r>
              <a:rPr lang="en-GB" sz="5400" b="1" smtClean="0">
                <a:solidFill>
                  <a:srgbClr val="FFFF66"/>
                </a:solidFill>
              </a:rPr>
              <a:t>4</a:t>
            </a:r>
            <a:endParaRPr lang="vi-VN" sz="5400" b="1">
              <a:solidFill>
                <a:srgbClr val="FFFF66"/>
              </a:solidFill>
            </a:endParaRPr>
          </a:p>
        </p:txBody>
      </p:sp>
    </p:spTree>
    <p:extLst>
      <p:ext uri="{BB962C8B-B14F-4D97-AF65-F5344CB8AC3E}">
        <p14:creationId xmlns:p14="http://schemas.microsoft.com/office/powerpoint/2010/main" val="3601799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9" name="Rounded Rectangle 8"/>
          <p:cNvSpPr/>
          <p:nvPr/>
        </p:nvSpPr>
        <p:spPr>
          <a:xfrm>
            <a:off x="2835798" y="1001212"/>
            <a:ext cx="6204027" cy="60767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Về </a:t>
            </a:r>
            <a:r>
              <a:rPr lang="vi-VN" sz="3600" smtClean="0">
                <a:solidFill>
                  <a:srgbClr val="C00000"/>
                </a:solidFill>
              </a:rPr>
              <a:t>vấn đề đoàn kết nội bộ</a:t>
            </a:r>
            <a:endParaRPr lang="vi-VN" sz="3600">
              <a:solidFill>
                <a:srgbClr val="C00000"/>
              </a:solidFill>
            </a:endParaRPr>
          </a:p>
        </p:txBody>
      </p:sp>
      <p:sp>
        <p:nvSpPr>
          <p:cNvPr id="13" name="Content Placeholder 2"/>
          <p:cNvSpPr txBox="1">
            <a:spLocks/>
          </p:cNvSpPr>
          <p:nvPr/>
        </p:nvSpPr>
        <p:spPr bwMode="auto">
          <a:xfrm>
            <a:off x="347240" y="1750301"/>
            <a:ext cx="4139298" cy="2035809"/>
          </a:xfrm>
          <a:prstGeom prst="roundRect">
            <a:avLst/>
          </a:prstGeom>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None/>
            </a:pPr>
            <a:r>
              <a:rPr lang="vi-VN" sz="3200" i="1" smtClean="0">
                <a:latin typeface="Times New Roman" pitchFamily="18" charset="0"/>
              </a:rPr>
              <a:t>“Đoàn </a:t>
            </a:r>
            <a:r>
              <a:rPr lang="vi-VN" sz="3200" i="1">
                <a:latin typeface="Times New Roman" pitchFamily="18" charset="0"/>
              </a:rPr>
              <a:t>kết là then chốt của thành công”</a:t>
            </a:r>
            <a:endParaRPr lang="en-US" sz="3200" i="1" dirty="0">
              <a:latin typeface="Times New Roman" pitchFamily="18" charset="0"/>
            </a:endParaRPr>
          </a:p>
        </p:txBody>
      </p:sp>
      <p:sp>
        <p:nvSpPr>
          <p:cNvPr id="17" name="Content Placeholder 2"/>
          <p:cNvSpPr txBox="1">
            <a:spLocks/>
          </p:cNvSpPr>
          <p:nvPr/>
        </p:nvSpPr>
        <p:spPr bwMode="auto">
          <a:xfrm>
            <a:off x="6192452" y="1750302"/>
            <a:ext cx="5833643" cy="2035809"/>
          </a:xfrm>
          <a:prstGeom prst="roundRect">
            <a:avLst/>
          </a:prstGeom>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None/>
            </a:pPr>
            <a:r>
              <a:rPr lang="vi-VN" sz="3200" i="1">
                <a:latin typeface="Times New Roman" pitchFamily="18" charset="0"/>
              </a:rPr>
              <a:t>“Các đồng chí từ Trung ương đến các chi bộ cần giữ gìn sự đoàn kết nhất trí của Đảng như giữ gìn con ngươi của mắt mình”</a:t>
            </a:r>
            <a:endParaRPr lang="en-US" sz="3200" i="1" dirty="0">
              <a:latin typeface="Times New Roman" pitchFamily="18" charset="0"/>
            </a:endParaRPr>
          </a:p>
        </p:txBody>
      </p:sp>
      <p:sp>
        <p:nvSpPr>
          <p:cNvPr id="4" name="Pentagon 3"/>
          <p:cNvSpPr/>
          <p:nvPr/>
        </p:nvSpPr>
        <p:spPr>
          <a:xfrm>
            <a:off x="347240" y="3927531"/>
            <a:ext cx="5845213" cy="2726579"/>
          </a:xfrm>
          <a:prstGeom prst="homePlate">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vi-VN" sz="2600"/>
              <a:t>Thực tế thời gian qua cho thấy, </a:t>
            </a:r>
            <a:endParaRPr lang="vi-VN" sz="2600" smtClean="0"/>
          </a:p>
          <a:p>
            <a:r>
              <a:rPr lang="vi-VN" sz="2600" smtClean="0"/>
              <a:t>nhiều đ/c lãnh </a:t>
            </a:r>
            <a:r>
              <a:rPr lang="vi-VN" sz="2600"/>
              <a:t>đạo cấp cao đã thể hiện được vai trò trung tâm đoàn kết, quy tụ được trí tuệ và sức mạnh tập thể trong thực hiện nhiệm vụ chính trị của địa phương, cơ quan, đơn vị</a:t>
            </a:r>
          </a:p>
        </p:txBody>
      </p:sp>
      <p:sp>
        <p:nvSpPr>
          <p:cNvPr id="18" name="Pentagon 17"/>
          <p:cNvSpPr/>
          <p:nvPr/>
        </p:nvSpPr>
        <p:spPr>
          <a:xfrm flipH="1">
            <a:off x="6192452" y="3927531"/>
            <a:ext cx="5833641" cy="2726579"/>
          </a:xfrm>
          <a:prstGeom prst="homePlate">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vi-VN" sz="2800"/>
              <a:t>Tuy nhiên, tình trạng mất </a:t>
            </a:r>
            <a:r>
              <a:rPr lang="vi-VN" sz="2800" smtClean="0"/>
              <a:t>đoàn</a:t>
            </a:r>
          </a:p>
          <a:p>
            <a:pPr algn="ctr"/>
            <a:r>
              <a:rPr lang="vi-VN" sz="2800" smtClean="0"/>
              <a:t>kết </a:t>
            </a:r>
            <a:r>
              <a:rPr lang="vi-VN" sz="2800"/>
              <a:t>còn diễn ra ở một số ban, bộ ngành, địa phương. Cá biệt, có cán bộ lãnh đạo cấp cao chưa tôn trọng và thực hiện đúng các nguyên tắc của Đảng</a:t>
            </a:r>
          </a:p>
        </p:txBody>
      </p:sp>
      <p:sp>
        <p:nvSpPr>
          <p:cNvPr id="12" name="Oval 11"/>
          <p:cNvSpPr/>
          <p:nvPr/>
        </p:nvSpPr>
        <p:spPr>
          <a:xfrm>
            <a:off x="4336066" y="1750301"/>
            <a:ext cx="2016000" cy="2016000"/>
          </a:xfrm>
          <a:prstGeom prst="ellipse">
            <a:avLst/>
          </a:prstGeom>
          <a:blipFill dpi="0" rotWithShape="1">
            <a:blip r:embed="rId2"/>
            <a:srcRect/>
            <a:stretch>
              <a:fillRect l="7000" t="-2000" r="6000" b="-700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272949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6" name="Bent-Up Arrow 5"/>
          <p:cNvSpPr/>
          <p:nvPr/>
        </p:nvSpPr>
        <p:spPr>
          <a:xfrm rot="5400000">
            <a:off x="1236214" y="3335080"/>
            <a:ext cx="2194384" cy="1657396"/>
          </a:xfrm>
          <a:prstGeom prst="bentUpArrow">
            <a:avLst>
              <a:gd name="adj1" fmla="val 32840"/>
              <a:gd name="adj2" fmla="val 25000"/>
              <a:gd name="adj3" fmla="val 35780"/>
            </a:avLst>
          </a:prstGeom>
          <a:ln/>
        </p:spPr>
        <p:style>
          <a:lnRef idx="3">
            <a:schemeClr val="lt1"/>
          </a:lnRef>
          <a:fillRef idx="1">
            <a:schemeClr val="accent4"/>
          </a:fillRef>
          <a:effectRef idx="1">
            <a:schemeClr val="accent4"/>
          </a:effectRef>
          <a:fontRef idx="minor">
            <a:schemeClr val="lt1"/>
          </a:fontRef>
        </p:style>
      </p:sp>
      <p:sp>
        <p:nvSpPr>
          <p:cNvPr id="8" name="Freeform 7"/>
          <p:cNvSpPr/>
          <p:nvPr/>
        </p:nvSpPr>
        <p:spPr>
          <a:xfrm>
            <a:off x="3009418" y="1094013"/>
            <a:ext cx="8854633" cy="2264282"/>
          </a:xfrm>
          <a:custGeom>
            <a:avLst/>
            <a:gdLst>
              <a:gd name="connsiteX0" fmla="*/ 0 w 2686701"/>
              <a:gd name="connsiteY0" fmla="*/ 0 h 2089890"/>
              <a:gd name="connsiteX1" fmla="*/ 2686701 w 2686701"/>
              <a:gd name="connsiteY1" fmla="*/ 0 h 2089890"/>
              <a:gd name="connsiteX2" fmla="*/ 2686701 w 2686701"/>
              <a:gd name="connsiteY2" fmla="*/ 2089890 h 2089890"/>
              <a:gd name="connsiteX3" fmla="*/ 0 w 2686701"/>
              <a:gd name="connsiteY3" fmla="*/ 2089890 h 2089890"/>
              <a:gd name="connsiteX4" fmla="*/ 0 w 2686701"/>
              <a:gd name="connsiteY4" fmla="*/ 0 h 20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701" h="2089890">
                <a:moveTo>
                  <a:pt x="0" y="0"/>
                </a:moveTo>
                <a:lnTo>
                  <a:pt x="2686701" y="0"/>
                </a:lnTo>
                <a:lnTo>
                  <a:pt x="2686701" y="2089890"/>
                </a:lnTo>
                <a:lnTo>
                  <a:pt x="0" y="2089890"/>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91440" tIns="91440" rIns="91440" bIns="91440" numCol="1" spcCol="1270" anchor="ctr" anchorCtr="0">
            <a:noAutofit/>
          </a:bodyPr>
          <a:lstStyle/>
          <a:p>
            <a:pPr marL="0" lvl="1" algn="just" defTabSz="844550">
              <a:lnSpc>
                <a:spcPct val="90000"/>
              </a:lnSpc>
              <a:spcBef>
                <a:spcPct val="0"/>
              </a:spcBef>
              <a:spcAft>
                <a:spcPct val="15000"/>
              </a:spcAft>
            </a:pPr>
            <a:r>
              <a:rPr lang="vi-VN" sz="3200"/>
              <a:t>Đ</a:t>
            </a:r>
            <a:r>
              <a:rPr lang="vi-VN" sz="3200" smtClean="0"/>
              <a:t>ề </a:t>
            </a:r>
            <a:r>
              <a:rPr lang="vi-VN" sz="3200"/>
              <a:t>cao trách nhiệm nêu gương của các đồng chí Ủy viên Bộ Chính trị, Ủy viên Ban Bí thư, Ủy viên Ban chấp hành Trung ương trong việc đoàn kết, quy tụ sức mạnh, tạo động lực và phát huy trí tuệ tập thể</a:t>
            </a:r>
            <a:endParaRPr lang="en-US" sz="3200" kern="1200"/>
          </a:p>
        </p:txBody>
      </p:sp>
      <p:sp>
        <p:nvSpPr>
          <p:cNvPr id="10" name="Freeform 9"/>
          <p:cNvSpPr/>
          <p:nvPr/>
        </p:nvSpPr>
        <p:spPr>
          <a:xfrm>
            <a:off x="3162105" y="3751902"/>
            <a:ext cx="2581155" cy="1942999"/>
          </a:xfrm>
          <a:custGeom>
            <a:avLst/>
            <a:gdLst>
              <a:gd name="connsiteX0" fmla="*/ 0 w 3694052"/>
              <a:gd name="connsiteY0" fmla="*/ 431039 h 2585716"/>
              <a:gd name="connsiteX1" fmla="*/ 431039 w 3694052"/>
              <a:gd name="connsiteY1" fmla="*/ 0 h 2585716"/>
              <a:gd name="connsiteX2" fmla="*/ 3263013 w 3694052"/>
              <a:gd name="connsiteY2" fmla="*/ 0 h 2585716"/>
              <a:gd name="connsiteX3" fmla="*/ 3694052 w 3694052"/>
              <a:gd name="connsiteY3" fmla="*/ 431039 h 2585716"/>
              <a:gd name="connsiteX4" fmla="*/ 3694052 w 3694052"/>
              <a:gd name="connsiteY4" fmla="*/ 2154677 h 2585716"/>
              <a:gd name="connsiteX5" fmla="*/ 3263013 w 3694052"/>
              <a:gd name="connsiteY5" fmla="*/ 2585716 h 2585716"/>
              <a:gd name="connsiteX6" fmla="*/ 431039 w 3694052"/>
              <a:gd name="connsiteY6" fmla="*/ 2585716 h 2585716"/>
              <a:gd name="connsiteX7" fmla="*/ 0 w 3694052"/>
              <a:gd name="connsiteY7" fmla="*/ 2154677 h 2585716"/>
              <a:gd name="connsiteX8" fmla="*/ 0 w 3694052"/>
              <a:gd name="connsiteY8" fmla="*/ 431039 h 258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4052" h="2585716">
                <a:moveTo>
                  <a:pt x="0" y="431039"/>
                </a:moveTo>
                <a:cubicBezTo>
                  <a:pt x="0" y="192983"/>
                  <a:pt x="192983" y="0"/>
                  <a:pt x="431039" y="0"/>
                </a:cubicBezTo>
                <a:lnTo>
                  <a:pt x="3263013" y="0"/>
                </a:lnTo>
                <a:cubicBezTo>
                  <a:pt x="3501069" y="0"/>
                  <a:pt x="3694052" y="192983"/>
                  <a:pt x="3694052" y="431039"/>
                </a:cubicBezTo>
                <a:lnTo>
                  <a:pt x="3694052" y="2154677"/>
                </a:lnTo>
                <a:cubicBezTo>
                  <a:pt x="3694052" y="2392733"/>
                  <a:pt x="3501069" y="2585716"/>
                  <a:pt x="3263013" y="2585716"/>
                </a:cubicBezTo>
                <a:lnTo>
                  <a:pt x="431039" y="2585716"/>
                </a:lnTo>
                <a:cubicBezTo>
                  <a:pt x="192983" y="2585716"/>
                  <a:pt x="0" y="2392733"/>
                  <a:pt x="0" y="2154677"/>
                </a:cubicBezTo>
                <a:lnTo>
                  <a:pt x="0" y="431039"/>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73897" tIns="373897" rIns="373897" bIns="373897" numCol="1" spcCol="1270" anchor="ctr" anchorCtr="0">
            <a:noAutofit/>
          </a:bodyPr>
          <a:lstStyle/>
          <a:p>
            <a:pPr lvl="0" algn="ctr" defTabSz="2889250">
              <a:lnSpc>
                <a:spcPct val="90000"/>
              </a:lnSpc>
              <a:spcBef>
                <a:spcPct val="0"/>
              </a:spcBef>
              <a:spcAft>
                <a:spcPct val="35000"/>
              </a:spcAft>
            </a:pPr>
            <a:r>
              <a:rPr lang="vi-VN" sz="3600"/>
              <a:t>Để thực hiện </a:t>
            </a:r>
            <a:r>
              <a:rPr lang="vi-VN" sz="3600" smtClean="0"/>
              <a:t>được</a:t>
            </a:r>
            <a:endParaRPr lang="en-US" sz="3600" kern="1200"/>
          </a:p>
        </p:txBody>
      </p:sp>
      <p:sp>
        <p:nvSpPr>
          <p:cNvPr id="11" name="Freeform 10"/>
          <p:cNvSpPr/>
          <p:nvPr/>
        </p:nvSpPr>
        <p:spPr>
          <a:xfrm>
            <a:off x="5743259" y="3751902"/>
            <a:ext cx="6120791" cy="2772723"/>
          </a:xfrm>
          <a:custGeom>
            <a:avLst/>
            <a:gdLst>
              <a:gd name="connsiteX0" fmla="*/ 0 w 2686701"/>
              <a:gd name="connsiteY0" fmla="*/ 0 h 2089890"/>
              <a:gd name="connsiteX1" fmla="*/ 2686701 w 2686701"/>
              <a:gd name="connsiteY1" fmla="*/ 0 h 2089890"/>
              <a:gd name="connsiteX2" fmla="*/ 2686701 w 2686701"/>
              <a:gd name="connsiteY2" fmla="*/ 2089890 h 2089890"/>
              <a:gd name="connsiteX3" fmla="*/ 0 w 2686701"/>
              <a:gd name="connsiteY3" fmla="*/ 2089890 h 2089890"/>
              <a:gd name="connsiteX4" fmla="*/ 0 w 2686701"/>
              <a:gd name="connsiteY4" fmla="*/ 0 h 20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701" h="2089890">
                <a:moveTo>
                  <a:pt x="0" y="0"/>
                </a:moveTo>
                <a:lnTo>
                  <a:pt x="2686701" y="0"/>
                </a:lnTo>
                <a:lnTo>
                  <a:pt x="2686701" y="2089890"/>
                </a:lnTo>
                <a:lnTo>
                  <a:pt x="0" y="2089890"/>
                </a:lnTo>
                <a:lnTo>
                  <a:pt x="0" y="0"/>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83820" tIns="83820" rIns="83820" bIns="83820" numCol="1" spcCol="1270" anchor="ctr" anchorCtr="0">
            <a:noAutofit/>
          </a:bodyPr>
          <a:lstStyle/>
          <a:p>
            <a:pPr marL="0" lvl="1" algn="just" defTabSz="755650">
              <a:lnSpc>
                <a:spcPct val="90000"/>
              </a:lnSpc>
              <a:spcBef>
                <a:spcPct val="0"/>
              </a:spcBef>
              <a:spcAft>
                <a:spcPct val="15000"/>
              </a:spcAft>
            </a:pPr>
            <a:r>
              <a:rPr lang="vi-VN" sz="3200" smtClean="0"/>
              <a:t>Các </a:t>
            </a:r>
            <a:r>
              <a:rPr lang="vi-VN" sz="3200"/>
              <a:t>đồng chí phải thực sự vì cái chung, gạt bỏ lợi ích cá nhân, tâm huyết, tận tụy với công việc, không ngại khó, ngại khổ, nỗ lực hoàn thành mọi công việc thuộc chức năng, quyền hạn của mình</a:t>
            </a:r>
            <a:endParaRPr lang="en-US" sz="3200" kern="1200"/>
          </a:p>
        </p:txBody>
      </p:sp>
      <p:sp>
        <p:nvSpPr>
          <p:cNvPr id="16" name="Freeform 15"/>
          <p:cNvSpPr/>
          <p:nvPr/>
        </p:nvSpPr>
        <p:spPr>
          <a:xfrm>
            <a:off x="509999" y="1096355"/>
            <a:ext cx="2499419" cy="1878339"/>
          </a:xfrm>
          <a:custGeom>
            <a:avLst/>
            <a:gdLst>
              <a:gd name="connsiteX0" fmla="*/ 0 w 3694052"/>
              <a:gd name="connsiteY0" fmla="*/ 431039 h 2585716"/>
              <a:gd name="connsiteX1" fmla="*/ 431039 w 3694052"/>
              <a:gd name="connsiteY1" fmla="*/ 0 h 2585716"/>
              <a:gd name="connsiteX2" fmla="*/ 3263013 w 3694052"/>
              <a:gd name="connsiteY2" fmla="*/ 0 h 2585716"/>
              <a:gd name="connsiteX3" fmla="*/ 3694052 w 3694052"/>
              <a:gd name="connsiteY3" fmla="*/ 431039 h 2585716"/>
              <a:gd name="connsiteX4" fmla="*/ 3694052 w 3694052"/>
              <a:gd name="connsiteY4" fmla="*/ 2154677 h 2585716"/>
              <a:gd name="connsiteX5" fmla="*/ 3263013 w 3694052"/>
              <a:gd name="connsiteY5" fmla="*/ 2585716 h 2585716"/>
              <a:gd name="connsiteX6" fmla="*/ 431039 w 3694052"/>
              <a:gd name="connsiteY6" fmla="*/ 2585716 h 2585716"/>
              <a:gd name="connsiteX7" fmla="*/ 0 w 3694052"/>
              <a:gd name="connsiteY7" fmla="*/ 2154677 h 2585716"/>
              <a:gd name="connsiteX8" fmla="*/ 0 w 3694052"/>
              <a:gd name="connsiteY8" fmla="*/ 431039 h 258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4052" h="2585716">
                <a:moveTo>
                  <a:pt x="0" y="431039"/>
                </a:moveTo>
                <a:cubicBezTo>
                  <a:pt x="0" y="192983"/>
                  <a:pt x="192983" y="0"/>
                  <a:pt x="431039" y="0"/>
                </a:cubicBezTo>
                <a:lnTo>
                  <a:pt x="3263013" y="0"/>
                </a:lnTo>
                <a:cubicBezTo>
                  <a:pt x="3501069" y="0"/>
                  <a:pt x="3694052" y="192983"/>
                  <a:pt x="3694052" y="431039"/>
                </a:cubicBezTo>
                <a:lnTo>
                  <a:pt x="3694052" y="2154677"/>
                </a:lnTo>
                <a:cubicBezTo>
                  <a:pt x="3694052" y="2392733"/>
                  <a:pt x="3501069" y="2585716"/>
                  <a:pt x="3263013" y="2585716"/>
                </a:cubicBezTo>
                <a:lnTo>
                  <a:pt x="431039" y="2585716"/>
                </a:lnTo>
                <a:cubicBezTo>
                  <a:pt x="192983" y="2585716"/>
                  <a:pt x="0" y="2392733"/>
                  <a:pt x="0" y="2154677"/>
                </a:cubicBezTo>
                <a:lnTo>
                  <a:pt x="0" y="431039"/>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897" tIns="373897" rIns="373897" bIns="373897" numCol="1" spcCol="1270" anchor="ctr" anchorCtr="0">
            <a:noAutofit/>
          </a:bodyPr>
          <a:lstStyle/>
          <a:p>
            <a:pPr lvl="0" algn="ctr" defTabSz="2889250">
              <a:lnSpc>
                <a:spcPct val="90000"/>
              </a:lnSpc>
              <a:spcBef>
                <a:spcPct val="0"/>
              </a:spcBef>
              <a:spcAft>
                <a:spcPct val="35000"/>
              </a:spcAft>
            </a:pPr>
            <a:r>
              <a:rPr lang="vi-VN" sz="3600" kern="1200" smtClean="0"/>
              <a:t>Quy định này </a:t>
            </a:r>
            <a:endParaRPr lang="en-US" sz="3600" kern="1200"/>
          </a:p>
        </p:txBody>
      </p:sp>
    </p:spTree>
    <p:extLst>
      <p:ext uri="{BB962C8B-B14F-4D97-AF65-F5344CB8AC3E}">
        <p14:creationId xmlns:p14="http://schemas.microsoft.com/office/powerpoint/2010/main" val="2200327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19" name="Freeform 18"/>
          <p:cNvSpPr/>
          <p:nvPr/>
        </p:nvSpPr>
        <p:spPr>
          <a:xfrm>
            <a:off x="2005630" y="4829007"/>
            <a:ext cx="7983363" cy="1904444"/>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ln w="38100">
            <a:solidFill>
              <a:schemeClr val="bg1"/>
            </a:solidFill>
          </a:ln>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20310" tIns="220310" rIns="220310" bIns="220310" numCol="1" spcCol="1270" anchor="ctr" anchorCtr="0">
            <a:noAutofit/>
          </a:bodyPr>
          <a:lstStyle/>
          <a:p>
            <a:pPr lvl="0" algn="ctr" defTabSz="1911350">
              <a:lnSpc>
                <a:spcPct val="90000"/>
              </a:lnSpc>
              <a:spcBef>
                <a:spcPct val="0"/>
              </a:spcBef>
              <a:spcAft>
                <a:spcPct val="35000"/>
              </a:spcAft>
            </a:pPr>
            <a:r>
              <a:rPr lang="vi-VN" sz="3200" smtClean="0">
                <a:solidFill>
                  <a:srgbClr val="002060"/>
                </a:solidFill>
              </a:rPr>
              <a:t>Cần </a:t>
            </a:r>
            <a:r>
              <a:rPr lang="vi-VN" sz="3200">
                <a:solidFill>
                  <a:srgbClr val="002060"/>
                </a:solidFill>
              </a:rPr>
              <a:t>tập trung thực hiện có hiệu quả Nghị quyết Trung ương 6, 7 khóa XII về phân cấp, phân quyền và kiểm soát chặt chẽ quyền lực</a:t>
            </a:r>
            <a:endParaRPr lang="en-US" sz="3200" kern="1200">
              <a:solidFill>
                <a:srgbClr val="002060"/>
              </a:solidFill>
            </a:endParaRPr>
          </a:p>
        </p:txBody>
      </p:sp>
      <p:sp>
        <p:nvSpPr>
          <p:cNvPr id="21" name="Freeform 20"/>
          <p:cNvSpPr/>
          <p:nvPr/>
        </p:nvSpPr>
        <p:spPr>
          <a:xfrm>
            <a:off x="206527" y="1122745"/>
            <a:ext cx="4133979" cy="2523280"/>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ln w="38100">
            <a:solidFill>
              <a:schemeClr val="bg1"/>
            </a:solidFill>
          </a:ln>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20310" tIns="220310" rIns="220310" bIns="220310" numCol="1" spcCol="1270" anchor="ctr" anchorCtr="0">
            <a:noAutofit/>
          </a:bodyPr>
          <a:lstStyle/>
          <a:p>
            <a:pPr lvl="0" algn="ctr" defTabSz="1911350">
              <a:lnSpc>
                <a:spcPct val="90000"/>
              </a:lnSpc>
              <a:spcBef>
                <a:spcPct val="0"/>
              </a:spcBef>
              <a:spcAft>
                <a:spcPct val="35000"/>
              </a:spcAft>
            </a:pPr>
            <a:r>
              <a:rPr lang="vi-VN" sz="3000" smtClean="0">
                <a:solidFill>
                  <a:srgbClr val="002060"/>
                </a:solidFill>
              </a:rPr>
              <a:t>Phải </a:t>
            </a:r>
            <a:r>
              <a:rPr lang="vi-VN" sz="3000">
                <a:solidFill>
                  <a:srgbClr val="002060"/>
                </a:solidFill>
              </a:rPr>
              <a:t>có cơ chế kiểm tra, giám sát để kiểm soát chặt chẽ quyền lực, để quyền lực không bị lợi dụng, lạm dụng</a:t>
            </a:r>
            <a:endParaRPr lang="en-US" sz="3000" kern="1200">
              <a:solidFill>
                <a:srgbClr val="002060"/>
              </a:solidFill>
            </a:endParaRPr>
          </a:p>
        </p:txBody>
      </p:sp>
      <p:sp>
        <p:nvSpPr>
          <p:cNvPr id="23" name="Freeform 22"/>
          <p:cNvSpPr/>
          <p:nvPr/>
        </p:nvSpPr>
        <p:spPr>
          <a:xfrm>
            <a:off x="7654118" y="1015269"/>
            <a:ext cx="4133979" cy="2630755"/>
          </a:xfrm>
          <a:custGeom>
            <a:avLst/>
            <a:gdLst>
              <a:gd name="connsiteX0" fmla="*/ 0 w 1779984"/>
              <a:gd name="connsiteY0" fmla="*/ 192835 h 1156989"/>
              <a:gd name="connsiteX1" fmla="*/ 192835 w 1779984"/>
              <a:gd name="connsiteY1" fmla="*/ 0 h 1156989"/>
              <a:gd name="connsiteX2" fmla="*/ 1587149 w 1779984"/>
              <a:gd name="connsiteY2" fmla="*/ 0 h 1156989"/>
              <a:gd name="connsiteX3" fmla="*/ 1779984 w 1779984"/>
              <a:gd name="connsiteY3" fmla="*/ 192835 h 1156989"/>
              <a:gd name="connsiteX4" fmla="*/ 1779984 w 1779984"/>
              <a:gd name="connsiteY4" fmla="*/ 964154 h 1156989"/>
              <a:gd name="connsiteX5" fmla="*/ 1587149 w 1779984"/>
              <a:gd name="connsiteY5" fmla="*/ 1156989 h 1156989"/>
              <a:gd name="connsiteX6" fmla="*/ 192835 w 1779984"/>
              <a:gd name="connsiteY6" fmla="*/ 1156989 h 1156989"/>
              <a:gd name="connsiteX7" fmla="*/ 0 w 1779984"/>
              <a:gd name="connsiteY7" fmla="*/ 964154 h 1156989"/>
              <a:gd name="connsiteX8" fmla="*/ 0 w 1779984"/>
              <a:gd name="connsiteY8" fmla="*/ 192835 h 115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984" h="1156989">
                <a:moveTo>
                  <a:pt x="0" y="192835"/>
                </a:moveTo>
                <a:cubicBezTo>
                  <a:pt x="0" y="86335"/>
                  <a:pt x="86335" y="0"/>
                  <a:pt x="192835" y="0"/>
                </a:cubicBezTo>
                <a:lnTo>
                  <a:pt x="1587149" y="0"/>
                </a:lnTo>
                <a:cubicBezTo>
                  <a:pt x="1693649" y="0"/>
                  <a:pt x="1779984" y="86335"/>
                  <a:pt x="1779984" y="192835"/>
                </a:cubicBezTo>
                <a:lnTo>
                  <a:pt x="1779984" y="964154"/>
                </a:lnTo>
                <a:cubicBezTo>
                  <a:pt x="1779984" y="1070654"/>
                  <a:pt x="1693649" y="1156989"/>
                  <a:pt x="1587149" y="1156989"/>
                </a:cubicBezTo>
                <a:lnTo>
                  <a:pt x="192835" y="1156989"/>
                </a:lnTo>
                <a:cubicBezTo>
                  <a:pt x="86335" y="1156989"/>
                  <a:pt x="0" y="1070654"/>
                  <a:pt x="0" y="964154"/>
                </a:cubicBezTo>
                <a:lnTo>
                  <a:pt x="0" y="192835"/>
                </a:lnTo>
                <a:close/>
              </a:path>
            </a:pathLst>
          </a:custGeom>
          <a:solidFill>
            <a:schemeClr val="accent4">
              <a:lumMod val="40000"/>
              <a:lumOff val="60000"/>
            </a:schemeClr>
          </a:solidFill>
          <a:ln w="38100">
            <a:solidFill>
              <a:schemeClr val="bg1"/>
            </a:solidFill>
          </a:ln>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20310" tIns="220310" rIns="220310" bIns="220310" numCol="1" spcCol="1270" anchor="ctr" anchorCtr="0">
            <a:noAutofit/>
          </a:bodyPr>
          <a:lstStyle/>
          <a:p>
            <a:pPr algn="ctr" defTabSz="1911350">
              <a:lnSpc>
                <a:spcPct val="90000"/>
              </a:lnSpc>
              <a:spcBef>
                <a:spcPct val="0"/>
              </a:spcBef>
              <a:spcAft>
                <a:spcPct val="35000"/>
              </a:spcAft>
            </a:pPr>
            <a:r>
              <a:rPr lang="vi-VN" sz="3200">
                <a:solidFill>
                  <a:srgbClr val="002060"/>
                </a:solidFill>
              </a:rPr>
              <a:t>Phải gắn liền với đẩy mạnh cải cách hành </a:t>
            </a:r>
            <a:r>
              <a:rPr lang="vi-VN" sz="3200" smtClean="0">
                <a:solidFill>
                  <a:srgbClr val="002060"/>
                </a:solidFill>
              </a:rPr>
              <a:t>chính, ứng dụng Công nghệ Thông tin</a:t>
            </a:r>
            <a:endParaRPr lang="en-US" sz="3200">
              <a:solidFill>
                <a:srgbClr val="002060"/>
              </a:solidFill>
            </a:endParaRPr>
          </a:p>
        </p:txBody>
      </p:sp>
      <p:sp>
        <p:nvSpPr>
          <p:cNvPr id="9" name="Oval 8"/>
          <p:cNvSpPr/>
          <p:nvPr/>
        </p:nvSpPr>
        <p:spPr>
          <a:xfrm>
            <a:off x="4174299" y="1490147"/>
            <a:ext cx="3646026" cy="3501341"/>
          </a:xfrm>
          <a:prstGeom prst="ellipse">
            <a:avLst/>
          </a:prstGeom>
          <a:solidFill>
            <a:srgbClr val="FF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rgbClr val="C00000"/>
                </a:solidFill>
              </a:rPr>
              <a:t>Phân </a:t>
            </a:r>
            <a:r>
              <a:rPr lang="vi-VN" sz="3200">
                <a:solidFill>
                  <a:srgbClr val="C00000"/>
                </a:solidFill>
              </a:rPr>
              <a:t>cấp, phân quyền, kiểm soát quyền lực và cải cách hành chính</a:t>
            </a:r>
          </a:p>
        </p:txBody>
      </p:sp>
    </p:spTree>
    <p:extLst>
      <p:ext uri="{BB962C8B-B14F-4D97-AF65-F5344CB8AC3E}">
        <p14:creationId xmlns:p14="http://schemas.microsoft.com/office/powerpoint/2010/main" val="1708389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3" name="Pentagon 2"/>
          <p:cNvSpPr/>
          <p:nvPr/>
        </p:nvSpPr>
        <p:spPr>
          <a:xfrm>
            <a:off x="153639" y="1097734"/>
            <a:ext cx="5853622" cy="1749638"/>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smtClean="0"/>
              <a:t>Nhiều </a:t>
            </a:r>
            <a:r>
              <a:rPr lang="vi-VN" sz="2800"/>
              <a:t>đồng chí lãnh đạo cấp cao của Đảng đã chủ động, tích cực chỉ đạo việc phân cấp, phân quyền gắn với kiểm tra giám sát</a:t>
            </a:r>
          </a:p>
        </p:txBody>
      </p:sp>
      <p:sp>
        <p:nvSpPr>
          <p:cNvPr id="9" name="Pentagon 8"/>
          <p:cNvSpPr/>
          <p:nvPr/>
        </p:nvSpPr>
        <p:spPr>
          <a:xfrm>
            <a:off x="153639" y="3011345"/>
            <a:ext cx="5853622" cy="145648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t>Một số nơi đã tích cực cải cách hành chính, ứng dụng công nghệ thông tin trong quản lý, điều hành</a:t>
            </a:r>
          </a:p>
        </p:txBody>
      </p:sp>
      <p:sp>
        <p:nvSpPr>
          <p:cNvPr id="4" name="Pentagon 3"/>
          <p:cNvSpPr/>
          <p:nvPr/>
        </p:nvSpPr>
        <p:spPr>
          <a:xfrm flipH="1">
            <a:off x="6204028" y="1097734"/>
            <a:ext cx="5729470" cy="1749638"/>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2800"/>
              <a:t>Tuy nhiên, </a:t>
            </a:r>
            <a:r>
              <a:rPr lang="vi-VN" sz="2800" smtClean="0"/>
              <a:t>việc </a:t>
            </a:r>
            <a:r>
              <a:rPr lang="vi-VN" sz="2800"/>
              <a:t>phân cấp, phân quyền còn chậm, chưa quyết liệt, nhiều thủ tục hành chính vẫn còn rườm rà, gây phiền hà</a:t>
            </a:r>
          </a:p>
        </p:txBody>
      </p:sp>
      <p:sp>
        <p:nvSpPr>
          <p:cNvPr id="12" name="Pentagon 11"/>
          <p:cNvSpPr/>
          <p:nvPr/>
        </p:nvSpPr>
        <p:spPr>
          <a:xfrm flipH="1">
            <a:off x="6204027" y="3011345"/>
            <a:ext cx="5729469" cy="1456483"/>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2800"/>
              <a:t>Tình trạng giấy phép con, nhũng nhiễu, tham nhũng vặt còn khá phổ biến.</a:t>
            </a:r>
          </a:p>
        </p:txBody>
      </p:sp>
      <p:pic>
        <p:nvPicPr>
          <p:cNvPr id="7" name="Picture 6"/>
          <p:cNvPicPr>
            <a:picLocks noChangeAspect="1"/>
          </p:cNvPicPr>
          <p:nvPr/>
        </p:nvPicPr>
        <p:blipFill>
          <a:blip r:embed="rId2"/>
          <a:stretch>
            <a:fillRect/>
          </a:stretch>
        </p:blipFill>
        <p:spPr>
          <a:xfrm>
            <a:off x="5082657" y="4509316"/>
            <a:ext cx="1886886" cy="2189569"/>
          </a:xfrm>
          <a:prstGeom prst="rect">
            <a:avLst/>
          </a:prstGeom>
        </p:spPr>
      </p:pic>
      <p:sp>
        <p:nvSpPr>
          <p:cNvPr id="15" name="Pentagon 14"/>
          <p:cNvSpPr/>
          <p:nvPr/>
        </p:nvSpPr>
        <p:spPr>
          <a:xfrm flipH="1">
            <a:off x="7234175" y="4692584"/>
            <a:ext cx="4699319" cy="1823028"/>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smtClean="0"/>
              <a:t>Tiết </a:t>
            </a:r>
            <a:r>
              <a:rPr lang="vi-VN" sz="2800"/>
              <a:t>kiệm thời gian, chi phí cho người dân và doanh nghiệp</a:t>
            </a:r>
          </a:p>
        </p:txBody>
      </p:sp>
      <p:sp>
        <p:nvSpPr>
          <p:cNvPr id="13" name="Oval 12"/>
          <p:cNvSpPr/>
          <p:nvPr/>
        </p:nvSpPr>
        <p:spPr>
          <a:xfrm>
            <a:off x="6969543" y="5314732"/>
            <a:ext cx="671332" cy="578735"/>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18" name="Pentagon 17"/>
          <p:cNvSpPr/>
          <p:nvPr/>
        </p:nvSpPr>
        <p:spPr>
          <a:xfrm>
            <a:off x="179989" y="4692584"/>
            <a:ext cx="4699319" cy="182302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800" smtClean="0">
                <a:solidFill>
                  <a:srgbClr val="002060"/>
                </a:solidFill>
              </a:rPr>
              <a:t>Tiên </a:t>
            </a:r>
            <a:r>
              <a:rPr lang="vi-VN" sz="2800">
                <a:solidFill>
                  <a:srgbClr val="002060"/>
                </a:solidFill>
              </a:rPr>
              <a:t>phong trong lãnh đạo, chỉ đạo đẩy mạnh cải cách hành chính, ứng dụng công nghệ thông tin </a:t>
            </a:r>
          </a:p>
        </p:txBody>
      </p:sp>
      <p:sp>
        <p:nvSpPr>
          <p:cNvPr id="17" name="Oval 16"/>
          <p:cNvSpPr/>
          <p:nvPr/>
        </p:nvSpPr>
        <p:spPr>
          <a:xfrm>
            <a:off x="4411325" y="5314732"/>
            <a:ext cx="671332" cy="57873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21209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14" name="Rounded Rectangle 13"/>
          <p:cNvSpPr/>
          <p:nvPr/>
        </p:nvSpPr>
        <p:spPr>
          <a:xfrm>
            <a:off x="2835798" y="1001212"/>
            <a:ext cx="6204027" cy="60767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rgbClr val="C00000"/>
                </a:solidFill>
              </a:rPr>
              <a:t>Đổi mới tư duy và hành động</a:t>
            </a:r>
            <a:endParaRPr lang="vi-VN" sz="3600">
              <a:solidFill>
                <a:srgbClr val="C00000"/>
              </a:solidFill>
            </a:endParaRPr>
          </a:p>
        </p:txBody>
      </p:sp>
      <p:pic>
        <p:nvPicPr>
          <p:cNvPr id="5" name="Picture 4"/>
          <p:cNvPicPr>
            <a:picLocks noChangeAspect="1"/>
          </p:cNvPicPr>
          <p:nvPr/>
        </p:nvPicPr>
        <p:blipFill>
          <a:blip r:embed="rId2"/>
          <a:stretch>
            <a:fillRect/>
          </a:stretch>
        </p:blipFill>
        <p:spPr>
          <a:xfrm>
            <a:off x="8877780" y="1909688"/>
            <a:ext cx="2349663" cy="2825272"/>
          </a:xfrm>
          <a:prstGeom prst="rect">
            <a:avLst/>
          </a:prstGeom>
        </p:spPr>
      </p:pic>
      <p:sp>
        <p:nvSpPr>
          <p:cNvPr id="6" name="Rounded Rectangle 5"/>
          <p:cNvSpPr/>
          <p:nvPr/>
        </p:nvSpPr>
        <p:spPr>
          <a:xfrm>
            <a:off x="544010" y="2165690"/>
            <a:ext cx="8044405" cy="1736646"/>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vi-VN" sz="3200" spc="-10" smtClean="0">
                <a:latin typeface="Times New Roman" panose="02020603050405020304" pitchFamily="18" charset="0"/>
                <a:ea typeface="Calibri" panose="020F0502020204030204" pitchFamily="34" charset="0"/>
              </a:rPr>
              <a:t>Việc </a:t>
            </a:r>
            <a:r>
              <a:rPr lang="vi-VN" sz="3200" spc="-10">
                <a:latin typeface="Times New Roman" panose="02020603050405020304" pitchFamily="18" charset="0"/>
                <a:ea typeface="Calibri" panose="020F0502020204030204" pitchFamily="34" charset="0"/>
              </a:rPr>
              <a:t>đ</a:t>
            </a:r>
            <a:r>
              <a:rPr lang="vi-VN" sz="3200">
                <a:latin typeface="Times New Roman" panose="02020603050405020304" pitchFamily="18" charset="0"/>
                <a:ea typeface="Calibri" panose="020F0502020204030204" pitchFamily="34" charset="0"/>
              </a:rPr>
              <a:t>ổi mới tư duy và hành động, dám nghĩ, dám làm, dám đột phá, dám chịu trách nhiệm vì lợi ích chung có ý nghĩa đặc biệt quan trọng</a:t>
            </a:r>
            <a:endParaRPr lang="vi-VN" sz="3200"/>
          </a:p>
        </p:txBody>
      </p:sp>
      <p:sp>
        <p:nvSpPr>
          <p:cNvPr id="8" name="Rounded Rectangle 7"/>
          <p:cNvSpPr/>
          <p:nvPr/>
        </p:nvSpPr>
        <p:spPr>
          <a:xfrm>
            <a:off x="3208011" y="4810812"/>
            <a:ext cx="8019432" cy="1736646"/>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vi-VN" sz="3200">
                <a:latin typeface="Times New Roman" panose="02020603050405020304" pitchFamily="18" charset="0"/>
                <a:ea typeface="Calibri" panose="020F0502020204030204" pitchFamily="34" charset="0"/>
              </a:rPr>
              <a:t>Chỉ khi đổi mới tư duy và hành động thì mới có thể tạo được sự đột phá, làm xoay chuyển tình hình theo hướng tích cực</a:t>
            </a:r>
            <a:endParaRPr lang="vi-VN" sz="3200"/>
          </a:p>
        </p:txBody>
      </p:sp>
      <p:sp>
        <p:nvSpPr>
          <p:cNvPr id="16" name="Oval 15"/>
          <p:cNvSpPr/>
          <p:nvPr/>
        </p:nvSpPr>
        <p:spPr>
          <a:xfrm>
            <a:off x="8229780" y="2710013"/>
            <a:ext cx="648000" cy="64800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19" name="Oval 18"/>
          <p:cNvSpPr/>
          <p:nvPr/>
        </p:nvSpPr>
        <p:spPr>
          <a:xfrm>
            <a:off x="2560010" y="5355135"/>
            <a:ext cx="648000" cy="648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vi-VN"/>
          </a:p>
        </p:txBody>
      </p:sp>
      <p:sp>
        <p:nvSpPr>
          <p:cNvPr id="20" name="Oval 19"/>
          <p:cNvSpPr/>
          <p:nvPr/>
        </p:nvSpPr>
        <p:spPr>
          <a:xfrm>
            <a:off x="544010" y="4671135"/>
            <a:ext cx="2016000" cy="2016000"/>
          </a:xfrm>
          <a:prstGeom prst="ellipse">
            <a:avLst/>
          </a:prstGeom>
          <a:blipFill dpi="0" rotWithShape="1">
            <a:blip r:embed="rId3"/>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2125660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187616" y="1348904"/>
            <a:ext cx="7569843" cy="490766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8"/>
          <p:cNvSpPr/>
          <p:nvPr/>
        </p:nvSpPr>
        <p:spPr>
          <a:xfrm>
            <a:off x="4229736" y="2465795"/>
            <a:ext cx="3761772" cy="2448000"/>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solidFill>
            <a:schemeClr val="accent6">
              <a:lumMod val="75000"/>
            </a:schemeClr>
          </a:solidFill>
          <a:ln>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400" b="1" smtClean="0">
                <a:solidFill>
                  <a:srgbClr val="FFFF00"/>
                </a:solidFill>
                <a:effectLst>
                  <a:outerShdw blurRad="38100" dist="38100" dir="2700000" algn="tl">
                    <a:srgbClr val="000000">
                      <a:alpha val="43137"/>
                    </a:srgbClr>
                  </a:outerShdw>
                </a:effectLst>
                <a:cs typeface="Times New Roman" panose="02020603050405020304" pitchFamily="18" charset="0"/>
              </a:rPr>
              <a:t>Nhiều tấm gương điển hình</a:t>
            </a:r>
            <a:endParaRPr lang="en-GB" sz="4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0" name="Freeform 9"/>
          <p:cNvSpPr/>
          <p:nvPr/>
        </p:nvSpPr>
        <p:spPr>
          <a:xfrm>
            <a:off x="1665517" y="2837284"/>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2"/>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1" name="Freeform 10"/>
          <p:cNvSpPr/>
          <p:nvPr/>
        </p:nvSpPr>
        <p:spPr>
          <a:xfrm>
            <a:off x="9023986" y="2837284"/>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3" cstate="print"/>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4" name="Freeform 13"/>
          <p:cNvSpPr/>
          <p:nvPr/>
        </p:nvSpPr>
        <p:spPr>
          <a:xfrm>
            <a:off x="2762791" y="4913795"/>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4" cstate="print"/>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5" name="Freeform 14"/>
          <p:cNvSpPr/>
          <p:nvPr/>
        </p:nvSpPr>
        <p:spPr>
          <a:xfrm>
            <a:off x="7260429" y="934473"/>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dpi="0" rotWithShape="1">
            <a:blip r:embed="rId5"/>
            <a:srcRect/>
            <a:stretch>
              <a:fillRect b="-7000"/>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6" name="Freeform 15"/>
          <p:cNvSpPr/>
          <p:nvPr/>
        </p:nvSpPr>
        <p:spPr>
          <a:xfrm>
            <a:off x="3701860" y="900722"/>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6"/>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7" name="Freeform 16"/>
          <p:cNvSpPr/>
          <p:nvPr/>
        </p:nvSpPr>
        <p:spPr>
          <a:xfrm>
            <a:off x="8290513" y="4913795"/>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a:blip r:embed="rId7" cstate="print"/>
            <a:stretch>
              <a:fillRect/>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1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13" name="Freeform 12"/>
          <p:cNvSpPr/>
          <p:nvPr/>
        </p:nvSpPr>
        <p:spPr>
          <a:xfrm>
            <a:off x="5377149" y="5277588"/>
            <a:ext cx="1466945" cy="1506196"/>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blipFill dpi="0" rotWithShape="1">
            <a:blip r:embed="rId8" cstate="print"/>
            <a:srcRect/>
            <a:stretch>
              <a:fillRect l="-20000" r="-20000"/>
            </a:stretch>
          </a:blipFill>
        </p:spPr>
        <p:style>
          <a:lnRef idx="3">
            <a:schemeClr val="lt1"/>
          </a:lnRef>
          <a:fillRef idx="1">
            <a:schemeClr val="accent5"/>
          </a:fillRef>
          <a:effectRef idx="1">
            <a:schemeClr val="accent5"/>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endParaRPr lang="en-GB"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30481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graphicFrame>
        <p:nvGraphicFramePr>
          <p:cNvPr id="2" name="Diagram 1"/>
          <p:cNvGraphicFramePr/>
          <p:nvPr>
            <p:extLst>
              <p:ext uri="{D42A27DB-BD31-4B8C-83A1-F6EECF244321}">
                <p14:modId xmlns:p14="http://schemas.microsoft.com/office/powerpoint/2010/main" val="4196168156"/>
              </p:ext>
            </p:extLst>
          </p:nvPr>
        </p:nvGraphicFramePr>
        <p:xfrm>
          <a:off x="393540" y="960699"/>
          <a:ext cx="11296890" cy="5764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647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ba: </a:t>
            </a:r>
            <a:r>
              <a:rPr lang="en-US" sz="3200"/>
              <a:t>Đối với </a:t>
            </a:r>
            <a:r>
              <a:rPr lang="en-US" sz="3200" smtClean="0"/>
              <a:t>bản thân</a:t>
            </a:r>
            <a:endParaRPr lang="vi-VN" sz="3200"/>
          </a:p>
        </p:txBody>
      </p:sp>
      <p:grpSp>
        <p:nvGrpSpPr>
          <p:cNvPr id="4" name="Group 3"/>
          <p:cNvGrpSpPr/>
          <p:nvPr/>
        </p:nvGrpSpPr>
        <p:grpSpPr>
          <a:xfrm>
            <a:off x="144777" y="987075"/>
            <a:ext cx="11881319" cy="2531630"/>
            <a:chOff x="-15364" y="1679206"/>
            <a:chExt cx="12207364" cy="4826700"/>
          </a:xfrm>
        </p:grpSpPr>
        <p:grpSp>
          <p:nvGrpSpPr>
            <p:cNvPr id="5" name="Group 4"/>
            <p:cNvGrpSpPr/>
            <p:nvPr/>
          </p:nvGrpSpPr>
          <p:grpSpPr>
            <a:xfrm>
              <a:off x="131900" y="1679209"/>
              <a:ext cx="12060100" cy="4826697"/>
              <a:chOff x="131900" y="1679209"/>
              <a:chExt cx="12060100" cy="4826697"/>
            </a:xfrm>
          </p:grpSpPr>
          <p:sp>
            <p:nvSpPr>
              <p:cNvPr id="10" name="Rectangle 2"/>
              <p:cNvSpPr/>
              <p:nvPr/>
            </p:nvSpPr>
            <p:spPr>
              <a:xfrm>
                <a:off x="131900" y="1679209"/>
                <a:ext cx="12060100" cy="4826697"/>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en-US"/>
              </a:p>
            </p:txBody>
          </p:sp>
          <p:sp>
            <p:nvSpPr>
              <p:cNvPr id="11" name="Rectangle 46"/>
              <p:cNvSpPr>
                <a:spLocks noChangeArrowheads="1"/>
              </p:cNvSpPr>
              <p:nvPr/>
            </p:nvSpPr>
            <p:spPr bwMode="auto">
              <a:xfrm>
                <a:off x="1734327" y="3505083"/>
                <a:ext cx="10095723" cy="11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66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5364" y="1679206"/>
              <a:ext cx="1494000" cy="4826698"/>
              <a:chOff x="1705928" y="1653442"/>
              <a:chExt cx="1900428" cy="1300455"/>
            </a:xfrm>
            <a:solidFill>
              <a:schemeClr val="accent6">
                <a:lumMod val="75000"/>
              </a:schemeClr>
            </a:solidFill>
          </p:grpSpPr>
          <p:sp>
            <p:nvSpPr>
              <p:cNvPr id="7" name="Round Same Side Corner Rectangle 1"/>
              <p:cNvSpPr/>
              <p:nvPr/>
            </p:nvSpPr>
            <p:spPr>
              <a:xfrm rot="16200000">
                <a:off x="2005914" y="1353456"/>
                <a:ext cx="1300455" cy="19004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Isosceles Triangle 7"/>
              <p:cNvSpPr/>
              <p:nvPr/>
            </p:nvSpPr>
            <p:spPr>
              <a:xfrm rot="5400000">
                <a:off x="3234690" y="2234759"/>
                <a:ext cx="371475" cy="180975"/>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Box 41"/>
              <p:cNvSpPr txBox="1">
                <a:spLocks noChangeArrowheads="1"/>
              </p:cNvSpPr>
              <p:nvPr/>
            </p:nvSpPr>
            <p:spPr bwMode="auto">
              <a:xfrm>
                <a:off x="1893253" y="1911335"/>
                <a:ext cx="1214438" cy="7719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a:solidFill>
                      <a:schemeClr val="bg1"/>
                    </a:solidFill>
                    <a:effectLst>
                      <a:outerShdw blurRad="38100" dist="38100" dir="2700000" algn="tl">
                        <a:srgbClr val="000000">
                          <a:alpha val="43137"/>
                        </a:srgbClr>
                      </a:outerShdw>
                    </a:effectLst>
                    <a:latin typeface="+mn-lt"/>
                  </a:rPr>
                  <a:t>1</a:t>
                </a:r>
              </a:p>
            </p:txBody>
          </p:sp>
        </p:grpSp>
      </p:grpSp>
      <p:sp>
        <p:nvSpPr>
          <p:cNvPr id="13" name="Isosceles Triangle 12"/>
          <p:cNvSpPr/>
          <p:nvPr/>
        </p:nvSpPr>
        <p:spPr>
          <a:xfrm rot="5400000">
            <a:off x="827969" y="2166943"/>
            <a:ext cx="1027604" cy="13265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ectangle 2"/>
          <p:cNvSpPr/>
          <p:nvPr/>
        </p:nvSpPr>
        <p:spPr>
          <a:xfrm>
            <a:off x="1742205" y="1118462"/>
            <a:ext cx="9931607" cy="2308324"/>
          </a:xfrm>
          <a:prstGeom prst="rect">
            <a:avLst/>
          </a:prstGeom>
        </p:spPr>
        <p:txBody>
          <a:bodyPr wrap="square">
            <a:spAutoFit/>
          </a:bodyPr>
          <a:lstStyle/>
          <a:p>
            <a:r>
              <a:rPr lang="vi-VN" sz="3600"/>
              <a:t>Không ngừng học tập, tu dưỡng, rèn luyện, trau dồi đạo đức cách mạng. Mẫu mực về đạo đức, lối sống. Thực sự cần, kiệm, liêm, chính, chí công vô tư; trung thực, giản dị, thẳng thắn, chân thành</a:t>
            </a:r>
          </a:p>
        </p:txBody>
      </p:sp>
      <p:grpSp>
        <p:nvGrpSpPr>
          <p:cNvPr id="15" name="Group 14"/>
          <p:cNvGrpSpPr/>
          <p:nvPr/>
        </p:nvGrpSpPr>
        <p:grpSpPr>
          <a:xfrm>
            <a:off x="144776" y="3729371"/>
            <a:ext cx="11881319" cy="3047145"/>
            <a:chOff x="-15364" y="1679206"/>
            <a:chExt cx="12207364" cy="4826700"/>
          </a:xfrm>
        </p:grpSpPr>
        <p:grpSp>
          <p:nvGrpSpPr>
            <p:cNvPr id="16" name="Group 15"/>
            <p:cNvGrpSpPr/>
            <p:nvPr/>
          </p:nvGrpSpPr>
          <p:grpSpPr>
            <a:xfrm>
              <a:off x="131900" y="1679209"/>
              <a:ext cx="12060100" cy="4826697"/>
              <a:chOff x="131900" y="1679209"/>
              <a:chExt cx="12060100" cy="4826697"/>
            </a:xfrm>
          </p:grpSpPr>
          <p:sp>
            <p:nvSpPr>
              <p:cNvPr id="20" name="Rectangle 2"/>
              <p:cNvSpPr/>
              <p:nvPr/>
            </p:nvSpPr>
            <p:spPr>
              <a:xfrm>
                <a:off x="131900" y="1679209"/>
                <a:ext cx="12060100" cy="4826697"/>
              </a:xfrm>
              <a:prstGeom prst="roundRect">
                <a:avLst/>
              </a:prstGeom>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en-US"/>
              </a:p>
            </p:txBody>
          </p:sp>
          <p:sp>
            <p:nvSpPr>
              <p:cNvPr id="21" name="Rectangle 46"/>
              <p:cNvSpPr>
                <a:spLocks noChangeArrowheads="1"/>
              </p:cNvSpPr>
              <p:nvPr/>
            </p:nvSpPr>
            <p:spPr bwMode="auto">
              <a:xfrm>
                <a:off x="1734327" y="3505083"/>
                <a:ext cx="10095723" cy="11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endParaRPr lang="en-GB" sz="6600"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15364" y="1679206"/>
              <a:ext cx="1494000" cy="4826698"/>
              <a:chOff x="1705928" y="1653442"/>
              <a:chExt cx="1900428" cy="1300455"/>
            </a:xfrm>
            <a:solidFill>
              <a:schemeClr val="accent6">
                <a:lumMod val="75000"/>
              </a:schemeClr>
            </a:solidFill>
          </p:grpSpPr>
          <p:sp>
            <p:nvSpPr>
              <p:cNvPr id="18" name="Round Same Side Corner Rectangle 1"/>
              <p:cNvSpPr/>
              <p:nvPr/>
            </p:nvSpPr>
            <p:spPr>
              <a:xfrm rot="16200000">
                <a:off x="2005914" y="1353456"/>
                <a:ext cx="1300455" cy="1900428"/>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TextBox 41"/>
              <p:cNvSpPr txBox="1">
                <a:spLocks noChangeArrowheads="1"/>
              </p:cNvSpPr>
              <p:nvPr/>
            </p:nvSpPr>
            <p:spPr bwMode="auto">
              <a:xfrm>
                <a:off x="1893253" y="2149891"/>
                <a:ext cx="1214438" cy="294806"/>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7200" b="1">
                    <a:solidFill>
                      <a:schemeClr val="bg1"/>
                    </a:solidFill>
                    <a:effectLst>
                      <a:outerShdw blurRad="38100" dist="38100" dir="2700000" algn="tl">
                        <a:srgbClr val="000000">
                          <a:alpha val="43137"/>
                        </a:srgbClr>
                      </a:outerShdw>
                    </a:effectLst>
                    <a:latin typeface="+mn-lt"/>
                  </a:rPr>
                  <a:t>2</a:t>
                </a:r>
              </a:p>
            </p:txBody>
          </p:sp>
        </p:grpSp>
      </p:grpSp>
      <p:sp>
        <p:nvSpPr>
          <p:cNvPr id="22" name="Isosceles Triangle 21"/>
          <p:cNvSpPr/>
          <p:nvPr/>
        </p:nvSpPr>
        <p:spPr>
          <a:xfrm rot="5400000">
            <a:off x="871653" y="5186618"/>
            <a:ext cx="940234" cy="13265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p:cNvSpPr/>
          <p:nvPr/>
        </p:nvSpPr>
        <p:spPr>
          <a:xfrm>
            <a:off x="1598874" y="3614312"/>
            <a:ext cx="10195729" cy="3231654"/>
          </a:xfrm>
          <a:prstGeom prst="rect">
            <a:avLst/>
          </a:prstGeom>
        </p:spPr>
        <p:txBody>
          <a:bodyPr wrap="square">
            <a:spAutoFit/>
          </a:bodyPr>
          <a:lstStyle/>
          <a:p>
            <a:pPr algn="just"/>
            <a:r>
              <a:rPr lang="vi-VN" sz="3400"/>
              <a:t>Nghiêm túc thực hành tự phê bình và phê bình; thấy đúng phải cương quyết bảo vệ, thấy sai phải quyết liệt đấu tranh; không tranh công đổ lỗi. Dũng cảm nhận khuyết điểm và trách nhiệm. Chủ động xin từ chức khi thấy mình không còn đủ điều kiện, năng lực, uy tín để thực hiện nhiệm vụ</a:t>
            </a:r>
          </a:p>
        </p:txBody>
      </p:sp>
    </p:spTree>
    <p:extLst>
      <p:ext uri="{BB962C8B-B14F-4D97-AF65-F5344CB8AC3E}">
        <p14:creationId xmlns:p14="http://schemas.microsoft.com/office/powerpoint/2010/main" val="3514209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ba: </a:t>
            </a:r>
            <a:r>
              <a:rPr lang="en-US" sz="3200"/>
              <a:t>Đối với </a:t>
            </a:r>
            <a:r>
              <a:rPr lang="en-US" sz="3200" smtClean="0"/>
              <a:t>bản thân</a:t>
            </a:r>
            <a:endParaRPr lang="vi-VN" sz="3200"/>
          </a:p>
        </p:txBody>
      </p:sp>
      <p:sp>
        <p:nvSpPr>
          <p:cNvPr id="23" name="Rounded Rectangle 22"/>
          <p:cNvSpPr/>
          <p:nvPr/>
        </p:nvSpPr>
        <p:spPr>
          <a:xfrm>
            <a:off x="1516285" y="1001212"/>
            <a:ext cx="8727310" cy="60767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Về tu dưỡng, rèn luyện đạo đức cách mạng</a:t>
            </a:r>
          </a:p>
        </p:txBody>
      </p:sp>
      <p:sp>
        <p:nvSpPr>
          <p:cNvPr id="2" name="Rounded Rectangle 1"/>
          <p:cNvSpPr/>
          <p:nvPr/>
        </p:nvSpPr>
        <p:spPr>
          <a:xfrm>
            <a:off x="576201" y="1909688"/>
            <a:ext cx="2338087" cy="1608881"/>
          </a:xfrm>
          <a:prstGeom prst="roundRect">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ounded Rectangle 2"/>
          <p:cNvSpPr/>
          <p:nvPr/>
        </p:nvSpPr>
        <p:spPr>
          <a:xfrm>
            <a:off x="2914289" y="1725917"/>
            <a:ext cx="8982438" cy="2009061"/>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2800" smtClean="0">
                <a:latin typeface="Times New Roman" panose="02020603050405020304" pitchFamily="18" charset="0"/>
                <a:ea typeface="Times New Roman" panose="02020603050405020304" pitchFamily="18" charset="0"/>
              </a:rPr>
              <a:t>Cứ </a:t>
            </a:r>
            <a:r>
              <a:rPr lang="vi-VN" sz="2800">
                <a:latin typeface="Times New Roman" panose="02020603050405020304" pitchFamily="18" charset="0"/>
                <a:ea typeface="Times New Roman" panose="02020603050405020304" pitchFamily="18" charset="0"/>
              </a:rPr>
              <a:t>10 ngày nhịn ăn một bữa, mỗi tháng nhịn 3 bữa, mỗi bữa bớt một nắm gạo cho vào hũ gạo cứu đói của Bác Hồ đã trở thành phong trào rộng khắp, góp phần cứu đói nhân dân, phục vụ cuộc kháng chiến chống Pháp đi đến thắng lợi</a:t>
            </a:r>
            <a:endParaRPr lang="vi-VN" sz="2800"/>
          </a:p>
        </p:txBody>
      </p:sp>
      <p:sp>
        <p:nvSpPr>
          <p:cNvPr id="6" name="Rounded Rectangle 5"/>
          <p:cNvSpPr/>
          <p:nvPr/>
        </p:nvSpPr>
        <p:spPr>
          <a:xfrm>
            <a:off x="576201" y="3933806"/>
            <a:ext cx="5729349" cy="1055608"/>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800" smtClean="0">
                <a:latin typeface="Times New Roman" panose="02020603050405020304" pitchFamily="18" charset="0"/>
                <a:ea typeface="Times New Roman" panose="02020603050405020304" pitchFamily="18" charset="0"/>
              </a:rPr>
              <a:t>Lối </a:t>
            </a:r>
            <a:r>
              <a:rPr lang="vi-VN" sz="2800">
                <a:latin typeface="Times New Roman" panose="02020603050405020304" pitchFamily="18" charset="0"/>
                <a:ea typeface="Times New Roman" panose="02020603050405020304" pitchFamily="18" charset="0"/>
              </a:rPr>
              <a:t>sống giản dị, tiết kiệm, </a:t>
            </a:r>
            <a:r>
              <a:rPr lang="vi-VN" sz="2800" smtClean="0">
                <a:latin typeface="Times New Roman" panose="02020603050405020304" pitchFamily="18" charset="0"/>
                <a:ea typeface="Times New Roman" panose="02020603050405020304" pitchFamily="18" charset="0"/>
              </a:rPr>
              <a:t>một </a:t>
            </a:r>
            <a:r>
              <a:rPr lang="vi-VN" sz="2800">
                <a:latin typeface="Times New Roman" panose="02020603050405020304" pitchFamily="18" charset="0"/>
                <a:ea typeface="Times New Roman" panose="02020603050405020304" pitchFamily="18" charset="0"/>
              </a:rPr>
              <a:t>số đồng chí lãnh đạo cấp cao</a:t>
            </a:r>
            <a:endParaRPr lang="vi-VN" sz="2800"/>
          </a:p>
        </p:txBody>
      </p:sp>
      <p:sp>
        <p:nvSpPr>
          <p:cNvPr id="4" name="Pentagon 3"/>
          <p:cNvSpPr/>
          <p:nvPr/>
        </p:nvSpPr>
        <p:spPr>
          <a:xfrm>
            <a:off x="6305550" y="3830675"/>
            <a:ext cx="5591177" cy="1287968"/>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t>T</a:t>
            </a:r>
            <a:r>
              <a:rPr lang="vi-VN" sz="2800" smtClean="0"/>
              <a:t>rở </a:t>
            </a:r>
            <a:r>
              <a:rPr lang="vi-VN" sz="2800"/>
              <a:t>thành tấm gương sáng về đạo đức cách mạng, có tác dụng giáo dục thế hệ trẻ</a:t>
            </a:r>
          </a:p>
        </p:txBody>
      </p:sp>
      <p:sp>
        <p:nvSpPr>
          <p:cNvPr id="8" name="Rounded Rectangle 7"/>
          <p:cNvSpPr/>
          <p:nvPr/>
        </p:nvSpPr>
        <p:spPr>
          <a:xfrm>
            <a:off x="576201" y="5266921"/>
            <a:ext cx="5729349" cy="1532334"/>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800"/>
              <a:t>Việc tự soi, tự sửa, nhất là về đạo đức, </a:t>
            </a:r>
            <a:r>
              <a:rPr lang="vi-VN" sz="2800" smtClean="0"/>
              <a:t>hành </a:t>
            </a:r>
            <a:r>
              <a:rPr lang="vi-VN" sz="2800"/>
              <a:t>động để có được </a:t>
            </a:r>
            <a:r>
              <a:rPr lang="af-ZA" sz="2800"/>
              <a:t>hình ảnh chuẩn mực </a:t>
            </a:r>
            <a:r>
              <a:rPr lang="vi-VN" sz="2800"/>
              <a:t>trong mắt người dân</a:t>
            </a:r>
            <a:endParaRPr lang="vi-VN" sz="4000"/>
          </a:p>
        </p:txBody>
      </p:sp>
      <p:sp>
        <p:nvSpPr>
          <p:cNvPr id="9" name="Pentagon 8"/>
          <p:cNvSpPr/>
          <p:nvPr/>
        </p:nvSpPr>
        <p:spPr>
          <a:xfrm>
            <a:off x="6305550" y="5394068"/>
            <a:ext cx="5591177" cy="1287968"/>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smtClean="0"/>
              <a:t>Là </a:t>
            </a:r>
            <a:r>
              <a:rPr lang="vi-VN" sz="2800"/>
              <a:t>yêu cầu trước hết đối với người cán bộ cấp cao. </a:t>
            </a:r>
          </a:p>
        </p:txBody>
      </p:sp>
    </p:spTree>
    <p:extLst>
      <p:ext uri="{BB962C8B-B14F-4D97-AF65-F5344CB8AC3E}">
        <p14:creationId xmlns:p14="http://schemas.microsoft.com/office/powerpoint/2010/main" val="1694946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1. Tính cấp thiết</a:t>
            </a:r>
            <a:endParaRPr lang="vi-VN" sz="4000"/>
          </a:p>
        </p:txBody>
      </p:sp>
      <p:sp>
        <p:nvSpPr>
          <p:cNvPr id="15" name="Content Placeholder 2"/>
          <p:cNvSpPr txBox="1">
            <a:spLocks/>
          </p:cNvSpPr>
          <p:nvPr/>
        </p:nvSpPr>
        <p:spPr bwMode="auto">
          <a:xfrm>
            <a:off x="1660310" y="1018608"/>
            <a:ext cx="10207840" cy="2524691"/>
          </a:xfrm>
          <a:prstGeom prst="round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None/>
            </a:pPr>
            <a:r>
              <a:rPr lang="vi-VN" sz="3200" b="1" smtClean="0">
                <a:latin typeface="Times New Roman" pitchFamily="18" charset="0"/>
              </a:rPr>
              <a:t>Cương lĩnh 2011 xác định</a:t>
            </a:r>
            <a:r>
              <a:rPr lang="vi-VN" sz="3200" smtClean="0">
                <a:latin typeface="Times New Roman" pitchFamily="18" charset="0"/>
              </a:rPr>
              <a:t>: </a:t>
            </a:r>
            <a:r>
              <a:rPr lang="vi-VN" sz="3200" i="1" smtClean="0">
                <a:latin typeface="Times New Roman" pitchFamily="18" charset="0"/>
              </a:rPr>
              <a:t>“Đảng </a:t>
            </a:r>
            <a:r>
              <a:rPr lang="vi-VN" sz="3200" i="1">
                <a:latin typeface="Times New Roman" pitchFamily="18" charset="0"/>
              </a:rPr>
              <a:t>lãnh đạo bằng cương lĩnh, chiến lược, các định hướng về chính sách và chủ trương lớn; bằng công tác tuyên truyền, thuyết phục, vận động, tổ chức, kiểm tra, giám sát và bằng hành động gương mẫu của đảng </a:t>
            </a:r>
            <a:r>
              <a:rPr lang="vi-VN" sz="3200" i="1" smtClean="0">
                <a:latin typeface="Times New Roman" pitchFamily="18" charset="0"/>
              </a:rPr>
              <a:t>viên”</a:t>
            </a:r>
            <a:endParaRPr lang="en-US" sz="3200" i="1" dirty="0">
              <a:latin typeface="Times New Roman" pitchFamily="18" charset="0"/>
            </a:endParaRPr>
          </a:p>
        </p:txBody>
      </p:sp>
      <p:sp>
        <p:nvSpPr>
          <p:cNvPr id="16" name="Oval 15"/>
          <p:cNvSpPr/>
          <p:nvPr/>
        </p:nvSpPr>
        <p:spPr>
          <a:xfrm>
            <a:off x="190501" y="1438275"/>
            <a:ext cx="1656000" cy="1656000"/>
          </a:xfrm>
          <a:prstGeom prst="ellipse">
            <a:avLst/>
          </a:prstGeom>
          <a:blipFill>
            <a:blip r:embed="rId2"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Content Placeholder 2"/>
          <p:cNvSpPr txBox="1">
            <a:spLocks/>
          </p:cNvSpPr>
          <p:nvPr/>
        </p:nvSpPr>
        <p:spPr bwMode="auto">
          <a:xfrm>
            <a:off x="355238" y="4100068"/>
            <a:ext cx="10041092" cy="2144011"/>
          </a:xfrm>
          <a:prstGeom prst="roundRect">
            <a:avLst/>
          </a:prstGeom>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spcBef>
                <a:spcPts val="0"/>
              </a:spcBef>
              <a:buClr>
                <a:srgbClr val="FF0000"/>
              </a:buClr>
              <a:buFont typeface="Wingdings" panose="05000000000000000000" pitchFamily="2" charset="2"/>
              <a:buChar char="Ø"/>
            </a:pPr>
            <a:r>
              <a:rPr lang="vi-VN" sz="3200" i="1" smtClean="0">
                <a:latin typeface="Times New Roman" pitchFamily="18" charset="0"/>
              </a:rPr>
              <a:t>“Một </a:t>
            </a:r>
            <a:r>
              <a:rPr lang="vi-VN" sz="3200" i="1">
                <a:latin typeface="Times New Roman" pitchFamily="18" charset="0"/>
              </a:rPr>
              <a:t>tấm gương sống còn có giá trị hơn một trăm bài diễn văn tuyên truyền</a:t>
            </a:r>
            <a:r>
              <a:rPr lang="vi-VN" sz="3200" i="1" smtClean="0">
                <a:latin typeface="Times New Roman" pitchFamily="18" charset="0"/>
              </a:rPr>
              <a:t>”</a:t>
            </a:r>
          </a:p>
          <a:p>
            <a:pPr>
              <a:spcBef>
                <a:spcPts val="0"/>
              </a:spcBef>
              <a:buClr>
                <a:srgbClr val="FF0000"/>
              </a:buClr>
              <a:buFont typeface="Wingdings" panose="05000000000000000000" pitchFamily="2" charset="2"/>
              <a:buChar char="Ø"/>
            </a:pPr>
            <a:r>
              <a:rPr lang="vi-VN" sz="3200" i="1" smtClean="0">
                <a:latin typeface="Times New Roman" pitchFamily="18" charset="0"/>
              </a:rPr>
              <a:t> </a:t>
            </a:r>
            <a:r>
              <a:rPr lang="vi-VN" sz="3200" i="1">
                <a:latin typeface="Times New Roman" pitchFamily="18" charset="0"/>
              </a:rPr>
              <a:t>“Muốn hướng dẫn nhân dân, mình phải làm mực thước cho người ta bắt chước</a:t>
            </a:r>
            <a:r>
              <a:rPr lang="vi-VN" sz="3200" i="1" smtClean="0">
                <a:latin typeface="Times New Roman" pitchFamily="18" charset="0"/>
              </a:rPr>
              <a:t>”</a:t>
            </a:r>
            <a:endParaRPr lang="vi-VN" sz="3200" i="1">
              <a:latin typeface="Times New Roman" pitchFamily="18" charset="0"/>
            </a:endParaRPr>
          </a:p>
        </p:txBody>
      </p:sp>
      <p:sp>
        <p:nvSpPr>
          <p:cNvPr id="17" name="Oval 16"/>
          <p:cNvSpPr/>
          <p:nvPr/>
        </p:nvSpPr>
        <p:spPr>
          <a:xfrm>
            <a:off x="10212150" y="4338637"/>
            <a:ext cx="1656000" cy="1666875"/>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249919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912991" y="1405198"/>
            <a:ext cx="7569843" cy="4907666"/>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ba: </a:t>
            </a:r>
            <a:r>
              <a:rPr lang="en-US" sz="3200"/>
              <a:t>Đối với </a:t>
            </a:r>
            <a:r>
              <a:rPr lang="en-US" sz="3200" smtClean="0"/>
              <a:t>bản thân</a:t>
            </a:r>
            <a:endParaRPr lang="vi-VN" sz="3200"/>
          </a:p>
        </p:txBody>
      </p:sp>
      <p:pic>
        <p:nvPicPr>
          <p:cNvPr id="10" name="Picture 9"/>
          <p:cNvPicPr>
            <a:picLocks noChangeAspect="1"/>
          </p:cNvPicPr>
          <p:nvPr/>
        </p:nvPicPr>
        <p:blipFill>
          <a:blip r:embed="rId2"/>
          <a:stretch>
            <a:fillRect/>
          </a:stretch>
        </p:blipFill>
        <p:spPr>
          <a:xfrm>
            <a:off x="4736841" y="2181226"/>
            <a:ext cx="1886886" cy="3355610"/>
          </a:xfrm>
          <a:prstGeom prst="rect">
            <a:avLst/>
          </a:prstGeom>
        </p:spPr>
      </p:pic>
      <p:sp>
        <p:nvSpPr>
          <p:cNvPr id="5" name="Rounded Rectangle 4"/>
          <p:cNvSpPr/>
          <p:nvPr/>
        </p:nvSpPr>
        <p:spPr>
          <a:xfrm>
            <a:off x="714375" y="1181100"/>
            <a:ext cx="3905250" cy="21717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800">
                <a:solidFill>
                  <a:schemeClr val="tx1"/>
                </a:solidFill>
              </a:rPr>
              <a:t>P</a:t>
            </a:r>
            <a:r>
              <a:rPr lang="vi-VN" sz="2800" smtClean="0">
                <a:solidFill>
                  <a:schemeClr val="tx1"/>
                </a:solidFill>
              </a:rPr>
              <a:t>hải </a:t>
            </a:r>
            <a:r>
              <a:rPr lang="vi-VN" sz="2800">
                <a:solidFill>
                  <a:schemeClr val="tx1"/>
                </a:solidFill>
              </a:rPr>
              <a:t>tích cực học tập, học trong sách vở, học ngoài thực tiễn, học ở nhân dân</a:t>
            </a:r>
          </a:p>
        </p:txBody>
      </p:sp>
      <p:sp>
        <p:nvSpPr>
          <p:cNvPr id="13" name="Rounded Rectangle 12"/>
          <p:cNvSpPr/>
          <p:nvPr/>
        </p:nvSpPr>
        <p:spPr>
          <a:xfrm>
            <a:off x="6740943" y="1181100"/>
            <a:ext cx="5041482" cy="21717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800" smtClean="0">
                <a:solidFill>
                  <a:schemeClr val="tx1"/>
                </a:solidFill>
              </a:rPr>
              <a:t>Phải </a:t>
            </a:r>
            <a:r>
              <a:rPr lang="vi-VN" sz="2800">
                <a:solidFill>
                  <a:schemeClr val="tx1"/>
                </a:solidFill>
              </a:rPr>
              <a:t>luôn có ý thức trau dồi đạo đức cách mạng, thực hành cần, kiệm, liêm, chính, chí công, vô tư</a:t>
            </a:r>
          </a:p>
        </p:txBody>
      </p:sp>
      <p:sp>
        <p:nvSpPr>
          <p:cNvPr id="14" name="Rounded Rectangle 13"/>
          <p:cNvSpPr/>
          <p:nvPr/>
        </p:nvSpPr>
        <p:spPr>
          <a:xfrm>
            <a:off x="714375" y="3905250"/>
            <a:ext cx="3905250" cy="240761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800">
                <a:solidFill>
                  <a:schemeClr val="tx1"/>
                </a:solidFill>
              </a:rPr>
              <a:t>Từng đồng chí phải thật sự mẫu mực về đạo đức, lối sống, thẳng thắn, chân thành để cán bộ, đảng viên noi theo</a:t>
            </a:r>
          </a:p>
        </p:txBody>
      </p:sp>
      <p:sp>
        <p:nvSpPr>
          <p:cNvPr id="15" name="Rounded Rectangle 14"/>
          <p:cNvSpPr/>
          <p:nvPr/>
        </p:nvSpPr>
        <p:spPr>
          <a:xfrm>
            <a:off x="6740943" y="3576898"/>
            <a:ext cx="5041482" cy="315727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800">
                <a:solidFill>
                  <a:schemeClr val="tx1"/>
                </a:solidFill>
              </a:rPr>
              <a:t>Hồ Chủ tịch đã căn dặn các đồng chí cán bộ cấp </a:t>
            </a:r>
            <a:r>
              <a:rPr lang="vi-VN" sz="2800" smtClean="0">
                <a:solidFill>
                  <a:schemeClr val="tx1"/>
                </a:solidFill>
              </a:rPr>
              <a:t>cao: </a:t>
            </a:r>
            <a:r>
              <a:rPr lang="vi-VN" sz="2800">
                <a:solidFill>
                  <a:schemeClr val="tx1"/>
                </a:solidFill>
              </a:rPr>
              <a:t>“</a:t>
            </a:r>
            <a:r>
              <a:rPr lang="vi-VN" sz="2800" i="1">
                <a:solidFill>
                  <a:schemeClr val="tx1"/>
                </a:solidFill>
              </a:rPr>
              <a:t>Nếu chúng ta làm gương mẫu và biết lãnh đạo thì bất cứ công việc gì khó khăn đến đâu cũng nhất định làm được</a:t>
            </a:r>
            <a:r>
              <a:rPr lang="vi-VN" sz="2800">
                <a:solidFill>
                  <a:schemeClr val="tx1"/>
                </a:solidFill>
              </a:rPr>
              <a:t>”</a:t>
            </a:r>
          </a:p>
        </p:txBody>
      </p:sp>
    </p:spTree>
    <p:extLst>
      <p:ext uri="{BB962C8B-B14F-4D97-AF65-F5344CB8AC3E}">
        <p14:creationId xmlns:p14="http://schemas.microsoft.com/office/powerpoint/2010/main" val="26732885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ba: </a:t>
            </a:r>
            <a:r>
              <a:rPr lang="en-US" sz="3200"/>
              <a:t>Đối với </a:t>
            </a:r>
            <a:r>
              <a:rPr lang="en-US" sz="3200" smtClean="0"/>
              <a:t>bản thân</a:t>
            </a:r>
            <a:endParaRPr lang="vi-VN" sz="3200"/>
          </a:p>
        </p:txBody>
      </p:sp>
      <p:sp>
        <p:nvSpPr>
          <p:cNvPr id="9" name="Rounded Rectangle 8"/>
          <p:cNvSpPr/>
          <p:nvPr/>
        </p:nvSpPr>
        <p:spPr>
          <a:xfrm>
            <a:off x="638176" y="1001212"/>
            <a:ext cx="10906124" cy="60767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Về thực hành tập trung dân chủ, tự phê bình và phê bình</a:t>
            </a:r>
          </a:p>
        </p:txBody>
      </p:sp>
      <p:sp>
        <p:nvSpPr>
          <p:cNvPr id="16" name="Rounded Rectangle 15"/>
          <p:cNvSpPr/>
          <p:nvPr/>
        </p:nvSpPr>
        <p:spPr>
          <a:xfrm>
            <a:off x="392683" y="3309909"/>
            <a:ext cx="3857624" cy="1614844"/>
          </a:xfrm>
          <a:prstGeom prst="roundRect">
            <a:avLst/>
          </a:prstGeom>
        </p:spPr>
        <p:style>
          <a:lnRef idx="3">
            <a:schemeClr val="lt1"/>
          </a:lnRef>
          <a:fillRef idx="1">
            <a:schemeClr val="accent2"/>
          </a:fillRef>
          <a:effectRef idx="1">
            <a:schemeClr val="accent2"/>
          </a:effectRef>
          <a:fontRef idx="minor">
            <a:schemeClr val="lt1"/>
          </a:fontRef>
        </p:style>
        <p:txBody>
          <a:bodyPr spcFirstLastPara="0" vert="horz" wrap="square" lIns="237284" tIns="237284" rIns="237284" bIns="237284" numCol="1" spcCol="1270" anchor="ctr" anchorCtr="0">
            <a:noAutofit/>
          </a:bodyPr>
          <a:lstStyle/>
          <a:p>
            <a:pPr lvl="0" algn="ctr" defTabSz="1422400">
              <a:lnSpc>
                <a:spcPct val="90000"/>
              </a:lnSpc>
              <a:spcBef>
                <a:spcPct val="0"/>
              </a:spcBef>
              <a:spcAft>
                <a:spcPts val="0"/>
              </a:spcAft>
            </a:pPr>
            <a:r>
              <a:rPr lang="vi-VN" sz="3600">
                <a:solidFill>
                  <a:schemeClr val="tx1"/>
                </a:solidFill>
                <a:ea typeface="+mj-ea"/>
                <a:cs typeface="Calibri" panose="020F0502020204030204" pitchFamily="34" charset="0"/>
              </a:rPr>
              <a:t>Tập trung dân chủ, tự phê bình và phê bình </a:t>
            </a:r>
            <a:endParaRPr lang="vi-VN" sz="3600" i="1" dirty="0" smtClean="0">
              <a:solidFill>
                <a:schemeClr val="tx1"/>
              </a:solidFill>
              <a:ea typeface="+mj-ea"/>
              <a:cs typeface="Calibri" panose="020F0502020204030204" pitchFamily="34" charset="0"/>
            </a:endParaRPr>
          </a:p>
        </p:txBody>
      </p:sp>
      <p:sp>
        <p:nvSpPr>
          <p:cNvPr id="18" name="Freeform 17"/>
          <p:cNvSpPr/>
          <p:nvPr/>
        </p:nvSpPr>
        <p:spPr>
          <a:xfrm rot="19800000">
            <a:off x="4381782" y="2576065"/>
            <a:ext cx="487502" cy="456540"/>
          </a:xfrm>
          <a:custGeom>
            <a:avLst/>
            <a:gdLst>
              <a:gd name="connsiteX0" fmla="*/ 0 w 286008"/>
              <a:gd name="connsiteY0" fmla="*/ 91308 h 456540"/>
              <a:gd name="connsiteX1" fmla="*/ 143004 w 286008"/>
              <a:gd name="connsiteY1" fmla="*/ 91308 h 456540"/>
              <a:gd name="connsiteX2" fmla="*/ 143004 w 286008"/>
              <a:gd name="connsiteY2" fmla="*/ 0 h 456540"/>
              <a:gd name="connsiteX3" fmla="*/ 286008 w 286008"/>
              <a:gd name="connsiteY3" fmla="*/ 228270 h 456540"/>
              <a:gd name="connsiteX4" fmla="*/ 143004 w 286008"/>
              <a:gd name="connsiteY4" fmla="*/ 456540 h 456540"/>
              <a:gd name="connsiteX5" fmla="*/ 143004 w 286008"/>
              <a:gd name="connsiteY5" fmla="*/ 365232 h 456540"/>
              <a:gd name="connsiteX6" fmla="*/ 0 w 286008"/>
              <a:gd name="connsiteY6" fmla="*/ 365232 h 456540"/>
              <a:gd name="connsiteX7" fmla="*/ 0 w 286008"/>
              <a:gd name="connsiteY7" fmla="*/ 91308 h 45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008" h="456540">
                <a:moveTo>
                  <a:pt x="0" y="91308"/>
                </a:moveTo>
                <a:lnTo>
                  <a:pt x="143004" y="91308"/>
                </a:lnTo>
                <a:lnTo>
                  <a:pt x="143004" y="0"/>
                </a:lnTo>
                <a:lnTo>
                  <a:pt x="286008" y="228270"/>
                </a:lnTo>
                <a:lnTo>
                  <a:pt x="143004" y="456540"/>
                </a:lnTo>
                <a:lnTo>
                  <a:pt x="143004" y="365232"/>
                </a:lnTo>
                <a:lnTo>
                  <a:pt x="0" y="365232"/>
                </a:lnTo>
                <a:lnTo>
                  <a:pt x="0" y="91308"/>
                </a:lnTo>
                <a:close/>
              </a:path>
            </a:pathLst>
          </a:custGeom>
        </p:spPr>
        <p:style>
          <a:lnRef idx="0">
            <a:schemeClr val="lt1">
              <a:hueOff val="0"/>
              <a:satOff val="0"/>
              <a:lumOff val="0"/>
              <a:alphaOff val="0"/>
            </a:schemeClr>
          </a:lnRef>
          <a:fillRef idx="1">
            <a:schemeClr val="accent3">
              <a:hueOff val="2250053"/>
              <a:satOff val="-3376"/>
              <a:lumOff val="-549"/>
              <a:alphaOff val="0"/>
            </a:schemeClr>
          </a:fillRef>
          <a:effectRef idx="1">
            <a:schemeClr val="accent3">
              <a:hueOff val="2250053"/>
              <a:satOff val="-3376"/>
              <a:lumOff val="-549"/>
              <a:alphaOff val="0"/>
            </a:schemeClr>
          </a:effectRef>
          <a:fontRef idx="minor">
            <a:schemeClr val="lt1"/>
          </a:fontRef>
        </p:style>
        <p:txBody>
          <a:bodyPr spcFirstLastPara="0" vert="horz" wrap="square" lIns="0" tIns="91308" rIns="85801" bIns="91307" numCol="1" spcCol="1270" anchor="ctr" anchorCtr="0">
            <a:noAutofit/>
          </a:bodyPr>
          <a:lstStyle/>
          <a:p>
            <a:pPr lvl="0" algn="ctr" defTabSz="844550">
              <a:lnSpc>
                <a:spcPct val="90000"/>
              </a:lnSpc>
              <a:spcBef>
                <a:spcPct val="0"/>
              </a:spcBef>
              <a:spcAft>
                <a:spcPct val="35000"/>
              </a:spcAft>
            </a:pPr>
            <a:endParaRPr lang="en-US" sz="1900" kern="1200"/>
          </a:p>
        </p:txBody>
      </p:sp>
      <p:sp>
        <p:nvSpPr>
          <p:cNvPr id="19" name="Rounded Rectangle 18"/>
          <p:cNvSpPr/>
          <p:nvPr/>
        </p:nvSpPr>
        <p:spPr>
          <a:xfrm>
            <a:off x="5054505" y="1741557"/>
            <a:ext cx="6785069" cy="1342766"/>
          </a:xfrm>
          <a:prstGeom prst="roundRect">
            <a:avLst/>
          </a:prstGeom>
        </p:spPr>
        <p:style>
          <a:lnRef idx="3">
            <a:schemeClr val="lt1">
              <a:hueOff val="0"/>
              <a:satOff val="0"/>
              <a:lumOff val="0"/>
              <a:alphaOff val="0"/>
            </a:schemeClr>
          </a:lnRef>
          <a:fillRef idx="1">
            <a:schemeClr val="accent3">
              <a:hueOff val="2250053"/>
              <a:satOff val="-3376"/>
              <a:lumOff val="-549"/>
              <a:alphaOff val="0"/>
            </a:schemeClr>
          </a:fillRef>
          <a:effectRef idx="1">
            <a:schemeClr val="accent3">
              <a:hueOff val="2250053"/>
              <a:satOff val="-3376"/>
              <a:lumOff val="-549"/>
              <a:alphaOff val="0"/>
            </a:schemeClr>
          </a:effectRef>
          <a:fontRef idx="minor">
            <a:schemeClr val="lt1"/>
          </a:fontRef>
        </p:style>
        <p:txBody>
          <a:bodyPr spcFirstLastPara="0" vert="horz" wrap="square" lIns="237284" tIns="237284" rIns="237284" bIns="237284" numCol="1" spcCol="1270" anchor="ctr" anchorCtr="0">
            <a:noAutofit/>
          </a:bodyPr>
          <a:lstStyle/>
          <a:p>
            <a:pPr lvl="0" algn="ctr" defTabSz="1422400">
              <a:lnSpc>
                <a:spcPct val="90000"/>
              </a:lnSpc>
              <a:spcBef>
                <a:spcPct val="0"/>
              </a:spcBef>
              <a:spcAft>
                <a:spcPct val="35000"/>
              </a:spcAft>
            </a:pPr>
            <a:r>
              <a:rPr lang="vi-VN" sz="3200" smtClean="0">
                <a:solidFill>
                  <a:srgbClr val="FFFF99"/>
                </a:solidFill>
                <a:cs typeface="Calibri" panose="020F0502020204030204" pitchFamily="34" charset="0"/>
              </a:rPr>
              <a:t>Là nguyên tắc quan trọng trong sinh hoạt Đảng</a:t>
            </a:r>
            <a:endParaRPr lang="en-US" sz="2000" kern="1200">
              <a:solidFill>
                <a:srgbClr val="FFFF99"/>
              </a:solidFill>
              <a:cs typeface="Calibri" panose="020F0502020204030204" pitchFamily="34" charset="0"/>
            </a:endParaRPr>
          </a:p>
        </p:txBody>
      </p:sp>
      <p:sp>
        <p:nvSpPr>
          <p:cNvPr id="21" name="Freeform 20"/>
          <p:cNvSpPr/>
          <p:nvPr/>
        </p:nvSpPr>
        <p:spPr>
          <a:xfrm>
            <a:off x="4420068" y="3799447"/>
            <a:ext cx="490695" cy="445581"/>
          </a:xfrm>
          <a:custGeom>
            <a:avLst/>
            <a:gdLst>
              <a:gd name="connsiteX0" fmla="*/ 0 w 286008"/>
              <a:gd name="connsiteY0" fmla="*/ 91308 h 456540"/>
              <a:gd name="connsiteX1" fmla="*/ 143004 w 286008"/>
              <a:gd name="connsiteY1" fmla="*/ 91308 h 456540"/>
              <a:gd name="connsiteX2" fmla="*/ 143004 w 286008"/>
              <a:gd name="connsiteY2" fmla="*/ 0 h 456540"/>
              <a:gd name="connsiteX3" fmla="*/ 286008 w 286008"/>
              <a:gd name="connsiteY3" fmla="*/ 228270 h 456540"/>
              <a:gd name="connsiteX4" fmla="*/ 143004 w 286008"/>
              <a:gd name="connsiteY4" fmla="*/ 456540 h 456540"/>
              <a:gd name="connsiteX5" fmla="*/ 143004 w 286008"/>
              <a:gd name="connsiteY5" fmla="*/ 365232 h 456540"/>
              <a:gd name="connsiteX6" fmla="*/ 0 w 286008"/>
              <a:gd name="connsiteY6" fmla="*/ 365232 h 456540"/>
              <a:gd name="connsiteX7" fmla="*/ 0 w 286008"/>
              <a:gd name="connsiteY7" fmla="*/ 91308 h 45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008" h="456540">
                <a:moveTo>
                  <a:pt x="0" y="91308"/>
                </a:moveTo>
                <a:lnTo>
                  <a:pt x="143004" y="91308"/>
                </a:lnTo>
                <a:lnTo>
                  <a:pt x="143004" y="0"/>
                </a:lnTo>
                <a:lnTo>
                  <a:pt x="286008" y="228270"/>
                </a:lnTo>
                <a:lnTo>
                  <a:pt x="143004" y="456540"/>
                </a:lnTo>
                <a:lnTo>
                  <a:pt x="143004" y="365232"/>
                </a:lnTo>
                <a:lnTo>
                  <a:pt x="0" y="365232"/>
                </a:lnTo>
                <a:lnTo>
                  <a:pt x="0" y="91308"/>
                </a:lnTo>
                <a:close/>
              </a:path>
            </a:pathLst>
          </a:custGeom>
        </p:spPr>
        <p:style>
          <a:lnRef idx="0">
            <a:schemeClr val="lt1">
              <a:hueOff val="0"/>
              <a:satOff val="0"/>
              <a:lumOff val="0"/>
              <a:alphaOff val="0"/>
            </a:schemeClr>
          </a:lnRef>
          <a:fillRef idx="1">
            <a:schemeClr val="accent3">
              <a:hueOff val="4500106"/>
              <a:satOff val="-6752"/>
              <a:lumOff val="-1098"/>
              <a:alphaOff val="0"/>
            </a:schemeClr>
          </a:fillRef>
          <a:effectRef idx="1">
            <a:schemeClr val="accent3">
              <a:hueOff val="4500106"/>
              <a:satOff val="-6752"/>
              <a:lumOff val="-1098"/>
              <a:alphaOff val="0"/>
            </a:schemeClr>
          </a:effectRef>
          <a:fontRef idx="minor">
            <a:schemeClr val="lt1"/>
          </a:fontRef>
        </p:style>
        <p:txBody>
          <a:bodyPr spcFirstLastPara="0" vert="horz" wrap="square" lIns="0" tIns="91308" rIns="85801" bIns="91307" numCol="1" spcCol="1270" anchor="ctr" anchorCtr="0">
            <a:noAutofit/>
          </a:bodyPr>
          <a:lstStyle/>
          <a:p>
            <a:pPr lvl="0" algn="ctr" defTabSz="844550">
              <a:lnSpc>
                <a:spcPct val="90000"/>
              </a:lnSpc>
              <a:spcBef>
                <a:spcPct val="0"/>
              </a:spcBef>
              <a:spcAft>
                <a:spcPct val="35000"/>
              </a:spcAft>
            </a:pPr>
            <a:endParaRPr lang="en-US" sz="1900" kern="1200"/>
          </a:p>
        </p:txBody>
      </p:sp>
      <p:sp>
        <p:nvSpPr>
          <p:cNvPr id="22" name="Rounded Rectangle 21"/>
          <p:cNvSpPr/>
          <p:nvPr/>
        </p:nvSpPr>
        <p:spPr>
          <a:xfrm>
            <a:off x="5054506" y="3183763"/>
            <a:ext cx="6785068" cy="1826387"/>
          </a:xfrm>
          <a:prstGeom prst="roundRect">
            <a:avLst/>
          </a:prstGeom>
          <a:solidFill>
            <a:schemeClr val="accent3">
              <a:lumMod val="75000"/>
            </a:schemeClr>
          </a:solidFill>
        </p:spPr>
        <p:style>
          <a:lnRef idx="3">
            <a:schemeClr val="lt1">
              <a:hueOff val="0"/>
              <a:satOff val="0"/>
              <a:lumOff val="0"/>
              <a:alphaOff val="0"/>
            </a:schemeClr>
          </a:lnRef>
          <a:fillRef idx="1">
            <a:schemeClr val="accent3">
              <a:hueOff val="4500106"/>
              <a:satOff val="-6752"/>
              <a:lumOff val="-1098"/>
              <a:alphaOff val="0"/>
            </a:schemeClr>
          </a:fillRef>
          <a:effectRef idx="1">
            <a:schemeClr val="accent3">
              <a:hueOff val="4500106"/>
              <a:satOff val="-6752"/>
              <a:lumOff val="-1098"/>
              <a:alphaOff val="0"/>
            </a:schemeClr>
          </a:effectRef>
          <a:fontRef idx="minor">
            <a:schemeClr val="lt1"/>
          </a:fontRef>
        </p:style>
        <p:txBody>
          <a:bodyPr spcFirstLastPara="0" vert="horz" wrap="square" lIns="237284" tIns="237284" rIns="237284" bIns="237284" numCol="1" spcCol="1270" anchor="ctr" anchorCtr="0">
            <a:noAutofit/>
          </a:bodyPr>
          <a:lstStyle/>
          <a:p>
            <a:pPr lvl="0" algn="just" defTabSz="1422400">
              <a:lnSpc>
                <a:spcPct val="90000"/>
              </a:lnSpc>
              <a:spcBef>
                <a:spcPct val="0"/>
              </a:spcBef>
              <a:spcAft>
                <a:spcPct val="35000"/>
              </a:spcAft>
            </a:pPr>
            <a:r>
              <a:rPr lang="vi-VN" sz="3000" spc="-70" smtClean="0">
                <a:solidFill>
                  <a:srgbClr val="FFFF99"/>
                </a:solidFill>
                <a:cs typeface="Calibri" panose="020F0502020204030204" pitchFamily="34" charset="0"/>
              </a:rPr>
              <a:t>Bảo </a:t>
            </a:r>
            <a:r>
              <a:rPr lang="vi-VN" sz="3000" spc="-70">
                <a:solidFill>
                  <a:srgbClr val="FFFF99"/>
                </a:solidFill>
                <a:cs typeface="Calibri" panose="020F0502020204030204" pitchFamily="34" charset="0"/>
              </a:rPr>
              <a:t>đảm cho Đảng phát huy sức mạnh trí tuệ của tập thể, sự đoàn kết thống nhất ý chí và hành động, nâng cao năng </a:t>
            </a:r>
            <a:r>
              <a:rPr lang="vi-VN" sz="3000" spc="-70" smtClean="0">
                <a:solidFill>
                  <a:srgbClr val="FFFF99"/>
                </a:solidFill>
                <a:cs typeface="Calibri" panose="020F0502020204030204" pitchFamily="34" charset="0"/>
              </a:rPr>
              <a:t>lực, </a:t>
            </a:r>
            <a:r>
              <a:rPr lang="vi-VN" sz="3000" spc="-70">
                <a:solidFill>
                  <a:srgbClr val="FFFF99"/>
                </a:solidFill>
                <a:cs typeface="Calibri" panose="020F0502020204030204" pitchFamily="34" charset="0"/>
              </a:rPr>
              <a:t>sức chiến đấu của Đảng</a:t>
            </a:r>
            <a:endParaRPr lang="en-US" sz="3000" kern="1200" spc="-70">
              <a:solidFill>
                <a:srgbClr val="FFFF99"/>
              </a:solidFill>
              <a:cs typeface="Calibri" panose="020F0502020204030204" pitchFamily="34" charset="0"/>
            </a:endParaRPr>
          </a:p>
        </p:txBody>
      </p:sp>
      <p:sp>
        <p:nvSpPr>
          <p:cNvPr id="23" name="Freeform 22"/>
          <p:cNvSpPr/>
          <p:nvPr/>
        </p:nvSpPr>
        <p:spPr>
          <a:xfrm rot="2244360">
            <a:off x="4335188" y="5209158"/>
            <a:ext cx="490695" cy="445581"/>
          </a:xfrm>
          <a:custGeom>
            <a:avLst/>
            <a:gdLst>
              <a:gd name="connsiteX0" fmla="*/ 0 w 286008"/>
              <a:gd name="connsiteY0" fmla="*/ 91308 h 456540"/>
              <a:gd name="connsiteX1" fmla="*/ 143004 w 286008"/>
              <a:gd name="connsiteY1" fmla="*/ 91308 h 456540"/>
              <a:gd name="connsiteX2" fmla="*/ 143004 w 286008"/>
              <a:gd name="connsiteY2" fmla="*/ 0 h 456540"/>
              <a:gd name="connsiteX3" fmla="*/ 286008 w 286008"/>
              <a:gd name="connsiteY3" fmla="*/ 228270 h 456540"/>
              <a:gd name="connsiteX4" fmla="*/ 143004 w 286008"/>
              <a:gd name="connsiteY4" fmla="*/ 456540 h 456540"/>
              <a:gd name="connsiteX5" fmla="*/ 143004 w 286008"/>
              <a:gd name="connsiteY5" fmla="*/ 365232 h 456540"/>
              <a:gd name="connsiteX6" fmla="*/ 0 w 286008"/>
              <a:gd name="connsiteY6" fmla="*/ 365232 h 456540"/>
              <a:gd name="connsiteX7" fmla="*/ 0 w 286008"/>
              <a:gd name="connsiteY7" fmla="*/ 91308 h 45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008" h="456540">
                <a:moveTo>
                  <a:pt x="0" y="91308"/>
                </a:moveTo>
                <a:lnTo>
                  <a:pt x="143004" y="91308"/>
                </a:lnTo>
                <a:lnTo>
                  <a:pt x="143004" y="0"/>
                </a:lnTo>
                <a:lnTo>
                  <a:pt x="286008" y="228270"/>
                </a:lnTo>
                <a:lnTo>
                  <a:pt x="143004" y="456540"/>
                </a:lnTo>
                <a:lnTo>
                  <a:pt x="143004" y="365232"/>
                </a:lnTo>
                <a:lnTo>
                  <a:pt x="0" y="365232"/>
                </a:lnTo>
                <a:lnTo>
                  <a:pt x="0" y="91308"/>
                </a:lnTo>
                <a:close/>
              </a:path>
            </a:pathLst>
          </a:custGeom>
          <a:ln>
            <a:noFill/>
          </a:ln>
        </p:spPr>
        <p:style>
          <a:lnRef idx="3">
            <a:schemeClr val="lt1"/>
          </a:lnRef>
          <a:fillRef idx="1">
            <a:schemeClr val="accent4"/>
          </a:fillRef>
          <a:effectRef idx="1">
            <a:schemeClr val="accent4"/>
          </a:effectRef>
          <a:fontRef idx="minor">
            <a:schemeClr val="lt1"/>
          </a:fontRef>
        </p:style>
        <p:txBody>
          <a:bodyPr spcFirstLastPara="0" vert="horz" wrap="square" lIns="0" tIns="91308" rIns="85801" bIns="91307" numCol="1" spcCol="1270" anchor="ctr" anchorCtr="0">
            <a:noAutofit/>
          </a:bodyPr>
          <a:lstStyle/>
          <a:p>
            <a:pPr lvl="0" algn="ctr" defTabSz="844550">
              <a:lnSpc>
                <a:spcPct val="90000"/>
              </a:lnSpc>
              <a:spcBef>
                <a:spcPct val="0"/>
              </a:spcBef>
              <a:spcAft>
                <a:spcPct val="35000"/>
              </a:spcAft>
            </a:pPr>
            <a:endParaRPr lang="en-US" sz="1900" kern="1200"/>
          </a:p>
        </p:txBody>
      </p:sp>
      <p:sp>
        <p:nvSpPr>
          <p:cNvPr id="24" name="Rounded Rectangle 23"/>
          <p:cNvSpPr/>
          <p:nvPr/>
        </p:nvSpPr>
        <p:spPr>
          <a:xfrm>
            <a:off x="5054505" y="5105936"/>
            <a:ext cx="6785068" cy="1534846"/>
          </a:xfrm>
          <a:prstGeom prst="roundRect">
            <a:avLst/>
          </a:prstGeom>
          <a:solidFill>
            <a:schemeClr val="accent4">
              <a:lumMod val="75000"/>
            </a:schemeClr>
          </a:solidFill>
        </p:spPr>
        <p:style>
          <a:lnRef idx="3">
            <a:schemeClr val="lt1">
              <a:hueOff val="0"/>
              <a:satOff val="0"/>
              <a:lumOff val="0"/>
              <a:alphaOff val="0"/>
            </a:schemeClr>
          </a:lnRef>
          <a:fillRef idx="1">
            <a:schemeClr val="accent3">
              <a:hueOff val="4500106"/>
              <a:satOff val="-6752"/>
              <a:lumOff val="-1098"/>
              <a:alphaOff val="0"/>
            </a:schemeClr>
          </a:fillRef>
          <a:effectRef idx="1">
            <a:schemeClr val="accent3">
              <a:hueOff val="4500106"/>
              <a:satOff val="-6752"/>
              <a:lumOff val="-1098"/>
              <a:alphaOff val="0"/>
            </a:schemeClr>
          </a:effectRef>
          <a:fontRef idx="minor">
            <a:schemeClr val="lt1"/>
          </a:fontRef>
        </p:style>
        <p:txBody>
          <a:bodyPr spcFirstLastPara="0" vert="horz" wrap="square" lIns="237284" tIns="237284" rIns="237284" bIns="237284" numCol="1" spcCol="1270" anchor="ctr" anchorCtr="0">
            <a:noAutofit/>
          </a:bodyPr>
          <a:lstStyle/>
          <a:p>
            <a:pPr lvl="0" algn="just" defTabSz="1422400">
              <a:lnSpc>
                <a:spcPct val="90000"/>
              </a:lnSpc>
              <a:spcBef>
                <a:spcPct val="0"/>
              </a:spcBef>
              <a:spcAft>
                <a:spcPct val="35000"/>
              </a:spcAft>
            </a:pPr>
            <a:r>
              <a:rPr lang="vi-VN" sz="3000" spc="-70">
                <a:solidFill>
                  <a:srgbClr val="FFFF99"/>
                </a:solidFill>
                <a:cs typeface="Calibri" panose="020F0502020204030204" pitchFamily="34" charset="0"/>
              </a:rPr>
              <a:t>N</a:t>
            </a:r>
            <a:r>
              <a:rPr lang="vi-VN" sz="3000" spc="-70" smtClean="0">
                <a:solidFill>
                  <a:srgbClr val="FFFF99"/>
                </a:solidFill>
                <a:cs typeface="Calibri" panose="020F0502020204030204" pitchFamily="34" charset="0"/>
              </a:rPr>
              <a:t>gười </a:t>
            </a:r>
            <a:r>
              <a:rPr lang="vi-VN" sz="3000" spc="-70">
                <a:solidFill>
                  <a:srgbClr val="FFFF99"/>
                </a:solidFill>
                <a:cs typeface="Calibri" panose="020F0502020204030204" pitchFamily="34" charset="0"/>
              </a:rPr>
              <a:t>lãnh đạo cấp cao phải thực sự cầu thị, thẳng thắn, biết lắng nghe ý kiến góp ý, nhất là những ý kiến trái chiều</a:t>
            </a:r>
            <a:endParaRPr lang="en-US" sz="3000" kern="1200" spc="-70">
              <a:solidFill>
                <a:srgbClr val="FFFF99"/>
              </a:solidFill>
              <a:cs typeface="Calibri" panose="020F0502020204030204" pitchFamily="34" charset="0"/>
            </a:endParaRPr>
          </a:p>
        </p:txBody>
      </p:sp>
    </p:spTree>
    <p:extLst>
      <p:ext uri="{BB962C8B-B14F-4D97-AF65-F5344CB8AC3E}">
        <p14:creationId xmlns:p14="http://schemas.microsoft.com/office/powerpoint/2010/main" val="4063336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ba: </a:t>
            </a:r>
            <a:r>
              <a:rPr lang="en-US" sz="3200"/>
              <a:t>Đối với </a:t>
            </a:r>
            <a:r>
              <a:rPr lang="en-US" sz="3200" smtClean="0"/>
              <a:t>bản thân</a:t>
            </a:r>
            <a:endParaRPr lang="vi-VN" sz="3200"/>
          </a:p>
        </p:txBody>
      </p:sp>
      <p:graphicFrame>
        <p:nvGraphicFramePr>
          <p:cNvPr id="2" name="Diagram 1"/>
          <p:cNvGraphicFramePr/>
          <p:nvPr>
            <p:extLst>
              <p:ext uri="{D42A27DB-BD31-4B8C-83A1-F6EECF244321}">
                <p14:modId xmlns:p14="http://schemas.microsoft.com/office/powerpoint/2010/main" val="3767491021"/>
              </p:ext>
            </p:extLst>
          </p:nvPr>
        </p:nvGraphicFramePr>
        <p:xfrm>
          <a:off x="390524" y="1157816"/>
          <a:ext cx="116355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961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ba: </a:t>
            </a:r>
            <a:r>
              <a:rPr lang="en-US" sz="3200"/>
              <a:t>Đối với </a:t>
            </a:r>
            <a:r>
              <a:rPr lang="en-US" sz="3200" smtClean="0"/>
              <a:t>bản thân</a:t>
            </a:r>
            <a:endParaRPr lang="vi-VN" sz="3200"/>
          </a:p>
        </p:txBody>
      </p:sp>
      <p:graphicFrame>
        <p:nvGraphicFramePr>
          <p:cNvPr id="2" name="Diagram 1"/>
          <p:cNvGraphicFramePr/>
          <p:nvPr>
            <p:extLst>
              <p:ext uri="{D42A27DB-BD31-4B8C-83A1-F6EECF244321}">
                <p14:modId xmlns:p14="http://schemas.microsoft.com/office/powerpoint/2010/main" val="3924598837"/>
              </p:ext>
            </p:extLst>
          </p:nvPr>
        </p:nvGraphicFramePr>
        <p:xfrm>
          <a:off x="390524" y="1157816"/>
          <a:ext cx="1163557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836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en-US" sz="3200" smtClean="0"/>
              <a:t>Điều 3</a:t>
            </a:r>
            <a:endParaRPr lang="vi-VN" sz="3200"/>
          </a:p>
        </p:txBody>
      </p:sp>
      <p:grpSp>
        <p:nvGrpSpPr>
          <p:cNvPr id="5" name="Group 4"/>
          <p:cNvGrpSpPr/>
          <p:nvPr/>
        </p:nvGrpSpPr>
        <p:grpSpPr>
          <a:xfrm>
            <a:off x="493457" y="1538184"/>
            <a:ext cx="3487994" cy="2767116"/>
            <a:chOff x="493456" y="1538184"/>
            <a:chExt cx="4016781" cy="2767116"/>
          </a:xfrm>
        </p:grpSpPr>
        <p:pic>
          <p:nvPicPr>
            <p:cNvPr id="3" name="Picture 2"/>
            <p:cNvPicPr>
              <a:picLocks noChangeAspect="1"/>
            </p:cNvPicPr>
            <p:nvPr/>
          </p:nvPicPr>
          <p:blipFill>
            <a:blip r:embed="rId2"/>
            <a:stretch>
              <a:fillRect/>
            </a:stretch>
          </p:blipFill>
          <p:spPr>
            <a:xfrm>
              <a:off x="493456" y="1538184"/>
              <a:ext cx="4016781" cy="2767116"/>
            </a:xfrm>
            <a:prstGeom prst="rect">
              <a:avLst/>
            </a:prstGeom>
          </p:spPr>
        </p:pic>
        <p:sp>
          <p:nvSpPr>
            <p:cNvPr id="4" name="TextBox 3"/>
            <p:cNvSpPr txBox="1"/>
            <p:nvPr/>
          </p:nvSpPr>
          <p:spPr>
            <a:xfrm>
              <a:off x="2292729" y="2714625"/>
              <a:ext cx="1910405" cy="646331"/>
            </a:xfrm>
            <a:prstGeom prst="rect">
              <a:avLst/>
            </a:prstGeom>
            <a:noFill/>
          </p:spPr>
          <p:txBody>
            <a:bodyPr wrap="square" rtlCol="0">
              <a:spAutoFit/>
            </a:bodyPr>
            <a:lstStyle/>
            <a:p>
              <a:pPr algn="ctr"/>
              <a:r>
                <a:rPr lang="vi-VN" sz="3600" smtClean="0">
                  <a:solidFill>
                    <a:srgbClr val="C00000"/>
                  </a:solidFill>
                </a:rPr>
                <a:t>ĐIỀU 3</a:t>
              </a:r>
              <a:endParaRPr lang="vi-VN" sz="3600">
                <a:solidFill>
                  <a:srgbClr val="C00000"/>
                </a:solidFill>
              </a:endParaRPr>
            </a:p>
          </p:txBody>
        </p:sp>
      </p:grpSp>
      <p:sp>
        <p:nvSpPr>
          <p:cNvPr id="10" name="Freeform 9"/>
          <p:cNvSpPr/>
          <p:nvPr/>
        </p:nvSpPr>
        <p:spPr>
          <a:xfrm>
            <a:off x="4361259" y="1013701"/>
            <a:ext cx="5039916" cy="1029890"/>
          </a:xfrm>
          <a:custGeom>
            <a:avLst/>
            <a:gdLst>
              <a:gd name="connsiteX0" fmla="*/ 0 w 2059781"/>
              <a:gd name="connsiteY0" fmla="*/ 102989 h 1029890"/>
              <a:gd name="connsiteX1" fmla="*/ 102989 w 2059781"/>
              <a:gd name="connsiteY1" fmla="*/ 0 h 1029890"/>
              <a:gd name="connsiteX2" fmla="*/ 1956792 w 2059781"/>
              <a:gd name="connsiteY2" fmla="*/ 0 h 1029890"/>
              <a:gd name="connsiteX3" fmla="*/ 2059781 w 2059781"/>
              <a:gd name="connsiteY3" fmla="*/ 102989 h 1029890"/>
              <a:gd name="connsiteX4" fmla="*/ 2059781 w 2059781"/>
              <a:gd name="connsiteY4" fmla="*/ 926901 h 1029890"/>
              <a:gd name="connsiteX5" fmla="*/ 1956792 w 2059781"/>
              <a:gd name="connsiteY5" fmla="*/ 1029890 h 1029890"/>
              <a:gd name="connsiteX6" fmla="*/ 102989 w 2059781"/>
              <a:gd name="connsiteY6" fmla="*/ 1029890 h 1029890"/>
              <a:gd name="connsiteX7" fmla="*/ 0 w 2059781"/>
              <a:gd name="connsiteY7" fmla="*/ 926901 h 1029890"/>
              <a:gd name="connsiteX8" fmla="*/ 0 w 2059781"/>
              <a:gd name="connsiteY8" fmla="*/ 102989 h 102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9781" h="1029890">
                <a:moveTo>
                  <a:pt x="0" y="102989"/>
                </a:moveTo>
                <a:cubicBezTo>
                  <a:pt x="0" y="46110"/>
                  <a:pt x="46110" y="0"/>
                  <a:pt x="102989" y="0"/>
                </a:cubicBezTo>
                <a:lnTo>
                  <a:pt x="1956792" y="0"/>
                </a:lnTo>
                <a:cubicBezTo>
                  <a:pt x="2013671" y="0"/>
                  <a:pt x="2059781" y="46110"/>
                  <a:pt x="2059781" y="102989"/>
                </a:cubicBezTo>
                <a:lnTo>
                  <a:pt x="2059781" y="926901"/>
                </a:lnTo>
                <a:cubicBezTo>
                  <a:pt x="2059781" y="983780"/>
                  <a:pt x="2013671" y="1029890"/>
                  <a:pt x="1956792" y="1029890"/>
                </a:cubicBezTo>
                <a:lnTo>
                  <a:pt x="102989" y="1029890"/>
                </a:lnTo>
                <a:cubicBezTo>
                  <a:pt x="46110" y="1029890"/>
                  <a:pt x="0" y="983780"/>
                  <a:pt x="0" y="926901"/>
                </a:cubicBezTo>
                <a:lnTo>
                  <a:pt x="0" y="1029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3979" tIns="59374" rIns="73979" bIns="59374" numCol="1" spcCol="1270" anchor="ctr" anchorCtr="0">
            <a:noAutofit/>
          </a:bodyPr>
          <a:lstStyle/>
          <a:p>
            <a:pPr lvl="0" algn="ctr" defTabSz="1022350">
              <a:lnSpc>
                <a:spcPct val="90000"/>
              </a:lnSpc>
              <a:spcBef>
                <a:spcPct val="0"/>
              </a:spcBef>
              <a:spcAft>
                <a:spcPct val="35000"/>
              </a:spcAft>
            </a:pPr>
            <a:r>
              <a:rPr lang="vi-VN" sz="3600" kern="1200" smtClean="0"/>
              <a:t>Quy định 8 “chống” được thể hiện</a:t>
            </a:r>
            <a:endParaRPr lang="en-US" sz="3600" kern="1200"/>
          </a:p>
        </p:txBody>
      </p:sp>
      <p:sp>
        <p:nvSpPr>
          <p:cNvPr id="11" name="Freeform 10"/>
          <p:cNvSpPr/>
          <p:nvPr/>
        </p:nvSpPr>
        <p:spPr>
          <a:xfrm>
            <a:off x="4567237" y="2043591"/>
            <a:ext cx="205978" cy="772417"/>
          </a:xfrm>
          <a:custGeom>
            <a:avLst/>
            <a:gdLst/>
            <a:ahLst/>
            <a:cxnLst/>
            <a:rect l="0" t="0" r="0" b="0"/>
            <a:pathLst>
              <a:path>
                <a:moveTo>
                  <a:pt x="0" y="0"/>
                </a:moveTo>
                <a:lnTo>
                  <a:pt x="0" y="772417"/>
                </a:lnTo>
                <a:lnTo>
                  <a:pt x="205978" y="77241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773215" y="2167139"/>
            <a:ext cx="6647260" cy="1297737"/>
          </a:xfrm>
          <a:custGeom>
            <a:avLst/>
            <a:gdLst>
              <a:gd name="connsiteX0" fmla="*/ 0 w 1647824"/>
              <a:gd name="connsiteY0" fmla="*/ 102989 h 1029890"/>
              <a:gd name="connsiteX1" fmla="*/ 102989 w 1647824"/>
              <a:gd name="connsiteY1" fmla="*/ 0 h 1029890"/>
              <a:gd name="connsiteX2" fmla="*/ 1544835 w 1647824"/>
              <a:gd name="connsiteY2" fmla="*/ 0 h 1029890"/>
              <a:gd name="connsiteX3" fmla="*/ 1647824 w 1647824"/>
              <a:gd name="connsiteY3" fmla="*/ 102989 h 1029890"/>
              <a:gd name="connsiteX4" fmla="*/ 1647824 w 1647824"/>
              <a:gd name="connsiteY4" fmla="*/ 926901 h 1029890"/>
              <a:gd name="connsiteX5" fmla="*/ 1544835 w 1647824"/>
              <a:gd name="connsiteY5" fmla="*/ 1029890 h 1029890"/>
              <a:gd name="connsiteX6" fmla="*/ 102989 w 1647824"/>
              <a:gd name="connsiteY6" fmla="*/ 1029890 h 1029890"/>
              <a:gd name="connsiteX7" fmla="*/ 0 w 1647824"/>
              <a:gd name="connsiteY7" fmla="*/ 926901 h 1029890"/>
              <a:gd name="connsiteX8" fmla="*/ 0 w 1647824"/>
              <a:gd name="connsiteY8" fmla="*/ 102989 h 102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824" h="1029890">
                <a:moveTo>
                  <a:pt x="0" y="102989"/>
                </a:moveTo>
                <a:cubicBezTo>
                  <a:pt x="0" y="46110"/>
                  <a:pt x="46110" y="0"/>
                  <a:pt x="102989" y="0"/>
                </a:cubicBezTo>
                <a:lnTo>
                  <a:pt x="1544835" y="0"/>
                </a:lnTo>
                <a:cubicBezTo>
                  <a:pt x="1601714" y="0"/>
                  <a:pt x="1647824" y="46110"/>
                  <a:pt x="1647824" y="102989"/>
                </a:cubicBezTo>
                <a:lnTo>
                  <a:pt x="1647824" y="926901"/>
                </a:lnTo>
                <a:cubicBezTo>
                  <a:pt x="1647824" y="983780"/>
                  <a:pt x="1601714" y="1029890"/>
                  <a:pt x="1544835" y="1029890"/>
                </a:cubicBezTo>
                <a:lnTo>
                  <a:pt x="102989" y="1029890"/>
                </a:lnTo>
                <a:cubicBezTo>
                  <a:pt x="46110" y="1029890"/>
                  <a:pt x="0" y="983780"/>
                  <a:pt x="0" y="926901"/>
                </a:cubicBezTo>
                <a:lnTo>
                  <a:pt x="0" y="102989"/>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929" tIns="46674" rIns="54929" bIns="46674" numCol="1" spcCol="1270" anchor="ctr" anchorCtr="0">
            <a:noAutofit/>
          </a:bodyPr>
          <a:lstStyle/>
          <a:p>
            <a:pPr lvl="0" algn="ctr" defTabSz="577850">
              <a:lnSpc>
                <a:spcPct val="90000"/>
              </a:lnSpc>
              <a:spcBef>
                <a:spcPct val="0"/>
              </a:spcBef>
              <a:spcAft>
                <a:spcPct val="35000"/>
              </a:spcAft>
            </a:pPr>
            <a:r>
              <a:rPr lang="vi-VN" sz="2800" kern="1200" smtClean="0"/>
              <a:t>Trước hết phải nghiêm khắc đối với bản thân và kiên quyết chống các biểu hiện suy thoái về đạo đức</a:t>
            </a:r>
            <a:endParaRPr lang="en-US" sz="2800" kern="1200"/>
          </a:p>
        </p:txBody>
      </p:sp>
      <p:sp>
        <p:nvSpPr>
          <p:cNvPr id="14" name="Freeform 13"/>
          <p:cNvSpPr/>
          <p:nvPr/>
        </p:nvSpPr>
        <p:spPr>
          <a:xfrm>
            <a:off x="4567237" y="2281716"/>
            <a:ext cx="205978" cy="2230869"/>
          </a:xfrm>
          <a:custGeom>
            <a:avLst/>
            <a:gdLst/>
            <a:ahLst/>
            <a:cxnLst/>
            <a:rect l="0" t="0" r="0" b="0"/>
            <a:pathLst>
              <a:path>
                <a:moveTo>
                  <a:pt x="0" y="0"/>
                </a:moveTo>
                <a:lnTo>
                  <a:pt x="0" y="2059781"/>
                </a:lnTo>
                <a:lnTo>
                  <a:pt x="205978" y="205978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773215" y="3613930"/>
            <a:ext cx="6647260" cy="1249355"/>
          </a:xfrm>
          <a:custGeom>
            <a:avLst/>
            <a:gdLst>
              <a:gd name="connsiteX0" fmla="*/ 0 w 1647824"/>
              <a:gd name="connsiteY0" fmla="*/ 102989 h 1029890"/>
              <a:gd name="connsiteX1" fmla="*/ 102989 w 1647824"/>
              <a:gd name="connsiteY1" fmla="*/ 0 h 1029890"/>
              <a:gd name="connsiteX2" fmla="*/ 1544835 w 1647824"/>
              <a:gd name="connsiteY2" fmla="*/ 0 h 1029890"/>
              <a:gd name="connsiteX3" fmla="*/ 1647824 w 1647824"/>
              <a:gd name="connsiteY3" fmla="*/ 102989 h 1029890"/>
              <a:gd name="connsiteX4" fmla="*/ 1647824 w 1647824"/>
              <a:gd name="connsiteY4" fmla="*/ 926901 h 1029890"/>
              <a:gd name="connsiteX5" fmla="*/ 1544835 w 1647824"/>
              <a:gd name="connsiteY5" fmla="*/ 1029890 h 1029890"/>
              <a:gd name="connsiteX6" fmla="*/ 102989 w 1647824"/>
              <a:gd name="connsiteY6" fmla="*/ 1029890 h 1029890"/>
              <a:gd name="connsiteX7" fmla="*/ 0 w 1647824"/>
              <a:gd name="connsiteY7" fmla="*/ 926901 h 1029890"/>
              <a:gd name="connsiteX8" fmla="*/ 0 w 1647824"/>
              <a:gd name="connsiteY8" fmla="*/ 102989 h 102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824" h="1029890">
                <a:moveTo>
                  <a:pt x="0" y="102989"/>
                </a:moveTo>
                <a:cubicBezTo>
                  <a:pt x="0" y="46110"/>
                  <a:pt x="46110" y="0"/>
                  <a:pt x="102989" y="0"/>
                </a:cubicBezTo>
                <a:lnTo>
                  <a:pt x="1544835" y="0"/>
                </a:lnTo>
                <a:cubicBezTo>
                  <a:pt x="1601714" y="0"/>
                  <a:pt x="1647824" y="46110"/>
                  <a:pt x="1647824" y="102989"/>
                </a:cubicBezTo>
                <a:lnTo>
                  <a:pt x="1647824" y="926901"/>
                </a:lnTo>
                <a:cubicBezTo>
                  <a:pt x="1647824" y="983780"/>
                  <a:pt x="1601714" y="1029890"/>
                  <a:pt x="1544835" y="1029890"/>
                </a:cubicBezTo>
                <a:lnTo>
                  <a:pt x="102989" y="1029890"/>
                </a:lnTo>
                <a:cubicBezTo>
                  <a:pt x="46110" y="1029890"/>
                  <a:pt x="0" y="983780"/>
                  <a:pt x="0" y="926901"/>
                </a:cubicBezTo>
                <a:lnTo>
                  <a:pt x="0" y="102989"/>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929" tIns="46674" rIns="54929" bIns="46674" numCol="1" spcCol="1270" anchor="ctr" anchorCtr="0">
            <a:noAutofit/>
          </a:bodyPr>
          <a:lstStyle/>
          <a:p>
            <a:pPr lvl="0" algn="ctr" defTabSz="577850">
              <a:lnSpc>
                <a:spcPct val="90000"/>
              </a:lnSpc>
              <a:spcBef>
                <a:spcPct val="0"/>
              </a:spcBef>
              <a:spcAft>
                <a:spcPct val="35000"/>
              </a:spcAft>
            </a:pPr>
            <a:r>
              <a:rPr lang="vi-VN" sz="2800" kern="1200" smtClean="0"/>
              <a:t>Kiểm soát bản thân và kiên quyết chống các biểu hiện tiêu cực trong lãnh đạo, chỉ đạo, điều hành</a:t>
            </a:r>
            <a:endParaRPr lang="en-US" sz="2800" kern="1200"/>
          </a:p>
        </p:txBody>
      </p:sp>
      <p:sp>
        <p:nvSpPr>
          <p:cNvPr id="16" name="Freeform 15"/>
          <p:cNvSpPr/>
          <p:nvPr/>
        </p:nvSpPr>
        <p:spPr>
          <a:xfrm>
            <a:off x="4567237" y="2043590"/>
            <a:ext cx="205978" cy="4728685"/>
          </a:xfrm>
          <a:custGeom>
            <a:avLst/>
            <a:gdLst/>
            <a:ahLst/>
            <a:cxnLst/>
            <a:rect l="0" t="0" r="0" b="0"/>
            <a:pathLst>
              <a:path>
                <a:moveTo>
                  <a:pt x="0" y="0"/>
                </a:moveTo>
                <a:lnTo>
                  <a:pt x="0" y="3347144"/>
                </a:lnTo>
                <a:lnTo>
                  <a:pt x="205978" y="3347144"/>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4773215" y="5012339"/>
            <a:ext cx="6647260" cy="1115434"/>
          </a:xfrm>
          <a:custGeom>
            <a:avLst/>
            <a:gdLst>
              <a:gd name="connsiteX0" fmla="*/ 0 w 1647824"/>
              <a:gd name="connsiteY0" fmla="*/ 102989 h 1029890"/>
              <a:gd name="connsiteX1" fmla="*/ 102989 w 1647824"/>
              <a:gd name="connsiteY1" fmla="*/ 0 h 1029890"/>
              <a:gd name="connsiteX2" fmla="*/ 1544835 w 1647824"/>
              <a:gd name="connsiteY2" fmla="*/ 0 h 1029890"/>
              <a:gd name="connsiteX3" fmla="*/ 1647824 w 1647824"/>
              <a:gd name="connsiteY3" fmla="*/ 102989 h 1029890"/>
              <a:gd name="connsiteX4" fmla="*/ 1647824 w 1647824"/>
              <a:gd name="connsiteY4" fmla="*/ 926901 h 1029890"/>
              <a:gd name="connsiteX5" fmla="*/ 1544835 w 1647824"/>
              <a:gd name="connsiteY5" fmla="*/ 1029890 h 1029890"/>
              <a:gd name="connsiteX6" fmla="*/ 102989 w 1647824"/>
              <a:gd name="connsiteY6" fmla="*/ 1029890 h 1029890"/>
              <a:gd name="connsiteX7" fmla="*/ 0 w 1647824"/>
              <a:gd name="connsiteY7" fmla="*/ 926901 h 1029890"/>
              <a:gd name="connsiteX8" fmla="*/ 0 w 1647824"/>
              <a:gd name="connsiteY8" fmla="*/ 102989 h 102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7824" h="1029890">
                <a:moveTo>
                  <a:pt x="0" y="102989"/>
                </a:moveTo>
                <a:cubicBezTo>
                  <a:pt x="0" y="46110"/>
                  <a:pt x="46110" y="0"/>
                  <a:pt x="102989" y="0"/>
                </a:cubicBezTo>
                <a:lnTo>
                  <a:pt x="1544835" y="0"/>
                </a:lnTo>
                <a:cubicBezTo>
                  <a:pt x="1601714" y="0"/>
                  <a:pt x="1647824" y="46110"/>
                  <a:pt x="1647824" y="102989"/>
                </a:cubicBezTo>
                <a:lnTo>
                  <a:pt x="1647824" y="926901"/>
                </a:lnTo>
                <a:cubicBezTo>
                  <a:pt x="1647824" y="983780"/>
                  <a:pt x="1601714" y="1029890"/>
                  <a:pt x="1544835" y="1029890"/>
                </a:cubicBezTo>
                <a:lnTo>
                  <a:pt x="102989" y="1029890"/>
                </a:lnTo>
                <a:cubicBezTo>
                  <a:pt x="46110" y="1029890"/>
                  <a:pt x="0" y="983780"/>
                  <a:pt x="0" y="926901"/>
                </a:cubicBezTo>
                <a:lnTo>
                  <a:pt x="0" y="102989"/>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929" tIns="46674" rIns="54929" bIns="46674" numCol="1" spcCol="1270" anchor="ctr" anchorCtr="0">
            <a:noAutofit/>
          </a:bodyPr>
          <a:lstStyle/>
          <a:p>
            <a:pPr lvl="0" algn="ctr" defTabSz="577850">
              <a:lnSpc>
                <a:spcPct val="90000"/>
              </a:lnSpc>
              <a:spcBef>
                <a:spcPct val="0"/>
              </a:spcBef>
              <a:spcAft>
                <a:spcPct val="35000"/>
              </a:spcAft>
            </a:pPr>
            <a:r>
              <a:rPr lang="vi-VN" sz="2800" kern="1200" smtClean="0"/>
              <a:t>Kiểm soát đối với gia đình và người thân</a:t>
            </a:r>
            <a:endParaRPr lang="vi-VN" sz="2800" kern="1200"/>
          </a:p>
        </p:txBody>
      </p:sp>
    </p:spTree>
    <p:extLst>
      <p:ext uri="{BB962C8B-B14F-4D97-AF65-F5344CB8AC3E}">
        <p14:creationId xmlns:p14="http://schemas.microsoft.com/office/powerpoint/2010/main" val="2088313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vi-VN" sz="2800"/>
              <a:t>Về nội dung thứ nhất: Trước hết phải nghiêm khắc đối với bản thân và kiên quyết chống các biểu hiện suy thoái về đạo đức</a:t>
            </a:r>
          </a:p>
        </p:txBody>
      </p:sp>
      <p:grpSp>
        <p:nvGrpSpPr>
          <p:cNvPr id="18" name="Group 17"/>
          <p:cNvGrpSpPr/>
          <p:nvPr/>
        </p:nvGrpSpPr>
        <p:grpSpPr>
          <a:xfrm>
            <a:off x="263352" y="1047750"/>
            <a:ext cx="11612800" cy="5710716"/>
            <a:chOff x="263352" y="1484784"/>
            <a:chExt cx="11612800" cy="5273682"/>
          </a:xfrm>
        </p:grpSpPr>
        <p:sp>
          <p:nvSpPr>
            <p:cNvPr id="19" name="Pie 18"/>
            <p:cNvSpPr/>
            <p:nvPr/>
          </p:nvSpPr>
          <p:spPr>
            <a:xfrm>
              <a:off x="263352" y="1484784"/>
              <a:ext cx="3672408" cy="5273682"/>
            </a:xfrm>
            <a:prstGeom prst="pie">
              <a:avLst>
                <a:gd name="adj1" fmla="val 5400000"/>
                <a:gd name="adj2" fmla="val 1620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0" name="Freeform 19"/>
            <p:cNvSpPr/>
            <p:nvPr/>
          </p:nvSpPr>
          <p:spPr>
            <a:xfrm>
              <a:off x="2063552" y="1484784"/>
              <a:ext cx="9793088" cy="5273682"/>
            </a:xfrm>
            <a:custGeom>
              <a:avLst/>
              <a:gdLst>
                <a:gd name="connsiteX0" fmla="*/ 0 w 5689599"/>
                <a:gd name="connsiteY0" fmla="*/ 0 h 4876800"/>
                <a:gd name="connsiteX1" fmla="*/ 5689599 w 5689599"/>
                <a:gd name="connsiteY1" fmla="*/ 0 h 4876800"/>
                <a:gd name="connsiteX2" fmla="*/ 5689599 w 5689599"/>
                <a:gd name="connsiteY2" fmla="*/ 4876800 h 4876800"/>
                <a:gd name="connsiteX3" fmla="*/ 0 w 5689599"/>
                <a:gd name="connsiteY3" fmla="*/ 4876800 h 4876800"/>
                <a:gd name="connsiteX4" fmla="*/ 0 w 5689599"/>
                <a:gd name="connsiteY4" fmla="*/ 0 h 487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99" h="4876800">
                  <a:moveTo>
                    <a:pt x="0" y="0"/>
                  </a:moveTo>
                  <a:lnTo>
                    <a:pt x="5689599" y="0"/>
                  </a:lnTo>
                  <a:lnTo>
                    <a:pt x="5689599" y="4876800"/>
                  </a:lnTo>
                  <a:lnTo>
                    <a:pt x="0" y="4876800"/>
                  </a:lnTo>
                  <a:lnTo>
                    <a:pt x="0" y="0"/>
                  </a:lnTo>
                  <a:close/>
                </a:path>
              </a:pathLst>
            </a:cu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2647950" numCol="1" spcCol="1270" anchor="t" anchorCtr="0">
              <a:noAutofit/>
            </a:bodyPr>
            <a:lstStyle/>
            <a:p>
              <a:pPr lvl="0" algn="just" defTabSz="1022350">
                <a:lnSpc>
                  <a:spcPct val="90000"/>
                </a:lnSpc>
                <a:spcBef>
                  <a:spcPct val="0"/>
                </a:spcBef>
                <a:spcAft>
                  <a:spcPct val="35000"/>
                </a:spcAft>
              </a:pPr>
              <a:r>
                <a:rPr lang="en-US" sz="3200">
                  <a:latin typeface="Times New Roman" pitchFamily="18" charset="0"/>
                </a:rPr>
                <a:t>Chủ nghĩa cá nhân, cục bộ, bản vị. Lợi dụng tập thể để né tránh trách nhiệm hoặc lấy danh nghĩa tập thể thực hiện mục đích cá nhân. Nói không nhất quán, nói không đi đôi với làm, nói nhiều làm ít</a:t>
              </a:r>
              <a:endParaRPr lang="en-US" sz="3200" kern="1200" dirty="0">
                <a:latin typeface="Times New Roman" pitchFamily="18" charset="0"/>
              </a:endParaRPr>
            </a:p>
          </p:txBody>
        </p:sp>
        <p:sp>
          <p:nvSpPr>
            <p:cNvPr id="21" name="Pie 20"/>
            <p:cNvSpPr/>
            <p:nvPr/>
          </p:nvSpPr>
          <p:spPr>
            <a:xfrm>
              <a:off x="1243844" y="3367142"/>
              <a:ext cx="1670806" cy="3374226"/>
            </a:xfrm>
            <a:prstGeom prst="pie">
              <a:avLst>
                <a:gd name="adj1" fmla="val 5400000"/>
                <a:gd name="adj2" fmla="val 16210986"/>
              </a:avLst>
            </a:prstGeom>
            <a:solidFill>
              <a:schemeClr val="accent1">
                <a:lumMod val="60000"/>
                <a:lumOff val="4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4681519"/>
                <a:satOff val="-5839"/>
                <a:lumOff val="1373"/>
                <a:alphaOff val="0"/>
              </a:schemeClr>
            </a:fillRef>
            <a:effectRef idx="1">
              <a:schemeClr val="accent2">
                <a:hueOff val="4681519"/>
                <a:satOff val="-5839"/>
                <a:lumOff val="1373"/>
                <a:alphaOff val="0"/>
              </a:schemeClr>
            </a:effectRef>
            <a:fontRef idx="minor">
              <a:schemeClr val="dk1"/>
            </a:fontRef>
          </p:style>
        </p:sp>
        <p:sp>
          <p:nvSpPr>
            <p:cNvPr id="22" name="Freeform 21"/>
            <p:cNvSpPr/>
            <p:nvPr/>
          </p:nvSpPr>
          <p:spPr>
            <a:xfrm>
              <a:off x="2063552" y="3367142"/>
              <a:ext cx="9812600" cy="3374226"/>
            </a:xfrm>
            <a:custGeom>
              <a:avLst/>
              <a:gdLst>
                <a:gd name="connsiteX0" fmla="*/ 0 w 5689599"/>
                <a:gd name="connsiteY0" fmla="*/ 0 h 2316480"/>
                <a:gd name="connsiteX1" fmla="*/ 5689599 w 5689599"/>
                <a:gd name="connsiteY1" fmla="*/ 0 h 2316480"/>
                <a:gd name="connsiteX2" fmla="*/ 5689599 w 5689599"/>
                <a:gd name="connsiteY2" fmla="*/ 2316480 h 2316480"/>
                <a:gd name="connsiteX3" fmla="*/ 0 w 5689599"/>
                <a:gd name="connsiteY3" fmla="*/ 2316480 h 2316480"/>
                <a:gd name="connsiteX4" fmla="*/ 0 w 5689599"/>
                <a:gd name="connsiteY4" fmla="*/ 0 h 2316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9599" h="2316480">
                  <a:moveTo>
                    <a:pt x="0" y="0"/>
                  </a:moveTo>
                  <a:lnTo>
                    <a:pt x="5689599" y="0"/>
                  </a:lnTo>
                  <a:lnTo>
                    <a:pt x="5689599" y="2316480"/>
                  </a:lnTo>
                  <a:lnTo>
                    <a:pt x="0" y="2316480"/>
                  </a:lnTo>
                  <a:lnTo>
                    <a:pt x="0" y="0"/>
                  </a:lnTo>
                  <a:close/>
                </a:path>
              </a:pathLst>
            </a:custGeom>
            <a:solidFill>
              <a:schemeClr val="bg1">
                <a:lumMod val="85000"/>
                <a:alpha val="90000"/>
              </a:schemeClr>
            </a:solidFill>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2647950" numCol="1" spcCol="1270" anchor="t" anchorCtr="0">
              <a:noAutofit/>
            </a:bodyPr>
            <a:lstStyle/>
            <a:p>
              <a:pPr algn="just" defTabSz="1022350">
                <a:lnSpc>
                  <a:spcPct val="90000"/>
                </a:lnSpc>
                <a:spcAft>
                  <a:spcPct val="35000"/>
                </a:spcAft>
              </a:pPr>
              <a:r>
                <a:rPr lang="vi-VN" sz="3200"/>
                <a:t>Độc đoán, chuyên quyền, quan liêu, xa dân, thờ ơ, vô cảm trước những khó khăn, bức xúc của nhân dân. Định kiến với người góp ý, phê bình. Trực tiếp, mượn danh hoặc cung cấp tài liệu cho người khác để nói, viết, đăng tin, bài sai sự thật nhằm đề cao tập thể, cá nhân mình hoặc hạ thấp uy tín của tập thể, cá nhân khác trên các phương tiện truyền thông, mạng xã hội</a:t>
              </a:r>
              <a:endParaRPr lang="en-US" sz="6000" dirty="0">
                <a:solidFill>
                  <a:schemeClr val="dk1">
                    <a:hueOff val="0"/>
                    <a:satOff val="0"/>
                    <a:lumOff val="0"/>
                    <a:alphaOff val="0"/>
                  </a:schemeClr>
                </a:solidFill>
                <a:latin typeface="Times New Roman" pitchFamily="18" charset="0"/>
              </a:endParaRPr>
            </a:p>
          </p:txBody>
        </p:sp>
        <p:sp>
          <p:nvSpPr>
            <p:cNvPr id="23" name="TextBox 22"/>
            <p:cNvSpPr txBox="1"/>
            <p:nvPr/>
          </p:nvSpPr>
          <p:spPr>
            <a:xfrm>
              <a:off x="1487488" y="2276871"/>
              <a:ext cx="576064" cy="1015663"/>
            </a:xfrm>
            <a:prstGeom prst="rect">
              <a:avLst/>
            </a:prstGeom>
            <a:noFill/>
          </p:spPr>
          <p:txBody>
            <a:bodyPr wrap="square" rtlCol="0">
              <a:spAutoFit/>
            </a:bodyPr>
            <a:lstStyle/>
            <a:p>
              <a:r>
                <a:rPr lang="en-US" sz="6000" b="1" dirty="0" smtClean="0">
                  <a:solidFill>
                    <a:srgbClr val="00B0F0"/>
                  </a:solidFill>
                  <a:effectLst>
                    <a:outerShdw blurRad="38100" dist="38100" dir="2700000" algn="tl">
                      <a:srgbClr val="000000">
                        <a:alpha val="43137"/>
                      </a:srgbClr>
                    </a:outerShdw>
                  </a:effectLst>
                </a:rPr>
                <a:t>1</a:t>
              </a:r>
              <a:endParaRPr lang="en-US" b="1" dirty="0">
                <a:solidFill>
                  <a:srgbClr val="00B0F0"/>
                </a:solidFill>
                <a:effectLst>
                  <a:outerShdw blurRad="38100" dist="38100" dir="2700000" algn="tl">
                    <a:srgbClr val="000000">
                      <a:alpha val="43137"/>
                    </a:srgbClr>
                  </a:outerShdw>
                </a:effectLst>
              </a:endParaRPr>
            </a:p>
          </p:txBody>
        </p:sp>
        <p:sp>
          <p:nvSpPr>
            <p:cNvPr id="24" name="TextBox 23"/>
            <p:cNvSpPr txBox="1"/>
            <p:nvPr/>
          </p:nvSpPr>
          <p:spPr>
            <a:xfrm>
              <a:off x="1467976" y="4472943"/>
              <a:ext cx="576064" cy="1015663"/>
            </a:xfrm>
            <a:prstGeom prst="rect">
              <a:avLst/>
            </a:prstGeom>
            <a:noFill/>
          </p:spPr>
          <p:txBody>
            <a:bodyPr wrap="square" rtlCol="0">
              <a:spAutoFit/>
            </a:bodyPr>
            <a:lstStyle/>
            <a:p>
              <a:r>
                <a:rPr lang="en-US" sz="6000" b="1" dirty="0">
                  <a:solidFill>
                    <a:srgbClr val="FFFF00"/>
                  </a:solidFill>
                  <a:effectLst>
                    <a:outerShdw blurRad="38100" dist="38100" dir="2700000" algn="tl">
                      <a:srgbClr val="000000">
                        <a:alpha val="43137"/>
                      </a:srgbClr>
                    </a:outerShdw>
                  </a:effectLst>
                </a:rPr>
                <a:t>2</a:t>
              </a:r>
              <a:endParaRPr lang="en-US" b="1"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80030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vi-VN" sz="2800"/>
              <a:t>Về nội dung thứ nhất: Trước hết phải nghiêm khắc đối với bản thân và kiên quyết chống các biểu hiện suy thoái về đạo đức</a:t>
            </a:r>
          </a:p>
        </p:txBody>
      </p:sp>
      <p:sp>
        <p:nvSpPr>
          <p:cNvPr id="2" name="Rounded Rectangle 1"/>
          <p:cNvSpPr/>
          <p:nvPr/>
        </p:nvSpPr>
        <p:spPr>
          <a:xfrm>
            <a:off x="387625" y="1621413"/>
            <a:ext cx="1664512" cy="1838738"/>
          </a:xfrm>
          <a:prstGeom prst="roundRect">
            <a:avLst/>
          </a:prstGeom>
          <a:blipFill dpi="0" rotWithShape="1">
            <a:blip r:embed="rId2" cstate="print"/>
            <a:srcRect/>
            <a:stretch>
              <a:fillRect l="-25000" r="-25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ounded Rectangle 2"/>
          <p:cNvSpPr/>
          <p:nvPr/>
        </p:nvSpPr>
        <p:spPr>
          <a:xfrm>
            <a:off x="2052137" y="921937"/>
            <a:ext cx="9854941" cy="1055608"/>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buFont typeface="Wingdings" panose="05000000000000000000" pitchFamily="2" charset="2"/>
              <a:buChar char="Ø"/>
            </a:pPr>
            <a:r>
              <a:rPr lang="vi-VN" sz="2800" smtClean="0">
                <a:latin typeface="Times New Roman" panose="02020603050405020304" pitchFamily="18" charset="0"/>
                <a:ea typeface="Calibri" panose="020F0502020204030204" pitchFamily="34" charset="0"/>
              </a:rPr>
              <a:t>Chủ nghĩa cá nhân là chỉ chăm lo vun vén cho lợi ích riêng, đặt lợi ích của cá nhân, gia đình mình lên trên lợi ích chung</a:t>
            </a:r>
            <a:endParaRPr lang="vi-VN" sz="2800"/>
          </a:p>
        </p:txBody>
      </p:sp>
      <p:sp>
        <p:nvSpPr>
          <p:cNvPr id="4" name="Rounded Rectangle 3"/>
          <p:cNvSpPr/>
          <p:nvPr/>
        </p:nvSpPr>
        <p:spPr>
          <a:xfrm>
            <a:off x="2052138" y="2012978"/>
            <a:ext cx="9854940" cy="1055608"/>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buFont typeface="Wingdings" panose="05000000000000000000" pitchFamily="2" charset="2"/>
              <a:buChar char="Ø"/>
            </a:pPr>
            <a:r>
              <a:rPr lang="vi-VN" sz="2800" smtClean="0">
                <a:latin typeface="Times New Roman" panose="02020603050405020304" pitchFamily="18" charset="0"/>
                <a:ea typeface="Calibri" panose="020F0502020204030204" pitchFamily="34" charset="0"/>
              </a:rPr>
              <a:t>Chủ nghĩa cá nhân, chủ nghĩa cơ hội chính là nguồn gốc của những căn bệnh làm hư hỏng đội ngũ cán bộ, đảng viên</a:t>
            </a:r>
            <a:endParaRPr lang="vi-VN" sz="2800"/>
          </a:p>
        </p:txBody>
      </p:sp>
      <p:sp>
        <p:nvSpPr>
          <p:cNvPr id="5" name="Rounded Rectangle 4"/>
          <p:cNvSpPr/>
          <p:nvPr/>
        </p:nvSpPr>
        <p:spPr>
          <a:xfrm>
            <a:off x="2052137" y="3104019"/>
            <a:ext cx="9854940" cy="1055608"/>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buFont typeface="Wingdings" panose="05000000000000000000" pitchFamily="2" charset="2"/>
              <a:buChar char="Ø"/>
            </a:pPr>
            <a:r>
              <a:rPr lang="vi-VN" sz="2800">
                <a:latin typeface="Times New Roman" panose="02020603050405020304" pitchFamily="18" charset="0"/>
                <a:ea typeface="Calibri" panose="020F0502020204030204" pitchFamily="34" charset="0"/>
              </a:rPr>
              <a:t>Nếu không đặt lợi ích chung lên trên lợi ích cá nhân thì có thể gây mất đoàn kết trong tập thể và những hậu quả khôn lường</a:t>
            </a:r>
            <a:endParaRPr lang="vi-VN" sz="2800"/>
          </a:p>
        </p:txBody>
      </p:sp>
      <p:sp>
        <p:nvSpPr>
          <p:cNvPr id="17" name="Oval 16"/>
          <p:cNvSpPr/>
          <p:nvPr/>
        </p:nvSpPr>
        <p:spPr>
          <a:xfrm>
            <a:off x="387625" y="4491167"/>
            <a:ext cx="2160000" cy="2160000"/>
          </a:xfrm>
          <a:prstGeom prst="ellipse">
            <a:avLst/>
          </a:prstGeom>
          <a:solidFill>
            <a:srgbClr val="FFFF99"/>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rgbClr val="C00000"/>
                </a:solidFill>
              </a:rPr>
              <a:t>Lãnh đạo cấp cao</a:t>
            </a:r>
            <a:endParaRPr lang="vi-VN" sz="3200">
              <a:solidFill>
                <a:srgbClr val="C00000"/>
              </a:solidFill>
            </a:endParaRPr>
          </a:p>
        </p:txBody>
      </p:sp>
      <p:sp>
        <p:nvSpPr>
          <p:cNvPr id="6" name="Rounded Rectangle 5"/>
          <p:cNvSpPr/>
          <p:nvPr/>
        </p:nvSpPr>
        <p:spPr>
          <a:xfrm>
            <a:off x="2547625" y="4403845"/>
            <a:ext cx="4181166" cy="23346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t>Có </a:t>
            </a:r>
            <a:r>
              <a:rPr lang="vi-VN" sz="2800"/>
              <a:t>một chút biểu hiện cục bộ, địa phương chủ nghĩa sẽ ảnh hưởng, tác động tiêu cực đến môi trường làm việc và tập thể</a:t>
            </a:r>
          </a:p>
        </p:txBody>
      </p:sp>
      <p:sp>
        <p:nvSpPr>
          <p:cNvPr id="7" name="Pentagon 6"/>
          <p:cNvSpPr/>
          <p:nvPr/>
        </p:nvSpPr>
        <p:spPr>
          <a:xfrm>
            <a:off x="6639340" y="4324672"/>
            <a:ext cx="5386756" cy="2492990"/>
          </a:xfrm>
          <a:prstGeom prst="homePlate">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600">
                <a:latin typeface="Times New Roman" panose="02020603050405020304" pitchFamily="18" charset="0"/>
                <a:ea typeface="Calibri" panose="020F0502020204030204" pitchFamily="34" charset="0"/>
              </a:rPr>
              <a:t>Đ</a:t>
            </a:r>
            <a:r>
              <a:rPr lang="vi-VN" sz="2600" smtClean="0">
                <a:latin typeface="Times New Roman" panose="02020603050405020304" pitchFamily="18" charset="0"/>
                <a:ea typeface="Calibri" panose="020F0502020204030204" pitchFamily="34" charset="0"/>
              </a:rPr>
              <a:t>ấu </a:t>
            </a:r>
            <a:r>
              <a:rPr lang="vi-VN" sz="2600">
                <a:latin typeface="Times New Roman" panose="02020603050405020304" pitchFamily="18" charset="0"/>
                <a:ea typeface="Calibri" panose="020F0502020204030204" pitchFamily="34" charset="0"/>
              </a:rPr>
              <a:t>tranh chống chủ nghĩa </a:t>
            </a:r>
            <a:endParaRPr lang="vi-VN" sz="2600" smtClean="0">
              <a:latin typeface="Times New Roman" panose="02020603050405020304" pitchFamily="18" charset="0"/>
              <a:ea typeface="Calibri" panose="020F0502020204030204" pitchFamily="34" charset="0"/>
            </a:endParaRPr>
          </a:p>
          <a:p>
            <a:pPr algn="just"/>
            <a:r>
              <a:rPr lang="vi-VN" sz="2600" smtClean="0">
                <a:latin typeface="Times New Roman" panose="02020603050405020304" pitchFamily="18" charset="0"/>
                <a:ea typeface="Calibri" panose="020F0502020204030204" pitchFamily="34" charset="0"/>
              </a:rPr>
              <a:t>cá </a:t>
            </a:r>
            <a:r>
              <a:rPr lang="vi-VN" sz="2600">
                <a:latin typeface="Times New Roman" panose="02020603050405020304" pitchFamily="18" charset="0"/>
                <a:ea typeface="Calibri" panose="020F0502020204030204" pitchFamily="34" charset="0"/>
              </a:rPr>
              <a:t>nhân, nâng cao đạo đức cách mạng là việc làm thường xuyên, </a:t>
            </a:r>
            <a:r>
              <a:rPr lang="vi-VN" sz="2600" smtClean="0">
                <a:latin typeface="Times New Roman" panose="02020603050405020304" pitchFamily="18" charset="0"/>
                <a:ea typeface="Calibri" panose="020F0502020204030204" pitchFamily="34" charset="0"/>
              </a:rPr>
              <a:t>trách </a:t>
            </a:r>
            <a:r>
              <a:rPr lang="vi-VN" sz="2600">
                <a:latin typeface="Times New Roman" panose="02020603050405020304" pitchFamily="18" charset="0"/>
                <a:ea typeface="Calibri" panose="020F0502020204030204" pitchFamily="34" charset="0"/>
              </a:rPr>
              <a:t>nhiệm </a:t>
            </a:r>
            <a:r>
              <a:rPr lang="vi-VN" sz="2600" smtClean="0">
                <a:latin typeface="Times New Roman" panose="02020603050405020304" pitchFamily="18" charset="0"/>
                <a:ea typeface="Calibri" panose="020F0502020204030204" pitchFamily="34" charset="0"/>
              </a:rPr>
              <a:t>của </a:t>
            </a:r>
            <a:r>
              <a:rPr lang="vi-VN" sz="2600">
                <a:latin typeface="Times New Roman" panose="02020603050405020304" pitchFamily="18" charset="0"/>
                <a:ea typeface="Calibri" panose="020F0502020204030204" pitchFamily="34" charset="0"/>
              </a:rPr>
              <a:t>các đồng chí lãnh đạo cấp cao của Đảng và Nhà nước</a:t>
            </a:r>
            <a:endParaRPr lang="vi-VN" sz="2600"/>
          </a:p>
        </p:txBody>
      </p:sp>
    </p:spTree>
    <p:extLst>
      <p:ext uri="{BB962C8B-B14F-4D97-AF65-F5344CB8AC3E}">
        <p14:creationId xmlns:p14="http://schemas.microsoft.com/office/powerpoint/2010/main" val="3337598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vi-VN" sz="2800"/>
              <a:t>Về nội dung thứ nhất: Trước hết phải nghiêm khắc đối với bản thân và kiên quyết chống các biểu hiện suy thoái về đạo đức</a:t>
            </a:r>
          </a:p>
        </p:txBody>
      </p:sp>
      <p:sp>
        <p:nvSpPr>
          <p:cNvPr id="10" name="Right Arrow 9"/>
          <p:cNvSpPr/>
          <p:nvPr/>
        </p:nvSpPr>
        <p:spPr>
          <a:xfrm rot="10800000" flipH="1" flipV="1">
            <a:off x="199037" y="1530626"/>
            <a:ext cx="5446389" cy="4224131"/>
          </a:xfrm>
          <a:prstGeom prst="rightArrow">
            <a:avLst>
              <a:gd name="adj1" fmla="val 50000"/>
              <a:gd name="adj2" fmla="val 51492"/>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FF99"/>
                </a:solidFill>
              </a:rPr>
              <a:t>T</a:t>
            </a:r>
            <a:r>
              <a:rPr lang="vi-VN" sz="3200" smtClean="0">
                <a:solidFill>
                  <a:srgbClr val="FFFF99"/>
                </a:solidFill>
              </a:rPr>
              <a:t>ừng </a:t>
            </a:r>
            <a:r>
              <a:rPr lang="vi-VN" sz="3200">
                <a:solidFill>
                  <a:srgbClr val="FFFF99"/>
                </a:solidFill>
              </a:rPr>
              <a:t>đồng chí Ủy viên Bộ Chính trị, Ủy viên Ban Bí thư, Ủy viên Ban Chấp hành Trung ương</a:t>
            </a:r>
          </a:p>
        </p:txBody>
      </p:sp>
      <p:sp>
        <p:nvSpPr>
          <p:cNvPr id="8" name="Rounded Rectangle 7"/>
          <p:cNvSpPr/>
          <p:nvPr/>
        </p:nvSpPr>
        <p:spPr>
          <a:xfrm>
            <a:off x="6460435" y="1262311"/>
            <a:ext cx="5448300" cy="1055608"/>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800" smtClean="0">
                <a:latin typeface="Times New Roman" panose="02020603050405020304" pitchFamily="18" charset="0"/>
                <a:ea typeface="Calibri" panose="020F0502020204030204" pitchFamily="34" charset="0"/>
              </a:rPr>
              <a:t>Phải </a:t>
            </a:r>
            <a:r>
              <a:rPr lang="vi-VN" sz="2800">
                <a:latin typeface="Times New Roman" panose="02020603050405020304" pitchFamily="18" charset="0"/>
                <a:ea typeface="Calibri" panose="020F0502020204030204" pitchFamily="34" charset="0"/>
              </a:rPr>
              <a:t>thật sự nghiêm khắc với chính </a:t>
            </a:r>
            <a:r>
              <a:rPr lang="vi-VN" sz="2800" smtClean="0">
                <a:latin typeface="Times New Roman" panose="02020603050405020304" pitchFamily="18" charset="0"/>
                <a:ea typeface="Calibri" panose="020F0502020204030204" pitchFamily="34" charset="0"/>
              </a:rPr>
              <a:t>mình</a:t>
            </a:r>
            <a:endParaRPr lang="vi-VN" sz="2800"/>
          </a:p>
        </p:txBody>
      </p:sp>
      <p:sp>
        <p:nvSpPr>
          <p:cNvPr id="9" name="Rounded Rectangle 8"/>
          <p:cNvSpPr/>
          <p:nvPr/>
        </p:nvSpPr>
        <p:spPr>
          <a:xfrm>
            <a:off x="6460435" y="2503905"/>
            <a:ext cx="5448300" cy="2009061"/>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2800" smtClean="0">
                <a:latin typeface="Times New Roman" panose="02020603050405020304" pitchFamily="18" charset="0"/>
                <a:ea typeface="Calibri" panose="020F0502020204030204" pitchFamily="34" charset="0"/>
              </a:rPr>
              <a:t>Nêu </a:t>
            </a:r>
            <a:r>
              <a:rPr lang="vi-VN" sz="2800">
                <a:latin typeface="Times New Roman" panose="02020603050405020304" pitchFamily="18" charset="0"/>
                <a:ea typeface="Calibri" panose="020F0502020204030204" pitchFamily="34" charset="0"/>
              </a:rPr>
              <a:t>gương và đi đầu trong cuộc đấu tranh chống các biểu hiện chủ nghĩa cá nhân, cục bộ, bản vị và độc đoán, chuyên quyền, </a:t>
            </a:r>
            <a:endParaRPr lang="vi-VN" sz="2800"/>
          </a:p>
        </p:txBody>
      </p:sp>
      <p:sp>
        <p:nvSpPr>
          <p:cNvPr id="11" name="Rounded Rectangle 10"/>
          <p:cNvSpPr/>
          <p:nvPr/>
        </p:nvSpPr>
        <p:spPr>
          <a:xfrm>
            <a:off x="6460435" y="4884939"/>
            <a:ext cx="5448300" cy="1532334"/>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800" smtClean="0">
                <a:latin typeface="Times New Roman" panose="02020603050405020304" pitchFamily="18" charset="0"/>
                <a:ea typeface="Calibri" panose="020F0502020204030204" pitchFamily="34" charset="0"/>
              </a:rPr>
              <a:t>Chống quan </a:t>
            </a:r>
            <a:r>
              <a:rPr lang="vi-VN" sz="2800">
                <a:latin typeface="Times New Roman" panose="02020603050405020304" pitchFamily="18" charset="0"/>
                <a:ea typeface="Calibri" panose="020F0502020204030204" pitchFamily="34" charset="0"/>
              </a:rPr>
              <a:t>liêu, xa dân, thờ ơ, vô cảm trước những khó khăn, bức xúc của nhân dân</a:t>
            </a:r>
            <a:endParaRPr lang="vi-VN" sz="2800"/>
          </a:p>
        </p:txBody>
      </p:sp>
      <p:sp>
        <p:nvSpPr>
          <p:cNvPr id="14" name="6-Point Star 13"/>
          <p:cNvSpPr/>
          <p:nvPr/>
        </p:nvSpPr>
        <p:spPr>
          <a:xfrm>
            <a:off x="6033052" y="1530626"/>
            <a:ext cx="427383" cy="516835"/>
          </a:xfrm>
          <a:prstGeom prst="star6">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6-Point Star 15"/>
          <p:cNvSpPr/>
          <p:nvPr/>
        </p:nvSpPr>
        <p:spPr>
          <a:xfrm>
            <a:off x="6033051" y="3250017"/>
            <a:ext cx="427383" cy="516835"/>
          </a:xfrm>
          <a:prstGeom prst="star6">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6-Point Star 17"/>
          <p:cNvSpPr/>
          <p:nvPr/>
        </p:nvSpPr>
        <p:spPr>
          <a:xfrm>
            <a:off x="6033050" y="5392688"/>
            <a:ext cx="427383" cy="516835"/>
          </a:xfrm>
          <a:prstGeom prst="star6">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9811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vi-VN" sz="2800"/>
              <a:t>Về nội dung thứ hai: Kiên quyết chống các biểu hiện tiêu cực trong lãnh đạo, chỉ đạo, quản lý, điều hành</a:t>
            </a:r>
          </a:p>
        </p:txBody>
      </p:sp>
      <p:sp>
        <p:nvSpPr>
          <p:cNvPr id="15" name="Freeform 14"/>
          <p:cNvSpPr/>
          <p:nvPr/>
        </p:nvSpPr>
        <p:spPr>
          <a:xfrm>
            <a:off x="263352" y="1053548"/>
            <a:ext cx="10945216" cy="2405269"/>
          </a:xfrm>
          <a:custGeom>
            <a:avLst/>
            <a:gdLst>
              <a:gd name="connsiteX0" fmla="*/ 0 w 7757421"/>
              <a:gd name="connsiteY0" fmla="*/ 0 h 1505523"/>
              <a:gd name="connsiteX1" fmla="*/ 7004660 w 7757421"/>
              <a:gd name="connsiteY1" fmla="*/ 0 h 1505523"/>
              <a:gd name="connsiteX2" fmla="*/ 7757421 w 7757421"/>
              <a:gd name="connsiteY2" fmla="*/ 752762 h 1505523"/>
              <a:gd name="connsiteX3" fmla="*/ 7004660 w 7757421"/>
              <a:gd name="connsiteY3" fmla="*/ 1505523 h 1505523"/>
              <a:gd name="connsiteX4" fmla="*/ 0 w 7757421"/>
              <a:gd name="connsiteY4" fmla="*/ 1505523 h 1505523"/>
              <a:gd name="connsiteX5" fmla="*/ 0 w 7757421"/>
              <a:gd name="connsiteY5" fmla="*/ 0 h 15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7421" h="1505523">
                <a:moveTo>
                  <a:pt x="0" y="0"/>
                </a:moveTo>
                <a:lnTo>
                  <a:pt x="7004660" y="0"/>
                </a:lnTo>
                <a:lnTo>
                  <a:pt x="7757421" y="752762"/>
                </a:lnTo>
                <a:lnTo>
                  <a:pt x="7004660" y="1505523"/>
                </a:lnTo>
                <a:lnTo>
                  <a:pt x="0" y="1505523"/>
                </a:lnTo>
                <a:lnTo>
                  <a:pt x="0" y="0"/>
                </a:lnTo>
                <a:close/>
              </a:path>
            </a:pathLst>
          </a:cu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spcFirstLastPara="0" vert="horz" wrap="square" lIns="256032" tIns="137160" rIns="1040275" bIns="137160" numCol="1" spcCol="1270" anchor="ctr" anchorCtr="0">
            <a:noAutofit/>
          </a:bodyPr>
          <a:lstStyle/>
          <a:p>
            <a:pPr lvl="0" algn="just" defTabSz="1600200">
              <a:lnSpc>
                <a:spcPct val="90000"/>
              </a:lnSpc>
              <a:spcBef>
                <a:spcPct val="0"/>
              </a:spcBef>
              <a:spcAft>
                <a:spcPct val="35000"/>
              </a:spcAft>
            </a:pPr>
            <a:r>
              <a:rPr lang="vi-VN" sz="3400"/>
              <a:t>Chủ trì tham mưu, ban hành cơ chế, chính sách trái chủ trương, đường lối của Đảng, pháp luật của Nhà nước, làm ảnh hưởng đến uy tín của Đảng hoặc gây thiệt hại đối với lợi ích của Nhà nước, tập thể và công dân</a:t>
            </a:r>
            <a:endParaRPr lang="en-US" sz="3400" kern="1200"/>
          </a:p>
        </p:txBody>
      </p:sp>
      <p:sp>
        <p:nvSpPr>
          <p:cNvPr id="17" name="Oval 16"/>
          <p:cNvSpPr/>
          <p:nvPr/>
        </p:nvSpPr>
        <p:spPr>
          <a:xfrm>
            <a:off x="10344471" y="1503420"/>
            <a:ext cx="1505523" cy="1505523"/>
          </a:xfrm>
          <a:prstGeom prst="ellipse">
            <a:avLst/>
          </a:prstGeom>
        </p:spPr>
        <p:style>
          <a:lnRef idx="1">
            <a:schemeClr val="accent4"/>
          </a:lnRef>
          <a:fillRef idx="3">
            <a:schemeClr val="accent4"/>
          </a:fillRef>
          <a:effectRef idx="2">
            <a:schemeClr val="accent4"/>
          </a:effectRef>
          <a:fontRef idx="minor">
            <a:schemeClr val="lt1"/>
          </a:fontRef>
        </p:style>
      </p:sp>
      <p:sp>
        <p:nvSpPr>
          <p:cNvPr id="19" name="Freeform 18"/>
          <p:cNvSpPr/>
          <p:nvPr/>
        </p:nvSpPr>
        <p:spPr>
          <a:xfrm>
            <a:off x="263352" y="3667539"/>
            <a:ext cx="10945216" cy="2902225"/>
          </a:xfrm>
          <a:custGeom>
            <a:avLst/>
            <a:gdLst>
              <a:gd name="connsiteX0" fmla="*/ 0 w 7757421"/>
              <a:gd name="connsiteY0" fmla="*/ 0 h 1505523"/>
              <a:gd name="connsiteX1" fmla="*/ 7004660 w 7757421"/>
              <a:gd name="connsiteY1" fmla="*/ 0 h 1505523"/>
              <a:gd name="connsiteX2" fmla="*/ 7757421 w 7757421"/>
              <a:gd name="connsiteY2" fmla="*/ 752762 h 1505523"/>
              <a:gd name="connsiteX3" fmla="*/ 7004660 w 7757421"/>
              <a:gd name="connsiteY3" fmla="*/ 1505523 h 1505523"/>
              <a:gd name="connsiteX4" fmla="*/ 0 w 7757421"/>
              <a:gd name="connsiteY4" fmla="*/ 1505523 h 1505523"/>
              <a:gd name="connsiteX5" fmla="*/ 0 w 7757421"/>
              <a:gd name="connsiteY5" fmla="*/ 0 h 15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7421" h="1505523">
                <a:moveTo>
                  <a:pt x="0" y="0"/>
                </a:moveTo>
                <a:lnTo>
                  <a:pt x="7004660" y="0"/>
                </a:lnTo>
                <a:lnTo>
                  <a:pt x="7757421" y="752762"/>
                </a:lnTo>
                <a:lnTo>
                  <a:pt x="7004660" y="1505523"/>
                </a:lnTo>
                <a:lnTo>
                  <a:pt x="0" y="1505523"/>
                </a:lnTo>
                <a:lnTo>
                  <a:pt x="0" y="0"/>
                </a:lnTo>
                <a:close/>
              </a:path>
            </a:pathLst>
          </a:cu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spcFirstLastPara="0" vert="horz" wrap="square" lIns="256032" tIns="137160" rIns="1040275" bIns="137160" numCol="1" spcCol="1270" anchor="ctr" anchorCtr="0">
            <a:noAutofit/>
          </a:bodyPr>
          <a:lstStyle/>
          <a:p>
            <a:pPr algn="just" defTabSz="1600200">
              <a:lnSpc>
                <a:spcPct val="90000"/>
              </a:lnSpc>
              <a:spcAft>
                <a:spcPct val="35000"/>
              </a:spcAft>
            </a:pPr>
            <a:r>
              <a:rPr lang="vi-VN" sz="3400">
                <a:latin typeface="Times New Roman" panose="02020603050405020304" pitchFamily="18" charset="0"/>
                <a:cs typeface="Times New Roman" panose="02020603050405020304" pitchFamily="18" charset="0"/>
              </a:rPr>
              <a:t>Chạy hoặc tiếp tay cho chạy chức, chạy quyền, chạy phiếu bầu, chạy phiếu tín nhiệm. Can thiệp không đúng thẩm quyền, trách nhiệm, trái quy định vào công tác cán bộ; đề bạt, bổ nhiệm, bố trí cán bộ không đủ tiêu chuẩn, điều kiện theo quy định, nhất là đối với người nhà, người thân</a:t>
            </a:r>
            <a:endParaRPr lang="en-US" sz="3400">
              <a:latin typeface="Times New Roman" panose="02020603050405020304" pitchFamily="18" charset="0"/>
              <a:cs typeface="Times New Roman" panose="02020603050405020304" pitchFamily="18" charset="0"/>
            </a:endParaRPr>
          </a:p>
        </p:txBody>
      </p:sp>
      <p:sp>
        <p:nvSpPr>
          <p:cNvPr id="20" name="Oval 19"/>
          <p:cNvSpPr/>
          <p:nvPr/>
        </p:nvSpPr>
        <p:spPr>
          <a:xfrm>
            <a:off x="10344471" y="4365889"/>
            <a:ext cx="1505523" cy="1505523"/>
          </a:xfrm>
          <a:prstGeom prst="ellipse">
            <a:avLst/>
          </a:prstGeom>
        </p:spPr>
        <p:style>
          <a:lnRef idx="1">
            <a:schemeClr val="accent1"/>
          </a:lnRef>
          <a:fillRef idx="3">
            <a:schemeClr val="accent1"/>
          </a:fillRef>
          <a:effectRef idx="2">
            <a:schemeClr val="accent1"/>
          </a:effectRef>
          <a:fontRef idx="minor">
            <a:schemeClr val="lt1"/>
          </a:fontRef>
        </p:style>
      </p:sp>
      <p:sp>
        <p:nvSpPr>
          <p:cNvPr id="2" name="TextBox 1"/>
          <p:cNvSpPr txBox="1"/>
          <p:nvPr/>
        </p:nvSpPr>
        <p:spPr>
          <a:xfrm>
            <a:off x="10485975" y="1728309"/>
            <a:ext cx="1222513" cy="923330"/>
          </a:xfrm>
          <a:prstGeom prst="rect">
            <a:avLst/>
          </a:prstGeom>
          <a:noFill/>
        </p:spPr>
        <p:txBody>
          <a:bodyPr wrap="square" rtlCol="0">
            <a:spAutoFit/>
          </a:bodyPr>
          <a:lstStyle/>
          <a:p>
            <a:pPr algn="ctr"/>
            <a:r>
              <a:rPr lang="vi-VN" sz="5400" b="1" smtClean="0">
                <a:solidFill>
                  <a:srgbClr val="FFFF00"/>
                </a:solidFill>
              </a:rPr>
              <a:t>1</a:t>
            </a:r>
            <a:endParaRPr lang="vi-VN" sz="5400" b="1">
              <a:solidFill>
                <a:srgbClr val="FFFF00"/>
              </a:solidFill>
            </a:endParaRPr>
          </a:p>
        </p:txBody>
      </p:sp>
      <p:sp>
        <p:nvSpPr>
          <p:cNvPr id="23" name="TextBox 22"/>
          <p:cNvSpPr txBox="1"/>
          <p:nvPr/>
        </p:nvSpPr>
        <p:spPr>
          <a:xfrm>
            <a:off x="10485975" y="4656985"/>
            <a:ext cx="1222513" cy="923330"/>
          </a:xfrm>
          <a:prstGeom prst="rect">
            <a:avLst/>
          </a:prstGeom>
          <a:noFill/>
        </p:spPr>
        <p:txBody>
          <a:bodyPr wrap="square" rtlCol="0">
            <a:spAutoFit/>
          </a:bodyPr>
          <a:lstStyle/>
          <a:p>
            <a:pPr algn="ctr"/>
            <a:r>
              <a:rPr lang="vi-VN" sz="5400" b="1">
                <a:solidFill>
                  <a:srgbClr val="FFFF00"/>
                </a:solidFill>
              </a:rPr>
              <a:t>2</a:t>
            </a:r>
          </a:p>
        </p:txBody>
      </p:sp>
    </p:spTree>
    <p:extLst>
      <p:ext uri="{BB962C8B-B14F-4D97-AF65-F5344CB8AC3E}">
        <p14:creationId xmlns:p14="http://schemas.microsoft.com/office/powerpoint/2010/main" val="3853572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912991" y="71754"/>
            <a:ext cx="10113105" cy="628652"/>
          </a:xfrm>
        </p:spPr>
        <p:txBody>
          <a:bodyPr/>
          <a:lstStyle/>
          <a:p>
            <a:r>
              <a:rPr lang="vi-VN" sz="2800"/>
              <a:t>Về nội dung thứ hai: Kiên quyết chống các biểu hiện tiêu cực trong lãnh đạo, chỉ đạo, quản lý, điều hành</a:t>
            </a:r>
          </a:p>
        </p:txBody>
      </p:sp>
      <p:sp>
        <p:nvSpPr>
          <p:cNvPr id="10" name="Freeform 9"/>
          <p:cNvSpPr/>
          <p:nvPr/>
        </p:nvSpPr>
        <p:spPr>
          <a:xfrm>
            <a:off x="263352" y="974037"/>
            <a:ext cx="10945216" cy="3200400"/>
          </a:xfrm>
          <a:custGeom>
            <a:avLst/>
            <a:gdLst>
              <a:gd name="connsiteX0" fmla="*/ 0 w 7757421"/>
              <a:gd name="connsiteY0" fmla="*/ 0 h 1505523"/>
              <a:gd name="connsiteX1" fmla="*/ 7004660 w 7757421"/>
              <a:gd name="connsiteY1" fmla="*/ 0 h 1505523"/>
              <a:gd name="connsiteX2" fmla="*/ 7757421 w 7757421"/>
              <a:gd name="connsiteY2" fmla="*/ 752762 h 1505523"/>
              <a:gd name="connsiteX3" fmla="*/ 7004660 w 7757421"/>
              <a:gd name="connsiteY3" fmla="*/ 1505523 h 1505523"/>
              <a:gd name="connsiteX4" fmla="*/ 0 w 7757421"/>
              <a:gd name="connsiteY4" fmla="*/ 1505523 h 1505523"/>
              <a:gd name="connsiteX5" fmla="*/ 0 w 7757421"/>
              <a:gd name="connsiteY5" fmla="*/ 0 h 15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7421" h="1505523">
                <a:moveTo>
                  <a:pt x="0" y="0"/>
                </a:moveTo>
                <a:lnTo>
                  <a:pt x="7004660" y="0"/>
                </a:lnTo>
                <a:lnTo>
                  <a:pt x="7757421" y="752762"/>
                </a:lnTo>
                <a:lnTo>
                  <a:pt x="7004660" y="1505523"/>
                </a:lnTo>
                <a:lnTo>
                  <a:pt x="0" y="1505523"/>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56032" tIns="137160" rIns="1040275" bIns="137160" numCol="1" spcCol="1270" anchor="ctr" anchorCtr="0">
            <a:noAutofit/>
          </a:bodyPr>
          <a:lstStyle/>
          <a:p>
            <a:pPr lvl="0" algn="just" defTabSz="1600200">
              <a:lnSpc>
                <a:spcPct val="90000"/>
              </a:lnSpc>
              <a:spcBef>
                <a:spcPct val="0"/>
              </a:spcBef>
              <a:spcAft>
                <a:spcPct val="35000"/>
              </a:spcAft>
            </a:pPr>
            <a:r>
              <a:rPr lang="vi-VN" sz="3200"/>
              <a:t>Tham nhũng, hối lộ dưới mọi hình thức; tặng quà, nhận quà vì vụ lợi. Can thiệp không đúng thẩm quyền, trách nhiệm, trái quy định vào công tác kiểm tra, thanh tra, kiểm toán, điều tra, truy tố, xét xử, thi hành án; đối với việc đề xuất, cho chủ trương, thẩm định, phê duyệt, đấu thầu, chỉ định thầu các dự án, đề án kinh tế - xã hội, quốc phòng - an ninh; đấu giá đất đai, tài sản nhà nước</a:t>
            </a:r>
            <a:endParaRPr lang="en-US" sz="3200" kern="1200"/>
          </a:p>
        </p:txBody>
      </p:sp>
      <p:sp>
        <p:nvSpPr>
          <p:cNvPr id="20" name="Oval 19"/>
          <p:cNvSpPr/>
          <p:nvPr/>
        </p:nvSpPr>
        <p:spPr>
          <a:xfrm>
            <a:off x="10351117" y="1821475"/>
            <a:ext cx="1505523" cy="1505523"/>
          </a:xfrm>
          <a:prstGeom prst="ellipse">
            <a:avLst/>
          </a:prstGeom>
        </p:spPr>
        <p:style>
          <a:lnRef idx="1">
            <a:schemeClr val="accent3"/>
          </a:lnRef>
          <a:fillRef idx="3">
            <a:schemeClr val="accent3"/>
          </a:fillRef>
          <a:effectRef idx="2">
            <a:schemeClr val="accent3"/>
          </a:effectRef>
          <a:fontRef idx="minor">
            <a:schemeClr val="lt1"/>
          </a:fontRef>
        </p:style>
      </p:sp>
      <p:sp>
        <p:nvSpPr>
          <p:cNvPr id="11" name="Freeform 10"/>
          <p:cNvSpPr/>
          <p:nvPr/>
        </p:nvSpPr>
        <p:spPr>
          <a:xfrm>
            <a:off x="263352" y="4323522"/>
            <a:ext cx="10945216" cy="2405269"/>
          </a:xfrm>
          <a:custGeom>
            <a:avLst/>
            <a:gdLst>
              <a:gd name="connsiteX0" fmla="*/ 0 w 7757421"/>
              <a:gd name="connsiteY0" fmla="*/ 0 h 1505523"/>
              <a:gd name="connsiteX1" fmla="*/ 7004660 w 7757421"/>
              <a:gd name="connsiteY1" fmla="*/ 0 h 1505523"/>
              <a:gd name="connsiteX2" fmla="*/ 7757421 w 7757421"/>
              <a:gd name="connsiteY2" fmla="*/ 752762 h 1505523"/>
              <a:gd name="connsiteX3" fmla="*/ 7004660 w 7757421"/>
              <a:gd name="connsiteY3" fmla="*/ 1505523 h 1505523"/>
              <a:gd name="connsiteX4" fmla="*/ 0 w 7757421"/>
              <a:gd name="connsiteY4" fmla="*/ 1505523 h 1505523"/>
              <a:gd name="connsiteX5" fmla="*/ 0 w 7757421"/>
              <a:gd name="connsiteY5" fmla="*/ 0 h 15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7421" h="1505523">
                <a:moveTo>
                  <a:pt x="0" y="0"/>
                </a:moveTo>
                <a:lnTo>
                  <a:pt x="7004660" y="0"/>
                </a:lnTo>
                <a:lnTo>
                  <a:pt x="7757421" y="752762"/>
                </a:lnTo>
                <a:lnTo>
                  <a:pt x="7004660" y="1505523"/>
                </a:lnTo>
                <a:lnTo>
                  <a:pt x="0" y="1505523"/>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56032" tIns="137160" rIns="1040275" bIns="137160" numCol="1" spcCol="1270" anchor="ctr" anchorCtr="0">
            <a:noAutofit/>
          </a:bodyPr>
          <a:lstStyle/>
          <a:p>
            <a:pPr lvl="0" algn="just" defTabSz="1600200">
              <a:lnSpc>
                <a:spcPct val="90000"/>
              </a:lnSpc>
              <a:spcBef>
                <a:spcPct val="0"/>
              </a:spcBef>
              <a:spcAft>
                <a:spcPct val="35000"/>
              </a:spcAft>
            </a:pPr>
            <a:r>
              <a:rPr lang="vi-VN" sz="3400"/>
              <a:t>Lãng phí công quỹ, tài sản, phương tiện, nhân lực và thời gian làm việc. Tổ chức đoàn đi công tác ở trong và ngoài nước không đúng thành phần, thời gian và nội dung yêu cầu công việc. Sống, sinh hoạt, tiêu dùng, giải trí xa hoa, lãng phí</a:t>
            </a:r>
            <a:endParaRPr lang="en-US" sz="3400" kern="1200"/>
          </a:p>
        </p:txBody>
      </p:sp>
      <p:sp>
        <p:nvSpPr>
          <p:cNvPr id="22" name="Oval 21"/>
          <p:cNvSpPr/>
          <p:nvPr/>
        </p:nvSpPr>
        <p:spPr>
          <a:xfrm>
            <a:off x="10351116" y="4773394"/>
            <a:ext cx="1505523" cy="1505523"/>
          </a:xfrm>
          <a:prstGeom prst="ellipse">
            <a:avLst/>
          </a:prstGeom>
        </p:spPr>
        <p:style>
          <a:lnRef idx="1">
            <a:schemeClr val="accent2"/>
          </a:lnRef>
          <a:fillRef idx="3">
            <a:schemeClr val="accent2"/>
          </a:fillRef>
          <a:effectRef idx="2">
            <a:schemeClr val="accent2"/>
          </a:effectRef>
          <a:fontRef idx="minor">
            <a:schemeClr val="lt1"/>
          </a:fontRef>
        </p:style>
      </p:sp>
      <p:sp>
        <p:nvSpPr>
          <p:cNvPr id="2" name="Rectangle 1"/>
          <p:cNvSpPr/>
          <p:nvPr/>
        </p:nvSpPr>
        <p:spPr>
          <a:xfrm>
            <a:off x="10838418" y="2112571"/>
            <a:ext cx="530916" cy="923330"/>
          </a:xfrm>
          <a:prstGeom prst="rect">
            <a:avLst/>
          </a:prstGeom>
        </p:spPr>
        <p:txBody>
          <a:bodyPr wrap="none">
            <a:spAutoFit/>
          </a:bodyPr>
          <a:lstStyle/>
          <a:p>
            <a:pPr algn="ctr"/>
            <a:r>
              <a:rPr lang="vi-VN" sz="5400" b="1" smtClean="0">
                <a:solidFill>
                  <a:srgbClr val="FFFF00"/>
                </a:solidFill>
              </a:rPr>
              <a:t>3</a:t>
            </a:r>
            <a:endParaRPr lang="vi-VN" sz="5400" b="1">
              <a:solidFill>
                <a:srgbClr val="FFFF00"/>
              </a:solidFill>
            </a:endParaRPr>
          </a:p>
        </p:txBody>
      </p:sp>
      <p:sp>
        <p:nvSpPr>
          <p:cNvPr id="13" name="Rectangle 12"/>
          <p:cNvSpPr/>
          <p:nvPr/>
        </p:nvSpPr>
        <p:spPr>
          <a:xfrm>
            <a:off x="10838418" y="5064490"/>
            <a:ext cx="530916" cy="923330"/>
          </a:xfrm>
          <a:prstGeom prst="rect">
            <a:avLst/>
          </a:prstGeom>
        </p:spPr>
        <p:txBody>
          <a:bodyPr wrap="none">
            <a:spAutoFit/>
          </a:bodyPr>
          <a:lstStyle/>
          <a:p>
            <a:pPr algn="ctr"/>
            <a:r>
              <a:rPr lang="vi-VN" sz="5400" b="1" smtClean="0">
                <a:solidFill>
                  <a:srgbClr val="FFFF00"/>
                </a:solidFill>
              </a:rPr>
              <a:t>4</a:t>
            </a:r>
            <a:endParaRPr lang="vi-VN" sz="5400" b="1">
              <a:solidFill>
                <a:srgbClr val="FFFF00"/>
              </a:solidFill>
            </a:endParaRPr>
          </a:p>
        </p:txBody>
      </p:sp>
    </p:spTree>
    <p:extLst>
      <p:ext uri="{BB962C8B-B14F-4D97-AF65-F5344CB8AC3E}">
        <p14:creationId xmlns:p14="http://schemas.microsoft.com/office/powerpoint/2010/main" val="16222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1. Tính cấp thiết</a:t>
            </a:r>
            <a:endParaRPr lang="vi-VN" sz="4000"/>
          </a:p>
        </p:txBody>
      </p:sp>
      <p:sp>
        <p:nvSpPr>
          <p:cNvPr id="9" name="Freeform 8"/>
          <p:cNvSpPr/>
          <p:nvPr/>
        </p:nvSpPr>
        <p:spPr>
          <a:xfrm>
            <a:off x="213657" y="1063487"/>
            <a:ext cx="3672408" cy="2613991"/>
          </a:xfrm>
          <a:custGeom>
            <a:avLst/>
            <a:gdLst>
              <a:gd name="connsiteX0" fmla="*/ 0 w 4608512"/>
              <a:gd name="connsiteY0" fmla="*/ 420702 h 2524162"/>
              <a:gd name="connsiteX1" fmla="*/ 420702 w 4608512"/>
              <a:gd name="connsiteY1" fmla="*/ 0 h 2524162"/>
              <a:gd name="connsiteX2" fmla="*/ 4187810 w 4608512"/>
              <a:gd name="connsiteY2" fmla="*/ 0 h 2524162"/>
              <a:gd name="connsiteX3" fmla="*/ 4608512 w 4608512"/>
              <a:gd name="connsiteY3" fmla="*/ 420702 h 2524162"/>
              <a:gd name="connsiteX4" fmla="*/ 4608512 w 4608512"/>
              <a:gd name="connsiteY4" fmla="*/ 2103460 h 2524162"/>
              <a:gd name="connsiteX5" fmla="*/ 4187810 w 4608512"/>
              <a:gd name="connsiteY5" fmla="*/ 2524162 h 2524162"/>
              <a:gd name="connsiteX6" fmla="*/ 420702 w 4608512"/>
              <a:gd name="connsiteY6" fmla="*/ 2524162 h 2524162"/>
              <a:gd name="connsiteX7" fmla="*/ 0 w 4608512"/>
              <a:gd name="connsiteY7" fmla="*/ 2103460 h 2524162"/>
              <a:gd name="connsiteX8" fmla="*/ 0 w 4608512"/>
              <a:gd name="connsiteY8" fmla="*/ 420702 h 252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512" h="2524162">
                <a:moveTo>
                  <a:pt x="0" y="420702"/>
                </a:moveTo>
                <a:cubicBezTo>
                  <a:pt x="0" y="188355"/>
                  <a:pt x="188355" y="0"/>
                  <a:pt x="420702" y="0"/>
                </a:cubicBezTo>
                <a:lnTo>
                  <a:pt x="4187810" y="0"/>
                </a:lnTo>
                <a:cubicBezTo>
                  <a:pt x="4420157" y="0"/>
                  <a:pt x="4608512" y="188355"/>
                  <a:pt x="4608512" y="420702"/>
                </a:cubicBezTo>
                <a:lnTo>
                  <a:pt x="4608512" y="2103460"/>
                </a:lnTo>
                <a:cubicBezTo>
                  <a:pt x="4608512" y="2335807"/>
                  <a:pt x="4420157" y="2524162"/>
                  <a:pt x="4187810" y="2524162"/>
                </a:cubicBezTo>
                <a:lnTo>
                  <a:pt x="420702" y="2524162"/>
                </a:lnTo>
                <a:cubicBezTo>
                  <a:pt x="188355" y="2524162"/>
                  <a:pt x="0" y="2335807"/>
                  <a:pt x="0" y="2103460"/>
                </a:cubicBezTo>
                <a:lnTo>
                  <a:pt x="0" y="420702"/>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271809" tIns="197514" rIns="271809" bIns="197514" numCol="1" spcCol="1270" anchor="ctr" anchorCtr="0">
            <a:noAutofit/>
          </a:bodyPr>
          <a:lstStyle/>
          <a:p>
            <a:pPr lvl="0" algn="ctr" defTabSz="1733550">
              <a:lnSpc>
                <a:spcPct val="90000"/>
              </a:lnSpc>
              <a:spcBef>
                <a:spcPct val="0"/>
              </a:spcBef>
              <a:spcAft>
                <a:spcPct val="35000"/>
              </a:spcAft>
            </a:pPr>
            <a:r>
              <a:rPr lang="vi-VN" sz="3900" b="1">
                <a:solidFill>
                  <a:srgbClr val="002060"/>
                </a:solidFill>
                <a:latin typeface="+mj-lt"/>
              </a:rPr>
              <a:t>Nghị quyết Trung ương 4 khóa XI</a:t>
            </a:r>
            <a:endParaRPr lang="en-US" sz="3900" kern="1200">
              <a:solidFill>
                <a:srgbClr val="002060"/>
              </a:solidFill>
            </a:endParaRPr>
          </a:p>
        </p:txBody>
      </p:sp>
      <p:sp>
        <p:nvSpPr>
          <p:cNvPr id="11" name="Freeform 10"/>
          <p:cNvSpPr/>
          <p:nvPr/>
        </p:nvSpPr>
        <p:spPr>
          <a:xfrm>
            <a:off x="213657" y="4047215"/>
            <a:ext cx="3672408" cy="2703444"/>
          </a:xfrm>
          <a:custGeom>
            <a:avLst/>
            <a:gdLst>
              <a:gd name="connsiteX0" fmla="*/ 0 w 4608512"/>
              <a:gd name="connsiteY0" fmla="*/ 420702 h 2524162"/>
              <a:gd name="connsiteX1" fmla="*/ 420702 w 4608512"/>
              <a:gd name="connsiteY1" fmla="*/ 0 h 2524162"/>
              <a:gd name="connsiteX2" fmla="*/ 4187810 w 4608512"/>
              <a:gd name="connsiteY2" fmla="*/ 0 h 2524162"/>
              <a:gd name="connsiteX3" fmla="*/ 4608512 w 4608512"/>
              <a:gd name="connsiteY3" fmla="*/ 420702 h 2524162"/>
              <a:gd name="connsiteX4" fmla="*/ 4608512 w 4608512"/>
              <a:gd name="connsiteY4" fmla="*/ 2103460 h 2524162"/>
              <a:gd name="connsiteX5" fmla="*/ 4187810 w 4608512"/>
              <a:gd name="connsiteY5" fmla="*/ 2524162 h 2524162"/>
              <a:gd name="connsiteX6" fmla="*/ 420702 w 4608512"/>
              <a:gd name="connsiteY6" fmla="*/ 2524162 h 2524162"/>
              <a:gd name="connsiteX7" fmla="*/ 0 w 4608512"/>
              <a:gd name="connsiteY7" fmla="*/ 2103460 h 2524162"/>
              <a:gd name="connsiteX8" fmla="*/ 0 w 4608512"/>
              <a:gd name="connsiteY8" fmla="*/ 420702 h 252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512" h="2524162">
                <a:moveTo>
                  <a:pt x="0" y="420702"/>
                </a:moveTo>
                <a:cubicBezTo>
                  <a:pt x="0" y="188355"/>
                  <a:pt x="188355" y="0"/>
                  <a:pt x="420702" y="0"/>
                </a:cubicBezTo>
                <a:lnTo>
                  <a:pt x="4187810" y="0"/>
                </a:lnTo>
                <a:cubicBezTo>
                  <a:pt x="4420157" y="0"/>
                  <a:pt x="4608512" y="188355"/>
                  <a:pt x="4608512" y="420702"/>
                </a:cubicBezTo>
                <a:lnTo>
                  <a:pt x="4608512" y="2103460"/>
                </a:lnTo>
                <a:cubicBezTo>
                  <a:pt x="4608512" y="2335807"/>
                  <a:pt x="4420157" y="2524162"/>
                  <a:pt x="4187810" y="2524162"/>
                </a:cubicBezTo>
                <a:lnTo>
                  <a:pt x="420702" y="2524162"/>
                </a:lnTo>
                <a:cubicBezTo>
                  <a:pt x="188355" y="2524162"/>
                  <a:pt x="0" y="2335807"/>
                  <a:pt x="0" y="2103460"/>
                </a:cubicBezTo>
                <a:lnTo>
                  <a:pt x="0" y="420702"/>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271809" tIns="197514" rIns="271809" bIns="197514" numCol="1" spcCol="1270" anchor="ctr" anchorCtr="0">
            <a:noAutofit/>
          </a:bodyPr>
          <a:lstStyle/>
          <a:p>
            <a:pPr lvl="0" algn="ctr" defTabSz="1733550">
              <a:lnSpc>
                <a:spcPct val="90000"/>
              </a:lnSpc>
              <a:spcBef>
                <a:spcPct val="0"/>
              </a:spcBef>
              <a:spcAft>
                <a:spcPct val="35000"/>
              </a:spcAft>
            </a:pPr>
            <a:r>
              <a:rPr lang="vi-VN" sz="3900" b="1" spc="-140">
                <a:solidFill>
                  <a:srgbClr val="002060"/>
                </a:solidFill>
                <a:latin typeface="+mj-lt"/>
              </a:rPr>
              <a:t>Nghị quyết Đại hội lần thứ XII</a:t>
            </a:r>
            <a:endParaRPr lang="en-US" sz="3900" kern="1200">
              <a:solidFill>
                <a:srgbClr val="002060"/>
              </a:solidFill>
            </a:endParaRPr>
          </a:p>
        </p:txBody>
      </p:sp>
      <p:sp>
        <p:nvSpPr>
          <p:cNvPr id="3" name="Pentagon 2"/>
          <p:cNvSpPr/>
          <p:nvPr/>
        </p:nvSpPr>
        <p:spPr>
          <a:xfrm>
            <a:off x="3886065" y="1252330"/>
            <a:ext cx="4373285" cy="2226366"/>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800">
                <a:solidFill>
                  <a:schemeClr val="tx1"/>
                </a:solidFill>
              </a:rPr>
              <a:t>Đ</a:t>
            </a:r>
            <a:r>
              <a:rPr lang="vi-VN" sz="2800" smtClean="0">
                <a:solidFill>
                  <a:schemeClr val="tx1"/>
                </a:solidFill>
              </a:rPr>
              <a:t>ề </a:t>
            </a:r>
            <a:r>
              <a:rPr lang="vi-VN" sz="2800">
                <a:solidFill>
                  <a:schemeClr val="tx1"/>
                </a:solidFill>
              </a:rPr>
              <a:t>ra 4 nhóm giải </a:t>
            </a:r>
            <a:r>
              <a:rPr lang="vi-VN" sz="2800" smtClean="0">
                <a:solidFill>
                  <a:schemeClr val="tx1"/>
                </a:solidFill>
              </a:rPr>
              <a:t>pháp,</a:t>
            </a:r>
            <a:endParaRPr lang="vi-VN" sz="2800">
              <a:solidFill>
                <a:schemeClr val="tx1"/>
              </a:solidFill>
            </a:endParaRPr>
          </a:p>
          <a:p>
            <a:pPr algn="ctr"/>
            <a:r>
              <a:rPr lang="vi-VN" sz="2800" smtClean="0">
                <a:solidFill>
                  <a:schemeClr val="tx1"/>
                </a:solidFill>
              </a:rPr>
              <a:t>giải </a:t>
            </a:r>
            <a:r>
              <a:rPr lang="vi-VN" sz="2800">
                <a:solidFill>
                  <a:schemeClr val="tx1"/>
                </a:solidFill>
              </a:rPr>
              <a:t>pháp đầu tiên </a:t>
            </a:r>
            <a:r>
              <a:rPr lang="vi-VN" sz="2800" smtClean="0">
                <a:solidFill>
                  <a:schemeClr val="tx1"/>
                </a:solidFill>
              </a:rPr>
              <a:t>là</a:t>
            </a:r>
            <a:endParaRPr lang="vi-VN" sz="2800">
              <a:solidFill>
                <a:schemeClr val="tx1"/>
              </a:solidFill>
            </a:endParaRPr>
          </a:p>
        </p:txBody>
      </p:sp>
      <p:sp>
        <p:nvSpPr>
          <p:cNvPr id="4" name="Chevron 3"/>
          <p:cNvSpPr/>
          <p:nvPr/>
        </p:nvSpPr>
        <p:spPr>
          <a:xfrm>
            <a:off x="7254595" y="1252330"/>
            <a:ext cx="4791631" cy="2226365"/>
          </a:xfrm>
          <a:prstGeom prst="chevron">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smtClean="0">
                <a:solidFill>
                  <a:schemeClr val="tx1"/>
                </a:solidFill>
              </a:rPr>
              <a:t>“</a:t>
            </a:r>
            <a:r>
              <a:rPr lang="vi-VN" sz="2400">
                <a:solidFill>
                  <a:schemeClr val="tx1"/>
                </a:solidFill>
              </a:rPr>
              <a:t>Nhóm giải pháp về tự phê bình và phê bình, </a:t>
            </a:r>
            <a:r>
              <a:rPr lang="vi-VN" sz="2400" b="1" i="1">
                <a:solidFill>
                  <a:schemeClr val="tx1"/>
                </a:solidFill>
              </a:rPr>
              <a:t>nêu cao tính tiền phong, gương mẫu của cấp trên</a:t>
            </a:r>
            <a:r>
              <a:rPr lang="vi-VN" sz="2400">
                <a:solidFill>
                  <a:schemeClr val="tx1"/>
                </a:solidFill>
              </a:rPr>
              <a:t>”</a:t>
            </a:r>
          </a:p>
        </p:txBody>
      </p:sp>
      <p:sp>
        <p:nvSpPr>
          <p:cNvPr id="14" name="Pentagon 13"/>
          <p:cNvSpPr/>
          <p:nvPr/>
        </p:nvSpPr>
        <p:spPr>
          <a:xfrm>
            <a:off x="3886065" y="4275815"/>
            <a:ext cx="8160161" cy="2226366"/>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just" defTabSz="852488">
              <a:tabLst>
                <a:tab pos="7086600" algn="l"/>
                <a:tab pos="7175500" algn="l"/>
              </a:tabLst>
            </a:pPr>
            <a:r>
              <a:rPr lang="vi-VN" sz="2800">
                <a:solidFill>
                  <a:schemeClr val="tx1"/>
                </a:solidFill>
              </a:rPr>
              <a:t>“Xây dựng và thực hiện tốt các quy định để phát huy vai trò gương mẫu trong rèn luyện phẩm chất đạo đức, lối sống, phong cách, tác phong, lề lối công tác của cán bộ, đảng viên, nhất là cán bộ lãnh đạo các cấp, người đứng đầu các cơ quan, đơn vị”</a:t>
            </a:r>
          </a:p>
        </p:txBody>
      </p:sp>
    </p:spTree>
    <p:extLst>
      <p:ext uri="{BB962C8B-B14F-4D97-AF65-F5344CB8AC3E}">
        <p14:creationId xmlns:p14="http://schemas.microsoft.com/office/powerpoint/2010/main" val="2296602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owchart: Delay 36"/>
          <p:cNvSpPr/>
          <p:nvPr/>
        </p:nvSpPr>
        <p:spPr>
          <a:xfrm flipH="1">
            <a:off x="6389223" y="960700"/>
            <a:ext cx="5590572" cy="5752616"/>
          </a:xfrm>
          <a:prstGeom prst="flowChartDelay">
            <a:avLst/>
          </a:prstGeom>
          <a:solidFill>
            <a:srgbClr val="99FFCC"/>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450850" indent="266700" algn="just">
              <a:buClr>
                <a:srgbClr val="C00000"/>
              </a:buClr>
              <a:buFont typeface="Wingdings" panose="05000000000000000000" pitchFamily="2" charset="2"/>
              <a:buChar char="Ø"/>
            </a:pPr>
            <a:r>
              <a:rPr lang="vi-VN" sz="2800" smtClean="0">
                <a:solidFill>
                  <a:schemeClr val="tx1"/>
                </a:solidFill>
              </a:rPr>
              <a:t>Tình </a:t>
            </a:r>
            <a:r>
              <a:rPr lang="vi-VN" sz="2800">
                <a:solidFill>
                  <a:schemeClr val="tx1"/>
                </a:solidFill>
              </a:rPr>
              <a:t>trạng tham nhũng, lãng phí, tiêu cực vẫn còn diễn biến phức tạp, tập trung chủ yếu vào cán bộ, đảng viên có chức </a:t>
            </a:r>
            <a:r>
              <a:rPr lang="vi-VN" sz="2800" smtClean="0">
                <a:solidFill>
                  <a:schemeClr val="tx1"/>
                </a:solidFill>
              </a:rPr>
              <a:t>vụ, có quyền</a:t>
            </a:r>
          </a:p>
          <a:p>
            <a:pPr marL="450850" indent="266700" algn="just">
              <a:buClr>
                <a:srgbClr val="C00000"/>
              </a:buClr>
              <a:buFont typeface="Wingdings" panose="05000000000000000000" pitchFamily="2" charset="2"/>
              <a:buChar char="Ø"/>
            </a:pPr>
            <a:r>
              <a:rPr lang="vi-VN" sz="2800">
                <a:solidFill>
                  <a:schemeClr val="tx1"/>
                </a:solidFill>
              </a:rPr>
              <a:t>Vẫn còn tình trạng tham nhũng ở các mức độ khác nhau, ở các cấp, các ngành, các địa phương. Cá biệt, có trường hợp tham nhũng chính sách, có dấu hiệu lợi ích nhóm,</a:t>
            </a:r>
          </a:p>
        </p:txBody>
      </p:sp>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5" name="Flowchart: Delay 4"/>
          <p:cNvSpPr/>
          <p:nvPr/>
        </p:nvSpPr>
        <p:spPr>
          <a:xfrm>
            <a:off x="231489" y="960700"/>
            <a:ext cx="5590572" cy="5752616"/>
          </a:xfrm>
          <a:prstGeom prst="flowChartDelay">
            <a:avLst/>
          </a:prstGeom>
          <a:solidFill>
            <a:srgbClr val="FFCCCC"/>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Clr>
                <a:srgbClr val="C00000"/>
              </a:buClr>
              <a:buFont typeface="Wingdings" panose="05000000000000000000" pitchFamily="2" charset="2"/>
              <a:buChar char="Ø"/>
            </a:pPr>
            <a:r>
              <a:rPr lang="vi-VN" sz="2800" smtClean="0">
                <a:solidFill>
                  <a:schemeClr val="tx1"/>
                </a:solidFill>
              </a:rPr>
              <a:t>Là </a:t>
            </a:r>
            <a:r>
              <a:rPr lang="vi-VN" sz="2800">
                <a:solidFill>
                  <a:schemeClr val="tx1"/>
                </a:solidFill>
              </a:rPr>
              <a:t>một trong những nhiệm </a:t>
            </a:r>
            <a:endParaRPr lang="vi-VN" sz="2800" smtClean="0">
              <a:solidFill>
                <a:schemeClr val="tx1"/>
              </a:solidFill>
            </a:endParaRPr>
          </a:p>
          <a:p>
            <a:pPr algn="just">
              <a:buClr>
                <a:srgbClr val="C00000"/>
              </a:buClr>
            </a:pPr>
            <a:r>
              <a:rPr lang="vi-VN" sz="2800" smtClean="0">
                <a:solidFill>
                  <a:schemeClr val="tx1"/>
                </a:solidFill>
              </a:rPr>
              <a:t>vụ </a:t>
            </a:r>
            <a:r>
              <a:rPr lang="vi-VN" sz="2800">
                <a:solidFill>
                  <a:schemeClr val="tx1"/>
                </a:solidFill>
              </a:rPr>
              <a:t>trọng tâm của công tác xây dựng Đảng, là trách nhiệm của cả </a:t>
            </a:r>
            <a:r>
              <a:rPr lang="vi-VN" sz="2800" smtClean="0">
                <a:solidFill>
                  <a:schemeClr val="tx1"/>
                </a:solidFill>
              </a:rPr>
              <a:t>HTCT và </a:t>
            </a:r>
            <a:r>
              <a:rPr lang="vi-VN" sz="2800">
                <a:solidFill>
                  <a:schemeClr val="tx1"/>
                </a:solidFill>
              </a:rPr>
              <a:t>toàn xã </a:t>
            </a:r>
            <a:r>
              <a:rPr lang="vi-VN" sz="2800" smtClean="0">
                <a:solidFill>
                  <a:schemeClr val="tx1"/>
                </a:solidFill>
              </a:rPr>
              <a:t>hội</a:t>
            </a:r>
          </a:p>
          <a:p>
            <a:pPr algn="just">
              <a:buClr>
                <a:srgbClr val="C00000"/>
              </a:buClr>
              <a:buFont typeface="Wingdings" panose="05000000000000000000" pitchFamily="2" charset="2"/>
              <a:buChar char="Ø"/>
            </a:pPr>
            <a:r>
              <a:rPr lang="vi-VN" sz="2800">
                <a:solidFill>
                  <a:schemeClr val="tx1"/>
                </a:solidFill>
              </a:rPr>
              <a:t>Đảng và Nhà nước đã có nhiều chủ trương, giải pháp và hành động quyết liệt </a:t>
            </a:r>
            <a:r>
              <a:rPr lang="vi-VN" sz="2800" smtClean="0">
                <a:solidFill>
                  <a:schemeClr val="tx1"/>
                </a:solidFill>
              </a:rPr>
              <a:t>và </a:t>
            </a:r>
            <a:r>
              <a:rPr lang="vi-VN" sz="2800">
                <a:solidFill>
                  <a:schemeClr val="tx1"/>
                </a:solidFill>
              </a:rPr>
              <a:t>đã đạt được kết quả bước đầu quan </a:t>
            </a:r>
            <a:r>
              <a:rPr lang="vi-VN" sz="2800" smtClean="0">
                <a:solidFill>
                  <a:schemeClr val="tx1"/>
                </a:solidFill>
              </a:rPr>
              <a:t>trọng</a:t>
            </a:r>
          </a:p>
          <a:p>
            <a:pPr algn="just">
              <a:buClr>
                <a:srgbClr val="C00000"/>
              </a:buClr>
              <a:buFont typeface="Wingdings" panose="05000000000000000000" pitchFamily="2" charset="2"/>
              <a:buChar char="Ø"/>
            </a:pPr>
            <a:r>
              <a:rPr lang="vi-VN" sz="2800">
                <a:solidFill>
                  <a:schemeClr val="tx1"/>
                </a:solidFill>
              </a:rPr>
              <a:t>Nhiều vụ án kinh tế nghiêm trọng, phức tạp </a:t>
            </a:r>
            <a:r>
              <a:rPr lang="vi-VN" sz="2800" smtClean="0">
                <a:solidFill>
                  <a:schemeClr val="tx1"/>
                </a:solidFill>
              </a:rPr>
              <a:t>được </a:t>
            </a:r>
            <a:r>
              <a:rPr lang="vi-VN" sz="2800">
                <a:solidFill>
                  <a:schemeClr val="tx1"/>
                </a:solidFill>
              </a:rPr>
              <a:t>đưa ra </a:t>
            </a:r>
            <a:r>
              <a:rPr lang="vi-VN" sz="2800" smtClean="0">
                <a:solidFill>
                  <a:schemeClr val="tx1"/>
                </a:solidFill>
              </a:rPr>
              <a:t>và </a:t>
            </a:r>
            <a:r>
              <a:rPr lang="vi-VN" sz="2800">
                <a:solidFill>
                  <a:schemeClr val="tx1"/>
                </a:solidFill>
              </a:rPr>
              <a:t>xử lý nghiêm </a:t>
            </a:r>
            <a:r>
              <a:rPr lang="vi-VN" sz="2800" smtClean="0">
                <a:solidFill>
                  <a:schemeClr val="tx1"/>
                </a:solidFill>
              </a:rPr>
              <a:t>minh</a:t>
            </a:r>
            <a:endParaRPr lang="vi-VN" sz="2800">
              <a:solidFill>
                <a:schemeClr val="tx1"/>
              </a:solidFill>
            </a:endParaRPr>
          </a:p>
        </p:txBody>
      </p:sp>
      <p:sp>
        <p:nvSpPr>
          <p:cNvPr id="4" name="Rounded Rectangle 3"/>
          <p:cNvSpPr/>
          <p:nvPr/>
        </p:nvSpPr>
        <p:spPr>
          <a:xfrm>
            <a:off x="5109255" y="2656390"/>
            <a:ext cx="2164466" cy="2361236"/>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Về chống tham nhũng, lãng phí</a:t>
            </a:r>
          </a:p>
        </p:txBody>
      </p:sp>
    </p:spTree>
    <p:extLst>
      <p:ext uri="{BB962C8B-B14F-4D97-AF65-F5344CB8AC3E}">
        <p14:creationId xmlns:p14="http://schemas.microsoft.com/office/powerpoint/2010/main" val="26633236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6" name="Right Arrow 5"/>
          <p:cNvSpPr/>
          <p:nvPr/>
        </p:nvSpPr>
        <p:spPr>
          <a:xfrm rot="16200000" flipH="1">
            <a:off x="4891147" y="-224862"/>
            <a:ext cx="2409823" cy="4776368"/>
          </a:xfrm>
          <a:prstGeom prst="rightArrow">
            <a:avLst>
              <a:gd name="adj1" fmla="val 50000"/>
              <a:gd name="adj2" fmla="val 51492"/>
            </a:avLst>
          </a:prstGeom>
          <a:solidFill>
            <a:srgbClr val="9933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rgbClr val="FFFF99"/>
              </a:solidFill>
            </a:endParaRPr>
          </a:p>
        </p:txBody>
      </p:sp>
      <p:sp>
        <p:nvSpPr>
          <p:cNvPr id="7" name="Content Placeholder 2"/>
          <p:cNvSpPr txBox="1">
            <a:spLocks/>
          </p:cNvSpPr>
          <p:nvPr/>
        </p:nvSpPr>
        <p:spPr bwMode="auto">
          <a:xfrm>
            <a:off x="636609" y="3462616"/>
            <a:ext cx="11111696" cy="3239126"/>
          </a:xfrm>
          <a:prstGeom prst="roundRect">
            <a:avLst/>
          </a:prstGeom>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marL="342882" indent="-342882"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1pPr>
            <a:lvl2pPr marL="742913" indent="-285737"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2pPr>
            <a:lvl3pPr marL="1142942"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3pPr>
            <a:lvl4pPr marL="1600120"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4pPr>
            <a:lvl5pPr marL="2057298" indent="-228589" algn="just" rtl="0" eaLnBrk="0" fontAlgn="base" hangingPunct="0">
              <a:spcBef>
                <a:spcPct val="20000"/>
              </a:spcBef>
              <a:spcAft>
                <a:spcPct val="0"/>
              </a:spcAft>
              <a:buFont typeface="Arial" panose="020B0604020202020204" pitchFamily="34" charset="0"/>
              <a:buChar char="»"/>
              <a:defRPr sz="1600" kern="1200">
                <a:solidFill>
                  <a:schemeClr val="dk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vi-VN" sz="3200" smtClean="0"/>
              <a:t>Các </a:t>
            </a:r>
            <a:r>
              <a:rPr lang="vi-VN" sz="3200"/>
              <a:t>đồng chí phải thống nhất cao về ý chí và hành động, nêu cao trách nhiệm, nghiêm khắc với bản thân, nêu gương trong lãnh đạo, chỉ đạo, điều hành và thực hiện việc phòng, chống tham nhũng, lãng phí có hiệu quả, tạo sức lan tỏa tại địa phương, cơ quan, đơn vị mình phụ trách và sớm khắc phục tình trạng “trên nóng, dưới lạnh”</a:t>
            </a:r>
          </a:p>
        </p:txBody>
      </p:sp>
      <p:sp>
        <p:nvSpPr>
          <p:cNvPr id="3" name="TextBox 2"/>
          <p:cNvSpPr txBox="1"/>
          <p:nvPr/>
        </p:nvSpPr>
        <p:spPr>
          <a:xfrm>
            <a:off x="4907667" y="1331088"/>
            <a:ext cx="2361234" cy="1077218"/>
          </a:xfrm>
          <a:prstGeom prst="rect">
            <a:avLst/>
          </a:prstGeom>
          <a:noFill/>
        </p:spPr>
        <p:txBody>
          <a:bodyPr wrap="square" rtlCol="0">
            <a:spAutoFit/>
          </a:bodyPr>
          <a:lstStyle/>
          <a:p>
            <a:pPr algn="ctr"/>
            <a:r>
              <a:rPr lang="vi-VN" sz="3200" smtClean="0">
                <a:solidFill>
                  <a:srgbClr val="FFFF99"/>
                </a:solidFill>
              </a:rPr>
              <a:t>Trung ương yêu cầu</a:t>
            </a:r>
            <a:endParaRPr lang="vi-VN" sz="3200">
              <a:solidFill>
                <a:srgbClr val="FFFF99"/>
              </a:solidFill>
            </a:endParaRPr>
          </a:p>
        </p:txBody>
      </p:sp>
    </p:spTree>
    <p:extLst>
      <p:ext uri="{BB962C8B-B14F-4D97-AF65-F5344CB8AC3E}">
        <p14:creationId xmlns:p14="http://schemas.microsoft.com/office/powerpoint/2010/main" val="1155375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grpSp>
        <p:nvGrpSpPr>
          <p:cNvPr id="5" name="Group 4"/>
          <p:cNvGrpSpPr/>
          <p:nvPr/>
        </p:nvGrpSpPr>
        <p:grpSpPr>
          <a:xfrm>
            <a:off x="303181" y="1938311"/>
            <a:ext cx="11431309" cy="4775078"/>
            <a:chOff x="303181" y="1938311"/>
            <a:chExt cx="11431309" cy="4775078"/>
          </a:xfrm>
        </p:grpSpPr>
        <p:sp>
          <p:nvSpPr>
            <p:cNvPr id="8" name="Freeform 7"/>
            <p:cNvSpPr/>
            <p:nvPr/>
          </p:nvSpPr>
          <p:spPr>
            <a:xfrm>
              <a:off x="2189107" y="1938311"/>
              <a:ext cx="3579518" cy="2575815"/>
            </a:xfrm>
            <a:custGeom>
              <a:avLst/>
              <a:gdLst>
                <a:gd name="connsiteX0" fmla="*/ 0 w 3579518"/>
                <a:gd name="connsiteY0" fmla="*/ 0 h 2387538"/>
                <a:gd name="connsiteX1" fmla="*/ 3579518 w 3579518"/>
                <a:gd name="connsiteY1" fmla="*/ 0 h 2387538"/>
                <a:gd name="connsiteX2" fmla="*/ 3579518 w 3579518"/>
                <a:gd name="connsiteY2" fmla="*/ 2387538 h 2387538"/>
                <a:gd name="connsiteX3" fmla="*/ 0 w 3579518"/>
                <a:gd name="connsiteY3" fmla="*/ 2387538 h 2387538"/>
                <a:gd name="connsiteX4" fmla="*/ 0 w 3579518"/>
                <a:gd name="connsiteY4" fmla="*/ 0 h 238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518" h="2387538">
                  <a:moveTo>
                    <a:pt x="0" y="0"/>
                  </a:moveTo>
                  <a:lnTo>
                    <a:pt x="3579518" y="0"/>
                  </a:lnTo>
                  <a:lnTo>
                    <a:pt x="3579518" y="2387538"/>
                  </a:lnTo>
                  <a:lnTo>
                    <a:pt x="0" y="2387538"/>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72723" tIns="163576" rIns="163576" bIns="163576" numCol="1" spcCol="1270" anchor="ctr" anchorCtr="0">
              <a:noAutofit/>
            </a:bodyPr>
            <a:lstStyle/>
            <a:p>
              <a:pPr lvl="0" algn="just" defTabSz="1022350">
                <a:lnSpc>
                  <a:spcPct val="90000"/>
                </a:lnSpc>
                <a:spcBef>
                  <a:spcPct val="0"/>
                </a:spcBef>
                <a:spcAft>
                  <a:spcPct val="35000"/>
                </a:spcAft>
                <a:buFont typeface="Wingdings" panose="05000000000000000000" pitchFamily="2" charset="2"/>
                <a:buChar char="Ø"/>
              </a:pPr>
              <a:r>
                <a:rPr lang="vi-VN" sz="2600" kern="1200" smtClean="0"/>
                <a:t>Đảng và Nhà nước đã và đang tích cực xây dựng cơ chế kiểm soát quyền lực bằng các quy định của Đảng, pháp luật của Nhà nước</a:t>
              </a:r>
              <a:endParaRPr lang="en-US" sz="2600" kern="1200"/>
            </a:p>
          </p:txBody>
        </p:sp>
        <p:sp>
          <p:nvSpPr>
            <p:cNvPr id="9" name="Freeform 8"/>
            <p:cNvSpPr/>
            <p:nvPr/>
          </p:nvSpPr>
          <p:spPr>
            <a:xfrm>
              <a:off x="2189107" y="4514127"/>
              <a:ext cx="3579518" cy="2199262"/>
            </a:xfrm>
            <a:custGeom>
              <a:avLst/>
              <a:gdLst>
                <a:gd name="connsiteX0" fmla="*/ 0 w 3579518"/>
                <a:gd name="connsiteY0" fmla="*/ 0 h 2387538"/>
                <a:gd name="connsiteX1" fmla="*/ 3579518 w 3579518"/>
                <a:gd name="connsiteY1" fmla="*/ 0 h 2387538"/>
                <a:gd name="connsiteX2" fmla="*/ 3579518 w 3579518"/>
                <a:gd name="connsiteY2" fmla="*/ 2387538 h 2387538"/>
                <a:gd name="connsiteX3" fmla="*/ 0 w 3579518"/>
                <a:gd name="connsiteY3" fmla="*/ 2387538 h 2387538"/>
                <a:gd name="connsiteX4" fmla="*/ 0 w 3579518"/>
                <a:gd name="connsiteY4" fmla="*/ 0 h 238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518" h="2387538">
                  <a:moveTo>
                    <a:pt x="0" y="0"/>
                  </a:moveTo>
                  <a:lnTo>
                    <a:pt x="3579518" y="0"/>
                  </a:lnTo>
                  <a:lnTo>
                    <a:pt x="3579518" y="2387538"/>
                  </a:lnTo>
                  <a:lnTo>
                    <a:pt x="0" y="2387538"/>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72723" tIns="163576" rIns="163576" bIns="163576" numCol="1" spcCol="1270" anchor="ctr" anchorCtr="0">
              <a:noAutofit/>
            </a:bodyPr>
            <a:lstStyle/>
            <a:p>
              <a:pPr lvl="0" algn="just" defTabSz="1022350">
                <a:lnSpc>
                  <a:spcPct val="90000"/>
                </a:lnSpc>
                <a:spcBef>
                  <a:spcPct val="0"/>
                </a:spcBef>
                <a:spcAft>
                  <a:spcPct val="35000"/>
                </a:spcAft>
                <a:buFont typeface="Wingdings" panose="05000000000000000000" pitchFamily="2" charset="2"/>
                <a:buChar char="Ø"/>
              </a:pPr>
              <a:r>
                <a:rPr lang="vi-VN" sz="2600" kern="1200" smtClean="0"/>
                <a:t>Trên thực tế, các cơ quan chức năng cũng đã tích cực vào cuộc và bước đầu đạt được kết quả</a:t>
              </a:r>
              <a:endParaRPr lang="en-US" sz="2600" kern="1200"/>
            </a:p>
          </p:txBody>
        </p:sp>
        <p:sp>
          <p:nvSpPr>
            <p:cNvPr id="10" name="Freeform 9"/>
            <p:cNvSpPr/>
            <p:nvPr/>
          </p:nvSpPr>
          <p:spPr>
            <a:xfrm>
              <a:off x="303181" y="3085707"/>
              <a:ext cx="2386345" cy="2386345"/>
            </a:xfrm>
            <a:custGeom>
              <a:avLst/>
              <a:gdLst>
                <a:gd name="connsiteX0" fmla="*/ 0 w 2386345"/>
                <a:gd name="connsiteY0" fmla="*/ 1193173 h 2386345"/>
                <a:gd name="connsiteX1" fmla="*/ 1193173 w 2386345"/>
                <a:gd name="connsiteY1" fmla="*/ 0 h 2386345"/>
                <a:gd name="connsiteX2" fmla="*/ 2386346 w 2386345"/>
                <a:gd name="connsiteY2" fmla="*/ 1193173 h 2386345"/>
                <a:gd name="connsiteX3" fmla="*/ 1193173 w 2386345"/>
                <a:gd name="connsiteY3" fmla="*/ 2386346 h 2386345"/>
                <a:gd name="connsiteX4" fmla="*/ 0 w 2386345"/>
                <a:gd name="connsiteY4" fmla="*/ 1193173 h 238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345" h="2386345">
                  <a:moveTo>
                    <a:pt x="0" y="1193173"/>
                  </a:moveTo>
                  <a:cubicBezTo>
                    <a:pt x="0" y="534202"/>
                    <a:pt x="534202" y="0"/>
                    <a:pt x="1193173" y="0"/>
                  </a:cubicBezTo>
                  <a:cubicBezTo>
                    <a:pt x="1852144" y="0"/>
                    <a:pt x="2386346" y="534202"/>
                    <a:pt x="2386346" y="1193173"/>
                  </a:cubicBezTo>
                  <a:cubicBezTo>
                    <a:pt x="2386346" y="1852144"/>
                    <a:pt x="1852144" y="2386346"/>
                    <a:pt x="1193173" y="2386346"/>
                  </a:cubicBezTo>
                  <a:cubicBezTo>
                    <a:pt x="534202" y="2386346"/>
                    <a:pt x="0" y="1852144"/>
                    <a:pt x="0" y="1193173"/>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49472" tIns="349472" rIns="349472" bIns="349472" numCol="1" spcCol="1270" anchor="ctr" anchorCtr="0">
              <a:noAutofit/>
            </a:bodyPr>
            <a:lstStyle/>
            <a:p>
              <a:pPr lvl="0" algn="ctr" defTabSz="1600200">
                <a:lnSpc>
                  <a:spcPct val="90000"/>
                </a:lnSpc>
                <a:spcBef>
                  <a:spcPct val="0"/>
                </a:spcBef>
                <a:spcAft>
                  <a:spcPct val="35000"/>
                </a:spcAft>
              </a:pPr>
              <a:r>
                <a:rPr lang="vi-VN" sz="3600" kern="1200" smtClean="0"/>
                <a:t>Sau ĐH Đảng lần thứ XII</a:t>
              </a:r>
              <a:endParaRPr lang="en-US" sz="3600" kern="1200"/>
            </a:p>
          </p:txBody>
        </p:sp>
        <p:sp>
          <p:nvSpPr>
            <p:cNvPr id="11" name="Freeform 10"/>
            <p:cNvSpPr/>
            <p:nvPr/>
          </p:nvSpPr>
          <p:spPr>
            <a:xfrm>
              <a:off x="8154972" y="1938312"/>
              <a:ext cx="3579518" cy="2387538"/>
            </a:xfrm>
            <a:custGeom>
              <a:avLst/>
              <a:gdLst>
                <a:gd name="connsiteX0" fmla="*/ 0 w 3579518"/>
                <a:gd name="connsiteY0" fmla="*/ 0 h 2387538"/>
                <a:gd name="connsiteX1" fmla="*/ 3579518 w 3579518"/>
                <a:gd name="connsiteY1" fmla="*/ 0 h 2387538"/>
                <a:gd name="connsiteX2" fmla="*/ 3579518 w 3579518"/>
                <a:gd name="connsiteY2" fmla="*/ 2387538 h 2387538"/>
                <a:gd name="connsiteX3" fmla="*/ 0 w 3579518"/>
                <a:gd name="connsiteY3" fmla="*/ 2387538 h 2387538"/>
                <a:gd name="connsiteX4" fmla="*/ 0 w 3579518"/>
                <a:gd name="connsiteY4" fmla="*/ 0 h 238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518" h="2387538">
                  <a:moveTo>
                    <a:pt x="0" y="0"/>
                  </a:moveTo>
                  <a:lnTo>
                    <a:pt x="3579518" y="0"/>
                  </a:lnTo>
                  <a:lnTo>
                    <a:pt x="3579518" y="2387538"/>
                  </a:lnTo>
                  <a:lnTo>
                    <a:pt x="0" y="2387538"/>
                  </a:lnTo>
                  <a:lnTo>
                    <a:pt x="0" y="0"/>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572723" tIns="163576" rIns="163576" bIns="163576" numCol="1" spcCol="1270" anchor="ctr" anchorCtr="0">
              <a:noAutofit/>
            </a:bodyPr>
            <a:lstStyle/>
            <a:p>
              <a:pPr lvl="0" indent="358775" algn="just" defTabSz="1022350">
                <a:lnSpc>
                  <a:spcPct val="90000"/>
                </a:lnSpc>
                <a:spcBef>
                  <a:spcPct val="0"/>
                </a:spcBef>
                <a:spcAft>
                  <a:spcPct val="35000"/>
                </a:spcAft>
                <a:buFont typeface="Wingdings" panose="05000000000000000000" pitchFamily="2" charset="2"/>
                <a:buChar char="Ø"/>
              </a:pPr>
              <a:r>
                <a:rPr lang="vi-VN" sz="2600"/>
                <a:t>C</a:t>
              </a:r>
              <a:r>
                <a:rPr lang="vi-VN" sz="2600" kern="1200" smtClean="0"/>
                <a:t>ơ chế kiểm soát quyền lực hiệu quả chưa cao; vẫn còn tình trạng lạm quyền, lộng quyền, lợi dụng quyền lực</a:t>
              </a:r>
              <a:endParaRPr lang="en-US" sz="2600" kern="1200"/>
            </a:p>
          </p:txBody>
        </p:sp>
        <p:sp>
          <p:nvSpPr>
            <p:cNvPr id="12" name="Freeform 11"/>
            <p:cNvSpPr/>
            <p:nvPr/>
          </p:nvSpPr>
          <p:spPr>
            <a:xfrm>
              <a:off x="8154972" y="4325851"/>
              <a:ext cx="3579518" cy="2387538"/>
            </a:xfrm>
            <a:custGeom>
              <a:avLst/>
              <a:gdLst>
                <a:gd name="connsiteX0" fmla="*/ 0 w 3579518"/>
                <a:gd name="connsiteY0" fmla="*/ 0 h 2387538"/>
                <a:gd name="connsiteX1" fmla="*/ 3579518 w 3579518"/>
                <a:gd name="connsiteY1" fmla="*/ 0 h 2387538"/>
                <a:gd name="connsiteX2" fmla="*/ 3579518 w 3579518"/>
                <a:gd name="connsiteY2" fmla="*/ 2387538 h 2387538"/>
                <a:gd name="connsiteX3" fmla="*/ 0 w 3579518"/>
                <a:gd name="connsiteY3" fmla="*/ 2387538 h 2387538"/>
                <a:gd name="connsiteX4" fmla="*/ 0 w 3579518"/>
                <a:gd name="connsiteY4" fmla="*/ 0 h 238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518" h="2387538">
                  <a:moveTo>
                    <a:pt x="0" y="0"/>
                  </a:moveTo>
                  <a:lnTo>
                    <a:pt x="3579518" y="0"/>
                  </a:lnTo>
                  <a:lnTo>
                    <a:pt x="3579518" y="2387538"/>
                  </a:lnTo>
                  <a:lnTo>
                    <a:pt x="0" y="2387538"/>
                  </a:lnTo>
                  <a:lnTo>
                    <a:pt x="0" y="0"/>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572723" tIns="163576" rIns="163576" bIns="163576" numCol="1" spcCol="1270" anchor="ctr" anchorCtr="0">
              <a:noAutofit/>
            </a:bodyPr>
            <a:lstStyle/>
            <a:p>
              <a:pPr lvl="0" algn="just" defTabSz="1022350">
                <a:lnSpc>
                  <a:spcPct val="90000"/>
                </a:lnSpc>
                <a:spcBef>
                  <a:spcPct val="0"/>
                </a:spcBef>
                <a:spcAft>
                  <a:spcPct val="35000"/>
                </a:spcAft>
                <a:buFont typeface="Wingdings" panose="05000000000000000000" pitchFamily="2" charset="2"/>
                <a:buChar char="Ø"/>
              </a:pPr>
              <a:r>
                <a:rPr lang="vi-VN" sz="2600"/>
                <a:t>S</a:t>
              </a:r>
              <a:r>
                <a:rPr lang="vi-VN" sz="2600" kern="1200" smtClean="0"/>
                <a:t>ử dụng quyền lực được giao để phục vụ lợi ích cá nhân hoặc dung túng, bao che, tiếp tay cho tham nhũng, tiêu cực</a:t>
              </a:r>
              <a:endParaRPr lang="en-US" sz="2600" kern="1200"/>
            </a:p>
          </p:txBody>
        </p:sp>
        <p:sp>
          <p:nvSpPr>
            <p:cNvPr id="13" name="Freeform 12"/>
            <p:cNvSpPr/>
            <p:nvPr/>
          </p:nvSpPr>
          <p:spPr>
            <a:xfrm>
              <a:off x="6199596" y="3085707"/>
              <a:ext cx="2386345" cy="2386345"/>
            </a:xfrm>
            <a:custGeom>
              <a:avLst/>
              <a:gdLst>
                <a:gd name="connsiteX0" fmla="*/ 0 w 2386345"/>
                <a:gd name="connsiteY0" fmla="*/ 1193173 h 2386345"/>
                <a:gd name="connsiteX1" fmla="*/ 1193173 w 2386345"/>
                <a:gd name="connsiteY1" fmla="*/ 0 h 2386345"/>
                <a:gd name="connsiteX2" fmla="*/ 2386346 w 2386345"/>
                <a:gd name="connsiteY2" fmla="*/ 1193173 h 2386345"/>
                <a:gd name="connsiteX3" fmla="*/ 1193173 w 2386345"/>
                <a:gd name="connsiteY3" fmla="*/ 2386346 h 2386345"/>
                <a:gd name="connsiteX4" fmla="*/ 0 w 2386345"/>
                <a:gd name="connsiteY4" fmla="*/ 1193173 h 2386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345" h="2386345">
                  <a:moveTo>
                    <a:pt x="0" y="1193173"/>
                  </a:moveTo>
                  <a:cubicBezTo>
                    <a:pt x="0" y="534202"/>
                    <a:pt x="534202" y="0"/>
                    <a:pt x="1193173" y="0"/>
                  </a:cubicBezTo>
                  <a:cubicBezTo>
                    <a:pt x="1852144" y="0"/>
                    <a:pt x="2386346" y="534202"/>
                    <a:pt x="2386346" y="1193173"/>
                  </a:cubicBezTo>
                  <a:cubicBezTo>
                    <a:pt x="2386346" y="1852144"/>
                    <a:pt x="1852144" y="2386346"/>
                    <a:pt x="1193173" y="2386346"/>
                  </a:cubicBezTo>
                  <a:cubicBezTo>
                    <a:pt x="534202" y="2386346"/>
                    <a:pt x="0" y="1852144"/>
                    <a:pt x="0" y="1193173"/>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49472" tIns="349472" rIns="349472" bIns="349472" numCol="1" spcCol="1270" anchor="ctr" anchorCtr="0">
              <a:noAutofit/>
            </a:bodyPr>
            <a:lstStyle/>
            <a:p>
              <a:pPr lvl="0" algn="ctr" defTabSz="1600200">
                <a:lnSpc>
                  <a:spcPct val="90000"/>
                </a:lnSpc>
                <a:spcBef>
                  <a:spcPct val="0"/>
                </a:spcBef>
                <a:spcAft>
                  <a:spcPct val="35000"/>
                </a:spcAft>
              </a:pPr>
              <a:r>
                <a:rPr lang="vi-VN" sz="4000" kern="1200" smtClean="0"/>
                <a:t>Tuy nhiên</a:t>
              </a:r>
              <a:endParaRPr lang="en-US" sz="4000" kern="1200"/>
            </a:p>
          </p:txBody>
        </p:sp>
      </p:grpSp>
      <p:sp>
        <p:nvSpPr>
          <p:cNvPr id="14" name="Rounded Rectangle 13"/>
          <p:cNvSpPr/>
          <p:nvPr/>
        </p:nvSpPr>
        <p:spPr>
          <a:xfrm>
            <a:off x="303181" y="1001212"/>
            <a:ext cx="11431309" cy="607670"/>
          </a:xfrm>
          <a:prstGeom prst="round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C00000"/>
                </a:solidFill>
              </a:rPr>
              <a:t>Về chống lạm dụng quyền lực, lợi dụng chức vụ, quyền hạn</a:t>
            </a:r>
          </a:p>
        </p:txBody>
      </p:sp>
    </p:spTree>
    <p:extLst>
      <p:ext uri="{BB962C8B-B14F-4D97-AF65-F5344CB8AC3E}">
        <p14:creationId xmlns:p14="http://schemas.microsoft.com/office/powerpoint/2010/main" val="927600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10" name="Rounded Rectangle 9"/>
          <p:cNvSpPr/>
          <p:nvPr/>
        </p:nvSpPr>
        <p:spPr>
          <a:xfrm>
            <a:off x="233013" y="3798300"/>
            <a:ext cx="9650346" cy="29625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tr-TR" sz="2800" smtClean="0">
                <a:latin typeface="Times New Roman" panose="02020603050405020304" pitchFamily="18" charset="0"/>
                <a:ea typeface="Calibri" panose="020F0502020204030204" pitchFamily="34" charset="0"/>
              </a:rPr>
              <a:t> </a:t>
            </a:r>
            <a:r>
              <a:rPr lang="tr-TR" sz="2800">
                <a:latin typeface="Times New Roman" panose="02020603050405020304" pitchFamily="18" charset="0"/>
                <a:ea typeface="Calibri" panose="020F0502020204030204" pitchFamily="34" charset="0"/>
              </a:rPr>
              <a:t>“</a:t>
            </a:r>
            <a:r>
              <a:rPr lang="tr-TR" sz="2800" i="1">
                <a:latin typeface="Times New Roman" panose="02020603050405020304" pitchFamily="18" charset="0"/>
                <a:ea typeface="Calibri" panose="020F0502020204030204" pitchFamily="34" charset="0"/>
              </a:rPr>
              <a:t>Phải nhốt quyền lực vào trong lồng cơ chế</a:t>
            </a:r>
            <a:r>
              <a:rPr lang="vi-VN" sz="2800" i="1">
                <a:latin typeface="Times New Roman" panose="02020603050405020304" pitchFamily="18" charset="0"/>
                <a:ea typeface="Calibri" panose="020F0502020204030204" pitchFamily="34" charset="0"/>
              </a:rPr>
              <a:t>...</a:t>
            </a:r>
            <a:r>
              <a:rPr lang="tr-TR" sz="2800" i="1">
                <a:latin typeface="Times New Roman" panose="02020603050405020304" pitchFamily="18" charset="0"/>
                <a:ea typeface="Calibri" panose="020F0502020204030204" pitchFamily="34" charset="0"/>
              </a:rPr>
              <a:t> mọi quyền lực đều phải được kiểm soát chặt chẽ;</a:t>
            </a:r>
            <a:r>
              <a:rPr lang="tr-TR" sz="2800">
                <a:latin typeface="Times New Roman" panose="02020603050405020304" pitchFamily="18" charset="0"/>
                <a:ea typeface="Calibri" panose="020F0502020204030204" pitchFamily="34" charset="0"/>
              </a:rPr>
              <a:t> </a:t>
            </a:r>
            <a:r>
              <a:rPr lang="tr-TR" sz="2800" i="1">
                <a:latin typeface="Times New Roman" panose="02020603050405020304" pitchFamily="18" charset="0"/>
                <a:ea typeface="Calibri" panose="020F0502020204030204" pitchFamily="34" charset="0"/>
              </a:rPr>
              <a:t>quyền hạn phải được ràng buộc với trách nhiệm, quyền hạn đến đâu trách nhiệm đến đó, quyền hạn càng cao, trách nhiệm càng lớn; ngăn ngừa tận gốc những sai phạm, khuyết điểm một cách căn cơ, bài bản bằng các quy định của Đảng, pháp luật của Nhà nước”</a:t>
            </a:r>
            <a:endParaRPr lang="vi-VN" sz="2800"/>
          </a:p>
        </p:txBody>
      </p:sp>
      <p:sp>
        <p:nvSpPr>
          <p:cNvPr id="19" name="Rounded Rectangle 18"/>
          <p:cNvSpPr/>
          <p:nvPr/>
        </p:nvSpPr>
        <p:spPr>
          <a:xfrm>
            <a:off x="4055165" y="911795"/>
            <a:ext cx="7970930" cy="1364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smtClean="0"/>
              <a:t>Tích </a:t>
            </a:r>
            <a:r>
              <a:rPr lang="vi-VN" sz="2400"/>
              <a:t>cực triển khai thực hiện nghiêm cơ chế kiểm soát quyền lực, ngăn ngừa sự lạm quyền, vi phạm kỷ luật, kỷ cương theo tinh thần Nghị quyết đại hội XII của Đảng</a:t>
            </a:r>
          </a:p>
        </p:txBody>
      </p:sp>
      <p:sp>
        <p:nvSpPr>
          <p:cNvPr id="20" name="Rounded Rectangle 19"/>
          <p:cNvSpPr/>
          <p:nvPr/>
        </p:nvSpPr>
        <p:spPr>
          <a:xfrm>
            <a:off x="4055164" y="2405270"/>
            <a:ext cx="7970931" cy="12225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800"/>
              <a:t>Từng đồng chí phải đi đầu trong việc thiết lập và thực hiện cơ chế kiểm soát quyền lực, tích cực chống việc lạm dụng, lợi dụng quyền </a:t>
            </a:r>
            <a:r>
              <a:rPr lang="vi-VN" sz="2800" smtClean="0"/>
              <a:t>lực</a:t>
            </a:r>
            <a:endParaRPr lang="vi-VN" sz="2800"/>
          </a:p>
        </p:txBody>
      </p:sp>
      <p:cxnSp>
        <p:nvCxnSpPr>
          <p:cNvPr id="18" name="Straight Arrow Connector 17"/>
          <p:cNvCxnSpPr>
            <a:stCxn id="11" idx="5"/>
            <a:endCxn id="20" idx="1"/>
          </p:cNvCxnSpPr>
          <p:nvPr/>
        </p:nvCxnSpPr>
        <p:spPr>
          <a:xfrm flipV="1">
            <a:off x="2717797" y="3016526"/>
            <a:ext cx="1337367" cy="279847"/>
          </a:xfrm>
          <a:prstGeom prst="straightConnector1">
            <a:avLst/>
          </a:prstGeom>
          <a:ln w="63500">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7"/>
          </p:cNvCxnSpPr>
          <p:nvPr/>
        </p:nvCxnSpPr>
        <p:spPr>
          <a:xfrm>
            <a:off x="2717797" y="1504226"/>
            <a:ext cx="1317489" cy="89701"/>
          </a:xfrm>
          <a:prstGeom prst="straightConnector1">
            <a:avLst/>
          </a:prstGeom>
          <a:ln w="63500">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03583" y="1133060"/>
            <a:ext cx="2594113" cy="2534479"/>
          </a:xfrm>
          <a:prstGeom prst="ellipse">
            <a:avLst/>
          </a:prstGeom>
          <a:blipFill>
            <a:blip r:embed="rId2" cstate="print"/>
            <a:stretch>
              <a:fillRect l="-25000" r="-25000"/>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ounded Rectangle 25"/>
          <p:cNvSpPr/>
          <p:nvPr/>
        </p:nvSpPr>
        <p:spPr>
          <a:xfrm>
            <a:off x="9883359" y="4461358"/>
            <a:ext cx="2142736" cy="1742573"/>
          </a:xfrm>
          <a:prstGeom prst="roundRect">
            <a:avLst>
              <a:gd name="adj" fmla="val 10000"/>
            </a:avLst>
          </a:prstGeom>
          <a:blipFill>
            <a:blip r:embed="rId3"/>
            <a:stretch>
              <a:fillRect l="-24000" r="-24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7246321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Mối </a:t>
            </a:r>
            <a:r>
              <a:rPr lang="en-US" sz="3200"/>
              <a:t>quan hệ thứ </a:t>
            </a:r>
            <a:r>
              <a:rPr lang="en-US" sz="3200" smtClean="0"/>
              <a:t>hai: </a:t>
            </a:r>
            <a:r>
              <a:rPr lang="en-US" sz="3200"/>
              <a:t>Đối với </a:t>
            </a:r>
            <a:r>
              <a:rPr lang="en-US" sz="3200" smtClean="0"/>
              <a:t>công việc</a:t>
            </a:r>
            <a:endParaRPr lang="vi-VN" sz="3200"/>
          </a:p>
        </p:txBody>
      </p:sp>
      <p:sp>
        <p:nvSpPr>
          <p:cNvPr id="14" name="Flowchart: Connector 13"/>
          <p:cNvSpPr/>
          <p:nvPr/>
        </p:nvSpPr>
        <p:spPr>
          <a:xfrm>
            <a:off x="10072399" y="914401"/>
            <a:ext cx="2119601" cy="2129507"/>
          </a:xfrm>
          <a:prstGeom prst="flowChartConnector">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C00000"/>
                </a:solidFill>
              </a:rPr>
              <a:t>Về chống chạy chức, chạy quyền</a:t>
            </a:r>
          </a:p>
        </p:txBody>
      </p:sp>
      <p:sp>
        <p:nvSpPr>
          <p:cNvPr id="7" name="Freeform 6"/>
          <p:cNvSpPr/>
          <p:nvPr/>
        </p:nvSpPr>
        <p:spPr>
          <a:xfrm>
            <a:off x="83930" y="914401"/>
            <a:ext cx="9258853" cy="1050168"/>
          </a:xfrm>
          <a:custGeom>
            <a:avLst/>
            <a:gdLst>
              <a:gd name="connsiteX0" fmla="*/ 0 w 9042404"/>
              <a:gd name="connsiteY0" fmla="*/ 105017 h 1050168"/>
              <a:gd name="connsiteX1" fmla="*/ 105017 w 9042404"/>
              <a:gd name="connsiteY1" fmla="*/ 0 h 1050168"/>
              <a:gd name="connsiteX2" fmla="*/ 8937387 w 9042404"/>
              <a:gd name="connsiteY2" fmla="*/ 0 h 1050168"/>
              <a:gd name="connsiteX3" fmla="*/ 9042404 w 9042404"/>
              <a:gd name="connsiteY3" fmla="*/ 105017 h 1050168"/>
              <a:gd name="connsiteX4" fmla="*/ 9042404 w 9042404"/>
              <a:gd name="connsiteY4" fmla="*/ 945151 h 1050168"/>
              <a:gd name="connsiteX5" fmla="*/ 8937387 w 9042404"/>
              <a:gd name="connsiteY5" fmla="*/ 1050168 h 1050168"/>
              <a:gd name="connsiteX6" fmla="*/ 105017 w 9042404"/>
              <a:gd name="connsiteY6" fmla="*/ 1050168 h 1050168"/>
              <a:gd name="connsiteX7" fmla="*/ 0 w 9042404"/>
              <a:gd name="connsiteY7" fmla="*/ 945151 h 1050168"/>
              <a:gd name="connsiteX8" fmla="*/ 0 w 9042404"/>
              <a:gd name="connsiteY8" fmla="*/ 105017 h 105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404" h="1050168">
                <a:moveTo>
                  <a:pt x="0" y="105017"/>
                </a:moveTo>
                <a:cubicBezTo>
                  <a:pt x="0" y="47018"/>
                  <a:pt x="47018" y="0"/>
                  <a:pt x="105017" y="0"/>
                </a:cubicBezTo>
                <a:lnTo>
                  <a:pt x="8937387" y="0"/>
                </a:lnTo>
                <a:cubicBezTo>
                  <a:pt x="8995386" y="0"/>
                  <a:pt x="9042404" y="47018"/>
                  <a:pt x="9042404" y="105017"/>
                </a:cubicBezTo>
                <a:lnTo>
                  <a:pt x="9042404" y="945151"/>
                </a:lnTo>
                <a:cubicBezTo>
                  <a:pt x="9042404" y="1003150"/>
                  <a:pt x="8995386" y="1050168"/>
                  <a:pt x="8937387" y="1050168"/>
                </a:cubicBezTo>
                <a:lnTo>
                  <a:pt x="105017" y="1050168"/>
                </a:lnTo>
                <a:cubicBezTo>
                  <a:pt x="47018" y="1050168"/>
                  <a:pt x="0" y="1003150"/>
                  <a:pt x="0" y="945151"/>
                </a:cubicBezTo>
                <a:lnTo>
                  <a:pt x="0" y="10501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22198" tIns="122198" rIns="1316764" bIns="122198" numCol="1" spcCol="1270" anchor="ctr" anchorCtr="0">
            <a:noAutofit/>
          </a:bodyPr>
          <a:lstStyle/>
          <a:p>
            <a:pPr lvl="0" algn="l" defTabSz="1066800">
              <a:lnSpc>
                <a:spcPct val="90000"/>
              </a:lnSpc>
              <a:spcBef>
                <a:spcPct val="0"/>
              </a:spcBef>
              <a:spcAft>
                <a:spcPct val="35000"/>
              </a:spcAft>
            </a:pPr>
            <a:r>
              <a:rPr lang="vi-VN" sz="2400" kern="1200" smtClean="0"/>
              <a:t>Hiện tượng chạy chức, chạy quyền chủ yếu xảy ra trong công tác cán bộ</a:t>
            </a:r>
            <a:endParaRPr lang="en-US" sz="2400" kern="1200"/>
          </a:p>
        </p:txBody>
      </p:sp>
      <p:sp>
        <p:nvSpPr>
          <p:cNvPr id="15" name="Freeform 14"/>
          <p:cNvSpPr/>
          <p:nvPr/>
        </p:nvSpPr>
        <p:spPr>
          <a:xfrm>
            <a:off x="759174" y="2110426"/>
            <a:ext cx="9199835" cy="1050168"/>
          </a:xfrm>
          <a:custGeom>
            <a:avLst/>
            <a:gdLst>
              <a:gd name="connsiteX0" fmla="*/ 0 w 9042404"/>
              <a:gd name="connsiteY0" fmla="*/ 105017 h 1050168"/>
              <a:gd name="connsiteX1" fmla="*/ 105017 w 9042404"/>
              <a:gd name="connsiteY1" fmla="*/ 0 h 1050168"/>
              <a:gd name="connsiteX2" fmla="*/ 8937387 w 9042404"/>
              <a:gd name="connsiteY2" fmla="*/ 0 h 1050168"/>
              <a:gd name="connsiteX3" fmla="*/ 9042404 w 9042404"/>
              <a:gd name="connsiteY3" fmla="*/ 105017 h 1050168"/>
              <a:gd name="connsiteX4" fmla="*/ 9042404 w 9042404"/>
              <a:gd name="connsiteY4" fmla="*/ 945151 h 1050168"/>
              <a:gd name="connsiteX5" fmla="*/ 8937387 w 9042404"/>
              <a:gd name="connsiteY5" fmla="*/ 1050168 h 1050168"/>
              <a:gd name="connsiteX6" fmla="*/ 105017 w 9042404"/>
              <a:gd name="connsiteY6" fmla="*/ 1050168 h 1050168"/>
              <a:gd name="connsiteX7" fmla="*/ 0 w 9042404"/>
              <a:gd name="connsiteY7" fmla="*/ 945151 h 1050168"/>
              <a:gd name="connsiteX8" fmla="*/ 0 w 9042404"/>
              <a:gd name="connsiteY8" fmla="*/ 105017 h 105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404" h="1050168">
                <a:moveTo>
                  <a:pt x="0" y="105017"/>
                </a:moveTo>
                <a:cubicBezTo>
                  <a:pt x="0" y="47018"/>
                  <a:pt x="47018" y="0"/>
                  <a:pt x="105017" y="0"/>
                </a:cubicBezTo>
                <a:lnTo>
                  <a:pt x="8937387" y="0"/>
                </a:lnTo>
                <a:cubicBezTo>
                  <a:pt x="8995386" y="0"/>
                  <a:pt x="9042404" y="47018"/>
                  <a:pt x="9042404" y="105017"/>
                </a:cubicBezTo>
                <a:lnTo>
                  <a:pt x="9042404" y="945151"/>
                </a:lnTo>
                <a:cubicBezTo>
                  <a:pt x="9042404" y="1003150"/>
                  <a:pt x="8995386" y="1050168"/>
                  <a:pt x="8937387" y="1050168"/>
                </a:cubicBezTo>
                <a:lnTo>
                  <a:pt x="105017" y="1050168"/>
                </a:lnTo>
                <a:cubicBezTo>
                  <a:pt x="47018" y="1050168"/>
                  <a:pt x="0" y="1003150"/>
                  <a:pt x="0" y="945151"/>
                </a:cubicBezTo>
                <a:lnTo>
                  <a:pt x="0" y="10501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22198" tIns="122198" rIns="1480052" bIns="122198" numCol="1" spcCol="1270" anchor="ctr" anchorCtr="0">
            <a:noAutofit/>
          </a:bodyPr>
          <a:lstStyle/>
          <a:p>
            <a:pPr lvl="0" algn="l" defTabSz="1066800">
              <a:lnSpc>
                <a:spcPct val="90000"/>
              </a:lnSpc>
              <a:spcBef>
                <a:spcPct val="0"/>
              </a:spcBef>
              <a:spcAft>
                <a:spcPct val="35000"/>
              </a:spcAft>
            </a:pPr>
            <a:r>
              <a:rPr lang="vi-VN" sz="2400" kern="1200" smtClean="0"/>
              <a:t>Để chống chạy chức, chạy quyền thì phải bổ sung, hoàn thiện các thể chế, quy chế, quy trình, quy định về công tác cán bộ, bảo đảm chặt chẽ, công khai, minh bạch</a:t>
            </a:r>
            <a:endParaRPr lang="en-US" sz="2400" kern="1200"/>
          </a:p>
        </p:txBody>
      </p:sp>
      <p:sp>
        <p:nvSpPr>
          <p:cNvPr id="16" name="Freeform 15"/>
          <p:cNvSpPr/>
          <p:nvPr/>
        </p:nvSpPr>
        <p:spPr>
          <a:xfrm>
            <a:off x="1434419" y="3306451"/>
            <a:ext cx="9339599" cy="1050168"/>
          </a:xfrm>
          <a:custGeom>
            <a:avLst/>
            <a:gdLst>
              <a:gd name="connsiteX0" fmla="*/ 0 w 9042404"/>
              <a:gd name="connsiteY0" fmla="*/ 105017 h 1050168"/>
              <a:gd name="connsiteX1" fmla="*/ 105017 w 9042404"/>
              <a:gd name="connsiteY1" fmla="*/ 0 h 1050168"/>
              <a:gd name="connsiteX2" fmla="*/ 8937387 w 9042404"/>
              <a:gd name="connsiteY2" fmla="*/ 0 h 1050168"/>
              <a:gd name="connsiteX3" fmla="*/ 9042404 w 9042404"/>
              <a:gd name="connsiteY3" fmla="*/ 105017 h 1050168"/>
              <a:gd name="connsiteX4" fmla="*/ 9042404 w 9042404"/>
              <a:gd name="connsiteY4" fmla="*/ 945151 h 1050168"/>
              <a:gd name="connsiteX5" fmla="*/ 8937387 w 9042404"/>
              <a:gd name="connsiteY5" fmla="*/ 1050168 h 1050168"/>
              <a:gd name="connsiteX6" fmla="*/ 105017 w 9042404"/>
              <a:gd name="connsiteY6" fmla="*/ 1050168 h 1050168"/>
              <a:gd name="connsiteX7" fmla="*/ 0 w 9042404"/>
              <a:gd name="connsiteY7" fmla="*/ 945151 h 1050168"/>
              <a:gd name="connsiteX8" fmla="*/ 0 w 9042404"/>
              <a:gd name="connsiteY8" fmla="*/ 105017 h 105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404" h="1050168">
                <a:moveTo>
                  <a:pt x="0" y="105017"/>
                </a:moveTo>
                <a:cubicBezTo>
                  <a:pt x="0" y="47018"/>
                  <a:pt x="47018" y="0"/>
                  <a:pt x="105017" y="0"/>
                </a:cubicBezTo>
                <a:lnTo>
                  <a:pt x="8937387" y="0"/>
                </a:lnTo>
                <a:cubicBezTo>
                  <a:pt x="8995386" y="0"/>
                  <a:pt x="9042404" y="47018"/>
                  <a:pt x="9042404" y="105017"/>
                </a:cubicBezTo>
                <a:lnTo>
                  <a:pt x="9042404" y="945151"/>
                </a:lnTo>
                <a:cubicBezTo>
                  <a:pt x="9042404" y="1003150"/>
                  <a:pt x="8995386" y="1050168"/>
                  <a:pt x="8937387" y="1050168"/>
                </a:cubicBezTo>
                <a:lnTo>
                  <a:pt x="105017" y="1050168"/>
                </a:lnTo>
                <a:cubicBezTo>
                  <a:pt x="47018" y="1050168"/>
                  <a:pt x="0" y="1003150"/>
                  <a:pt x="0" y="945151"/>
                </a:cubicBezTo>
                <a:lnTo>
                  <a:pt x="0" y="10501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122198" tIns="122198" rIns="1480052" bIns="122198" numCol="1" spcCol="1270" anchor="ctr" anchorCtr="0">
            <a:noAutofit/>
          </a:bodyPr>
          <a:lstStyle/>
          <a:p>
            <a:pPr lvl="0" algn="l" defTabSz="1066800">
              <a:lnSpc>
                <a:spcPct val="90000"/>
              </a:lnSpc>
              <a:spcBef>
                <a:spcPct val="0"/>
              </a:spcBef>
              <a:spcAft>
                <a:spcPct val="35000"/>
              </a:spcAft>
            </a:pPr>
            <a:r>
              <a:rPr lang="vi-VN" sz="2400" kern="1200" smtClean="0"/>
              <a:t>Trong thời gian qua, Đảng ta đã ban hành nhiều nghị quyết, kết luận, quy định, quy chế về cán bộ và công tác cán bộ. </a:t>
            </a:r>
            <a:endParaRPr lang="en-US" sz="2400" kern="1200"/>
          </a:p>
        </p:txBody>
      </p:sp>
      <p:sp>
        <p:nvSpPr>
          <p:cNvPr id="17" name="Freeform 16"/>
          <p:cNvSpPr/>
          <p:nvPr/>
        </p:nvSpPr>
        <p:spPr>
          <a:xfrm>
            <a:off x="2109664" y="4502477"/>
            <a:ext cx="9290520" cy="1050168"/>
          </a:xfrm>
          <a:custGeom>
            <a:avLst/>
            <a:gdLst>
              <a:gd name="connsiteX0" fmla="*/ 0 w 9042404"/>
              <a:gd name="connsiteY0" fmla="*/ 105017 h 1050168"/>
              <a:gd name="connsiteX1" fmla="*/ 105017 w 9042404"/>
              <a:gd name="connsiteY1" fmla="*/ 0 h 1050168"/>
              <a:gd name="connsiteX2" fmla="*/ 8937387 w 9042404"/>
              <a:gd name="connsiteY2" fmla="*/ 0 h 1050168"/>
              <a:gd name="connsiteX3" fmla="*/ 9042404 w 9042404"/>
              <a:gd name="connsiteY3" fmla="*/ 105017 h 1050168"/>
              <a:gd name="connsiteX4" fmla="*/ 9042404 w 9042404"/>
              <a:gd name="connsiteY4" fmla="*/ 945151 h 1050168"/>
              <a:gd name="connsiteX5" fmla="*/ 8937387 w 9042404"/>
              <a:gd name="connsiteY5" fmla="*/ 1050168 h 1050168"/>
              <a:gd name="connsiteX6" fmla="*/ 105017 w 9042404"/>
              <a:gd name="connsiteY6" fmla="*/ 1050168 h 1050168"/>
              <a:gd name="connsiteX7" fmla="*/ 0 w 9042404"/>
              <a:gd name="connsiteY7" fmla="*/ 945151 h 1050168"/>
              <a:gd name="connsiteX8" fmla="*/ 0 w 9042404"/>
              <a:gd name="connsiteY8" fmla="*/ 105017 h 105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404" h="1050168">
                <a:moveTo>
                  <a:pt x="0" y="105017"/>
                </a:moveTo>
                <a:cubicBezTo>
                  <a:pt x="0" y="47018"/>
                  <a:pt x="47018" y="0"/>
                  <a:pt x="105017" y="0"/>
                </a:cubicBezTo>
                <a:lnTo>
                  <a:pt x="8937387" y="0"/>
                </a:lnTo>
                <a:cubicBezTo>
                  <a:pt x="8995386" y="0"/>
                  <a:pt x="9042404" y="47018"/>
                  <a:pt x="9042404" y="105017"/>
                </a:cubicBezTo>
                <a:lnTo>
                  <a:pt x="9042404" y="945151"/>
                </a:lnTo>
                <a:cubicBezTo>
                  <a:pt x="9042404" y="1003150"/>
                  <a:pt x="8995386" y="1050168"/>
                  <a:pt x="8937387" y="1050168"/>
                </a:cubicBezTo>
                <a:lnTo>
                  <a:pt x="105017" y="1050168"/>
                </a:lnTo>
                <a:cubicBezTo>
                  <a:pt x="47018" y="1050168"/>
                  <a:pt x="0" y="1003150"/>
                  <a:pt x="0" y="945151"/>
                </a:cubicBezTo>
                <a:lnTo>
                  <a:pt x="0" y="10501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22198" tIns="122198" rIns="1480052" bIns="122198" numCol="1" spcCol="1270" anchor="ctr" anchorCtr="0">
            <a:noAutofit/>
          </a:bodyPr>
          <a:lstStyle/>
          <a:p>
            <a:pPr lvl="0" algn="l" defTabSz="1066800">
              <a:lnSpc>
                <a:spcPct val="90000"/>
              </a:lnSpc>
              <a:spcBef>
                <a:spcPct val="0"/>
              </a:spcBef>
              <a:spcAft>
                <a:spcPct val="35000"/>
              </a:spcAft>
            </a:pPr>
            <a:r>
              <a:rPr lang="vi-VN" sz="2400" kern="1200" smtClean="0"/>
              <a:t>Tuy nhiên, tình trạng chạy chức, chạy quyền vẫn còn diễn biến phức tạp, tác động tiêu cực đến chất lượng đội ngũ cán bộ</a:t>
            </a:r>
            <a:endParaRPr lang="en-US" sz="2400" kern="1200"/>
          </a:p>
        </p:txBody>
      </p:sp>
      <p:sp>
        <p:nvSpPr>
          <p:cNvPr id="18" name="Freeform 17"/>
          <p:cNvSpPr/>
          <p:nvPr/>
        </p:nvSpPr>
        <p:spPr>
          <a:xfrm>
            <a:off x="2784909" y="5698502"/>
            <a:ext cx="9042404" cy="1050168"/>
          </a:xfrm>
          <a:custGeom>
            <a:avLst/>
            <a:gdLst>
              <a:gd name="connsiteX0" fmla="*/ 0 w 9042404"/>
              <a:gd name="connsiteY0" fmla="*/ 105017 h 1050168"/>
              <a:gd name="connsiteX1" fmla="*/ 105017 w 9042404"/>
              <a:gd name="connsiteY1" fmla="*/ 0 h 1050168"/>
              <a:gd name="connsiteX2" fmla="*/ 8937387 w 9042404"/>
              <a:gd name="connsiteY2" fmla="*/ 0 h 1050168"/>
              <a:gd name="connsiteX3" fmla="*/ 9042404 w 9042404"/>
              <a:gd name="connsiteY3" fmla="*/ 105017 h 1050168"/>
              <a:gd name="connsiteX4" fmla="*/ 9042404 w 9042404"/>
              <a:gd name="connsiteY4" fmla="*/ 945151 h 1050168"/>
              <a:gd name="connsiteX5" fmla="*/ 8937387 w 9042404"/>
              <a:gd name="connsiteY5" fmla="*/ 1050168 h 1050168"/>
              <a:gd name="connsiteX6" fmla="*/ 105017 w 9042404"/>
              <a:gd name="connsiteY6" fmla="*/ 1050168 h 1050168"/>
              <a:gd name="connsiteX7" fmla="*/ 0 w 9042404"/>
              <a:gd name="connsiteY7" fmla="*/ 945151 h 1050168"/>
              <a:gd name="connsiteX8" fmla="*/ 0 w 9042404"/>
              <a:gd name="connsiteY8" fmla="*/ 105017 h 105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404" h="1050168">
                <a:moveTo>
                  <a:pt x="0" y="105017"/>
                </a:moveTo>
                <a:cubicBezTo>
                  <a:pt x="0" y="47018"/>
                  <a:pt x="47018" y="0"/>
                  <a:pt x="105017" y="0"/>
                </a:cubicBezTo>
                <a:lnTo>
                  <a:pt x="8937387" y="0"/>
                </a:lnTo>
                <a:cubicBezTo>
                  <a:pt x="8995386" y="0"/>
                  <a:pt x="9042404" y="47018"/>
                  <a:pt x="9042404" y="105017"/>
                </a:cubicBezTo>
                <a:lnTo>
                  <a:pt x="9042404" y="945151"/>
                </a:lnTo>
                <a:cubicBezTo>
                  <a:pt x="9042404" y="1003150"/>
                  <a:pt x="8995386" y="1050168"/>
                  <a:pt x="8937387" y="1050168"/>
                </a:cubicBezTo>
                <a:lnTo>
                  <a:pt x="105017" y="1050168"/>
                </a:lnTo>
                <a:cubicBezTo>
                  <a:pt x="47018" y="1050168"/>
                  <a:pt x="0" y="1003150"/>
                  <a:pt x="0" y="945151"/>
                </a:cubicBezTo>
                <a:lnTo>
                  <a:pt x="0" y="10501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22198" tIns="122198" rIns="1480052" bIns="122198" numCol="1" spcCol="1270" anchor="ctr" anchorCtr="0">
            <a:noAutofit/>
          </a:bodyPr>
          <a:lstStyle/>
          <a:p>
            <a:pPr lvl="0" algn="l" defTabSz="1066800">
              <a:lnSpc>
                <a:spcPct val="90000"/>
              </a:lnSpc>
              <a:spcBef>
                <a:spcPct val="0"/>
              </a:spcBef>
              <a:spcAft>
                <a:spcPct val="35000"/>
              </a:spcAft>
            </a:pPr>
            <a:r>
              <a:rPr lang="vi-VN" sz="2400" kern="1200" smtClean="0"/>
              <a:t>Quy định yêu cầu mỗi đồng chí lãnh đạo cấp cao của Đảng cần phải gương mẫu, nêu cao tinh thần trách nhiệm, chủ động, sáng tạo để tìm ra các giải pháp hiệu quả </a:t>
            </a:r>
            <a:endParaRPr lang="en-US" sz="2400" kern="1200"/>
          </a:p>
        </p:txBody>
      </p:sp>
      <p:sp>
        <p:nvSpPr>
          <p:cNvPr id="19" name="Freeform 18"/>
          <p:cNvSpPr/>
          <p:nvPr/>
        </p:nvSpPr>
        <p:spPr>
          <a:xfrm>
            <a:off x="8443726" y="1681607"/>
            <a:ext cx="682609" cy="682609"/>
          </a:xfrm>
          <a:custGeom>
            <a:avLst/>
            <a:gdLst>
              <a:gd name="connsiteX0" fmla="*/ 0 w 682609"/>
              <a:gd name="connsiteY0" fmla="*/ 375435 h 682609"/>
              <a:gd name="connsiteX1" fmla="*/ 153587 w 682609"/>
              <a:gd name="connsiteY1" fmla="*/ 375435 h 682609"/>
              <a:gd name="connsiteX2" fmla="*/ 153587 w 682609"/>
              <a:gd name="connsiteY2" fmla="*/ 0 h 682609"/>
              <a:gd name="connsiteX3" fmla="*/ 529022 w 682609"/>
              <a:gd name="connsiteY3" fmla="*/ 0 h 682609"/>
              <a:gd name="connsiteX4" fmla="*/ 529022 w 682609"/>
              <a:gd name="connsiteY4" fmla="*/ 375435 h 682609"/>
              <a:gd name="connsiteX5" fmla="*/ 682609 w 682609"/>
              <a:gd name="connsiteY5" fmla="*/ 375435 h 682609"/>
              <a:gd name="connsiteX6" fmla="*/ 341305 w 682609"/>
              <a:gd name="connsiteY6" fmla="*/ 682609 h 682609"/>
              <a:gd name="connsiteX7" fmla="*/ 0 w 682609"/>
              <a:gd name="connsiteY7" fmla="*/ 375435 h 68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609" h="682609">
                <a:moveTo>
                  <a:pt x="0" y="375435"/>
                </a:moveTo>
                <a:lnTo>
                  <a:pt x="153587" y="375435"/>
                </a:lnTo>
                <a:lnTo>
                  <a:pt x="153587" y="0"/>
                </a:lnTo>
                <a:lnTo>
                  <a:pt x="529022" y="0"/>
                </a:lnTo>
                <a:lnTo>
                  <a:pt x="529022" y="375435"/>
                </a:lnTo>
                <a:lnTo>
                  <a:pt x="682609" y="375435"/>
                </a:lnTo>
                <a:lnTo>
                  <a:pt x="341305" y="682609"/>
                </a:lnTo>
                <a:lnTo>
                  <a:pt x="0" y="375435"/>
                </a:lnTo>
                <a:close/>
              </a:path>
            </a:pathLst>
          </a:custGeom>
          <a:solidFill>
            <a:schemeClr val="accent1">
              <a:lumMod val="50000"/>
            </a:schemeClr>
          </a:solidFill>
          <a:ln>
            <a:solidFill>
              <a:schemeClr val="bg1"/>
            </a:solidFill>
          </a:ln>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307" tIns="45720" rIns="199307" bIns="214666" numCol="1" spcCol="1270" anchor="ctr" anchorCtr="0">
            <a:noAutofit/>
          </a:bodyPr>
          <a:lstStyle/>
          <a:p>
            <a:pPr lvl="0" algn="ctr" defTabSz="1600200">
              <a:lnSpc>
                <a:spcPct val="90000"/>
              </a:lnSpc>
              <a:spcBef>
                <a:spcPct val="0"/>
              </a:spcBef>
              <a:spcAft>
                <a:spcPct val="35000"/>
              </a:spcAft>
            </a:pPr>
            <a:endParaRPr lang="en-US" sz="3600" kern="1200"/>
          </a:p>
        </p:txBody>
      </p:sp>
      <p:sp>
        <p:nvSpPr>
          <p:cNvPr id="20" name="Freeform 19"/>
          <p:cNvSpPr/>
          <p:nvPr/>
        </p:nvSpPr>
        <p:spPr>
          <a:xfrm>
            <a:off x="9118970" y="2877632"/>
            <a:ext cx="682609" cy="682609"/>
          </a:xfrm>
          <a:custGeom>
            <a:avLst/>
            <a:gdLst>
              <a:gd name="connsiteX0" fmla="*/ 0 w 682609"/>
              <a:gd name="connsiteY0" fmla="*/ 375435 h 682609"/>
              <a:gd name="connsiteX1" fmla="*/ 153587 w 682609"/>
              <a:gd name="connsiteY1" fmla="*/ 375435 h 682609"/>
              <a:gd name="connsiteX2" fmla="*/ 153587 w 682609"/>
              <a:gd name="connsiteY2" fmla="*/ 0 h 682609"/>
              <a:gd name="connsiteX3" fmla="*/ 529022 w 682609"/>
              <a:gd name="connsiteY3" fmla="*/ 0 h 682609"/>
              <a:gd name="connsiteX4" fmla="*/ 529022 w 682609"/>
              <a:gd name="connsiteY4" fmla="*/ 375435 h 682609"/>
              <a:gd name="connsiteX5" fmla="*/ 682609 w 682609"/>
              <a:gd name="connsiteY5" fmla="*/ 375435 h 682609"/>
              <a:gd name="connsiteX6" fmla="*/ 341305 w 682609"/>
              <a:gd name="connsiteY6" fmla="*/ 682609 h 682609"/>
              <a:gd name="connsiteX7" fmla="*/ 0 w 682609"/>
              <a:gd name="connsiteY7" fmla="*/ 375435 h 68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609" h="682609">
                <a:moveTo>
                  <a:pt x="0" y="375435"/>
                </a:moveTo>
                <a:lnTo>
                  <a:pt x="153587" y="375435"/>
                </a:lnTo>
                <a:lnTo>
                  <a:pt x="153587" y="0"/>
                </a:lnTo>
                <a:lnTo>
                  <a:pt x="529022" y="0"/>
                </a:lnTo>
                <a:lnTo>
                  <a:pt x="529022" y="375435"/>
                </a:lnTo>
                <a:lnTo>
                  <a:pt x="682609" y="375435"/>
                </a:lnTo>
                <a:lnTo>
                  <a:pt x="341305" y="682609"/>
                </a:lnTo>
                <a:lnTo>
                  <a:pt x="0" y="375435"/>
                </a:lnTo>
                <a:close/>
              </a:path>
            </a:pathLst>
          </a:custGeom>
          <a:solidFill>
            <a:schemeClr val="accent1">
              <a:lumMod val="50000"/>
            </a:schemeClr>
          </a:solidFill>
          <a:ln>
            <a:solidFill>
              <a:schemeClr val="bg1"/>
            </a:solidFill>
          </a:ln>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307" tIns="45720" rIns="199307" bIns="214666" numCol="1" spcCol="1270" anchor="ctr" anchorCtr="0">
            <a:noAutofit/>
          </a:bodyPr>
          <a:lstStyle/>
          <a:p>
            <a:pPr lvl="0" algn="ctr" defTabSz="1600200">
              <a:lnSpc>
                <a:spcPct val="90000"/>
              </a:lnSpc>
              <a:spcBef>
                <a:spcPct val="0"/>
              </a:spcBef>
              <a:spcAft>
                <a:spcPct val="35000"/>
              </a:spcAft>
            </a:pPr>
            <a:endParaRPr lang="en-US" sz="3600" kern="1200"/>
          </a:p>
        </p:txBody>
      </p:sp>
      <p:sp>
        <p:nvSpPr>
          <p:cNvPr id="21" name="Freeform 20"/>
          <p:cNvSpPr/>
          <p:nvPr/>
        </p:nvSpPr>
        <p:spPr>
          <a:xfrm>
            <a:off x="9794215" y="4056155"/>
            <a:ext cx="682609" cy="682609"/>
          </a:xfrm>
          <a:custGeom>
            <a:avLst/>
            <a:gdLst>
              <a:gd name="connsiteX0" fmla="*/ 0 w 682609"/>
              <a:gd name="connsiteY0" fmla="*/ 375435 h 682609"/>
              <a:gd name="connsiteX1" fmla="*/ 153587 w 682609"/>
              <a:gd name="connsiteY1" fmla="*/ 375435 h 682609"/>
              <a:gd name="connsiteX2" fmla="*/ 153587 w 682609"/>
              <a:gd name="connsiteY2" fmla="*/ 0 h 682609"/>
              <a:gd name="connsiteX3" fmla="*/ 529022 w 682609"/>
              <a:gd name="connsiteY3" fmla="*/ 0 h 682609"/>
              <a:gd name="connsiteX4" fmla="*/ 529022 w 682609"/>
              <a:gd name="connsiteY4" fmla="*/ 375435 h 682609"/>
              <a:gd name="connsiteX5" fmla="*/ 682609 w 682609"/>
              <a:gd name="connsiteY5" fmla="*/ 375435 h 682609"/>
              <a:gd name="connsiteX6" fmla="*/ 341305 w 682609"/>
              <a:gd name="connsiteY6" fmla="*/ 682609 h 682609"/>
              <a:gd name="connsiteX7" fmla="*/ 0 w 682609"/>
              <a:gd name="connsiteY7" fmla="*/ 375435 h 68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609" h="682609">
                <a:moveTo>
                  <a:pt x="0" y="375435"/>
                </a:moveTo>
                <a:lnTo>
                  <a:pt x="153587" y="375435"/>
                </a:lnTo>
                <a:lnTo>
                  <a:pt x="153587" y="0"/>
                </a:lnTo>
                <a:lnTo>
                  <a:pt x="529022" y="0"/>
                </a:lnTo>
                <a:lnTo>
                  <a:pt x="529022" y="375435"/>
                </a:lnTo>
                <a:lnTo>
                  <a:pt x="682609" y="375435"/>
                </a:lnTo>
                <a:lnTo>
                  <a:pt x="341305" y="682609"/>
                </a:lnTo>
                <a:lnTo>
                  <a:pt x="0" y="375435"/>
                </a:lnTo>
                <a:close/>
              </a:path>
            </a:pathLst>
          </a:custGeom>
          <a:solidFill>
            <a:schemeClr val="accent1">
              <a:lumMod val="50000"/>
            </a:schemeClr>
          </a:solidFill>
          <a:ln>
            <a:solidFill>
              <a:schemeClr val="bg1"/>
            </a:solidFill>
          </a:ln>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307" tIns="45720" rIns="199307" bIns="214666" numCol="1" spcCol="1270" anchor="ctr" anchorCtr="0">
            <a:noAutofit/>
          </a:bodyPr>
          <a:lstStyle/>
          <a:p>
            <a:pPr lvl="0" algn="ctr" defTabSz="1600200">
              <a:lnSpc>
                <a:spcPct val="90000"/>
              </a:lnSpc>
              <a:spcBef>
                <a:spcPct val="0"/>
              </a:spcBef>
              <a:spcAft>
                <a:spcPct val="35000"/>
              </a:spcAft>
            </a:pPr>
            <a:endParaRPr lang="en-US" sz="3600" kern="1200"/>
          </a:p>
        </p:txBody>
      </p:sp>
      <p:sp>
        <p:nvSpPr>
          <p:cNvPr id="22" name="Freeform 21"/>
          <p:cNvSpPr/>
          <p:nvPr/>
        </p:nvSpPr>
        <p:spPr>
          <a:xfrm>
            <a:off x="10469459" y="5263849"/>
            <a:ext cx="682609" cy="682609"/>
          </a:xfrm>
          <a:custGeom>
            <a:avLst/>
            <a:gdLst>
              <a:gd name="connsiteX0" fmla="*/ 0 w 682609"/>
              <a:gd name="connsiteY0" fmla="*/ 375435 h 682609"/>
              <a:gd name="connsiteX1" fmla="*/ 153587 w 682609"/>
              <a:gd name="connsiteY1" fmla="*/ 375435 h 682609"/>
              <a:gd name="connsiteX2" fmla="*/ 153587 w 682609"/>
              <a:gd name="connsiteY2" fmla="*/ 0 h 682609"/>
              <a:gd name="connsiteX3" fmla="*/ 529022 w 682609"/>
              <a:gd name="connsiteY3" fmla="*/ 0 h 682609"/>
              <a:gd name="connsiteX4" fmla="*/ 529022 w 682609"/>
              <a:gd name="connsiteY4" fmla="*/ 375435 h 682609"/>
              <a:gd name="connsiteX5" fmla="*/ 682609 w 682609"/>
              <a:gd name="connsiteY5" fmla="*/ 375435 h 682609"/>
              <a:gd name="connsiteX6" fmla="*/ 341305 w 682609"/>
              <a:gd name="connsiteY6" fmla="*/ 682609 h 682609"/>
              <a:gd name="connsiteX7" fmla="*/ 0 w 682609"/>
              <a:gd name="connsiteY7" fmla="*/ 375435 h 68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609" h="682609">
                <a:moveTo>
                  <a:pt x="0" y="375435"/>
                </a:moveTo>
                <a:lnTo>
                  <a:pt x="153587" y="375435"/>
                </a:lnTo>
                <a:lnTo>
                  <a:pt x="153587" y="0"/>
                </a:lnTo>
                <a:lnTo>
                  <a:pt x="529022" y="0"/>
                </a:lnTo>
                <a:lnTo>
                  <a:pt x="529022" y="375435"/>
                </a:lnTo>
                <a:lnTo>
                  <a:pt x="682609" y="375435"/>
                </a:lnTo>
                <a:lnTo>
                  <a:pt x="341305" y="682609"/>
                </a:lnTo>
                <a:lnTo>
                  <a:pt x="0" y="375435"/>
                </a:lnTo>
                <a:close/>
              </a:path>
            </a:pathLst>
          </a:custGeom>
          <a:solidFill>
            <a:schemeClr val="accent1">
              <a:lumMod val="50000"/>
            </a:schemeClr>
          </a:solidFill>
          <a:ln>
            <a:solidFill>
              <a:schemeClr val="bg1"/>
            </a:solidFill>
          </a:ln>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9307" tIns="45720" rIns="199307" bIns="214666" numCol="1" spcCol="1270" anchor="ctr" anchorCtr="0">
            <a:noAutofit/>
          </a:bodyPr>
          <a:lstStyle/>
          <a:p>
            <a:pPr lvl="0" algn="ctr" defTabSz="1600200">
              <a:lnSpc>
                <a:spcPct val="90000"/>
              </a:lnSpc>
              <a:spcBef>
                <a:spcPct val="0"/>
              </a:spcBef>
              <a:spcAft>
                <a:spcPct val="35000"/>
              </a:spcAft>
            </a:pPr>
            <a:endParaRPr lang="en-US" sz="3600" kern="1200"/>
          </a:p>
        </p:txBody>
      </p:sp>
    </p:spTree>
    <p:extLst>
      <p:ext uri="{BB962C8B-B14F-4D97-AF65-F5344CB8AC3E}">
        <p14:creationId xmlns:p14="http://schemas.microsoft.com/office/powerpoint/2010/main" val="4701398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22" y="121450"/>
            <a:ext cx="10113105" cy="628652"/>
          </a:xfrm>
        </p:spPr>
        <p:txBody>
          <a:bodyPr/>
          <a:lstStyle/>
          <a:p>
            <a:r>
              <a:rPr lang="en-US" sz="3200" smtClean="0"/>
              <a:t>Mối </a:t>
            </a:r>
            <a:r>
              <a:rPr lang="en-US" sz="3200"/>
              <a:t>quan hệ thứ </a:t>
            </a:r>
            <a:r>
              <a:rPr lang="en-US" sz="3200" smtClean="0"/>
              <a:t>ba: </a:t>
            </a:r>
            <a:r>
              <a:rPr lang="vi-VN" sz="3200" smtClean="0"/>
              <a:t>Kiểm </a:t>
            </a:r>
            <a:r>
              <a:rPr lang="vi-VN" sz="3200"/>
              <a:t>soát quan hệ đối với gia đình và người thân</a:t>
            </a:r>
          </a:p>
        </p:txBody>
      </p:sp>
      <p:sp>
        <p:nvSpPr>
          <p:cNvPr id="13" name="Freeform 12"/>
          <p:cNvSpPr/>
          <p:nvPr/>
        </p:nvSpPr>
        <p:spPr>
          <a:xfrm>
            <a:off x="1415480" y="894523"/>
            <a:ext cx="10585175" cy="2882348"/>
          </a:xfrm>
          <a:custGeom>
            <a:avLst/>
            <a:gdLst>
              <a:gd name="connsiteX0" fmla="*/ 0 w 7042382"/>
              <a:gd name="connsiteY0" fmla="*/ 311235 h 2489881"/>
              <a:gd name="connsiteX1" fmla="*/ 5797442 w 7042382"/>
              <a:gd name="connsiteY1" fmla="*/ 311235 h 2489881"/>
              <a:gd name="connsiteX2" fmla="*/ 5797442 w 7042382"/>
              <a:gd name="connsiteY2" fmla="*/ 0 h 2489881"/>
              <a:gd name="connsiteX3" fmla="*/ 7042382 w 7042382"/>
              <a:gd name="connsiteY3" fmla="*/ 1244941 h 2489881"/>
              <a:gd name="connsiteX4" fmla="*/ 5797442 w 7042382"/>
              <a:gd name="connsiteY4" fmla="*/ 2489881 h 2489881"/>
              <a:gd name="connsiteX5" fmla="*/ 5797442 w 7042382"/>
              <a:gd name="connsiteY5" fmla="*/ 2178646 h 2489881"/>
              <a:gd name="connsiteX6" fmla="*/ 0 w 7042382"/>
              <a:gd name="connsiteY6" fmla="*/ 2178646 h 2489881"/>
              <a:gd name="connsiteX7" fmla="*/ 0 w 7042382"/>
              <a:gd name="connsiteY7" fmla="*/ 311235 h 24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2382" h="2489881">
                <a:moveTo>
                  <a:pt x="0" y="311235"/>
                </a:moveTo>
                <a:lnTo>
                  <a:pt x="5797442" y="311235"/>
                </a:lnTo>
                <a:lnTo>
                  <a:pt x="5797442" y="0"/>
                </a:lnTo>
                <a:lnTo>
                  <a:pt x="7042382" y="1244941"/>
                </a:lnTo>
                <a:lnTo>
                  <a:pt x="5797442" y="2489881"/>
                </a:lnTo>
                <a:lnTo>
                  <a:pt x="5797442" y="2178646"/>
                </a:lnTo>
                <a:lnTo>
                  <a:pt x="0" y="2178646"/>
                </a:lnTo>
                <a:lnTo>
                  <a:pt x="0" y="311235"/>
                </a:ln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p:spPr>
        <p:style>
          <a:lnRef idx="1">
            <a:schemeClr val="accent3"/>
          </a:lnRef>
          <a:fillRef idx="2">
            <a:schemeClr val="accent3"/>
          </a:fillRef>
          <a:effectRef idx="1">
            <a:schemeClr val="accent3"/>
          </a:effectRef>
          <a:fontRef idx="minor">
            <a:schemeClr val="dk1"/>
          </a:fontRef>
        </p:style>
        <p:txBody>
          <a:bodyPr spcFirstLastPara="0" vert="horz" wrap="square" lIns="16510" tIns="327745" rIns="950215" bIns="327745" numCol="1" spcCol="1270" anchor="ctr" anchorCtr="0">
            <a:noAutofit/>
          </a:bodyPr>
          <a:lstStyle/>
          <a:p>
            <a:pPr marL="0" lvl="1" algn="just" defTabSz="1155700">
              <a:lnSpc>
                <a:spcPct val="90000"/>
              </a:lnSpc>
              <a:spcBef>
                <a:spcPct val="0"/>
              </a:spcBef>
              <a:spcAft>
                <a:spcPct val="15000"/>
              </a:spcAft>
            </a:pPr>
            <a:endParaRPr lang="en-US" sz="3600" kern="1200">
              <a:latin typeface="+mj-lt"/>
            </a:endParaRPr>
          </a:p>
        </p:txBody>
      </p:sp>
      <p:sp>
        <p:nvSpPr>
          <p:cNvPr id="23" name="Freeform 22"/>
          <p:cNvSpPr/>
          <p:nvPr/>
        </p:nvSpPr>
        <p:spPr>
          <a:xfrm>
            <a:off x="335360" y="1236806"/>
            <a:ext cx="1152127" cy="2215513"/>
          </a:xfrm>
          <a:custGeom>
            <a:avLst/>
            <a:gdLst>
              <a:gd name="connsiteX0" fmla="*/ 0 w 4694921"/>
              <a:gd name="connsiteY0" fmla="*/ 414988 h 2489881"/>
              <a:gd name="connsiteX1" fmla="*/ 414988 w 4694921"/>
              <a:gd name="connsiteY1" fmla="*/ 0 h 2489881"/>
              <a:gd name="connsiteX2" fmla="*/ 4279933 w 4694921"/>
              <a:gd name="connsiteY2" fmla="*/ 0 h 2489881"/>
              <a:gd name="connsiteX3" fmla="*/ 4694921 w 4694921"/>
              <a:gd name="connsiteY3" fmla="*/ 414988 h 2489881"/>
              <a:gd name="connsiteX4" fmla="*/ 4694921 w 4694921"/>
              <a:gd name="connsiteY4" fmla="*/ 2074893 h 2489881"/>
              <a:gd name="connsiteX5" fmla="*/ 4279933 w 4694921"/>
              <a:gd name="connsiteY5" fmla="*/ 2489881 h 2489881"/>
              <a:gd name="connsiteX6" fmla="*/ 414988 w 4694921"/>
              <a:gd name="connsiteY6" fmla="*/ 2489881 h 2489881"/>
              <a:gd name="connsiteX7" fmla="*/ 0 w 4694921"/>
              <a:gd name="connsiteY7" fmla="*/ 2074893 h 2489881"/>
              <a:gd name="connsiteX8" fmla="*/ 0 w 4694921"/>
              <a:gd name="connsiteY8" fmla="*/ 414988 h 24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4921" h="2489881">
                <a:moveTo>
                  <a:pt x="0" y="414988"/>
                </a:moveTo>
                <a:cubicBezTo>
                  <a:pt x="0" y="185796"/>
                  <a:pt x="185796" y="0"/>
                  <a:pt x="414988" y="0"/>
                </a:cubicBezTo>
                <a:lnTo>
                  <a:pt x="4279933" y="0"/>
                </a:lnTo>
                <a:cubicBezTo>
                  <a:pt x="4509125" y="0"/>
                  <a:pt x="4694921" y="185796"/>
                  <a:pt x="4694921" y="414988"/>
                </a:cubicBezTo>
                <a:lnTo>
                  <a:pt x="4694921" y="2074893"/>
                </a:lnTo>
                <a:cubicBezTo>
                  <a:pt x="4694921" y="2304085"/>
                  <a:pt x="4509125" y="2489881"/>
                  <a:pt x="4279933" y="2489881"/>
                </a:cubicBezTo>
                <a:lnTo>
                  <a:pt x="414988" y="2489881"/>
                </a:lnTo>
                <a:cubicBezTo>
                  <a:pt x="185796" y="2489881"/>
                  <a:pt x="0" y="2304085"/>
                  <a:pt x="0" y="2074893"/>
                </a:cubicBezTo>
                <a:lnTo>
                  <a:pt x="0" y="4149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9196" tIns="245371" rIns="369196" bIns="245371" numCol="1" spcCol="1270" anchor="ctr" anchorCtr="0">
            <a:noAutofit/>
          </a:bodyPr>
          <a:lstStyle/>
          <a:p>
            <a:pPr algn="ctr" defTabSz="2889250">
              <a:lnSpc>
                <a:spcPct val="90000"/>
              </a:lnSpc>
              <a:spcAft>
                <a:spcPct val="35000"/>
              </a:spcAft>
            </a:pPr>
            <a:r>
              <a:rPr lang="en-GB" sz="6600" b="1" smtClean="0">
                <a:solidFill>
                  <a:srgbClr val="FFFF00"/>
                </a:solidFill>
                <a:effectLst>
                  <a:outerShdw blurRad="38100" dist="38100" dir="2700000" algn="tl">
                    <a:srgbClr val="000000">
                      <a:alpha val="43137"/>
                    </a:srgbClr>
                  </a:outerShdw>
                </a:effectLst>
                <a:cs typeface="Times New Roman" panose="02020603050405020304" pitchFamily="18" charset="0"/>
              </a:rPr>
              <a:t>1</a:t>
            </a:r>
            <a:endParaRPr lang="en-GB" sz="6600" b="1">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24" name="Freeform 23"/>
          <p:cNvSpPr/>
          <p:nvPr/>
        </p:nvSpPr>
        <p:spPr>
          <a:xfrm>
            <a:off x="1415480" y="3921292"/>
            <a:ext cx="10585175" cy="2847256"/>
          </a:xfrm>
          <a:custGeom>
            <a:avLst/>
            <a:gdLst>
              <a:gd name="connsiteX0" fmla="*/ 0 w 7042382"/>
              <a:gd name="connsiteY0" fmla="*/ 311235 h 2489881"/>
              <a:gd name="connsiteX1" fmla="*/ 5797442 w 7042382"/>
              <a:gd name="connsiteY1" fmla="*/ 311235 h 2489881"/>
              <a:gd name="connsiteX2" fmla="*/ 5797442 w 7042382"/>
              <a:gd name="connsiteY2" fmla="*/ 0 h 2489881"/>
              <a:gd name="connsiteX3" fmla="*/ 7042382 w 7042382"/>
              <a:gd name="connsiteY3" fmla="*/ 1244941 h 2489881"/>
              <a:gd name="connsiteX4" fmla="*/ 5797442 w 7042382"/>
              <a:gd name="connsiteY4" fmla="*/ 2489881 h 2489881"/>
              <a:gd name="connsiteX5" fmla="*/ 5797442 w 7042382"/>
              <a:gd name="connsiteY5" fmla="*/ 2178646 h 2489881"/>
              <a:gd name="connsiteX6" fmla="*/ 0 w 7042382"/>
              <a:gd name="connsiteY6" fmla="*/ 2178646 h 2489881"/>
              <a:gd name="connsiteX7" fmla="*/ 0 w 7042382"/>
              <a:gd name="connsiteY7" fmla="*/ 311235 h 24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2382" h="2489881">
                <a:moveTo>
                  <a:pt x="0" y="311235"/>
                </a:moveTo>
                <a:lnTo>
                  <a:pt x="5797442" y="311235"/>
                </a:lnTo>
                <a:lnTo>
                  <a:pt x="5797442" y="0"/>
                </a:lnTo>
                <a:lnTo>
                  <a:pt x="7042382" y="1244941"/>
                </a:lnTo>
                <a:lnTo>
                  <a:pt x="5797442" y="2489881"/>
                </a:lnTo>
                <a:lnTo>
                  <a:pt x="5797442" y="2178646"/>
                </a:lnTo>
                <a:lnTo>
                  <a:pt x="0" y="2178646"/>
                </a:lnTo>
                <a:lnTo>
                  <a:pt x="0" y="311235"/>
                </a:lnTo>
                <a:close/>
              </a:path>
            </a:pathLst>
          </a:cu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p:spPr>
        <p:style>
          <a:lnRef idx="1">
            <a:schemeClr val="accent3"/>
          </a:lnRef>
          <a:fillRef idx="2">
            <a:schemeClr val="accent3"/>
          </a:fillRef>
          <a:effectRef idx="1">
            <a:schemeClr val="accent3"/>
          </a:effectRef>
          <a:fontRef idx="minor">
            <a:schemeClr val="dk1"/>
          </a:fontRef>
        </p:style>
        <p:txBody>
          <a:bodyPr spcFirstLastPara="0" vert="horz" wrap="square" lIns="16510" tIns="327745" rIns="950215" bIns="327745" numCol="1" spcCol="1270" anchor="t" anchorCtr="0">
            <a:noAutofit/>
          </a:bodyPr>
          <a:lstStyle/>
          <a:p>
            <a:pPr marL="0" lvl="1" algn="just" defTabSz="1155700">
              <a:lnSpc>
                <a:spcPct val="90000"/>
              </a:lnSpc>
              <a:spcBef>
                <a:spcPct val="0"/>
              </a:spcBef>
              <a:spcAft>
                <a:spcPct val="15000"/>
              </a:spcAft>
            </a:pPr>
            <a:endParaRPr lang="en-US" sz="3600" kern="1200" spc="-120">
              <a:latin typeface="+mj-lt"/>
            </a:endParaRPr>
          </a:p>
        </p:txBody>
      </p:sp>
      <p:sp>
        <p:nvSpPr>
          <p:cNvPr id="25" name="TextBox 24"/>
          <p:cNvSpPr txBox="1"/>
          <p:nvPr/>
        </p:nvSpPr>
        <p:spPr>
          <a:xfrm>
            <a:off x="1487488" y="4375424"/>
            <a:ext cx="9073008" cy="1938992"/>
          </a:xfrm>
          <a:prstGeom prst="rect">
            <a:avLst/>
          </a:prstGeom>
          <a:noFill/>
        </p:spPr>
        <p:txBody>
          <a:bodyPr wrap="square" rtlCol="0">
            <a:spAutoFit/>
          </a:bodyPr>
          <a:lstStyle>
            <a:defPPr>
              <a:defRPr lang="et-EE"/>
            </a:defPPr>
            <a:lvl1pPr algn="just">
              <a:defRPr sz="3000" spc="-80">
                <a:latin typeface="+mj-lt"/>
              </a:defRPr>
            </a:lvl1pPr>
          </a:lstStyle>
          <a:p>
            <a:r>
              <a:rPr lang="vi-VN">
                <a:latin typeface="+mn-lt"/>
              </a:rPr>
              <a:t>Không để vợ (chồng), bố, mẹ, con, anh chị em ruột lợi dụng chức vụ, quyền hạn, uy tín của mình để vụ lợi. Để vợ (chồng), con đẻ, con nuôi sống xa hoa, phô trương, lãng phí hoặc sa vào tệ nạn xã hội, vi phạm pháp luật</a:t>
            </a:r>
            <a:endParaRPr lang="vi-VN" dirty="0">
              <a:latin typeface="+mn-lt"/>
            </a:endParaRPr>
          </a:p>
        </p:txBody>
      </p:sp>
      <p:sp>
        <p:nvSpPr>
          <p:cNvPr id="26" name="TextBox 25"/>
          <p:cNvSpPr txBox="1"/>
          <p:nvPr/>
        </p:nvSpPr>
        <p:spPr>
          <a:xfrm>
            <a:off x="1487488" y="1304645"/>
            <a:ext cx="9073008" cy="2062103"/>
          </a:xfrm>
          <a:prstGeom prst="rect">
            <a:avLst/>
          </a:prstGeom>
          <a:noFill/>
        </p:spPr>
        <p:txBody>
          <a:bodyPr wrap="square" rtlCol="0">
            <a:spAutoFit/>
          </a:bodyPr>
          <a:lstStyle/>
          <a:p>
            <a:pPr algn="just"/>
            <a:r>
              <a:rPr lang="vi-VN" sz="3200"/>
              <a:t>Lợi dụng doanh nghiệp hoặc để doanh nghiệp lợi dụng nhằm vụ lợi. Lợi dụng chức vụ, quyền hạn, uy tín để sử dụng, vay, mượn tiền, tài sản, phương tiện của tổ chức, cá nhân trái quy định</a:t>
            </a:r>
            <a:endParaRPr lang="vi-VN" sz="3200" dirty="0"/>
          </a:p>
        </p:txBody>
      </p:sp>
      <p:sp>
        <p:nvSpPr>
          <p:cNvPr id="27" name="Freeform 26"/>
          <p:cNvSpPr/>
          <p:nvPr/>
        </p:nvSpPr>
        <p:spPr>
          <a:xfrm>
            <a:off x="335360" y="4231002"/>
            <a:ext cx="1152127" cy="2259249"/>
          </a:xfrm>
          <a:custGeom>
            <a:avLst/>
            <a:gdLst>
              <a:gd name="connsiteX0" fmla="*/ 0 w 4694921"/>
              <a:gd name="connsiteY0" fmla="*/ 414988 h 2489881"/>
              <a:gd name="connsiteX1" fmla="*/ 414988 w 4694921"/>
              <a:gd name="connsiteY1" fmla="*/ 0 h 2489881"/>
              <a:gd name="connsiteX2" fmla="*/ 4279933 w 4694921"/>
              <a:gd name="connsiteY2" fmla="*/ 0 h 2489881"/>
              <a:gd name="connsiteX3" fmla="*/ 4694921 w 4694921"/>
              <a:gd name="connsiteY3" fmla="*/ 414988 h 2489881"/>
              <a:gd name="connsiteX4" fmla="*/ 4694921 w 4694921"/>
              <a:gd name="connsiteY4" fmla="*/ 2074893 h 2489881"/>
              <a:gd name="connsiteX5" fmla="*/ 4279933 w 4694921"/>
              <a:gd name="connsiteY5" fmla="*/ 2489881 h 2489881"/>
              <a:gd name="connsiteX6" fmla="*/ 414988 w 4694921"/>
              <a:gd name="connsiteY6" fmla="*/ 2489881 h 2489881"/>
              <a:gd name="connsiteX7" fmla="*/ 0 w 4694921"/>
              <a:gd name="connsiteY7" fmla="*/ 2074893 h 2489881"/>
              <a:gd name="connsiteX8" fmla="*/ 0 w 4694921"/>
              <a:gd name="connsiteY8" fmla="*/ 414988 h 24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4921" h="2489881">
                <a:moveTo>
                  <a:pt x="0" y="414988"/>
                </a:moveTo>
                <a:cubicBezTo>
                  <a:pt x="0" y="185796"/>
                  <a:pt x="185796" y="0"/>
                  <a:pt x="414988" y="0"/>
                </a:cubicBezTo>
                <a:lnTo>
                  <a:pt x="4279933" y="0"/>
                </a:lnTo>
                <a:cubicBezTo>
                  <a:pt x="4509125" y="0"/>
                  <a:pt x="4694921" y="185796"/>
                  <a:pt x="4694921" y="414988"/>
                </a:cubicBezTo>
                <a:lnTo>
                  <a:pt x="4694921" y="2074893"/>
                </a:lnTo>
                <a:cubicBezTo>
                  <a:pt x="4694921" y="2304085"/>
                  <a:pt x="4509125" y="2489881"/>
                  <a:pt x="4279933" y="2489881"/>
                </a:cubicBezTo>
                <a:lnTo>
                  <a:pt x="414988" y="2489881"/>
                </a:lnTo>
                <a:cubicBezTo>
                  <a:pt x="185796" y="2489881"/>
                  <a:pt x="0" y="2304085"/>
                  <a:pt x="0" y="2074893"/>
                </a:cubicBezTo>
                <a:lnTo>
                  <a:pt x="0" y="414988"/>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369196" tIns="245371" rIns="369196" bIns="245371" numCol="1" spcCol="1270" anchor="ctr" anchorCtr="0">
            <a:noAutofit/>
          </a:bodyPr>
          <a:lstStyle/>
          <a:p>
            <a:pPr algn="ctr" defTabSz="2889250">
              <a:lnSpc>
                <a:spcPct val="90000"/>
              </a:lnSpc>
              <a:spcAft>
                <a:spcPct val="35000"/>
              </a:spcAft>
            </a:pPr>
            <a:r>
              <a:rPr lang="en-GB" sz="6600" b="1" smtClean="0">
                <a:solidFill>
                  <a:srgbClr val="FFFF00"/>
                </a:solidFill>
                <a:effectLst>
                  <a:outerShdw blurRad="38100" dist="38100" dir="2700000" algn="tl">
                    <a:srgbClr val="000000">
                      <a:alpha val="43137"/>
                    </a:srgbClr>
                  </a:outerShdw>
                </a:effectLst>
                <a:cs typeface="Times New Roman" panose="02020603050405020304" pitchFamily="18" charset="0"/>
              </a:rPr>
              <a:t>2</a:t>
            </a:r>
            <a:endParaRPr lang="en-GB" sz="6600" b="1">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4058220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22" y="121450"/>
            <a:ext cx="10113105" cy="628652"/>
          </a:xfrm>
        </p:spPr>
        <p:txBody>
          <a:bodyPr/>
          <a:lstStyle/>
          <a:p>
            <a:r>
              <a:rPr lang="en-US" sz="3200" smtClean="0"/>
              <a:t>Mối </a:t>
            </a:r>
            <a:r>
              <a:rPr lang="en-US" sz="3200"/>
              <a:t>quan hệ thứ </a:t>
            </a:r>
            <a:r>
              <a:rPr lang="en-US" sz="3200" smtClean="0"/>
              <a:t>ba: </a:t>
            </a:r>
            <a:r>
              <a:rPr lang="vi-VN" sz="3200" smtClean="0"/>
              <a:t>Kiểm </a:t>
            </a:r>
            <a:r>
              <a:rPr lang="vi-VN" sz="3200"/>
              <a:t>soát quan hệ đối với gia đình và người thân</a:t>
            </a:r>
          </a:p>
        </p:txBody>
      </p:sp>
      <p:sp>
        <p:nvSpPr>
          <p:cNvPr id="9" name="Rounded Rectangle 8"/>
          <p:cNvSpPr/>
          <p:nvPr/>
        </p:nvSpPr>
        <p:spPr>
          <a:xfrm>
            <a:off x="5108714" y="1101639"/>
            <a:ext cx="2412150" cy="2160000"/>
          </a:xfrm>
          <a:prstGeom prst="round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smtClean="0">
                <a:solidFill>
                  <a:srgbClr val="C00000"/>
                </a:solidFill>
              </a:rPr>
              <a:t>Lãnh đạo cấp cao</a:t>
            </a:r>
            <a:endParaRPr lang="vi-VN" sz="3200">
              <a:solidFill>
                <a:srgbClr val="C00000"/>
              </a:solidFill>
            </a:endParaRPr>
          </a:p>
        </p:txBody>
      </p:sp>
      <p:sp>
        <p:nvSpPr>
          <p:cNvPr id="10" name="Right Arrow 9"/>
          <p:cNvSpPr/>
          <p:nvPr/>
        </p:nvSpPr>
        <p:spPr>
          <a:xfrm rot="10800000" flipH="1" flipV="1">
            <a:off x="437578" y="964096"/>
            <a:ext cx="4671136" cy="2435088"/>
          </a:xfrm>
          <a:prstGeom prst="rightArrow">
            <a:avLst>
              <a:gd name="adj1" fmla="val 50000"/>
              <a:gd name="adj2" fmla="val 51492"/>
            </a:avLst>
          </a:prstGeom>
          <a:solidFill>
            <a:schemeClr val="accent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FFFF99"/>
                </a:solidFill>
              </a:rPr>
              <a:t>L</a:t>
            </a:r>
            <a:r>
              <a:rPr lang="vi-VN" sz="2800" smtClean="0">
                <a:solidFill>
                  <a:srgbClr val="FFFF99"/>
                </a:solidFill>
              </a:rPr>
              <a:t>à </a:t>
            </a:r>
            <a:r>
              <a:rPr lang="vi-VN" sz="2800">
                <a:solidFill>
                  <a:srgbClr val="FFFF99"/>
                </a:solidFill>
              </a:rPr>
              <a:t>mục tiêu của các “nhóm lợi ích” tranh thủ, lợi dụng để trục </a:t>
            </a:r>
            <a:r>
              <a:rPr lang="vi-VN" sz="2800" smtClean="0">
                <a:solidFill>
                  <a:srgbClr val="FFFF99"/>
                </a:solidFill>
              </a:rPr>
              <a:t>lợi</a:t>
            </a:r>
            <a:endParaRPr lang="vi-VN" sz="2800">
              <a:solidFill>
                <a:srgbClr val="FFFF99"/>
              </a:solidFill>
            </a:endParaRPr>
          </a:p>
        </p:txBody>
      </p:sp>
      <p:sp>
        <p:nvSpPr>
          <p:cNvPr id="11" name="Right Arrow 10"/>
          <p:cNvSpPr/>
          <p:nvPr/>
        </p:nvSpPr>
        <p:spPr>
          <a:xfrm rot="10800000" flipV="1">
            <a:off x="7520864" y="964096"/>
            <a:ext cx="4505484" cy="2435088"/>
          </a:xfrm>
          <a:prstGeom prst="rightArrow">
            <a:avLst>
              <a:gd name="adj1" fmla="val 50000"/>
              <a:gd name="adj2" fmla="val 51492"/>
            </a:avLst>
          </a:prstGeom>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FFFF99"/>
                </a:solidFill>
              </a:rPr>
              <a:t>L</a:t>
            </a:r>
            <a:r>
              <a:rPr lang="vi-VN" sz="2800" smtClean="0">
                <a:solidFill>
                  <a:srgbClr val="FFFF99"/>
                </a:solidFill>
              </a:rPr>
              <a:t>à </a:t>
            </a:r>
            <a:r>
              <a:rPr lang="vi-VN" sz="2800">
                <a:solidFill>
                  <a:srgbClr val="FFFF99"/>
                </a:solidFill>
              </a:rPr>
              <a:t>mục tiêu của </a:t>
            </a:r>
            <a:r>
              <a:rPr lang="vi-VN" sz="2800" smtClean="0">
                <a:solidFill>
                  <a:srgbClr val="FFFF99"/>
                </a:solidFill>
              </a:rPr>
              <a:t>người nhà, người thân</a:t>
            </a:r>
            <a:endParaRPr lang="vi-VN" sz="2800">
              <a:solidFill>
                <a:srgbClr val="FFFF99"/>
              </a:solidFill>
            </a:endParaRPr>
          </a:p>
        </p:txBody>
      </p:sp>
      <p:pic>
        <p:nvPicPr>
          <p:cNvPr id="4" name="Picture 3"/>
          <p:cNvPicPr>
            <a:picLocks noChangeAspect="1"/>
          </p:cNvPicPr>
          <p:nvPr/>
        </p:nvPicPr>
        <p:blipFill>
          <a:blip r:embed="rId2"/>
          <a:stretch>
            <a:fillRect/>
          </a:stretch>
        </p:blipFill>
        <p:spPr>
          <a:xfrm>
            <a:off x="776912" y="4195670"/>
            <a:ext cx="2744219" cy="2558622"/>
          </a:xfrm>
          <a:prstGeom prst="rect">
            <a:avLst/>
          </a:prstGeom>
        </p:spPr>
      </p:pic>
      <p:sp>
        <p:nvSpPr>
          <p:cNvPr id="15" name="Rounded Rectangle 14"/>
          <p:cNvSpPr/>
          <p:nvPr/>
        </p:nvSpPr>
        <p:spPr>
          <a:xfrm>
            <a:off x="4093266" y="4195670"/>
            <a:ext cx="793308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800" smtClean="0">
                <a:latin typeface="Times New Roman" panose="02020603050405020304" pitchFamily="18" charset="0"/>
                <a:ea typeface="Calibri" panose="020F0502020204030204" pitchFamily="34" charset="0"/>
              </a:rPr>
              <a:t>Phải </a:t>
            </a:r>
            <a:r>
              <a:rPr lang="vi-VN" sz="2800">
                <a:latin typeface="Times New Roman" panose="02020603050405020304" pitchFamily="18" charset="0"/>
                <a:ea typeface="Calibri" panose="020F0502020204030204" pitchFamily="34" charset="0"/>
              </a:rPr>
              <a:t>cảnh giác trong các mối quan hệ và có thái độ phòng, chống hiệu quả những hành vi trên</a:t>
            </a:r>
            <a:endParaRPr lang="vi-VN" sz="2800"/>
          </a:p>
        </p:txBody>
      </p:sp>
      <p:sp>
        <p:nvSpPr>
          <p:cNvPr id="16" name="6-Point Star 15"/>
          <p:cNvSpPr/>
          <p:nvPr/>
        </p:nvSpPr>
        <p:spPr>
          <a:xfrm>
            <a:off x="3665883" y="4465056"/>
            <a:ext cx="427383" cy="516835"/>
          </a:xfrm>
          <a:prstGeom prst="star6">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ounded Rectangle 16"/>
          <p:cNvSpPr/>
          <p:nvPr/>
        </p:nvSpPr>
        <p:spPr>
          <a:xfrm>
            <a:off x="4093266" y="5626653"/>
            <a:ext cx="793308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800">
                <a:latin typeface="Times New Roman" panose="02020603050405020304" pitchFamily="18" charset="0"/>
                <a:ea typeface="Calibri" panose="020F0502020204030204" pitchFamily="34" charset="0"/>
              </a:rPr>
              <a:t>phải kiểm soát, không để vợ chồng, con có các biểu hiện sống xa hoa, </a:t>
            </a:r>
            <a:r>
              <a:rPr lang="vi-VN" sz="2800" smtClean="0">
                <a:latin typeface="Times New Roman" panose="02020603050405020304" pitchFamily="18" charset="0"/>
                <a:ea typeface="Calibri" panose="020F0502020204030204" pitchFamily="34" charset="0"/>
              </a:rPr>
              <a:t>lãng </a:t>
            </a:r>
            <a:r>
              <a:rPr lang="vi-VN" sz="2800">
                <a:latin typeface="Times New Roman" panose="02020603050405020304" pitchFamily="18" charset="0"/>
                <a:ea typeface="Calibri" panose="020F0502020204030204" pitchFamily="34" charset="0"/>
              </a:rPr>
              <a:t>phí </a:t>
            </a:r>
            <a:r>
              <a:rPr lang="vi-VN" sz="2800" smtClean="0">
                <a:latin typeface="Times New Roman" panose="02020603050405020304" pitchFamily="18" charset="0"/>
                <a:ea typeface="Calibri" panose="020F0502020204030204" pitchFamily="34" charset="0"/>
              </a:rPr>
              <a:t>vi </a:t>
            </a:r>
            <a:r>
              <a:rPr lang="vi-VN" sz="2800">
                <a:latin typeface="Times New Roman" panose="02020603050405020304" pitchFamily="18" charset="0"/>
                <a:ea typeface="Calibri" panose="020F0502020204030204" pitchFamily="34" charset="0"/>
              </a:rPr>
              <a:t>phạm pháp luật</a:t>
            </a:r>
            <a:endParaRPr lang="vi-VN" sz="2800"/>
          </a:p>
        </p:txBody>
      </p:sp>
      <p:sp>
        <p:nvSpPr>
          <p:cNvPr id="18" name="6-Point Star 17"/>
          <p:cNvSpPr/>
          <p:nvPr/>
        </p:nvSpPr>
        <p:spPr>
          <a:xfrm>
            <a:off x="3665883" y="5896039"/>
            <a:ext cx="427383" cy="516835"/>
          </a:xfrm>
          <a:prstGeom prst="star6">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099429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91" y="71754"/>
            <a:ext cx="10113105" cy="628652"/>
          </a:xfrm>
        </p:spPr>
        <p:txBody>
          <a:bodyPr/>
          <a:lstStyle/>
          <a:p>
            <a:r>
              <a:rPr lang="en-US" sz="3200" smtClean="0"/>
              <a:t>4. Tổ chức thực hiện</a:t>
            </a:r>
            <a:endParaRPr lang="vi-VN" sz="3200"/>
          </a:p>
        </p:txBody>
      </p:sp>
      <p:sp>
        <p:nvSpPr>
          <p:cNvPr id="30" name="Freeform 29"/>
          <p:cNvSpPr/>
          <p:nvPr/>
        </p:nvSpPr>
        <p:spPr>
          <a:xfrm>
            <a:off x="1138615" y="3802285"/>
            <a:ext cx="5198401" cy="2430121"/>
          </a:xfrm>
          <a:custGeom>
            <a:avLst/>
            <a:gdLst>
              <a:gd name="connsiteX0" fmla="*/ 0 w 4044507"/>
              <a:gd name="connsiteY0" fmla="*/ 0 h 2430121"/>
              <a:gd name="connsiteX1" fmla="*/ 2022253 w 4044507"/>
              <a:gd name="connsiteY1" fmla="*/ 0 h 2430121"/>
              <a:gd name="connsiteX2" fmla="*/ 2022253 w 4044507"/>
              <a:gd name="connsiteY2" fmla="*/ 2430121 h 2430121"/>
              <a:gd name="connsiteX3" fmla="*/ 4044507 w 4044507"/>
              <a:gd name="connsiteY3" fmla="*/ 2430121 h 2430121"/>
            </a:gdLst>
            <a:ahLst/>
            <a:cxnLst>
              <a:cxn ang="0">
                <a:pos x="connsiteX0" y="connsiteY0"/>
              </a:cxn>
              <a:cxn ang="0">
                <a:pos x="connsiteX1" y="connsiteY1"/>
              </a:cxn>
              <a:cxn ang="0">
                <a:pos x="connsiteX2" y="connsiteY2"/>
              </a:cxn>
              <a:cxn ang="0">
                <a:pos x="connsiteX3" y="connsiteY3"/>
              </a:cxn>
            </a:cxnLst>
            <a:rect l="l" t="t" r="r" b="b"/>
            <a:pathLst>
              <a:path w="4044507" h="2430121">
                <a:moveTo>
                  <a:pt x="0" y="0"/>
                </a:moveTo>
                <a:lnTo>
                  <a:pt x="2022253" y="0"/>
                </a:lnTo>
                <a:lnTo>
                  <a:pt x="2022253" y="2430121"/>
                </a:lnTo>
                <a:lnTo>
                  <a:pt x="4044507" y="2430121"/>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916993" tIns="1097100" rIns="1916993" bIns="1097100" numCol="1" spcCol="1270" anchor="ctr" anchorCtr="0">
            <a:noAutofit/>
          </a:bodyPr>
          <a:lstStyle/>
          <a:p>
            <a:pPr lvl="0" algn="ctr" defTabSz="755650">
              <a:lnSpc>
                <a:spcPct val="90000"/>
              </a:lnSpc>
              <a:spcBef>
                <a:spcPct val="0"/>
              </a:spcBef>
              <a:spcAft>
                <a:spcPct val="35000"/>
              </a:spcAft>
            </a:pPr>
            <a:endParaRPr lang="en-US" sz="1700" kern="1200"/>
          </a:p>
        </p:txBody>
      </p:sp>
      <p:sp>
        <p:nvSpPr>
          <p:cNvPr id="31" name="Freeform 30"/>
          <p:cNvSpPr/>
          <p:nvPr/>
        </p:nvSpPr>
        <p:spPr>
          <a:xfrm>
            <a:off x="1138615" y="3808988"/>
            <a:ext cx="5183335" cy="1215976"/>
          </a:xfrm>
          <a:custGeom>
            <a:avLst/>
            <a:gdLst>
              <a:gd name="connsiteX0" fmla="*/ 0 w 4021352"/>
              <a:gd name="connsiteY0" fmla="*/ 0 h 1350004"/>
              <a:gd name="connsiteX1" fmla="*/ 2010676 w 4021352"/>
              <a:gd name="connsiteY1" fmla="*/ 0 h 1350004"/>
              <a:gd name="connsiteX2" fmla="*/ 2010676 w 4021352"/>
              <a:gd name="connsiteY2" fmla="*/ 1350004 h 1350004"/>
              <a:gd name="connsiteX3" fmla="*/ 4021352 w 4021352"/>
              <a:gd name="connsiteY3" fmla="*/ 1350004 h 1350004"/>
            </a:gdLst>
            <a:ahLst/>
            <a:cxnLst>
              <a:cxn ang="0">
                <a:pos x="connsiteX0" y="connsiteY0"/>
              </a:cxn>
              <a:cxn ang="0">
                <a:pos x="connsiteX1" y="connsiteY1"/>
              </a:cxn>
              <a:cxn ang="0">
                <a:pos x="connsiteX2" y="connsiteY2"/>
              </a:cxn>
              <a:cxn ang="0">
                <a:pos x="connsiteX3" y="connsiteY3"/>
              </a:cxn>
            </a:cxnLst>
            <a:rect l="l" t="t" r="r" b="b"/>
            <a:pathLst>
              <a:path w="4021352" h="1350004">
                <a:moveTo>
                  <a:pt x="0" y="0"/>
                </a:moveTo>
                <a:lnTo>
                  <a:pt x="2010676" y="0"/>
                </a:lnTo>
                <a:lnTo>
                  <a:pt x="2010676" y="1350004"/>
                </a:lnTo>
                <a:lnTo>
                  <a:pt x="4021352" y="1350004"/>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917328" tIns="568954" rIns="1917329" bIns="568955" numCol="1" spcCol="1270" anchor="ctr" anchorCtr="0">
            <a:noAutofit/>
          </a:bodyPr>
          <a:lstStyle/>
          <a:p>
            <a:pPr lvl="0" algn="ctr" defTabSz="711200">
              <a:lnSpc>
                <a:spcPct val="90000"/>
              </a:lnSpc>
              <a:spcBef>
                <a:spcPct val="0"/>
              </a:spcBef>
              <a:spcAft>
                <a:spcPct val="35000"/>
              </a:spcAft>
            </a:pPr>
            <a:endParaRPr lang="en-US" sz="1600" kern="1200"/>
          </a:p>
        </p:txBody>
      </p:sp>
      <p:sp>
        <p:nvSpPr>
          <p:cNvPr id="32" name="Freeform 31"/>
          <p:cNvSpPr/>
          <p:nvPr/>
        </p:nvSpPr>
        <p:spPr>
          <a:xfrm>
            <a:off x="1138615" y="3808987"/>
            <a:ext cx="5198401" cy="228456"/>
          </a:xfrm>
          <a:custGeom>
            <a:avLst/>
            <a:gdLst>
              <a:gd name="connsiteX0" fmla="*/ 0 w 3998219"/>
              <a:gd name="connsiteY0" fmla="*/ 0 h 397208"/>
              <a:gd name="connsiteX1" fmla="*/ 1999109 w 3998219"/>
              <a:gd name="connsiteY1" fmla="*/ 0 h 397208"/>
              <a:gd name="connsiteX2" fmla="*/ 1999109 w 3998219"/>
              <a:gd name="connsiteY2" fmla="*/ 397208 h 397208"/>
              <a:gd name="connsiteX3" fmla="*/ 3998219 w 3998219"/>
              <a:gd name="connsiteY3" fmla="*/ 397208 h 397208"/>
            </a:gdLst>
            <a:ahLst/>
            <a:cxnLst>
              <a:cxn ang="0">
                <a:pos x="connsiteX0" y="connsiteY0"/>
              </a:cxn>
              <a:cxn ang="0">
                <a:pos x="connsiteX1" y="connsiteY1"/>
              </a:cxn>
              <a:cxn ang="0">
                <a:pos x="connsiteX2" y="connsiteY2"/>
              </a:cxn>
              <a:cxn ang="0">
                <a:pos x="connsiteX3" y="connsiteY3"/>
              </a:cxn>
            </a:cxnLst>
            <a:rect l="l" t="t" r="r" b="b"/>
            <a:pathLst>
              <a:path w="3998219" h="397208">
                <a:moveTo>
                  <a:pt x="0" y="0"/>
                </a:moveTo>
                <a:lnTo>
                  <a:pt x="1999109" y="0"/>
                </a:lnTo>
                <a:lnTo>
                  <a:pt x="1999109" y="397208"/>
                </a:lnTo>
                <a:lnTo>
                  <a:pt x="3998219" y="39720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911362" tIns="98157" rIns="1911362" bIns="98156" numCol="1" spcCol="1270" anchor="ctr" anchorCtr="0">
            <a:noAutofit/>
          </a:bodyPr>
          <a:lstStyle/>
          <a:p>
            <a:pPr lvl="0" algn="ctr" defTabSz="666750">
              <a:lnSpc>
                <a:spcPct val="90000"/>
              </a:lnSpc>
              <a:spcBef>
                <a:spcPct val="0"/>
              </a:spcBef>
              <a:spcAft>
                <a:spcPct val="35000"/>
              </a:spcAft>
            </a:pPr>
            <a:endParaRPr lang="en-US" sz="1500" kern="1200"/>
          </a:p>
        </p:txBody>
      </p:sp>
      <p:sp>
        <p:nvSpPr>
          <p:cNvPr id="33" name="Freeform 32"/>
          <p:cNvSpPr/>
          <p:nvPr/>
        </p:nvSpPr>
        <p:spPr>
          <a:xfrm>
            <a:off x="1138615" y="2922610"/>
            <a:ext cx="5183335" cy="879675"/>
          </a:xfrm>
          <a:custGeom>
            <a:avLst/>
            <a:gdLst>
              <a:gd name="connsiteX0" fmla="*/ 0 w 3986631"/>
              <a:gd name="connsiteY0" fmla="*/ 879675 h 879675"/>
              <a:gd name="connsiteX1" fmla="*/ 1993315 w 3986631"/>
              <a:gd name="connsiteY1" fmla="*/ 879675 h 879675"/>
              <a:gd name="connsiteX2" fmla="*/ 1993315 w 3986631"/>
              <a:gd name="connsiteY2" fmla="*/ 0 h 879675"/>
              <a:gd name="connsiteX3" fmla="*/ 3986631 w 3986631"/>
              <a:gd name="connsiteY3" fmla="*/ 0 h 879675"/>
            </a:gdLst>
            <a:ahLst/>
            <a:cxnLst>
              <a:cxn ang="0">
                <a:pos x="connsiteX0" y="connsiteY0"/>
              </a:cxn>
              <a:cxn ang="0">
                <a:pos x="connsiteX1" y="connsiteY1"/>
              </a:cxn>
              <a:cxn ang="0">
                <a:pos x="connsiteX2" y="connsiteY2"/>
              </a:cxn>
              <a:cxn ang="0">
                <a:pos x="connsiteX3" y="connsiteY3"/>
              </a:cxn>
            </a:cxnLst>
            <a:rect l="l" t="t" r="r" b="b"/>
            <a:pathLst>
              <a:path w="3986631" h="879675">
                <a:moveTo>
                  <a:pt x="0" y="879675"/>
                </a:moveTo>
                <a:lnTo>
                  <a:pt x="1993315" y="879675"/>
                </a:lnTo>
                <a:lnTo>
                  <a:pt x="1993315" y="0"/>
                </a:lnTo>
                <a:lnTo>
                  <a:pt x="3986631" y="0"/>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903952" tIns="337774" rIns="1903953" bIns="337775" numCol="1" spcCol="1270" anchor="ctr" anchorCtr="0">
            <a:noAutofit/>
          </a:bodyPr>
          <a:lstStyle/>
          <a:p>
            <a:pPr lvl="0" algn="ctr" defTabSz="666750">
              <a:lnSpc>
                <a:spcPct val="90000"/>
              </a:lnSpc>
              <a:spcBef>
                <a:spcPct val="0"/>
              </a:spcBef>
              <a:spcAft>
                <a:spcPct val="35000"/>
              </a:spcAft>
            </a:pPr>
            <a:endParaRPr lang="en-US" sz="1500" kern="1200"/>
          </a:p>
        </p:txBody>
      </p:sp>
      <p:sp>
        <p:nvSpPr>
          <p:cNvPr id="34" name="Freeform 33"/>
          <p:cNvSpPr/>
          <p:nvPr/>
        </p:nvSpPr>
        <p:spPr>
          <a:xfrm>
            <a:off x="1138615" y="1703595"/>
            <a:ext cx="5198401" cy="2098689"/>
          </a:xfrm>
          <a:custGeom>
            <a:avLst/>
            <a:gdLst>
              <a:gd name="connsiteX0" fmla="*/ 0 w 3998219"/>
              <a:gd name="connsiteY0" fmla="*/ 2098689 h 2098689"/>
              <a:gd name="connsiteX1" fmla="*/ 1999109 w 3998219"/>
              <a:gd name="connsiteY1" fmla="*/ 2098689 h 2098689"/>
              <a:gd name="connsiteX2" fmla="*/ 1999109 w 3998219"/>
              <a:gd name="connsiteY2" fmla="*/ 0 h 2098689"/>
              <a:gd name="connsiteX3" fmla="*/ 3998219 w 3998219"/>
              <a:gd name="connsiteY3" fmla="*/ 0 h 2098689"/>
            </a:gdLst>
            <a:ahLst/>
            <a:cxnLst>
              <a:cxn ang="0">
                <a:pos x="connsiteX0" y="connsiteY0"/>
              </a:cxn>
              <a:cxn ang="0">
                <a:pos x="connsiteX1" y="connsiteY1"/>
              </a:cxn>
              <a:cxn ang="0">
                <a:pos x="connsiteX2" y="connsiteY2"/>
              </a:cxn>
              <a:cxn ang="0">
                <a:pos x="connsiteX3" y="connsiteY3"/>
              </a:cxn>
            </a:cxnLst>
            <a:rect l="l" t="t" r="r" b="b"/>
            <a:pathLst>
              <a:path w="3998219" h="2098689">
                <a:moveTo>
                  <a:pt x="0" y="2098689"/>
                </a:moveTo>
                <a:lnTo>
                  <a:pt x="1999109" y="2098689"/>
                </a:lnTo>
                <a:lnTo>
                  <a:pt x="1999109" y="0"/>
                </a:lnTo>
                <a:lnTo>
                  <a:pt x="3998219" y="0"/>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98920" tIns="936456" rIns="1898922" bIns="936456" numCol="1" spcCol="1270" anchor="ctr" anchorCtr="0">
            <a:noAutofit/>
          </a:bodyPr>
          <a:lstStyle/>
          <a:p>
            <a:pPr lvl="0" algn="ctr" defTabSz="755650">
              <a:lnSpc>
                <a:spcPct val="90000"/>
              </a:lnSpc>
              <a:spcBef>
                <a:spcPct val="0"/>
              </a:spcBef>
              <a:spcAft>
                <a:spcPct val="35000"/>
              </a:spcAft>
            </a:pPr>
            <a:endParaRPr lang="en-US" sz="1700" kern="1200"/>
          </a:p>
        </p:txBody>
      </p:sp>
      <p:sp>
        <p:nvSpPr>
          <p:cNvPr id="35" name="Freeform 34"/>
          <p:cNvSpPr/>
          <p:nvPr/>
        </p:nvSpPr>
        <p:spPr>
          <a:xfrm>
            <a:off x="1257612" y="3808989"/>
            <a:ext cx="388466" cy="1300594"/>
          </a:xfrm>
          <a:custGeom>
            <a:avLst/>
            <a:gdLst>
              <a:gd name="connsiteX0" fmla="*/ 0 w 305891"/>
              <a:gd name="connsiteY0" fmla="*/ 0 h 1300594"/>
              <a:gd name="connsiteX1" fmla="*/ 152945 w 305891"/>
              <a:gd name="connsiteY1" fmla="*/ 0 h 1300594"/>
              <a:gd name="connsiteX2" fmla="*/ 152945 w 305891"/>
              <a:gd name="connsiteY2" fmla="*/ 1300594 h 1300594"/>
              <a:gd name="connsiteX3" fmla="*/ 305891 w 305891"/>
              <a:gd name="connsiteY3" fmla="*/ 1300594 h 1300594"/>
            </a:gdLst>
            <a:ahLst/>
            <a:cxnLst>
              <a:cxn ang="0">
                <a:pos x="connsiteX0" y="connsiteY0"/>
              </a:cxn>
              <a:cxn ang="0">
                <a:pos x="connsiteX1" y="connsiteY1"/>
              </a:cxn>
              <a:cxn ang="0">
                <a:pos x="connsiteX2" y="connsiteY2"/>
              </a:cxn>
              <a:cxn ang="0">
                <a:pos x="connsiteX3" y="connsiteY3"/>
              </a:cxn>
            </a:cxnLst>
            <a:rect l="l" t="t" r="r" b="b"/>
            <a:pathLst>
              <a:path w="305891" h="1300594">
                <a:moveTo>
                  <a:pt x="0" y="0"/>
                </a:moveTo>
                <a:lnTo>
                  <a:pt x="152945" y="0"/>
                </a:lnTo>
                <a:lnTo>
                  <a:pt x="152945" y="1300594"/>
                </a:lnTo>
                <a:lnTo>
                  <a:pt x="305891" y="1300594"/>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32243" tIns="616895" rIns="132244" bIns="616895"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1138615" y="2448602"/>
            <a:ext cx="617437" cy="1353682"/>
          </a:xfrm>
          <a:custGeom>
            <a:avLst/>
            <a:gdLst>
              <a:gd name="connsiteX0" fmla="*/ 0 w 474886"/>
              <a:gd name="connsiteY0" fmla="*/ 1353682 h 1353682"/>
              <a:gd name="connsiteX1" fmla="*/ 237443 w 474886"/>
              <a:gd name="connsiteY1" fmla="*/ 1353682 h 1353682"/>
              <a:gd name="connsiteX2" fmla="*/ 237443 w 474886"/>
              <a:gd name="connsiteY2" fmla="*/ 0 h 1353682"/>
              <a:gd name="connsiteX3" fmla="*/ 474886 w 474886"/>
              <a:gd name="connsiteY3" fmla="*/ 0 h 1353682"/>
            </a:gdLst>
            <a:ahLst/>
            <a:cxnLst>
              <a:cxn ang="0">
                <a:pos x="connsiteX0" y="connsiteY0"/>
              </a:cxn>
              <a:cxn ang="0">
                <a:pos x="connsiteX1" y="connsiteY1"/>
              </a:cxn>
              <a:cxn ang="0">
                <a:pos x="connsiteX2" y="connsiteY2"/>
              </a:cxn>
              <a:cxn ang="0">
                <a:pos x="connsiteX3" y="connsiteY3"/>
              </a:cxn>
            </a:cxnLst>
            <a:rect l="l" t="t" r="r" b="b"/>
            <a:pathLst>
              <a:path w="474886" h="1353682">
                <a:moveTo>
                  <a:pt x="0" y="1353682"/>
                </a:moveTo>
                <a:lnTo>
                  <a:pt x="237443" y="1353682"/>
                </a:lnTo>
                <a:lnTo>
                  <a:pt x="237443" y="0"/>
                </a:lnTo>
                <a:lnTo>
                  <a:pt x="474886" y="0"/>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14279" tIns="640978" rIns="214279" bIns="640976" numCol="1" spcCol="1270" anchor="ctr" anchorCtr="0">
            <a:noAutofit/>
          </a:bodyPr>
          <a:lstStyle/>
          <a:p>
            <a:pPr lvl="0" algn="ctr" defTabSz="222250">
              <a:lnSpc>
                <a:spcPct val="90000"/>
              </a:lnSpc>
              <a:spcBef>
                <a:spcPct val="0"/>
              </a:spcBef>
              <a:spcAft>
                <a:spcPct val="35000"/>
              </a:spcAft>
            </a:pPr>
            <a:endParaRPr lang="en-US" sz="500" kern="1200"/>
          </a:p>
        </p:txBody>
      </p:sp>
      <p:sp>
        <p:nvSpPr>
          <p:cNvPr id="37" name="Freeform 36"/>
          <p:cNvSpPr/>
          <p:nvPr/>
        </p:nvSpPr>
        <p:spPr>
          <a:xfrm rot="16200000">
            <a:off x="-1028531" y="3372979"/>
            <a:ext cx="3475682" cy="858611"/>
          </a:xfrm>
          <a:custGeom>
            <a:avLst/>
            <a:gdLst>
              <a:gd name="connsiteX0" fmla="*/ 0 w 3475682"/>
              <a:gd name="connsiteY0" fmla="*/ 0 h 660379"/>
              <a:gd name="connsiteX1" fmla="*/ 3475682 w 3475682"/>
              <a:gd name="connsiteY1" fmla="*/ 0 h 660379"/>
              <a:gd name="connsiteX2" fmla="*/ 3475682 w 3475682"/>
              <a:gd name="connsiteY2" fmla="*/ 660379 h 660379"/>
              <a:gd name="connsiteX3" fmla="*/ 0 w 3475682"/>
              <a:gd name="connsiteY3" fmla="*/ 660379 h 660379"/>
              <a:gd name="connsiteX4" fmla="*/ 0 w 3475682"/>
              <a:gd name="connsiteY4" fmla="*/ 0 h 66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682" h="660379">
                <a:moveTo>
                  <a:pt x="0" y="0"/>
                </a:moveTo>
                <a:lnTo>
                  <a:pt x="3475682" y="0"/>
                </a:lnTo>
                <a:lnTo>
                  <a:pt x="3475682" y="660379"/>
                </a:lnTo>
                <a:lnTo>
                  <a:pt x="0" y="660379"/>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0319" tIns="20319" rIns="20320" bIns="20320" numCol="1" spcCol="1270" anchor="ctr" anchorCtr="0">
            <a:noAutofit/>
          </a:bodyPr>
          <a:lstStyle/>
          <a:p>
            <a:pPr lvl="0" algn="ctr" defTabSz="1422400">
              <a:lnSpc>
                <a:spcPct val="90000"/>
              </a:lnSpc>
              <a:spcBef>
                <a:spcPct val="0"/>
              </a:spcBef>
              <a:spcAft>
                <a:spcPct val="35000"/>
              </a:spcAft>
            </a:pPr>
            <a:r>
              <a:rPr lang="en-US" sz="3200" kern="1200" smtClean="0"/>
              <a:t>Ban chấp hành TW</a:t>
            </a:r>
            <a:endParaRPr lang="en-US" sz="3200" kern="1200"/>
          </a:p>
        </p:txBody>
      </p:sp>
      <p:sp>
        <p:nvSpPr>
          <p:cNvPr id="38" name="Freeform 37"/>
          <p:cNvSpPr/>
          <p:nvPr/>
        </p:nvSpPr>
        <p:spPr>
          <a:xfrm>
            <a:off x="1680804" y="1803175"/>
            <a:ext cx="1479086" cy="1490644"/>
          </a:xfrm>
          <a:custGeom>
            <a:avLst/>
            <a:gdLst>
              <a:gd name="connsiteX0" fmla="*/ 0 w 2166045"/>
              <a:gd name="connsiteY0" fmla="*/ 0 h 660379"/>
              <a:gd name="connsiteX1" fmla="*/ 2166045 w 2166045"/>
              <a:gd name="connsiteY1" fmla="*/ 0 h 660379"/>
              <a:gd name="connsiteX2" fmla="*/ 2166045 w 2166045"/>
              <a:gd name="connsiteY2" fmla="*/ 660379 h 660379"/>
              <a:gd name="connsiteX3" fmla="*/ 0 w 2166045"/>
              <a:gd name="connsiteY3" fmla="*/ 660379 h 660379"/>
              <a:gd name="connsiteX4" fmla="*/ 0 w 2166045"/>
              <a:gd name="connsiteY4" fmla="*/ 0 h 66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045" h="660379">
                <a:moveTo>
                  <a:pt x="0" y="0"/>
                </a:moveTo>
                <a:lnTo>
                  <a:pt x="2166045" y="0"/>
                </a:lnTo>
                <a:lnTo>
                  <a:pt x="2166045" y="660379"/>
                </a:lnTo>
                <a:lnTo>
                  <a:pt x="0" y="660379"/>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3200" kern="1200" smtClean="0"/>
              <a:t>Bộ Chính trị</a:t>
            </a:r>
            <a:endParaRPr lang="en-US" sz="3200" kern="1200"/>
          </a:p>
        </p:txBody>
      </p:sp>
      <p:sp>
        <p:nvSpPr>
          <p:cNvPr id="39" name="Freeform 38"/>
          <p:cNvSpPr/>
          <p:nvPr/>
        </p:nvSpPr>
        <p:spPr>
          <a:xfrm>
            <a:off x="1680804" y="3951521"/>
            <a:ext cx="1479086" cy="1493823"/>
          </a:xfrm>
          <a:custGeom>
            <a:avLst/>
            <a:gdLst>
              <a:gd name="connsiteX0" fmla="*/ 0 w 2166045"/>
              <a:gd name="connsiteY0" fmla="*/ 0 h 660379"/>
              <a:gd name="connsiteX1" fmla="*/ 2166045 w 2166045"/>
              <a:gd name="connsiteY1" fmla="*/ 0 h 660379"/>
              <a:gd name="connsiteX2" fmla="*/ 2166045 w 2166045"/>
              <a:gd name="connsiteY2" fmla="*/ 660379 h 660379"/>
              <a:gd name="connsiteX3" fmla="*/ 0 w 2166045"/>
              <a:gd name="connsiteY3" fmla="*/ 660379 h 660379"/>
              <a:gd name="connsiteX4" fmla="*/ 0 w 2166045"/>
              <a:gd name="connsiteY4" fmla="*/ 0 h 66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045" h="660379">
                <a:moveTo>
                  <a:pt x="0" y="0"/>
                </a:moveTo>
                <a:lnTo>
                  <a:pt x="2166045" y="0"/>
                </a:lnTo>
                <a:lnTo>
                  <a:pt x="2166045" y="660379"/>
                </a:lnTo>
                <a:lnTo>
                  <a:pt x="0" y="660379"/>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3200" kern="1200" smtClean="0"/>
              <a:t>Ban Bí thư</a:t>
            </a:r>
            <a:endParaRPr lang="en-US" sz="3200" kern="1200"/>
          </a:p>
        </p:txBody>
      </p:sp>
      <p:sp>
        <p:nvSpPr>
          <p:cNvPr id="40" name="Freeform 39"/>
          <p:cNvSpPr/>
          <p:nvPr/>
        </p:nvSpPr>
        <p:spPr>
          <a:xfrm>
            <a:off x="4525702" y="1373405"/>
            <a:ext cx="3956231" cy="660379"/>
          </a:xfrm>
          <a:custGeom>
            <a:avLst/>
            <a:gdLst>
              <a:gd name="connsiteX0" fmla="*/ 0 w 2166045"/>
              <a:gd name="connsiteY0" fmla="*/ 0 h 660379"/>
              <a:gd name="connsiteX1" fmla="*/ 2166045 w 2166045"/>
              <a:gd name="connsiteY1" fmla="*/ 0 h 660379"/>
              <a:gd name="connsiteX2" fmla="*/ 2166045 w 2166045"/>
              <a:gd name="connsiteY2" fmla="*/ 660379 h 660379"/>
              <a:gd name="connsiteX3" fmla="*/ 0 w 2166045"/>
              <a:gd name="connsiteY3" fmla="*/ 660379 h 660379"/>
              <a:gd name="connsiteX4" fmla="*/ 0 w 2166045"/>
              <a:gd name="connsiteY4" fmla="*/ 0 h 66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045" h="660379">
                <a:moveTo>
                  <a:pt x="0" y="0"/>
                </a:moveTo>
                <a:lnTo>
                  <a:pt x="2166045" y="0"/>
                </a:lnTo>
                <a:lnTo>
                  <a:pt x="2166045" y="660379"/>
                </a:lnTo>
                <a:lnTo>
                  <a:pt x="0" y="66037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3200" kern="1200" smtClean="0"/>
              <a:t>Ban Tổ chức TW</a:t>
            </a:r>
            <a:endParaRPr lang="en-US" sz="3200" kern="1200"/>
          </a:p>
        </p:txBody>
      </p:sp>
      <p:sp>
        <p:nvSpPr>
          <p:cNvPr id="41" name="Freeform 40"/>
          <p:cNvSpPr/>
          <p:nvPr/>
        </p:nvSpPr>
        <p:spPr>
          <a:xfrm>
            <a:off x="4525703" y="2592420"/>
            <a:ext cx="3941164" cy="660379"/>
          </a:xfrm>
          <a:custGeom>
            <a:avLst/>
            <a:gdLst>
              <a:gd name="connsiteX0" fmla="*/ 0 w 2166045"/>
              <a:gd name="connsiteY0" fmla="*/ 0 h 660379"/>
              <a:gd name="connsiteX1" fmla="*/ 2166045 w 2166045"/>
              <a:gd name="connsiteY1" fmla="*/ 0 h 660379"/>
              <a:gd name="connsiteX2" fmla="*/ 2166045 w 2166045"/>
              <a:gd name="connsiteY2" fmla="*/ 660379 h 660379"/>
              <a:gd name="connsiteX3" fmla="*/ 0 w 2166045"/>
              <a:gd name="connsiteY3" fmla="*/ 660379 h 660379"/>
              <a:gd name="connsiteX4" fmla="*/ 0 w 2166045"/>
              <a:gd name="connsiteY4" fmla="*/ 0 h 66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045" h="660379">
                <a:moveTo>
                  <a:pt x="0" y="0"/>
                </a:moveTo>
                <a:lnTo>
                  <a:pt x="2166045" y="0"/>
                </a:lnTo>
                <a:lnTo>
                  <a:pt x="2166045" y="660379"/>
                </a:lnTo>
                <a:lnTo>
                  <a:pt x="0" y="66037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3200" kern="1200" smtClean="0"/>
              <a:t>Ủy ban Kiểm tra TW</a:t>
            </a:r>
            <a:endParaRPr lang="en-US" sz="3200" kern="1200"/>
          </a:p>
        </p:txBody>
      </p:sp>
      <p:sp>
        <p:nvSpPr>
          <p:cNvPr id="42" name="Freeform 41"/>
          <p:cNvSpPr/>
          <p:nvPr/>
        </p:nvSpPr>
        <p:spPr>
          <a:xfrm>
            <a:off x="4525702" y="3707254"/>
            <a:ext cx="3956231" cy="660379"/>
          </a:xfrm>
          <a:custGeom>
            <a:avLst/>
            <a:gdLst>
              <a:gd name="connsiteX0" fmla="*/ 0 w 2166045"/>
              <a:gd name="connsiteY0" fmla="*/ 0 h 660379"/>
              <a:gd name="connsiteX1" fmla="*/ 2166045 w 2166045"/>
              <a:gd name="connsiteY1" fmla="*/ 0 h 660379"/>
              <a:gd name="connsiteX2" fmla="*/ 2166045 w 2166045"/>
              <a:gd name="connsiteY2" fmla="*/ 660379 h 660379"/>
              <a:gd name="connsiteX3" fmla="*/ 0 w 2166045"/>
              <a:gd name="connsiteY3" fmla="*/ 660379 h 660379"/>
              <a:gd name="connsiteX4" fmla="*/ 0 w 2166045"/>
              <a:gd name="connsiteY4" fmla="*/ 0 h 66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045" h="660379">
                <a:moveTo>
                  <a:pt x="0" y="0"/>
                </a:moveTo>
                <a:lnTo>
                  <a:pt x="2166045" y="0"/>
                </a:lnTo>
                <a:lnTo>
                  <a:pt x="2166045" y="660379"/>
                </a:lnTo>
                <a:lnTo>
                  <a:pt x="0" y="66037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3200" kern="1200" smtClean="0"/>
              <a:t>Mặt trận Tổ quốc</a:t>
            </a:r>
            <a:endParaRPr lang="en-US" sz="3200" kern="1200"/>
          </a:p>
        </p:txBody>
      </p:sp>
      <p:sp>
        <p:nvSpPr>
          <p:cNvPr id="43" name="Freeform 42"/>
          <p:cNvSpPr/>
          <p:nvPr/>
        </p:nvSpPr>
        <p:spPr>
          <a:xfrm>
            <a:off x="4525703" y="4694775"/>
            <a:ext cx="3986308" cy="660379"/>
          </a:xfrm>
          <a:custGeom>
            <a:avLst/>
            <a:gdLst>
              <a:gd name="connsiteX0" fmla="*/ 0 w 2166045"/>
              <a:gd name="connsiteY0" fmla="*/ 0 h 660379"/>
              <a:gd name="connsiteX1" fmla="*/ 2166045 w 2166045"/>
              <a:gd name="connsiteY1" fmla="*/ 0 h 660379"/>
              <a:gd name="connsiteX2" fmla="*/ 2166045 w 2166045"/>
              <a:gd name="connsiteY2" fmla="*/ 660379 h 660379"/>
              <a:gd name="connsiteX3" fmla="*/ 0 w 2166045"/>
              <a:gd name="connsiteY3" fmla="*/ 660379 h 660379"/>
              <a:gd name="connsiteX4" fmla="*/ 0 w 2166045"/>
              <a:gd name="connsiteY4" fmla="*/ 0 h 66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045" h="660379">
                <a:moveTo>
                  <a:pt x="0" y="0"/>
                </a:moveTo>
                <a:lnTo>
                  <a:pt x="2166045" y="0"/>
                </a:lnTo>
                <a:lnTo>
                  <a:pt x="2166045" y="660379"/>
                </a:lnTo>
                <a:lnTo>
                  <a:pt x="0" y="66037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3200" kern="1200" smtClean="0"/>
              <a:t>Các đoàn thể CT-XH</a:t>
            </a:r>
            <a:endParaRPr lang="en-US" sz="3200" kern="1200"/>
          </a:p>
        </p:txBody>
      </p:sp>
      <p:sp>
        <p:nvSpPr>
          <p:cNvPr id="44" name="Freeform 43"/>
          <p:cNvSpPr/>
          <p:nvPr/>
        </p:nvSpPr>
        <p:spPr>
          <a:xfrm>
            <a:off x="4525702" y="5637805"/>
            <a:ext cx="4016413" cy="924792"/>
          </a:xfrm>
          <a:custGeom>
            <a:avLst/>
            <a:gdLst>
              <a:gd name="connsiteX0" fmla="*/ 0 w 2166045"/>
              <a:gd name="connsiteY0" fmla="*/ 0 h 660379"/>
              <a:gd name="connsiteX1" fmla="*/ 2166045 w 2166045"/>
              <a:gd name="connsiteY1" fmla="*/ 0 h 660379"/>
              <a:gd name="connsiteX2" fmla="*/ 2166045 w 2166045"/>
              <a:gd name="connsiteY2" fmla="*/ 660379 h 660379"/>
              <a:gd name="connsiteX3" fmla="*/ 0 w 2166045"/>
              <a:gd name="connsiteY3" fmla="*/ 660379 h 660379"/>
              <a:gd name="connsiteX4" fmla="*/ 0 w 2166045"/>
              <a:gd name="connsiteY4" fmla="*/ 0 h 660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045" h="660379">
                <a:moveTo>
                  <a:pt x="0" y="0"/>
                </a:moveTo>
                <a:lnTo>
                  <a:pt x="2166045" y="0"/>
                </a:lnTo>
                <a:lnTo>
                  <a:pt x="2166045" y="660379"/>
                </a:lnTo>
                <a:lnTo>
                  <a:pt x="0" y="66037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3200" kern="1200" smtClean="0"/>
              <a:t>Các cấp uỷ, tổ chức đảng trực thuộc TW</a:t>
            </a:r>
            <a:endParaRPr lang="en-US" sz="3200" kern="1200"/>
          </a:p>
        </p:txBody>
      </p:sp>
      <p:sp>
        <p:nvSpPr>
          <p:cNvPr id="45" name="Right Arrow 44"/>
          <p:cNvSpPr/>
          <p:nvPr/>
        </p:nvSpPr>
        <p:spPr>
          <a:xfrm>
            <a:off x="8867577" y="3431892"/>
            <a:ext cx="856526" cy="1145894"/>
          </a:xfrm>
          <a:prstGeom prst="rightArrow">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ounded Rectangle 45"/>
          <p:cNvSpPr/>
          <p:nvPr/>
        </p:nvSpPr>
        <p:spPr>
          <a:xfrm>
            <a:off x="9877824" y="1373405"/>
            <a:ext cx="2148272" cy="51891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3000"/>
              <a:t>L</a:t>
            </a:r>
            <a:r>
              <a:rPr lang="vi-VN" sz="3000" smtClean="0"/>
              <a:t>ãnh </a:t>
            </a:r>
            <a:r>
              <a:rPr lang="vi-VN" sz="3000"/>
              <a:t>đạo, chỉ đạo; theo dõi, đôn đốc, kiểm tra, giám sát, tuyên truyền việc thực hiện Quy định</a:t>
            </a:r>
          </a:p>
        </p:txBody>
      </p:sp>
    </p:spTree>
    <p:extLst>
      <p:ext uri="{BB962C8B-B14F-4D97-AF65-F5344CB8AC3E}">
        <p14:creationId xmlns:p14="http://schemas.microsoft.com/office/powerpoint/2010/main" val="1876664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2996952"/>
            <a:ext cx="12192000" cy="830997"/>
          </a:xfrm>
          <a:prstGeom prst="rect">
            <a:avLst/>
          </a:prstGeom>
        </p:spPr>
        <p:txBody>
          <a:bodyPr>
            <a:spAutoFit/>
          </a:bodyPr>
          <a:lstStyle>
            <a:defPPr>
              <a:defRPr lang="et-EE"/>
            </a:defPPr>
            <a:lvl1pPr algn="ctr">
              <a:defRPr sz="3600" b="1">
                <a:solidFill>
                  <a:srgbClr val="FFFF00"/>
                </a:solidFill>
                <a:effectLst>
                  <a:outerShdw blurRad="38100" dist="38100" dir="2700000" algn="tl">
                    <a:srgbClr val="000000">
                      <a:alpha val="43137"/>
                    </a:srgbClr>
                  </a:outerShdw>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XIN TRÂN TRỌNG CẢM ƠN CÁC ĐỒNG CHÍ!</a:t>
            </a:r>
            <a:endParaRPr kumimoji="0" lang="en-GB" sz="48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09917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1. Tính cấp thiết</a:t>
            </a:r>
            <a:endParaRPr lang="vi-VN" sz="4000"/>
          </a:p>
        </p:txBody>
      </p:sp>
      <p:sp>
        <p:nvSpPr>
          <p:cNvPr id="3" name="Pentagon 2"/>
          <p:cNvSpPr/>
          <p:nvPr/>
        </p:nvSpPr>
        <p:spPr>
          <a:xfrm>
            <a:off x="3766931" y="1252330"/>
            <a:ext cx="8279296" cy="2226366"/>
          </a:xfrm>
          <a:prstGeom prst="homePlate">
            <a:avLst/>
          </a:prstGeom>
          <a:solidFill>
            <a:schemeClr val="accent4">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800">
                <a:solidFill>
                  <a:schemeClr val="tx1"/>
                </a:solidFill>
              </a:rPr>
              <a:t>Đ</a:t>
            </a:r>
            <a:r>
              <a:rPr lang="vi-VN" sz="2800" smtClean="0">
                <a:solidFill>
                  <a:schemeClr val="tx1"/>
                </a:solidFill>
              </a:rPr>
              <a:t>ề </a:t>
            </a:r>
            <a:r>
              <a:rPr lang="vi-VN" sz="2800">
                <a:solidFill>
                  <a:schemeClr val="tx1"/>
                </a:solidFill>
              </a:rPr>
              <a:t>ra nhiệm vụ “Hoàn thiện và thực hiện nghiêm túc quy định về trách nhiệm nêu gương của cán bộ, đảng viên, trước hết là các đồng chí Ủy viên Bộ Chính trị, Ban Bí thư, Ủy viên Ban Chấp hành Trung ương và bí thư cấp ủy các cấp”</a:t>
            </a:r>
          </a:p>
        </p:txBody>
      </p:sp>
      <p:sp>
        <p:nvSpPr>
          <p:cNvPr id="9" name="Freeform 8"/>
          <p:cNvSpPr/>
          <p:nvPr/>
        </p:nvSpPr>
        <p:spPr>
          <a:xfrm>
            <a:off x="134145" y="1063487"/>
            <a:ext cx="3672408" cy="2613991"/>
          </a:xfrm>
          <a:custGeom>
            <a:avLst/>
            <a:gdLst>
              <a:gd name="connsiteX0" fmla="*/ 0 w 4608512"/>
              <a:gd name="connsiteY0" fmla="*/ 420702 h 2524162"/>
              <a:gd name="connsiteX1" fmla="*/ 420702 w 4608512"/>
              <a:gd name="connsiteY1" fmla="*/ 0 h 2524162"/>
              <a:gd name="connsiteX2" fmla="*/ 4187810 w 4608512"/>
              <a:gd name="connsiteY2" fmla="*/ 0 h 2524162"/>
              <a:gd name="connsiteX3" fmla="*/ 4608512 w 4608512"/>
              <a:gd name="connsiteY3" fmla="*/ 420702 h 2524162"/>
              <a:gd name="connsiteX4" fmla="*/ 4608512 w 4608512"/>
              <a:gd name="connsiteY4" fmla="*/ 2103460 h 2524162"/>
              <a:gd name="connsiteX5" fmla="*/ 4187810 w 4608512"/>
              <a:gd name="connsiteY5" fmla="*/ 2524162 h 2524162"/>
              <a:gd name="connsiteX6" fmla="*/ 420702 w 4608512"/>
              <a:gd name="connsiteY6" fmla="*/ 2524162 h 2524162"/>
              <a:gd name="connsiteX7" fmla="*/ 0 w 4608512"/>
              <a:gd name="connsiteY7" fmla="*/ 2103460 h 2524162"/>
              <a:gd name="connsiteX8" fmla="*/ 0 w 4608512"/>
              <a:gd name="connsiteY8" fmla="*/ 420702 h 252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8512" h="2524162">
                <a:moveTo>
                  <a:pt x="0" y="420702"/>
                </a:moveTo>
                <a:cubicBezTo>
                  <a:pt x="0" y="188355"/>
                  <a:pt x="188355" y="0"/>
                  <a:pt x="420702" y="0"/>
                </a:cubicBezTo>
                <a:lnTo>
                  <a:pt x="4187810" y="0"/>
                </a:lnTo>
                <a:cubicBezTo>
                  <a:pt x="4420157" y="0"/>
                  <a:pt x="4608512" y="188355"/>
                  <a:pt x="4608512" y="420702"/>
                </a:cubicBezTo>
                <a:lnTo>
                  <a:pt x="4608512" y="2103460"/>
                </a:lnTo>
                <a:cubicBezTo>
                  <a:pt x="4608512" y="2335807"/>
                  <a:pt x="4420157" y="2524162"/>
                  <a:pt x="4187810" y="2524162"/>
                </a:cubicBezTo>
                <a:lnTo>
                  <a:pt x="420702" y="2524162"/>
                </a:lnTo>
                <a:cubicBezTo>
                  <a:pt x="188355" y="2524162"/>
                  <a:pt x="0" y="2335807"/>
                  <a:pt x="0" y="2103460"/>
                </a:cubicBezTo>
                <a:lnTo>
                  <a:pt x="0" y="420702"/>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271809" tIns="197514" rIns="271809" bIns="197514" numCol="1" spcCol="1270" anchor="ctr" anchorCtr="0">
            <a:noAutofit/>
          </a:bodyPr>
          <a:lstStyle/>
          <a:p>
            <a:pPr lvl="0" algn="ctr" defTabSz="1733550">
              <a:lnSpc>
                <a:spcPct val="90000"/>
              </a:lnSpc>
              <a:spcBef>
                <a:spcPct val="0"/>
              </a:spcBef>
              <a:spcAft>
                <a:spcPct val="35000"/>
              </a:spcAft>
            </a:pPr>
            <a:r>
              <a:rPr lang="vi-VN" sz="3900" b="1">
                <a:solidFill>
                  <a:srgbClr val="002060"/>
                </a:solidFill>
                <a:latin typeface="+mj-lt"/>
              </a:rPr>
              <a:t>Nghị quyết Trung ương 4 khóa XII</a:t>
            </a:r>
            <a:endParaRPr lang="en-US" sz="3900" kern="1200">
              <a:solidFill>
                <a:srgbClr val="002060"/>
              </a:solidFill>
            </a:endParaRPr>
          </a:p>
        </p:txBody>
      </p:sp>
      <p:sp>
        <p:nvSpPr>
          <p:cNvPr id="5" name="Rounded Rectangle 4"/>
          <p:cNvSpPr/>
          <p:nvPr/>
        </p:nvSpPr>
        <p:spPr>
          <a:xfrm>
            <a:off x="3766930" y="3886195"/>
            <a:ext cx="2376000" cy="2628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800"/>
              <a:t>Thực hiện Nghị quyết Trung ương 4 khóa XI</a:t>
            </a:r>
          </a:p>
        </p:txBody>
      </p:sp>
      <p:sp>
        <p:nvSpPr>
          <p:cNvPr id="6" name="Left Arrow 5"/>
          <p:cNvSpPr/>
          <p:nvPr/>
        </p:nvSpPr>
        <p:spPr>
          <a:xfrm>
            <a:off x="134145" y="3916015"/>
            <a:ext cx="3632785" cy="2639143"/>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800">
                <a:solidFill>
                  <a:schemeClr val="tx1"/>
                </a:solidFill>
              </a:rPr>
              <a:t>Ban Bí thư đã ban hành Quy định 101</a:t>
            </a:r>
          </a:p>
        </p:txBody>
      </p:sp>
      <p:sp>
        <p:nvSpPr>
          <p:cNvPr id="12" name="Right Arrow 11"/>
          <p:cNvSpPr/>
          <p:nvPr/>
        </p:nvSpPr>
        <p:spPr>
          <a:xfrm>
            <a:off x="8450015" y="3925958"/>
            <a:ext cx="3741985" cy="26292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t>Bộ Chính trị đã ban hành Quy định 55 </a:t>
            </a:r>
          </a:p>
        </p:txBody>
      </p:sp>
      <p:sp>
        <p:nvSpPr>
          <p:cNvPr id="10" name="Rounded Rectangle 9"/>
          <p:cNvSpPr/>
          <p:nvPr/>
        </p:nvSpPr>
        <p:spPr>
          <a:xfrm>
            <a:off x="6162456" y="3886195"/>
            <a:ext cx="2376000" cy="2628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solidFill>
                  <a:schemeClr val="dk1"/>
                </a:solidFill>
              </a:rPr>
              <a:t>Thực hiện Nghị quyết Trung ương 4 khóa XII</a:t>
            </a:r>
          </a:p>
        </p:txBody>
      </p:sp>
    </p:spTree>
    <p:extLst>
      <p:ext uri="{BB962C8B-B14F-4D97-AF65-F5344CB8AC3E}">
        <p14:creationId xmlns:p14="http://schemas.microsoft.com/office/powerpoint/2010/main" val="3755661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1. Tính cấp thiết</a:t>
            </a:r>
            <a:endParaRPr lang="vi-VN" sz="4000"/>
          </a:p>
        </p:txBody>
      </p:sp>
      <p:sp>
        <p:nvSpPr>
          <p:cNvPr id="11" name="Freeform 10"/>
          <p:cNvSpPr/>
          <p:nvPr/>
        </p:nvSpPr>
        <p:spPr>
          <a:xfrm>
            <a:off x="417646" y="1019925"/>
            <a:ext cx="11593288" cy="1097282"/>
          </a:xfrm>
          <a:custGeom>
            <a:avLst/>
            <a:gdLst>
              <a:gd name="connsiteX0" fmla="*/ 0 w 8798718"/>
              <a:gd name="connsiteY0" fmla="*/ 96138 h 961384"/>
              <a:gd name="connsiteX1" fmla="*/ 96138 w 8798718"/>
              <a:gd name="connsiteY1" fmla="*/ 0 h 961384"/>
              <a:gd name="connsiteX2" fmla="*/ 8702580 w 8798718"/>
              <a:gd name="connsiteY2" fmla="*/ 0 h 961384"/>
              <a:gd name="connsiteX3" fmla="*/ 8798718 w 8798718"/>
              <a:gd name="connsiteY3" fmla="*/ 96138 h 961384"/>
              <a:gd name="connsiteX4" fmla="*/ 8798718 w 8798718"/>
              <a:gd name="connsiteY4" fmla="*/ 865246 h 961384"/>
              <a:gd name="connsiteX5" fmla="*/ 8702580 w 8798718"/>
              <a:gd name="connsiteY5" fmla="*/ 961384 h 961384"/>
              <a:gd name="connsiteX6" fmla="*/ 96138 w 8798718"/>
              <a:gd name="connsiteY6" fmla="*/ 961384 h 961384"/>
              <a:gd name="connsiteX7" fmla="*/ 0 w 8798718"/>
              <a:gd name="connsiteY7" fmla="*/ 865246 h 961384"/>
              <a:gd name="connsiteX8" fmla="*/ 0 w 8798718"/>
              <a:gd name="connsiteY8" fmla="*/ 96138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8718" h="961384">
                <a:moveTo>
                  <a:pt x="0" y="96138"/>
                </a:moveTo>
                <a:cubicBezTo>
                  <a:pt x="0" y="43042"/>
                  <a:pt x="43042" y="0"/>
                  <a:pt x="96138" y="0"/>
                </a:cubicBezTo>
                <a:lnTo>
                  <a:pt x="8702580" y="0"/>
                </a:lnTo>
                <a:cubicBezTo>
                  <a:pt x="8755676" y="0"/>
                  <a:pt x="8798718" y="43042"/>
                  <a:pt x="8798718" y="96138"/>
                </a:cubicBezTo>
                <a:lnTo>
                  <a:pt x="8798718" y="865246"/>
                </a:lnTo>
                <a:cubicBezTo>
                  <a:pt x="8798718" y="918342"/>
                  <a:pt x="8755676" y="961384"/>
                  <a:pt x="8702580" y="961384"/>
                </a:cubicBezTo>
                <a:lnTo>
                  <a:pt x="96138" y="961384"/>
                </a:lnTo>
                <a:cubicBezTo>
                  <a:pt x="43042" y="961384"/>
                  <a:pt x="0" y="918342"/>
                  <a:pt x="0" y="865246"/>
                </a:cubicBezTo>
                <a:lnTo>
                  <a:pt x="0" y="96138"/>
                </a:lnTo>
                <a:close/>
              </a:path>
            </a:pathLst>
          </a:custGeom>
          <a:solidFill>
            <a:srgbClr val="FFFF66"/>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5308" tIns="66258" rIns="85308" bIns="66258" numCol="1" spcCol="1270" anchor="ctr" anchorCtr="0">
            <a:noAutofit/>
          </a:bodyPr>
          <a:lstStyle/>
          <a:p>
            <a:pPr lvl="0" algn="ctr" defTabSz="1333500">
              <a:lnSpc>
                <a:spcPct val="90000"/>
              </a:lnSpc>
              <a:spcAft>
                <a:spcPct val="35000"/>
              </a:spcAft>
            </a:pPr>
            <a:r>
              <a:rPr lang="vi-VN" sz="3600">
                <a:solidFill>
                  <a:srgbClr val="C00000"/>
                </a:solidFill>
                <a:latin typeface="Times New Roman" pitchFamily="18" charset="0"/>
              </a:rPr>
              <a:t>Kết quả thực hiện trách nhiệm nêu gương của cán bộ, đảng viên nói chung và Quy định 101, Quy định 55 nói riêng </a:t>
            </a:r>
            <a:endParaRPr lang="en-US" sz="3600" kern="1200" baseline="0" dirty="0">
              <a:solidFill>
                <a:srgbClr val="C00000"/>
              </a:solidFill>
              <a:latin typeface="Times New Roman" pitchFamily="18" charset="0"/>
            </a:endParaRPr>
          </a:p>
        </p:txBody>
      </p:sp>
      <p:sp>
        <p:nvSpPr>
          <p:cNvPr id="13" name="Rounded Rectangle 12"/>
          <p:cNvSpPr/>
          <p:nvPr/>
        </p:nvSpPr>
        <p:spPr>
          <a:xfrm>
            <a:off x="839417" y="2403708"/>
            <a:ext cx="8895133" cy="11693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smtClean="0">
                <a:solidFill>
                  <a:schemeClr val="tx1"/>
                </a:solidFill>
              </a:rPr>
              <a:t>Bước </a:t>
            </a:r>
            <a:r>
              <a:rPr lang="vi-VN" sz="2800">
                <a:solidFill>
                  <a:schemeClr val="tx1"/>
                </a:solidFill>
              </a:rPr>
              <a:t>đầu tạo chuyển biến tích cực, góp phần ngăn chặn, đẩy lùi suy thoái, tham nhũng, tiêu cực</a:t>
            </a:r>
            <a:endParaRPr lang="en-GB" sz="2800" dirty="0">
              <a:solidFill>
                <a:schemeClr val="tx1"/>
              </a:solidFill>
            </a:endParaRPr>
          </a:p>
        </p:txBody>
      </p:sp>
      <p:sp>
        <p:nvSpPr>
          <p:cNvPr id="14" name="Chevron 13"/>
          <p:cNvSpPr/>
          <p:nvPr/>
        </p:nvSpPr>
        <p:spPr>
          <a:xfrm>
            <a:off x="263351" y="2784062"/>
            <a:ext cx="748473" cy="408600"/>
          </a:xfrm>
          <a:prstGeom prst="chevron">
            <a:avLst>
              <a:gd name="adj" fmla="val 530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solidFill>
                <a:schemeClr val="tx1"/>
              </a:solidFill>
            </a:endParaRPr>
          </a:p>
        </p:txBody>
      </p:sp>
      <p:sp>
        <p:nvSpPr>
          <p:cNvPr id="15" name="Rounded Rectangle 14"/>
          <p:cNvSpPr/>
          <p:nvPr/>
        </p:nvSpPr>
        <p:spPr>
          <a:xfrm>
            <a:off x="839417" y="3717032"/>
            <a:ext cx="8895133"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smtClean="0">
                <a:solidFill>
                  <a:schemeClr val="tx1"/>
                </a:solidFill>
              </a:rPr>
              <a:t>Nâng </a:t>
            </a:r>
            <a:r>
              <a:rPr lang="vi-VN" sz="2800">
                <a:solidFill>
                  <a:schemeClr val="tx1"/>
                </a:solidFill>
              </a:rPr>
              <a:t>cao năng lực lãnh đạo, sức chiến đấu của tổ chức đảng, đảng viên</a:t>
            </a:r>
            <a:endParaRPr lang="en-GB" sz="2800" dirty="0">
              <a:solidFill>
                <a:schemeClr val="tx1"/>
              </a:solidFill>
            </a:endParaRPr>
          </a:p>
        </p:txBody>
      </p:sp>
      <p:sp>
        <p:nvSpPr>
          <p:cNvPr id="16" name="Chevron 15"/>
          <p:cNvSpPr/>
          <p:nvPr/>
        </p:nvSpPr>
        <p:spPr>
          <a:xfrm>
            <a:off x="268084" y="4100520"/>
            <a:ext cx="748473" cy="408600"/>
          </a:xfrm>
          <a:prstGeom prst="chevron">
            <a:avLst>
              <a:gd name="adj" fmla="val 530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solidFill>
                <a:schemeClr val="tx1"/>
              </a:solidFill>
            </a:endParaRPr>
          </a:p>
        </p:txBody>
      </p:sp>
      <p:sp>
        <p:nvSpPr>
          <p:cNvPr id="17" name="Rounded Rectangle 16"/>
          <p:cNvSpPr/>
          <p:nvPr/>
        </p:nvSpPr>
        <p:spPr>
          <a:xfrm>
            <a:off x="834685" y="5013175"/>
            <a:ext cx="8899865" cy="14671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800">
                <a:solidFill>
                  <a:schemeClr val="tx1"/>
                </a:solidFill>
              </a:rPr>
              <a:t>Đ</a:t>
            </a:r>
            <a:r>
              <a:rPr lang="vi-VN" sz="2800" smtClean="0">
                <a:solidFill>
                  <a:schemeClr val="tx1"/>
                </a:solidFill>
              </a:rPr>
              <a:t>ội </a:t>
            </a:r>
            <a:r>
              <a:rPr lang="vi-VN" sz="2800">
                <a:solidFill>
                  <a:schemeClr val="tx1"/>
                </a:solidFill>
              </a:rPr>
              <a:t>ngũ cán bộ các cấp đã có bước trưởng thành, phát triển về nhiều mặt, chất lượng ngày càng được nâng lên, đáp ứng yêu cầu đẩy mạnh công nghiệp hóa, hiện đại hóa đất nước</a:t>
            </a:r>
            <a:endParaRPr lang="en-GB" sz="2800" dirty="0">
              <a:solidFill>
                <a:schemeClr val="tx1"/>
              </a:solidFill>
            </a:endParaRPr>
          </a:p>
        </p:txBody>
      </p:sp>
      <p:sp>
        <p:nvSpPr>
          <p:cNvPr id="18" name="Chevron 17"/>
          <p:cNvSpPr/>
          <p:nvPr/>
        </p:nvSpPr>
        <p:spPr>
          <a:xfrm>
            <a:off x="263350" y="5542443"/>
            <a:ext cx="748473" cy="408600"/>
          </a:xfrm>
          <a:prstGeom prst="chevron">
            <a:avLst>
              <a:gd name="adj" fmla="val 530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solidFill>
                <a:schemeClr val="tx1"/>
              </a:solidFill>
            </a:endParaRPr>
          </a:p>
        </p:txBody>
      </p:sp>
      <p:sp>
        <p:nvSpPr>
          <p:cNvPr id="3" name="Oval 2"/>
          <p:cNvSpPr/>
          <p:nvPr/>
        </p:nvSpPr>
        <p:spPr>
          <a:xfrm>
            <a:off x="9734550" y="2403709"/>
            <a:ext cx="2276384" cy="1169307"/>
          </a:xfrm>
          <a:prstGeom prst="ellipse">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9734550" y="5013175"/>
            <a:ext cx="2276384" cy="1467137"/>
          </a:xfrm>
          <a:prstGeom prst="ellipse">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9734550" y="3717031"/>
            <a:ext cx="2276384" cy="1080121"/>
          </a:xfrm>
          <a:prstGeom prst="rect">
            <a:avLst/>
          </a:prstGeom>
          <a:blipFill dpi="0" rotWithShape="1">
            <a:blip r:embed="rId4"/>
            <a:srcRect/>
            <a:stretch>
              <a:fillRect l="-1000" r="-2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676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1. Tính cấp thiết</a:t>
            </a:r>
            <a:endParaRPr lang="vi-VN" sz="4000"/>
          </a:p>
        </p:txBody>
      </p:sp>
      <p:sp>
        <p:nvSpPr>
          <p:cNvPr id="11" name="Freeform 10"/>
          <p:cNvSpPr/>
          <p:nvPr/>
        </p:nvSpPr>
        <p:spPr>
          <a:xfrm>
            <a:off x="417646" y="936308"/>
            <a:ext cx="11593288" cy="1487278"/>
          </a:xfrm>
          <a:custGeom>
            <a:avLst/>
            <a:gdLst>
              <a:gd name="connsiteX0" fmla="*/ 0 w 8798718"/>
              <a:gd name="connsiteY0" fmla="*/ 96138 h 961384"/>
              <a:gd name="connsiteX1" fmla="*/ 96138 w 8798718"/>
              <a:gd name="connsiteY1" fmla="*/ 0 h 961384"/>
              <a:gd name="connsiteX2" fmla="*/ 8702580 w 8798718"/>
              <a:gd name="connsiteY2" fmla="*/ 0 h 961384"/>
              <a:gd name="connsiteX3" fmla="*/ 8798718 w 8798718"/>
              <a:gd name="connsiteY3" fmla="*/ 96138 h 961384"/>
              <a:gd name="connsiteX4" fmla="*/ 8798718 w 8798718"/>
              <a:gd name="connsiteY4" fmla="*/ 865246 h 961384"/>
              <a:gd name="connsiteX5" fmla="*/ 8702580 w 8798718"/>
              <a:gd name="connsiteY5" fmla="*/ 961384 h 961384"/>
              <a:gd name="connsiteX6" fmla="*/ 96138 w 8798718"/>
              <a:gd name="connsiteY6" fmla="*/ 961384 h 961384"/>
              <a:gd name="connsiteX7" fmla="*/ 0 w 8798718"/>
              <a:gd name="connsiteY7" fmla="*/ 865246 h 961384"/>
              <a:gd name="connsiteX8" fmla="*/ 0 w 8798718"/>
              <a:gd name="connsiteY8" fmla="*/ 96138 h 96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8718" h="961384">
                <a:moveTo>
                  <a:pt x="0" y="96138"/>
                </a:moveTo>
                <a:cubicBezTo>
                  <a:pt x="0" y="43042"/>
                  <a:pt x="43042" y="0"/>
                  <a:pt x="96138" y="0"/>
                </a:cubicBezTo>
                <a:lnTo>
                  <a:pt x="8702580" y="0"/>
                </a:lnTo>
                <a:cubicBezTo>
                  <a:pt x="8755676" y="0"/>
                  <a:pt x="8798718" y="43042"/>
                  <a:pt x="8798718" y="96138"/>
                </a:cubicBezTo>
                <a:lnTo>
                  <a:pt x="8798718" y="865246"/>
                </a:lnTo>
                <a:cubicBezTo>
                  <a:pt x="8798718" y="918342"/>
                  <a:pt x="8755676" y="961384"/>
                  <a:pt x="8702580" y="961384"/>
                </a:cubicBezTo>
                <a:lnTo>
                  <a:pt x="96138" y="961384"/>
                </a:lnTo>
                <a:cubicBezTo>
                  <a:pt x="43042" y="961384"/>
                  <a:pt x="0" y="918342"/>
                  <a:pt x="0" y="865246"/>
                </a:cubicBezTo>
                <a:lnTo>
                  <a:pt x="0" y="96138"/>
                </a:lnTo>
                <a:close/>
              </a:path>
            </a:pathLst>
          </a:custGeom>
          <a:solidFill>
            <a:srgbClr val="FFFF66"/>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5308" tIns="66258" rIns="85308" bIns="66258" numCol="1" spcCol="1270" anchor="ctr" anchorCtr="0">
            <a:noAutofit/>
          </a:bodyPr>
          <a:lstStyle/>
          <a:p>
            <a:pPr lvl="0" algn="just" defTabSz="1333500">
              <a:lnSpc>
                <a:spcPct val="90000"/>
              </a:lnSpc>
              <a:spcAft>
                <a:spcPct val="35000"/>
              </a:spcAft>
            </a:pPr>
            <a:r>
              <a:rPr lang="vi-VN" sz="3200">
                <a:solidFill>
                  <a:srgbClr val="002060"/>
                </a:solidFill>
                <a:latin typeface="Times New Roman" pitchFamily="18" charset="0"/>
              </a:rPr>
              <a:t>Tuy nhiên, nhận thức và thực hiện trách nhiệm nêu gương của các cấp ủy, tổ chức đảng và cán bộ, đảng viên còn hạn chế nên kết quả chưa được như mong muốn</a:t>
            </a:r>
            <a:endParaRPr lang="en-US" sz="3200" kern="1200" baseline="0" dirty="0">
              <a:solidFill>
                <a:srgbClr val="002060"/>
              </a:solidFill>
              <a:latin typeface="Times New Roman" pitchFamily="18" charset="0"/>
            </a:endParaRPr>
          </a:p>
        </p:txBody>
      </p:sp>
      <p:sp>
        <p:nvSpPr>
          <p:cNvPr id="13" name="Rounded Rectangle 12"/>
          <p:cNvSpPr/>
          <p:nvPr/>
        </p:nvSpPr>
        <p:spPr>
          <a:xfrm>
            <a:off x="2235533" y="2534356"/>
            <a:ext cx="9621108" cy="11195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solidFill>
                  <a:schemeClr val="tx1"/>
                </a:solidFill>
              </a:rPr>
              <a:t>Đội ngũ cán bộ còn bộc lộ nhiều hạn chế, yếu kém</a:t>
            </a:r>
            <a:endParaRPr lang="en-GB" sz="2800" dirty="0">
              <a:solidFill>
                <a:schemeClr val="tx1"/>
              </a:solidFill>
            </a:endParaRPr>
          </a:p>
        </p:txBody>
      </p:sp>
      <p:sp>
        <p:nvSpPr>
          <p:cNvPr id="15" name="Rounded Rectangle 14"/>
          <p:cNvSpPr/>
          <p:nvPr/>
        </p:nvSpPr>
        <p:spPr>
          <a:xfrm>
            <a:off x="2235533" y="3773665"/>
            <a:ext cx="9621107" cy="13253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solidFill>
                  <a:schemeClr val="tx1"/>
                </a:solidFill>
              </a:rPr>
              <a:t>Một số tổ chức đảng, nhất là ở cấp cơ sở và không ít cán bộ, đảng viên, trong đó có cả cán bộ cấp chiến lược năng lực, phẩm chất chưa ngang tầm với đòi hỏi của tình hình thực tế</a:t>
            </a:r>
            <a:endParaRPr lang="en-GB" sz="2800" dirty="0">
              <a:solidFill>
                <a:schemeClr val="tx1"/>
              </a:solidFill>
            </a:endParaRPr>
          </a:p>
        </p:txBody>
      </p:sp>
      <p:sp>
        <p:nvSpPr>
          <p:cNvPr id="16" name="Chevron 15"/>
          <p:cNvSpPr/>
          <p:nvPr/>
        </p:nvSpPr>
        <p:spPr>
          <a:xfrm>
            <a:off x="1788377" y="4241919"/>
            <a:ext cx="748473" cy="408600"/>
          </a:xfrm>
          <a:prstGeom prst="chevron">
            <a:avLst>
              <a:gd name="adj" fmla="val 53067"/>
            </a:avLst>
          </a:prstGeom>
          <a:solidFill>
            <a:srgbClr val="348B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solidFill>
                <a:schemeClr val="tx1"/>
              </a:solidFill>
            </a:endParaRPr>
          </a:p>
        </p:txBody>
      </p:sp>
      <p:sp>
        <p:nvSpPr>
          <p:cNvPr id="17" name="Rounded Rectangle 16"/>
          <p:cNvSpPr/>
          <p:nvPr/>
        </p:nvSpPr>
        <p:spPr>
          <a:xfrm>
            <a:off x="2235533" y="5210277"/>
            <a:ext cx="9621108" cy="14671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solidFill>
                  <a:schemeClr val="tx1"/>
                </a:solidFill>
              </a:rPr>
              <a:t>Một bộ phận cán bộ, đảng viên thiếu gương mẫu trong học tập, tu dưỡng, rèn luyện, suy thoái về đạo đức, lối sống, tham nhũng, lãng phí, tiêu cực</a:t>
            </a:r>
            <a:endParaRPr lang="en-GB" sz="2800" dirty="0">
              <a:solidFill>
                <a:schemeClr val="tx1"/>
              </a:solidFill>
            </a:endParaRPr>
          </a:p>
        </p:txBody>
      </p:sp>
      <p:pic>
        <p:nvPicPr>
          <p:cNvPr id="4" name="Picture 3"/>
          <p:cNvPicPr>
            <a:picLocks noChangeAspect="1"/>
          </p:cNvPicPr>
          <p:nvPr/>
        </p:nvPicPr>
        <p:blipFill>
          <a:blip r:embed="rId2"/>
          <a:stretch>
            <a:fillRect/>
          </a:stretch>
        </p:blipFill>
        <p:spPr>
          <a:xfrm>
            <a:off x="417646" y="5230155"/>
            <a:ext cx="1996790" cy="1578431"/>
          </a:xfrm>
          <a:prstGeom prst="rect">
            <a:avLst/>
          </a:prstGeom>
        </p:spPr>
      </p:pic>
      <p:sp>
        <p:nvSpPr>
          <p:cNvPr id="19" name="Rounded Rectangle 18"/>
          <p:cNvSpPr/>
          <p:nvPr/>
        </p:nvSpPr>
        <p:spPr>
          <a:xfrm>
            <a:off x="417646" y="2554758"/>
            <a:ext cx="1817887" cy="1090705"/>
          </a:xfrm>
          <a:prstGeom prst="roundRect">
            <a:avLst/>
          </a:prstGeom>
          <a:blipFill dpi="0" rotWithShape="1">
            <a:blip r:embed="rId3"/>
            <a:srcRect/>
            <a:stretch>
              <a:fillRect l="1000" r="-36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5499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p:cNvSpPr/>
          <p:nvPr/>
        </p:nvSpPr>
        <p:spPr>
          <a:xfrm>
            <a:off x="4544802" y="4716663"/>
            <a:ext cx="2667600" cy="830997"/>
          </a:xfrm>
          <a:prstGeom prst="homePlate">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vi-VN" sz="2400" spc="-30" smtClean="0">
                <a:solidFill>
                  <a:srgbClr val="000000"/>
                </a:solidFill>
                <a:latin typeface="Times New Roman" panose="02020603050405020304" pitchFamily="18" charset="0"/>
                <a:ea typeface="Calibri" panose="020F0502020204030204" pitchFamily="34" charset="0"/>
              </a:rPr>
              <a:t>UV TW và </a:t>
            </a:r>
            <a:r>
              <a:rPr lang="vi-VN" sz="2400" spc="-30">
                <a:solidFill>
                  <a:srgbClr val="000000"/>
                </a:solidFill>
                <a:latin typeface="Times New Roman" panose="02020603050405020304" pitchFamily="18" charset="0"/>
                <a:ea typeface="Calibri" panose="020F0502020204030204" pitchFamily="34" charset="0"/>
              </a:rPr>
              <a:t>nguyên </a:t>
            </a:r>
            <a:r>
              <a:rPr lang="vi-VN" sz="2400" spc="-30" smtClean="0">
                <a:solidFill>
                  <a:srgbClr val="000000"/>
                </a:solidFill>
                <a:latin typeface="Times New Roman" panose="02020603050405020304" pitchFamily="18" charset="0"/>
                <a:ea typeface="Calibri" panose="020F0502020204030204" pitchFamily="34" charset="0"/>
              </a:rPr>
              <a:t>UV TW</a:t>
            </a:r>
            <a:endParaRPr lang="vi-VN" sz="2400"/>
          </a:p>
        </p:txBody>
      </p:sp>
      <p:sp>
        <p:nvSpPr>
          <p:cNvPr id="10" name="Rectangle 9"/>
          <p:cNvSpPr/>
          <p:nvPr/>
        </p:nvSpPr>
        <p:spPr>
          <a:xfrm>
            <a:off x="7662442" y="2627453"/>
            <a:ext cx="4294206" cy="4027990"/>
          </a:xfrm>
          <a:prstGeom prst="rect">
            <a:avLst/>
          </a:prstGeom>
          <a:solidFill>
            <a:schemeClr val="accent3">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smtClean="0">
                <a:solidFill>
                  <a:schemeClr val="tx1"/>
                </a:solidFill>
              </a:rPr>
              <a:t>Kiểm </a:t>
            </a:r>
            <a:r>
              <a:rPr lang="vi-VN" sz="3200">
                <a:solidFill>
                  <a:schemeClr val="tx1"/>
                </a:solidFill>
              </a:rPr>
              <a:t>tra làm rõ nhiều sai phạm đặc biệt nghiêm trọng, quyết </a:t>
            </a:r>
            <a:endParaRPr lang="vi-VN" sz="3200" smtClean="0">
              <a:solidFill>
                <a:schemeClr val="tx1"/>
              </a:solidFill>
            </a:endParaRPr>
          </a:p>
          <a:p>
            <a:pPr algn="ctr"/>
            <a:r>
              <a:rPr lang="vi-VN" sz="3200" smtClean="0">
                <a:solidFill>
                  <a:schemeClr val="tx1"/>
                </a:solidFill>
              </a:rPr>
              <a:t>định </a:t>
            </a:r>
            <a:r>
              <a:rPr lang="vi-VN" sz="3200">
                <a:solidFill>
                  <a:schemeClr val="tx1"/>
                </a:solidFill>
              </a:rPr>
              <a:t>kỷ </a:t>
            </a:r>
            <a:r>
              <a:rPr lang="vi-VN" sz="3200" smtClean="0">
                <a:solidFill>
                  <a:schemeClr val="tx1"/>
                </a:solidFill>
              </a:rPr>
              <a:t>luật, đề </a:t>
            </a:r>
            <a:r>
              <a:rPr lang="vi-VN" sz="3200">
                <a:solidFill>
                  <a:schemeClr val="tx1"/>
                </a:solidFill>
              </a:rPr>
              <a:t>nghị </a:t>
            </a:r>
            <a:r>
              <a:rPr lang="vi-VN" sz="3200" smtClean="0">
                <a:solidFill>
                  <a:schemeClr val="tx1"/>
                </a:solidFill>
              </a:rPr>
              <a:t>BCHTW, BCT, BBT thi </a:t>
            </a:r>
            <a:r>
              <a:rPr lang="vi-VN" sz="3200">
                <a:solidFill>
                  <a:schemeClr val="tx1"/>
                </a:solidFill>
              </a:rPr>
              <a:t>hành kỷ luật </a:t>
            </a:r>
            <a:r>
              <a:rPr lang="vi-VN" sz="3200" smtClean="0">
                <a:solidFill>
                  <a:schemeClr val="tx1"/>
                </a:solidFill>
              </a:rPr>
              <a:t>một </a:t>
            </a:r>
            <a:r>
              <a:rPr lang="vi-VN" sz="3200">
                <a:solidFill>
                  <a:schemeClr val="tx1"/>
                </a:solidFill>
              </a:rPr>
              <a:t>số cán bộ các cấp vi phạm</a:t>
            </a:r>
          </a:p>
        </p:txBody>
      </p:sp>
      <p:sp>
        <p:nvSpPr>
          <p:cNvPr id="2" name="Title 1"/>
          <p:cNvSpPr>
            <a:spLocks noGrp="1"/>
          </p:cNvSpPr>
          <p:nvPr>
            <p:ph type="title"/>
          </p:nvPr>
        </p:nvSpPr>
        <p:spPr/>
        <p:txBody>
          <a:bodyPr/>
          <a:lstStyle/>
          <a:p>
            <a:r>
              <a:rPr lang="en-US" sz="4000" smtClean="0"/>
              <a:t>1. Tính cấp thiết</a:t>
            </a:r>
            <a:endParaRPr lang="vi-VN" sz="4000"/>
          </a:p>
        </p:txBody>
      </p:sp>
      <p:sp>
        <p:nvSpPr>
          <p:cNvPr id="4" name="Freeform 3"/>
          <p:cNvSpPr/>
          <p:nvPr/>
        </p:nvSpPr>
        <p:spPr>
          <a:xfrm>
            <a:off x="4566575" y="940870"/>
            <a:ext cx="2412000" cy="2448000"/>
          </a:xfrm>
          <a:custGeom>
            <a:avLst/>
            <a:gdLst>
              <a:gd name="connsiteX0" fmla="*/ 0 w 1692861"/>
              <a:gd name="connsiteY0" fmla="*/ 788415 h 1576829"/>
              <a:gd name="connsiteX1" fmla="*/ 846431 w 1692861"/>
              <a:gd name="connsiteY1" fmla="*/ 0 h 1576829"/>
              <a:gd name="connsiteX2" fmla="*/ 1692862 w 1692861"/>
              <a:gd name="connsiteY2" fmla="*/ 788415 h 1576829"/>
              <a:gd name="connsiteX3" fmla="*/ 846431 w 1692861"/>
              <a:gd name="connsiteY3" fmla="*/ 1576830 h 1576829"/>
              <a:gd name="connsiteX4" fmla="*/ 0 w 1692861"/>
              <a:gd name="connsiteY4" fmla="*/ 788415 h 157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861" h="1576829">
                <a:moveTo>
                  <a:pt x="0" y="788415"/>
                </a:moveTo>
                <a:cubicBezTo>
                  <a:pt x="0" y="352985"/>
                  <a:pt x="378960" y="0"/>
                  <a:pt x="846431" y="0"/>
                </a:cubicBezTo>
                <a:cubicBezTo>
                  <a:pt x="1313902" y="0"/>
                  <a:pt x="1692862" y="352985"/>
                  <a:pt x="1692862" y="788415"/>
                </a:cubicBezTo>
                <a:cubicBezTo>
                  <a:pt x="1692862" y="1223845"/>
                  <a:pt x="1313902" y="1576830"/>
                  <a:pt x="846431" y="1576830"/>
                </a:cubicBezTo>
                <a:cubicBezTo>
                  <a:pt x="378960" y="1576830"/>
                  <a:pt x="0" y="1223845"/>
                  <a:pt x="0" y="788415"/>
                </a:cubicBezTo>
                <a:close/>
              </a:path>
            </a:pathLst>
          </a:cu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spcFirstLastPara="0" vert="horz" wrap="square" lIns="278394" tIns="261401" rIns="278394" bIns="261401" numCol="1" spcCol="1270" anchor="ctr" anchorCtr="0">
            <a:noAutofit/>
          </a:bodyPr>
          <a:lstStyle/>
          <a:p>
            <a:pPr algn="ctr" defTabSz="1066800">
              <a:lnSpc>
                <a:spcPct val="90000"/>
              </a:lnSpc>
              <a:spcBef>
                <a:spcPct val="0"/>
              </a:spcBef>
              <a:spcAft>
                <a:spcPct val="35000"/>
              </a:spcAft>
            </a:pPr>
            <a:r>
              <a:rPr lang="en-GB" sz="4400" b="1" smtClean="0">
                <a:solidFill>
                  <a:srgbClr val="FFFF00"/>
                </a:solidFill>
                <a:effectLst>
                  <a:outerShdw blurRad="38100" dist="38100" dir="2700000" algn="tl">
                    <a:srgbClr val="000000">
                      <a:alpha val="43137"/>
                    </a:srgbClr>
                  </a:outerShdw>
                </a:effectLst>
                <a:cs typeface="Times New Roman" panose="02020603050405020304" pitchFamily="18" charset="0"/>
              </a:rPr>
              <a:t>2 năm</a:t>
            </a:r>
          </a:p>
          <a:p>
            <a:pPr algn="ctr" defTabSz="1066800">
              <a:lnSpc>
                <a:spcPct val="90000"/>
              </a:lnSpc>
              <a:spcBef>
                <a:spcPct val="0"/>
              </a:spcBef>
              <a:spcAft>
                <a:spcPct val="35000"/>
              </a:spcAft>
            </a:pPr>
            <a:r>
              <a:rPr lang="en-GB" sz="4400" b="1">
                <a:solidFill>
                  <a:srgbClr val="FFFF00"/>
                </a:solidFill>
                <a:effectLst>
                  <a:outerShdw blurRad="38100" dist="38100" dir="2700000" algn="tl">
                    <a:srgbClr val="000000">
                      <a:alpha val="43137"/>
                    </a:srgbClr>
                  </a:outerShdw>
                </a:effectLst>
                <a:cs typeface="Times New Roman" panose="02020603050405020304" pitchFamily="18" charset="0"/>
              </a:rPr>
              <a:t>g</a:t>
            </a:r>
            <a:r>
              <a:rPr lang="en-GB" sz="4400" b="1" smtClean="0">
                <a:solidFill>
                  <a:srgbClr val="FFFF00"/>
                </a:solidFill>
                <a:effectLst>
                  <a:outerShdw blurRad="38100" dist="38100" dir="2700000" algn="tl">
                    <a:srgbClr val="000000">
                      <a:alpha val="43137"/>
                    </a:srgbClr>
                  </a:outerShdw>
                </a:effectLst>
                <a:cs typeface="Times New Roman" panose="02020603050405020304" pitchFamily="18" charset="0"/>
              </a:rPr>
              <a:t>ần đây</a:t>
            </a:r>
            <a:endParaRPr lang="en-GB" sz="44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
        <p:nvSpPr>
          <p:cNvPr id="8" name="Rounded Rectangle 7"/>
          <p:cNvSpPr/>
          <p:nvPr/>
        </p:nvSpPr>
        <p:spPr>
          <a:xfrm>
            <a:off x="8312070" y="1131563"/>
            <a:ext cx="2835798" cy="15994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200"/>
              <a:t>Ủy ban kiểm tra Trung ương</a:t>
            </a:r>
          </a:p>
        </p:txBody>
      </p:sp>
      <p:sp>
        <p:nvSpPr>
          <p:cNvPr id="9" name="Rectangle 8"/>
          <p:cNvSpPr/>
          <p:nvPr/>
        </p:nvSpPr>
        <p:spPr>
          <a:xfrm>
            <a:off x="324091" y="2627453"/>
            <a:ext cx="3576577" cy="4027990"/>
          </a:xfrm>
          <a:prstGeom prst="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smtClean="0">
                <a:solidFill>
                  <a:schemeClr val="tx1"/>
                </a:solidFill>
              </a:rPr>
              <a:t>Thi </a:t>
            </a:r>
            <a:r>
              <a:rPr lang="vi-VN" sz="3200">
                <a:solidFill>
                  <a:schemeClr val="tx1"/>
                </a:solidFill>
              </a:rPr>
              <a:t>hành kỷ luật </a:t>
            </a:r>
            <a:r>
              <a:rPr lang="vi-VN" sz="3200" b="1">
                <a:solidFill>
                  <a:schemeClr val="tx1"/>
                </a:solidFill>
              </a:rPr>
              <a:t>hơn</a:t>
            </a:r>
            <a:r>
              <a:rPr lang="vi-VN" sz="3200">
                <a:solidFill>
                  <a:schemeClr val="tx1"/>
                </a:solidFill>
              </a:rPr>
              <a:t> </a:t>
            </a:r>
            <a:r>
              <a:rPr lang="vi-VN" sz="3200" b="1">
                <a:solidFill>
                  <a:schemeClr val="tx1"/>
                </a:solidFill>
              </a:rPr>
              <a:t>490 tổ chức đảng</a:t>
            </a:r>
            <a:r>
              <a:rPr lang="vi-VN" sz="3200">
                <a:solidFill>
                  <a:schemeClr val="tx1"/>
                </a:solidFill>
              </a:rPr>
              <a:t> và hàng ngàn đảng viên vi phạm</a:t>
            </a:r>
          </a:p>
        </p:txBody>
      </p:sp>
      <p:sp>
        <p:nvSpPr>
          <p:cNvPr id="7" name="Rounded Rectangle 6"/>
          <p:cNvSpPr/>
          <p:nvPr/>
        </p:nvSpPr>
        <p:spPr>
          <a:xfrm>
            <a:off x="694480" y="1131563"/>
            <a:ext cx="2835798" cy="15994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200" smtClean="0"/>
              <a:t>Cấp ủy, UBKT các cấp</a:t>
            </a:r>
            <a:endParaRPr lang="vi-VN" sz="3200"/>
          </a:p>
        </p:txBody>
      </p:sp>
      <p:sp>
        <p:nvSpPr>
          <p:cNvPr id="12" name="Oval 11"/>
          <p:cNvSpPr/>
          <p:nvPr/>
        </p:nvSpPr>
        <p:spPr>
          <a:xfrm>
            <a:off x="6920536" y="4664161"/>
            <a:ext cx="936000" cy="93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200">
                <a:solidFill>
                  <a:srgbClr val="FFFF99"/>
                </a:solidFill>
              </a:rPr>
              <a:t>13</a:t>
            </a:r>
          </a:p>
        </p:txBody>
      </p:sp>
      <p:sp>
        <p:nvSpPr>
          <p:cNvPr id="13" name="Pentagon 12"/>
          <p:cNvSpPr/>
          <p:nvPr/>
        </p:nvSpPr>
        <p:spPr>
          <a:xfrm>
            <a:off x="4531857" y="3599211"/>
            <a:ext cx="2667600" cy="830997"/>
          </a:xfrm>
          <a:prstGeom prst="homePlate">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vi-VN" sz="2400" spc="-30" smtClean="0">
                <a:solidFill>
                  <a:srgbClr val="000000"/>
                </a:solidFill>
                <a:latin typeface="Times New Roman" panose="02020603050405020304" pitchFamily="18" charset="0"/>
                <a:ea typeface="Calibri" panose="020F0502020204030204" pitchFamily="34" charset="0"/>
              </a:rPr>
              <a:t>Cán </a:t>
            </a:r>
            <a:r>
              <a:rPr lang="vi-VN" sz="2400" spc="-30">
                <a:solidFill>
                  <a:srgbClr val="000000"/>
                </a:solidFill>
                <a:latin typeface="Times New Roman" panose="02020603050405020304" pitchFamily="18" charset="0"/>
                <a:ea typeface="Calibri" panose="020F0502020204030204" pitchFamily="34" charset="0"/>
              </a:rPr>
              <a:t>bộ diện Trung ương quản lý </a:t>
            </a:r>
            <a:endParaRPr lang="vi-VN" sz="2400"/>
          </a:p>
        </p:txBody>
      </p:sp>
      <p:sp>
        <p:nvSpPr>
          <p:cNvPr id="11" name="Oval 10"/>
          <p:cNvSpPr/>
          <p:nvPr/>
        </p:nvSpPr>
        <p:spPr>
          <a:xfrm>
            <a:off x="6920536" y="3546710"/>
            <a:ext cx="936000" cy="93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200" smtClean="0">
                <a:solidFill>
                  <a:srgbClr val="FFFF99"/>
                </a:solidFill>
              </a:rPr>
              <a:t>59</a:t>
            </a:r>
            <a:endParaRPr lang="vi-VN" sz="3200">
              <a:solidFill>
                <a:srgbClr val="FFFF99"/>
              </a:solidFill>
            </a:endParaRPr>
          </a:p>
        </p:txBody>
      </p:sp>
      <p:sp>
        <p:nvSpPr>
          <p:cNvPr id="15" name="Pentagon 14"/>
          <p:cNvSpPr/>
          <p:nvPr/>
        </p:nvSpPr>
        <p:spPr>
          <a:xfrm>
            <a:off x="4491486" y="5781612"/>
            <a:ext cx="2918475" cy="830997"/>
          </a:xfrm>
          <a:prstGeom prst="homePlate">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vi-VN" sz="2400" spc="-30">
                <a:solidFill>
                  <a:srgbClr val="000000"/>
                </a:solidFill>
                <a:latin typeface="Times New Roman" panose="02020603050405020304" pitchFamily="18" charset="0"/>
                <a:ea typeface="Calibri" panose="020F0502020204030204" pitchFamily="34" charset="0"/>
              </a:rPr>
              <a:t>khai trừ đảng </a:t>
            </a:r>
            <a:r>
              <a:rPr lang="vi-VN" sz="2400" spc="-30" smtClean="0">
                <a:solidFill>
                  <a:srgbClr val="000000"/>
                </a:solidFill>
                <a:latin typeface="Times New Roman" panose="02020603050405020304" pitchFamily="18" charset="0"/>
                <a:ea typeface="Calibri" panose="020F0502020204030204" pitchFamily="34" charset="0"/>
              </a:rPr>
              <a:t>nguyên UV BCT khóa </a:t>
            </a:r>
            <a:r>
              <a:rPr lang="vi-VN" sz="2400" spc="-30">
                <a:solidFill>
                  <a:srgbClr val="000000"/>
                </a:solidFill>
                <a:latin typeface="Times New Roman" panose="02020603050405020304" pitchFamily="18" charset="0"/>
                <a:ea typeface="Calibri" panose="020F0502020204030204" pitchFamily="34" charset="0"/>
              </a:rPr>
              <a:t>XII</a:t>
            </a:r>
          </a:p>
        </p:txBody>
      </p:sp>
      <p:sp>
        <p:nvSpPr>
          <p:cNvPr id="16" name="Oval 15"/>
          <p:cNvSpPr/>
          <p:nvPr/>
        </p:nvSpPr>
        <p:spPr>
          <a:xfrm>
            <a:off x="6920536" y="5751799"/>
            <a:ext cx="936000" cy="93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200" smtClean="0">
                <a:solidFill>
                  <a:srgbClr val="FFFF99"/>
                </a:solidFill>
              </a:rPr>
              <a:t>01</a:t>
            </a:r>
            <a:endParaRPr lang="vi-VN" sz="3200">
              <a:solidFill>
                <a:srgbClr val="FFFF99"/>
              </a:solidFill>
            </a:endParaRPr>
          </a:p>
        </p:txBody>
      </p:sp>
    </p:spTree>
    <p:extLst>
      <p:ext uri="{BB962C8B-B14F-4D97-AF65-F5344CB8AC3E}">
        <p14:creationId xmlns:p14="http://schemas.microsoft.com/office/powerpoint/2010/main" val="1146966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TotalTime>
  <Words>6277</Words>
  <Application>Microsoft Office PowerPoint</Application>
  <PresentationFormat>Custom</PresentationFormat>
  <Paragraphs>333</Paragraphs>
  <Slides>58</Slides>
  <Notes>0</Notes>
  <HiddenSlides>0</HiddenSlides>
  <MMClips>0</MMClips>
  <ScaleCrop>false</ScaleCrop>
  <HeadingPairs>
    <vt:vector size="4" baseType="variant">
      <vt:variant>
        <vt:lpstr>Theme</vt:lpstr>
      </vt:variant>
      <vt:variant>
        <vt:i4>8</vt:i4>
      </vt:variant>
      <vt:variant>
        <vt:lpstr>Slide Titles</vt:lpstr>
      </vt:variant>
      <vt:variant>
        <vt:i4>58</vt:i4>
      </vt:variant>
    </vt:vector>
  </HeadingPairs>
  <TitlesOfParts>
    <vt:vector size="66" baseType="lpstr">
      <vt:lpstr>Office Theme</vt:lpstr>
      <vt:lpstr>Custom Design</vt:lpstr>
      <vt:lpstr>1_Custom Design</vt:lpstr>
      <vt:lpstr>2_Custom Design</vt:lpstr>
      <vt:lpstr>3_Custom Design</vt:lpstr>
      <vt:lpstr>4_Custom Design</vt:lpstr>
      <vt:lpstr>1_Office Theme</vt:lpstr>
      <vt:lpstr>5_Custom Design</vt:lpstr>
      <vt:lpstr>PowerPoint Presentation</vt:lpstr>
      <vt:lpstr>PowerPoint Presentation</vt:lpstr>
      <vt:lpstr>MỤC LỤC</vt:lpstr>
      <vt:lpstr>1. Tính cấp thiết</vt:lpstr>
      <vt:lpstr>1. Tính cấp thiết</vt:lpstr>
      <vt:lpstr>1. Tính cấp thiết</vt:lpstr>
      <vt:lpstr>1. Tính cấp thiết</vt:lpstr>
      <vt:lpstr>1. Tính cấp thiết</vt:lpstr>
      <vt:lpstr>1. Tính cấp thiết</vt:lpstr>
      <vt:lpstr>1. Tính cấp thiết</vt:lpstr>
      <vt:lpstr>1. Tính cấp thiết</vt:lpstr>
      <vt:lpstr>1. Tính cấp thiết</vt:lpstr>
      <vt:lpstr>2. Quá trình xây dựng Quy định</vt:lpstr>
      <vt:lpstr>2. Quá trình xây dựng Quy định</vt:lpstr>
      <vt:lpstr>2. Quá trình xây dựng Quy định</vt:lpstr>
      <vt:lpstr>2. Quá trình xây dựng Quy định</vt:lpstr>
      <vt:lpstr>2. Quá trình xây dựng Quy định</vt:lpstr>
      <vt:lpstr>2. Quá trình xây dựng Quy định</vt:lpstr>
      <vt:lpstr>3. Nội dung cơ bản của Quy định</vt:lpstr>
      <vt:lpstr>3. Nội dung cơ bản của Quy định</vt:lpstr>
      <vt:lpstr>3. Nội dung cơ bản của Quy định</vt:lpstr>
      <vt:lpstr>3. Nội dung cơ bản của Quy định</vt:lpstr>
      <vt:lpstr>3. Nội dung cơ bản của Quy định</vt:lpstr>
      <vt:lpstr>Mối quan hệ thứ nhất: Đối với Đảng, Tổ quốc và nhân dân</vt:lpstr>
      <vt:lpstr>Mối quan hệ thứ nhất: Đối với Đảng, Tổ quốc và nhân dân</vt:lpstr>
      <vt:lpstr>Mối quan hệ thứ nhất: Đối với Đảng, Tổ quốc và nhân dân</vt:lpstr>
      <vt:lpstr>Mối quan hệ thứ nhất: Đối với Đảng, Tổ quốc và nhân dân</vt:lpstr>
      <vt:lpstr>Mối quan hệ thứ nhất: Đối với Đảng, Tổ quốc và nhân dân</vt:lpstr>
      <vt:lpstr>Mối quan hệ thứ hai: Đối với công việc</vt:lpstr>
      <vt:lpstr>Mối quan hệ thứ hai: Đối với công việc</vt:lpstr>
      <vt:lpstr>Mối quan hệ thứ hai: Đối với công việc</vt:lpstr>
      <vt:lpstr>Mối quan hệ thứ hai: Đối với công việc</vt:lpstr>
      <vt:lpstr>Mối quan hệ thứ hai: Đối với công việc</vt:lpstr>
      <vt:lpstr>Mối quan hệ thứ hai: Đối với công việc</vt:lpstr>
      <vt:lpstr>Mối quan hệ thứ hai: Đối với công việc</vt:lpstr>
      <vt:lpstr>Mối quan hệ thứ hai: Đối với công việc</vt:lpstr>
      <vt:lpstr>Mối quan hệ thứ hai: Đối với công việc</vt:lpstr>
      <vt:lpstr>Mối quan hệ thứ ba: Đối với bản thân</vt:lpstr>
      <vt:lpstr>Mối quan hệ thứ ba: Đối với bản thân</vt:lpstr>
      <vt:lpstr>Mối quan hệ thứ ba: Đối với bản thân</vt:lpstr>
      <vt:lpstr>Mối quan hệ thứ ba: Đối với bản thân</vt:lpstr>
      <vt:lpstr>Mối quan hệ thứ ba: Đối với bản thân</vt:lpstr>
      <vt:lpstr>Mối quan hệ thứ ba: Đối với bản thân</vt:lpstr>
      <vt:lpstr>Điều 3</vt:lpstr>
      <vt:lpstr>Về nội dung thứ nhất: Trước hết phải nghiêm khắc đối với bản thân và kiên quyết chống các biểu hiện suy thoái về đạo đức</vt:lpstr>
      <vt:lpstr>Về nội dung thứ nhất: Trước hết phải nghiêm khắc đối với bản thân và kiên quyết chống các biểu hiện suy thoái về đạo đức</vt:lpstr>
      <vt:lpstr>Về nội dung thứ nhất: Trước hết phải nghiêm khắc đối với bản thân và kiên quyết chống các biểu hiện suy thoái về đạo đức</vt:lpstr>
      <vt:lpstr>Về nội dung thứ hai: Kiên quyết chống các biểu hiện tiêu cực trong lãnh đạo, chỉ đạo, quản lý, điều hành</vt:lpstr>
      <vt:lpstr>Về nội dung thứ hai: Kiên quyết chống các biểu hiện tiêu cực trong lãnh đạo, chỉ đạo, quản lý, điều hành</vt:lpstr>
      <vt:lpstr>Mối quan hệ thứ hai: Đối với công việc</vt:lpstr>
      <vt:lpstr>Mối quan hệ thứ hai: Đối với công việc</vt:lpstr>
      <vt:lpstr>Mối quan hệ thứ hai: Đối với công việc</vt:lpstr>
      <vt:lpstr>Mối quan hệ thứ hai: Đối với công việc</vt:lpstr>
      <vt:lpstr>Mối quan hệ thứ hai: Đối với công việc</vt:lpstr>
      <vt:lpstr>Mối quan hệ thứ ba: Kiểm soát quan hệ đối với gia đình và người thân</vt:lpstr>
      <vt:lpstr>Mối quan hệ thứ ba: Kiểm soát quan hệ đối với gia đình và người thân</vt:lpstr>
      <vt:lpstr>4. Tổ chức thực hiện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quang anh le</dc:creator>
  <cp:lastModifiedBy>My</cp:lastModifiedBy>
  <cp:revision>192</cp:revision>
  <cp:lastPrinted>2018-12-03T03:24:37Z</cp:lastPrinted>
  <dcterms:created xsi:type="dcterms:W3CDTF">2018-11-20T15:02:03Z</dcterms:created>
  <dcterms:modified xsi:type="dcterms:W3CDTF">2018-12-03T03:27:49Z</dcterms:modified>
</cp:coreProperties>
</file>