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63"/>
  </p:notesMasterIdLst>
  <p:handoutMasterIdLst>
    <p:handoutMasterId r:id="rId64"/>
  </p:handoutMasterIdLst>
  <p:sldIdLst>
    <p:sldId id="564" r:id="rId3"/>
    <p:sldId id="618" r:id="rId4"/>
    <p:sldId id="616" r:id="rId5"/>
    <p:sldId id="389" r:id="rId6"/>
    <p:sldId id="585" r:id="rId7"/>
    <p:sldId id="586" r:id="rId8"/>
    <p:sldId id="619" r:id="rId9"/>
    <p:sldId id="620" r:id="rId10"/>
    <p:sldId id="590" r:id="rId11"/>
    <p:sldId id="591" r:id="rId12"/>
    <p:sldId id="592" r:id="rId13"/>
    <p:sldId id="593" r:id="rId14"/>
    <p:sldId id="594" r:id="rId15"/>
    <p:sldId id="595" r:id="rId16"/>
    <p:sldId id="596" r:id="rId17"/>
    <p:sldId id="597" r:id="rId18"/>
    <p:sldId id="584" r:id="rId19"/>
    <p:sldId id="621" r:id="rId20"/>
    <p:sldId id="443" r:id="rId21"/>
    <p:sldId id="444" r:id="rId22"/>
    <p:sldId id="565" r:id="rId23"/>
    <p:sldId id="445" r:id="rId24"/>
    <p:sldId id="599" r:id="rId25"/>
    <p:sldId id="622" r:id="rId26"/>
    <p:sldId id="623" r:id="rId27"/>
    <p:sldId id="624" r:id="rId28"/>
    <p:sldId id="625" r:id="rId29"/>
    <p:sldId id="629" r:id="rId30"/>
    <p:sldId id="626" r:id="rId31"/>
    <p:sldId id="630" r:id="rId32"/>
    <p:sldId id="627" r:id="rId33"/>
    <p:sldId id="628" r:id="rId34"/>
    <p:sldId id="632" r:id="rId35"/>
    <p:sldId id="580" r:id="rId36"/>
    <p:sldId id="600" r:id="rId37"/>
    <p:sldId id="601" r:id="rId38"/>
    <p:sldId id="602" r:id="rId39"/>
    <p:sldId id="603" r:id="rId40"/>
    <p:sldId id="604" r:id="rId41"/>
    <p:sldId id="605" r:id="rId42"/>
    <p:sldId id="606" r:id="rId43"/>
    <p:sldId id="607" r:id="rId44"/>
    <p:sldId id="608" r:id="rId45"/>
    <p:sldId id="633" r:id="rId46"/>
    <p:sldId id="609" r:id="rId47"/>
    <p:sldId id="610" r:id="rId48"/>
    <p:sldId id="611" r:id="rId49"/>
    <p:sldId id="634" r:id="rId50"/>
    <p:sldId id="640" r:id="rId51"/>
    <p:sldId id="641" r:id="rId52"/>
    <p:sldId id="642" r:id="rId53"/>
    <p:sldId id="643" r:id="rId54"/>
    <p:sldId id="644" r:id="rId55"/>
    <p:sldId id="645" r:id="rId56"/>
    <p:sldId id="646" r:id="rId57"/>
    <p:sldId id="425" r:id="rId58"/>
    <p:sldId id="472" r:id="rId59"/>
    <p:sldId id="489" r:id="rId60"/>
    <p:sldId id="492" r:id="rId61"/>
    <p:sldId id="368" r:id="rId62"/>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orient="horz" pos="1620">
          <p15:clr>
            <a:srgbClr val="A4A3A4"/>
          </p15:clr>
        </p15:guide>
        <p15:guide id="3" orient="horz" pos="2880">
          <p15:clr>
            <a:srgbClr val="A4A3A4"/>
          </p15:clr>
        </p15:guide>
        <p15:guide id="4"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055"/>
    <a:srgbClr val="DC94C9"/>
    <a:srgbClr val="F5B9AD"/>
    <a:srgbClr val="78A0E2"/>
    <a:srgbClr val="DB81DD"/>
    <a:srgbClr val="ED865D"/>
    <a:srgbClr val="EC3430"/>
    <a:srgbClr val="89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95" autoAdjust="0"/>
    <p:restoredTop sz="68817" autoAdjust="0"/>
  </p:normalViewPr>
  <p:slideViewPr>
    <p:cSldViewPr snapToGrid="0">
      <p:cViewPr varScale="1">
        <p:scale>
          <a:sx n="62" d="100"/>
          <a:sy n="62" d="100"/>
        </p:scale>
        <p:origin x="-1236" y="-84"/>
      </p:cViewPr>
      <p:guideLst>
        <p:guide orient="horz" pos="2160"/>
        <p:guide orient="horz" pos="1620"/>
        <p:guide orient="horz" pos="2880"/>
        <p:guide pos="3840"/>
      </p:guideLst>
    </p:cSldViewPr>
  </p:slideViewPr>
  <p:notesTextViewPr>
    <p:cViewPr>
      <p:scale>
        <a:sx n="1" d="1"/>
        <a:sy n="1" d="1"/>
      </p:scale>
      <p:origin x="0" y="3138"/>
    </p:cViewPr>
  </p:notesTextViewPr>
  <p:sorterViewPr>
    <p:cViewPr>
      <p:scale>
        <a:sx n="100" d="100"/>
        <a:sy n="100" d="100"/>
      </p:scale>
      <p:origin x="0" y="0"/>
    </p:cViewPr>
  </p:sorterViewPr>
  <p:notesViewPr>
    <p:cSldViewPr snapToGrid="0">
      <p:cViewPr varScale="1">
        <p:scale>
          <a:sx n="67" d="100"/>
          <a:sy n="67" d="100"/>
        </p:scale>
        <p:origin x="3120"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diagrams/_rels/data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 Id="rId4" Type="http://schemas.openxmlformats.org/officeDocument/2006/relationships/image" Target="../media/image12.jpeg"/></Relationships>
</file>

<file path=ppt/diagrams/_rels/data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diagrams/_rels/data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5" Type="http://schemas.openxmlformats.org/officeDocument/2006/relationships/image" Target="../media/image37.jpeg"/><Relationship Id="rId4" Type="http://schemas.openxmlformats.org/officeDocument/2006/relationships/image" Target="../media/image36.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 Id="rId4" Type="http://schemas.openxmlformats.org/officeDocument/2006/relationships/image" Target="../media/image12.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C8DD36-0EC1-46D0-9C3A-C6229BF8FEB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AD3797C3-54AD-4867-A15F-A9046C8865CD}">
      <dgm:prSet phldrT="[Text]" custT="1"/>
      <dgm:spPr/>
      <dgm:t>
        <a:bodyPr/>
        <a:lstStyle/>
        <a:p>
          <a:r>
            <a:rPr lang="en-US" sz="2400" b="1" dirty="0">
              <a:latin typeface="Times New Roman" panose="02020603050405020304" pitchFamily="18" charset="0"/>
              <a:cs typeface="Times New Roman" panose="02020603050405020304" pitchFamily="18" charset="0"/>
            </a:rPr>
            <a:t>Thành tựu, hạn chế 10 năm thực hiện Chiến lược biển Việt Nam đến năm 2020</a:t>
          </a:r>
        </a:p>
      </dgm:t>
    </dgm:pt>
    <dgm:pt modelId="{99ABD5A9-EE52-401E-AD87-B0393A6D48D8}" type="parTrans" cxnId="{4AF4848F-5074-48A0-81C6-8906AF3882A7}">
      <dgm:prSet/>
      <dgm:spPr/>
      <dgm:t>
        <a:bodyPr/>
        <a:lstStyle/>
        <a:p>
          <a:endParaRPr lang="en-US">
            <a:latin typeface="Arial" panose="020B0604020202020204" pitchFamily="34" charset="0"/>
            <a:cs typeface="Arial" panose="020B0604020202020204" pitchFamily="34" charset="0"/>
          </a:endParaRPr>
        </a:p>
      </dgm:t>
    </dgm:pt>
    <dgm:pt modelId="{1E1791BF-CCA3-4401-9340-A018BA2AAD7E}" type="sibTrans" cxnId="{4AF4848F-5074-48A0-81C6-8906AF3882A7}">
      <dgm:prSet/>
      <dgm:spPr/>
      <dgm:t>
        <a:bodyPr/>
        <a:lstStyle/>
        <a:p>
          <a:endParaRPr lang="en-US">
            <a:latin typeface="Arial" panose="020B0604020202020204" pitchFamily="34" charset="0"/>
            <a:cs typeface="Arial" panose="020B0604020202020204" pitchFamily="34" charset="0"/>
          </a:endParaRPr>
        </a:p>
      </dgm:t>
    </dgm:pt>
    <dgm:pt modelId="{550F6EE8-213A-4562-AFFF-8F35CAE4C032}">
      <dgm:prSet phldrT="[Text]" custT="1"/>
      <dgm:spPr/>
      <dgm:t>
        <a:bodyPr/>
        <a:lstStyle/>
        <a:p>
          <a:r>
            <a:rPr lang="vi-VN" sz="2300" b="1" dirty="0">
              <a:latin typeface="Times New Roman" panose="02020603050405020304" pitchFamily="18" charset="0"/>
              <a:cs typeface="Times New Roman" panose="02020603050405020304" pitchFamily="18" charset="0"/>
            </a:rPr>
            <a:t>Bối cảnh quốc tế, khu vực và trong nước</a:t>
          </a:r>
          <a:r>
            <a:rPr lang="vi-VN" sz="2100" b="1" dirty="0">
              <a:latin typeface="Times New Roman" panose="02020603050405020304" pitchFamily="18" charset="0"/>
              <a:cs typeface="Times New Roman" panose="02020603050405020304" pitchFamily="18" charset="0"/>
            </a:rPr>
            <a:t> </a:t>
          </a:r>
          <a:endParaRPr lang="en-US" sz="2100" b="1" dirty="0">
            <a:latin typeface="Times New Roman" panose="02020603050405020304" pitchFamily="18" charset="0"/>
            <a:cs typeface="Times New Roman" panose="02020603050405020304" pitchFamily="18" charset="0"/>
          </a:endParaRPr>
        </a:p>
      </dgm:t>
    </dgm:pt>
    <dgm:pt modelId="{FD070238-A881-4A31-880E-34E1A12F69FC}" type="parTrans" cxnId="{9D76D34F-48C9-4968-B47F-0B5D8D0F513C}">
      <dgm:prSet/>
      <dgm:spPr/>
      <dgm:t>
        <a:bodyPr/>
        <a:lstStyle/>
        <a:p>
          <a:endParaRPr lang="en-US">
            <a:latin typeface="Arial" panose="020B0604020202020204" pitchFamily="34" charset="0"/>
            <a:cs typeface="Arial" panose="020B0604020202020204" pitchFamily="34" charset="0"/>
          </a:endParaRPr>
        </a:p>
      </dgm:t>
    </dgm:pt>
    <dgm:pt modelId="{6070E0E6-BFAD-474B-8FE2-1E0F351BC90E}" type="sibTrans" cxnId="{9D76D34F-48C9-4968-B47F-0B5D8D0F513C}">
      <dgm:prSet/>
      <dgm:spPr/>
      <dgm:t>
        <a:bodyPr/>
        <a:lstStyle/>
        <a:p>
          <a:endParaRPr lang="en-US">
            <a:latin typeface="Arial" panose="020B0604020202020204" pitchFamily="34" charset="0"/>
            <a:cs typeface="Arial" panose="020B0604020202020204" pitchFamily="34" charset="0"/>
          </a:endParaRPr>
        </a:p>
      </dgm:t>
    </dgm:pt>
    <dgm:pt modelId="{719551B0-7D6C-4EC6-9576-67ACFB3EFAD4}">
      <dgm:prSet phldrT="[Text]"/>
      <dgm:spPr/>
      <dgm:t>
        <a:bodyPr/>
        <a:lstStyle/>
        <a:p>
          <a:r>
            <a:rPr lang="en-US" b="1" dirty="0">
              <a:latin typeface="Times New Roman" panose="02020603050405020304" pitchFamily="18" charset="0"/>
              <a:cs typeface="Times New Roman" panose="02020603050405020304" pitchFamily="18" charset="0"/>
            </a:rPr>
            <a:t>Chiến lược phát triển bền vững kinh tế biển Việt Nam đến năm 2030, tầm nhìn đến năm 2045</a:t>
          </a:r>
        </a:p>
      </dgm:t>
    </dgm:pt>
    <dgm:pt modelId="{DF8341FB-BB68-4B99-BFC8-0E953BB0D702}" type="parTrans" cxnId="{59E2318B-E05E-4D23-9923-F8D5A09BBC56}">
      <dgm:prSet/>
      <dgm:spPr/>
      <dgm:t>
        <a:bodyPr/>
        <a:lstStyle/>
        <a:p>
          <a:endParaRPr lang="en-US">
            <a:latin typeface="Arial" panose="020B0604020202020204" pitchFamily="34" charset="0"/>
            <a:cs typeface="Arial" panose="020B0604020202020204" pitchFamily="34" charset="0"/>
          </a:endParaRPr>
        </a:p>
      </dgm:t>
    </dgm:pt>
    <dgm:pt modelId="{6EB442F7-9042-4F8D-BAA8-A10679481D9E}" type="sibTrans" cxnId="{59E2318B-E05E-4D23-9923-F8D5A09BBC56}">
      <dgm:prSet/>
      <dgm:spPr/>
      <dgm:t>
        <a:bodyPr/>
        <a:lstStyle/>
        <a:p>
          <a:endParaRPr lang="en-US">
            <a:latin typeface="Arial" panose="020B0604020202020204" pitchFamily="34" charset="0"/>
            <a:cs typeface="Arial" panose="020B0604020202020204" pitchFamily="34" charset="0"/>
          </a:endParaRPr>
        </a:p>
      </dgm:t>
    </dgm:pt>
    <dgm:pt modelId="{627D0571-5242-4B0C-AA2D-FDA36DBC5778}" type="pres">
      <dgm:prSet presAssocID="{C1C8DD36-0EC1-46D0-9C3A-C6229BF8FEBA}" presName="Name0" presStyleCnt="0">
        <dgm:presLayoutVars>
          <dgm:chMax val="7"/>
          <dgm:chPref val="7"/>
          <dgm:dir/>
        </dgm:presLayoutVars>
      </dgm:prSet>
      <dgm:spPr/>
      <dgm:t>
        <a:bodyPr/>
        <a:lstStyle/>
        <a:p>
          <a:endParaRPr lang="vi-VN"/>
        </a:p>
      </dgm:t>
    </dgm:pt>
    <dgm:pt modelId="{0CD63447-3BEC-4CDA-B3A6-36B1C198BE56}" type="pres">
      <dgm:prSet presAssocID="{C1C8DD36-0EC1-46D0-9C3A-C6229BF8FEBA}" presName="Name1" presStyleCnt="0"/>
      <dgm:spPr/>
    </dgm:pt>
    <dgm:pt modelId="{01237A33-AA81-4A00-8595-0D7BEB9420FD}" type="pres">
      <dgm:prSet presAssocID="{C1C8DD36-0EC1-46D0-9C3A-C6229BF8FEBA}" presName="cycle" presStyleCnt="0"/>
      <dgm:spPr/>
    </dgm:pt>
    <dgm:pt modelId="{A47828FB-6544-41B8-AEFB-F5500A2DD5C8}" type="pres">
      <dgm:prSet presAssocID="{C1C8DD36-0EC1-46D0-9C3A-C6229BF8FEBA}" presName="srcNode" presStyleLbl="node1" presStyleIdx="0" presStyleCnt="3"/>
      <dgm:spPr/>
    </dgm:pt>
    <dgm:pt modelId="{45AF0413-B684-4665-AE31-5CC4AD877B46}" type="pres">
      <dgm:prSet presAssocID="{C1C8DD36-0EC1-46D0-9C3A-C6229BF8FEBA}" presName="conn" presStyleLbl="parChTrans1D2" presStyleIdx="0" presStyleCnt="1"/>
      <dgm:spPr/>
      <dgm:t>
        <a:bodyPr/>
        <a:lstStyle/>
        <a:p>
          <a:endParaRPr lang="vi-VN"/>
        </a:p>
      </dgm:t>
    </dgm:pt>
    <dgm:pt modelId="{A2F62799-E2A9-4247-AFCC-775C72C00BA8}" type="pres">
      <dgm:prSet presAssocID="{C1C8DD36-0EC1-46D0-9C3A-C6229BF8FEBA}" presName="extraNode" presStyleLbl="node1" presStyleIdx="0" presStyleCnt="3"/>
      <dgm:spPr/>
    </dgm:pt>
    <dgm:pt modelId="{FD4C1858-71A4-4647-B6E9-156D41A9E3F0}" type="pres">
      <dgm:prSet presAssocID="{C1C8DD36-0EC1-46D0-9C3A-C6229BF8FEBA}" presName="dstNode" presStyleLbl="node1" presStyleIdx="0" presStyleCnt="3"/>
      <dgm:spPr/>
    </dgm:pt>
    <dgm:pt modelId="{51BF8DB5-F571-4416-AD01-96371CABE033}" type="pres">
      <dgm:prSet presAssocID="{AD3797C3-54AD-4867-A15F-A9046C8865CD}" presName="text_1" presStyleLbl="node1" presStyleIdx="0" presStyleCnt="3">
        <dgm:presLayoutVars>
          <dgm:bulletEnabled val="1"/>
        </dgm:presLayoutVars>
      </dgm:prSet>
      <dgm:spPr/>
      <dgm:t>
        <a:bodyPr/>
        <a:lstStyle/>
        <a:p>
          <a:endParaRPr lang="vi-VN"/>
        </a:p>
      </dgm:t>
    </dgm:pt>
    <dgm:pt modelId="{83661C3C-AE80-4EE1-BE98-07D51F152DD7}" type="pres">
      <dgm:prSet presAssocID="{AD3797C3-54AD-4867-A15F-A9046C8865CD}" presName="accent_1" presStyleCnt="0"/>
      <dgm:spPr/>
    </dgm:pt>
    <dgm:pt modelId="{B384D0D3-7E1E-445F-BDCB-7D460B4856F3}" type="pres">
      <dgm:prSet presAssocID="{AD3797C3-54AD-4867-A15F-A9046C8865CD}" presName="accentRepeatNode" presStyleLbl="solidFgAcc1" presStyleIdx="0" presStyleCnt="3"/>
      <dgm:spPr/>
    </dgm:pt>
    <dgm:pt modelId="{BD459617-FA92-4D0A-B68A-C2D4A80E9470}" type="pres">
      <dgm:prSet presAssocID="{550F6EE8-213A-4562-AFFF-8F35CAE4C032}" presName="text_2" presStyleLbl="node1" presStyleIdx="1" presStyleCnt="3">
        <dgm:presLayoutVars>
          <dgm:bulletEnabled val="1"/>
        </dgm:presLayoutVars>
      </dgm:prSet>
      <dgm:spPr/>
      <dgm:t>
        <a:bodyPr/>
        <a:lstStyle/>
        <a:p>
          <a:endParaRPr lang="vi-VN"/>
        </a:p>
      </dgm:t>
    </dgm:pt>
    <dgm:pt modelId="{EF55CB4E-D01F-44E1-AD6B-A5F755F82E9B}" type="pres">
      <dgm:prSet presAssocID="{550F6EE8-213A-4562-AFFF-8F35CAE4C032}" presName="accent_2" presStyleCnt="0"/>
      <dgm:spPr/>
    </dgm:pt>
    <dgm:pt modelId="{4547A1EF-3323-4E7C-A5F9-35CDED4AA2C0}" type="pres">
      <dgm:prSet presAssocID="{550F6EE8-213A-4562-AFFF-8F35CAE4C032}" presName="accentRepeatNode" presStyleLbl="solidFgAcc1" presStyleIdx="1" presStyleCnt="3"/>
      <dgm:spPr/>
    </dgm:pt>
    <dgm:pt modelId="{583678D7-404D-4DFF-BBA4-0130D8DB7430}" type="pres">
      <dgm:prSet presAssocID="{719551B0-7D6C-4EC6-9576-67ACFB3EFAD4}" presName="text_3" presStyleLbl="node1" presStyleIdx="2" presStyleCnt="3">
        <dgm:presLayoutVars>
          <dgm:bulletEnabled val="1"/>
        </dgm:presLayoutVars>
      </dgm:prSet>
      <dgm:spPr/>
      <dgm:t>
        <a:bodyPr/>
        <a:lstStyle/>
        <a:p>
          <a:endParaRPr lang="vi-VN"/>
        </a:p>
      </dgm:t>
    </dgm:pt>
    <dgm:pt modelId="{60079EE8-EBC2-48EF-A5A1-5C34297DACAF}" type="pres">
      <dgm:prSet presAssocID="{719551B0-7D6C-4EC6-9576-67ACFB3EFAD4}" presName="accent_3" presStyleCnt="0"/>
      <dgm:spPr/>
    </dgm:pt>
    <dgm:pt modelId="{8289DA1A-7B41-4B4A-9B4D-C45B017B0709}" type="pres">
      <dgm:prSet presAssocID="{719551B0-7D6C-4EC6-9576-67ACFB3EFAD4}" presName="accentRepeatNode" presStyleLbl="solidFgAcc1" presStyleIdx="2" presStyleCnt="3"/>
      <dgm:spPr/>
    </dgm:pt>
  </dgm:ptLst>
  <dgm:cxnLst>
    <dgm:cxn modelId="{4AF4848F-5074-48A0-81C6-8906AF3882A7}" srcId="{C1C8DD36-0EC1-46D0-9C3A-C6229BF8FEBA}" destId="{AD3797C3-54AD-4867-A15F-A9046C8865CD}" srcOrd="0" destOrd="0" parTransId="{99ABD5A9-EE52-401E-AD87-B0393A6D48D8}" sibTransId="{1E1791BF-CCA3-4401-9340-A018BA2AAD7E}"/>
    <dgm:cxn modelId="{73ABB3DC-4710-4530-B140-F0A0625AA1E5}" type="presOf" srcId="{550F6EE8-213A-4562-AFFF-8F35CAE4C032}" destId="{BD459617-FA92-4D0A-B68A-C2D4A80E9470}" srcOrd="0" destOrd="0" presId="urn:microsoft.com/office/officeart/2008/layout/VerticalCurvedList"/>
    <dgm:cxn modelId="{59E2318B-E05E-4D23-9923-F8D5A09BBC56}" srcId="{C1C8DD36-0EC1-46D0-9C3A-C6229BF8FEBA}" destId="{719551B0-7D6C-4EC6-9576-67ACFB3EFAD4}" srcOrd="2" destOrd="0" parTransId="{DF8341FB-BB68-4B99-BFC8-0E953BB0D702}" sibTransId="{6EB442F7-9042-4F8D-BAA8-A10679481D9E}"/>
    <dgm:cxn modelId="{60535BFD-EA0D-4ABC-96BC-F5267100E33F}" type="presOf" srcId="{C1C8DD36-0EC1-46D0-9C3A-C6229BF8FEBA}" destId="{627D0571-5242-4B0C-AA2D-FDA36DBC5778}" srcOrd="0" destOrd="0" presId="urn:microsoft.com/office/officeart/2008/layout/VerticalCurvedList"/>
    <dgm:cxn modelId="{E4F1F85D-71AB-4563-AC64-C7A427F3A98C}" type="presOf" srcId="{719551B0-7D6C-4EC6-9576-67ACFB3EFAD4}" destId="{583678D7-404D-4DFF-BBA4-0130D8DB7430}" srcOrd="0" destOrd="0" presId="urn:microsoft.com/office/officeart/2008/layout/VerticalCurvedList"/>
    <dgm:cxn modelId="{9384CF12-4A9C-468F-A5F3-6C71B4936AB8}" type="presOf" srcId="{1E1791BF-CCA3-4401-9340-A018BA2AAD7E}" destId="{45AF0413-B684-4665-AE31-5CC4AD877B46}" srcOrd="0" destOrd="0" presId="urn:microsoft.com/office/officeart/2008/layout/VerticalCurvedList"/>
    <dgm:cxn modelId="{88B54D4E-78AA-4016-A98A-07C89F600C49}" type="presOf" srcId="{AD3797C3-54AD-4867-A15F-A9046C8865CD}" destId="{51BF8DB5-F571-4416-AD01-96371CABE033}" srcOrd="0" destOrd="0" presId="urn:microsoft.com/office/officeart/2008/layout/VerticalCurvedList"/>
    <dgm:cxn modelId="{9D76D34F-48C9-4968-B47F-0B5D8D0F513C}" srcId="{C1C8DD36-0EC1-46D0-9C3A-C6229BF8FEBA}" destId="{550F6EE8-213A-4562-AFFF-8F35CAE4C032}" srcOrd="1" destOrd="0" parTransId="{FD070238-A881-4A31-880E-34E1A12F69FC}" sibTransId="{6070E0E6-BFAD-474B-8FE2-1E0F351BC90E}"/>
    <dgm:cxn modelId="{E2734685-52EE-40FC-9438-F3AD3F4ED8FC}" type="presParOf" srcId="{627D0571-5242-4B0C-AA2D-FDA36DBC5778}" destId="{0CD63447-3BEC-4CDA-B3A6-36B1C198BE56}" srcOrd="0" destOrd="0" presId="urn:microsoft.com/office/officeart/2008/layout/VerticalCurvedList"/>
    <dgm:cxn modelId="{79BAD5CA-7B14-4D81-920B-B51235EAB377}" type="presParOf" srcId="{0CD63447-3BEC-4CDA-B3A6-36B1C198BE56}" destId="{01237A33-AA81-4A00-8595-0D7BEB9420FD}" srcOrd="0" destOrd="0" presId="urn:microsoft.com/office/officeart/2008/layout/VerticalCurvedList"/>
    <dgm:cxn modelId="{052438D2-6423-4779-865A-C1A849ADB90A}" type="presParOf" srcId="{01237A33-AA81-4A00-8595-0D7BEB9420FD}" destId="{A47828FB-6544-41B8-AEFB-F5500A2DD5C8}" srcOrd="0" destOrd="0" presId="urn:microsoft.com/office/officeart/2008/layout/VerticalCurvedList"/>
    <dgm:cxn modelId="{8BCFF7C9-2A6D-47ED-9536-880D45E0369F}" type="presParOf" srcId="{01237A33-AA81-4A00-8595-0D7BEB9420FD}" destId="{45AF0413-B684-4665-AE31-5CC4AD877B46}" srcOrd="1" destOrd="0" presId="urn:microsoft.com/office/officeart/2008/layout/VerticalCurvedList"/>
    <dgm:cxn modelId="{76FEA53D-0562-4A61-93A1-E952A7A6280F}" type="presParOf" srcId="{01237A33-AA81-4A00-8595-0D7BEB9420FD}" destId="{A2F62799-E2A9-4247-AFCC-775C72C00BA8}" srcOrd="2" destOrd="0" presId="urn:microsoft.com/office/officeart/2008/layout/VerticalCurvedList"/>
    <dgm:cxn modelId="{E293516A-E397-4246-BE9C-23F7628D8293}" type="presParOf" srcId="{01237A33-AA81-4A00-8595-0D7BEB9420FD}" destId="{FD4C1858-71A4-4647-B6E9-156D41A9E3F0}" srcOrd="3" destOrd="0" presId="urn:microsoft.com/office/officeart/2008/layout/VerticalCurvedList"/>
    <dgm:cxn modelId="{3C5571E5-1A50-47A1-8BAE-E7BDC77862D9}" type="presParOf" srcId="{0CD63447-3BEC-4CDA-B3A6-36B1C198BE56}" destId="{51BF8DB5-F571-4416-AD01-96371CABE033}" srcOrd="1" destOrd="0" presId="urn:microsoft.com/office/officeart/2008/layout/VerticalCurvedList"/>
    <dgm:cxn modelId="{0A6A9C74-4DFB-40E7-A6EA-4F7C309BFCCC}" type="presParOf" srcId="{0CD63447-3BEC-4CDA-B3A6-36B1C198BE56}" destId="{83661C3C-AE80-4EE1-BE98-07D51F152DD7}" srcOrd="2" destOrd="0" presId="urn:microsoft.com/office/officeart/2008/layout/VerticalCurvedList"/>
    <dgm:cxn modelId="{241FEC4C-A19B-4043-9849-8AB21CBDC9F8}" type="presParOf" srcId="{83661C3C-AE80-4EE1-BE98-07D51F152DD7}" destId="{B384D0D3-7E1E-445F-BDCB-7D460B4856F3}" srcOrd="0" destOrd="0" presId="urn:microsoft.com/office/officeart/2008/layout/VerticalCurvedList"/>
    <dgm:cxn modelId="{F232CF28-4405-4854-9057-69F627F9C4F1}" type="presParOf" srcId="{0CD63447-3BEC-4CDA-B3A6-36B1C198BE56}" destId="{BD459617-FA92-4D0A-B68A-C2D4A80E9470}" srcOrd="3" destOrd="0" presId="urn:microsoft.com/office/officeart/2008/layout/VerticalCurvedList"/>
    <dgm:cxn modelId="{1380C754-B7A6-413E-87D5-24815C3A56F1}" type="presParOf" srcId="{0CD63447-3BEC-4CDA-B3A6-36B1C198BE56}" destId="{EF55CB4E-D01F-44E1-AD6B-A5F755F82E9B}" srcOrd="4" destOrd="0" presId="urn:microsoft.com/office/officeart/2008/layout/VerticalCurvedList"/>
    <dgm:cxn modelId="{EFBA4577-EB1C-4FA5-8082-3BCAED38B995}" type="presParOf" srcId="{EF55CB4E-D01F-44E1-AD6B-A5F755F82E9B}" destId="{4547A1EF-3323-4E7C-A5F9-35CDED4AA2C0}" srcOrd="0" destOrd="0" presId="urn:microsoft.com/office/officeart/2008/layout/VerticalCurvedList"/>
    <dgm:cxn modelId="{5AF80DCE-4E86-4140-908F-531CF5AB0C1C}" type="presParOf" srcId="{0CD63447-3BEC-4CDA-B3A6-36B1C198BE56}" destId="{583678D7-404D-4DFF-BBA4-0130D8DB7430}" srcOrd="5" destOrd="0" presId="urn:microsoft.com/office/officeart/2008/layout/VerticalCurvedList"/>
    <dgm:cxn modelId="{7C42FACC-FFFF-4CCD-953C-8A77AB76B205}" type="presParOf" srcId="{0CD63447-3BEC-4CDA-B3A6-36B1C198BE56}" destId="{60079EE8-EBC2-48EF-A5A1-5C34297DACAF}" srcOrd="6" destOrd="0" presId="urn:microsoft.com/office/officeart/2008/layout/VerticalCurvedList"/>
    <dgm:cxn modelId="{BFEE94E2-41C2-46E7-B584-13806B9E788E}" type="presParOf" srcId="{60079EE8-EBC2-48EF-A5A1-5C34297DACAF}" destId="{8289DA1A-7B41-4B4A-9B4D-C45B017B070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028CFB-5FFB-48D6-8E16-6C287184399F}"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25A4CAD4-CA82-4A82-B98F-E4C7CECB79DC}">
      <dgm:prSet phldrT="[Text]"/>
      <dgm:spPr/>
      <dgm:t>
        <a:bodyPr/>
        <a:lstStyle/>
        <a:p>
          <a:pPr algn="just">
            <a:buNone/>
          </a:pPr>
          <a:r>
            <a:rPr lang="vi-VN" dirty="0">
              <a:latin typeface="+mj-lt"/>
            </a:rPr>
            <a:t>Các vùng biển, địa phương có biển trở thành khu vực phát triển năng động, thu hút nguồn lực đầu tư trong nước và nước ngoài, tạo động lực phát triển, mở cửa, hội nhập quốc tế</a:t>
          </a:r>
          <a:endParaRPr lang="en-US" dirty="0">
            <a:latin typeface="+mj-lt"/>
          </a:endParaRPr>
        </a:p>
      </dgm:t>
    </dgm:pt>
    <dgm:pt modelId="{8BDC2EDE-B4EE-4E14-AD30-25F15FC39378}" type="parTrans" cxnId="{8CD01860-2314-4555-BAA4-FDD44379E257}">
      <dgm:prSet/>
      <dgm:spPr/>
      <dgm:t>
        <a:bodyPr/>
        <a:lstStyle/>
        <a:p>
          <a:endParaRPr lang="en-US">
            <a:latin typeface="+mj-lt"/>
          </a:endParaRPr>
        </a:p>
      </dgm:t>
    </dgm:pt>
    <dgm:pt modelId="{86E37610-CC45-43D0-A54B-80AB67E09B0A}" type="sibTrans" cxnId="{8CD01860-2314-4555-BAA4-FDD44379E257}">
      <dgm:prSet/>
      <dgm:spPr/>
      <dgm:t>
        <a:bodyPr/>
        <a:lstStyle/>
        <a:p>
          <a:endParaRPr lang="en-US">
            <a:latin typeface="+mj-lt"/>
          </a:endParaRPr>
        </a:p>
      </dgm:t>
    </dgm:pt>
    <dgm:pt modelId="{C58866B7-71C0-48DA-8AD4-3CDF7BA1CF36}">
      <dgm:prSet phldrT="[Text]" custT="1"/>
      <dgm:spPr/>
      <dgm:t>
        <a:bodyPr/>
        <a:lstStyle/>
        <a:p>
          <a:pPr algn="just">
            <a:buNone/>
          </a:pPr>
          <a:r>
            <a:rPr lang="en-US" sz="2400" dirty="0">
              <a:latin typeface="+mj-lt"/>
            </a:rPr>
            <a:t>M</a:t>
          </a:r>
          <a:r>
            <a:rPr lang="vi-VN" sz="2400" dirty="0">
              <a:latin typeface="+mj-lt"/>
            </a:rPr>
            <a:t>ức đóng góp vào GDP cả nước luôn đạt trên 60% trong giai đoạn 2007-2017</a:t>
          </a:r>
          <a:endParaRPr lang="en-US" sz="2400" dirty="0">
            <a:latin typeface="+mj-lt"/>
          </a:endParaRPr>
        </a:p>
      </dgm:t>
    </dgm:pt>
    <dgm:pt modelId="{4F456C07-0AC9-4848-9244-CED9843F4FF8}" type="parTrans" cxnId="{CF17DD28-7745-4E5B-B5CF-A8F6378D93CA}">
      <dgm:prSet/>
      <dgm:spPr/>
      <dgm:t>
        <a:bodyPr/>
        <a:lstStyle/>
        <a:p>
          <a:endParaRPr lang="en-US">
            <a:latin typeface="+mj-lt"/>
          </a:endParaRPr>
        </a:p>
      </dgm:t>
    </dgm:pt>
    <dgm:pt modelId="{95E51E31-09FA-4F3F-854D-6B9196D6FBF2}" type="sibTrans" cxnId="{CF17DD28-7745-4E5B-B5CF-A8F6378D93CA}">
      <dgm:prSet/>
      <dgm:spPr/>
      <dgm:t>
        <a:bodyPr/>
        <a:lstStyle/>
        <a:p>
          <a:endParaRPr lang="en-US">
            <a:latin typeface="+mj-lt"/>
          </a:endParaRPr>
        </a:p>
      </dgm:t>
    </dgm:pt>
    <dgm:pt modelId="{308DC387-337A-4927-B7E0-940CFCE5E501}">
      <dgm:prSet phldrT="[Text]" custT="1"/>
      <dgm:spPr/>
      <dgm:t>
        <a:bodyPr/>
        <a:lstStyle/>
        <a:p>
          <a:pPr algn="just">
            <a:buNone/>
          </a:pPr>
          <a:r>
            <a:rPr lang="vi-VN" sz="2400" dirty="0">
              <a:latin typeface="+mj-lt"/>
            </a:rPr>
            <a:t>Phát triển các khu kinh tế, khu công nghiệp gắn với hình thành chuỗi đô thị ven biển.</a:t>
          </a:r>
          <a:endParaRPr lang="en-US" sz="2400" dirty="0">
            <a:latin typeface="+mj-lt"/>
          </a:endParaRPr>
        </a:p>
      </dgm:t>
    </dgm:pt>
    <dgm:pt modelId="{7204A60F-D850-4DB4-84DF-53E858CEC183}" type="parTrans" cxnId="{B98B8E2A-D29C-45E1-A8B2-338581384593}">
      <dgm:prSet/>
      <dgm:spPr/>
      <dgm:t>
        <a:bodyPr/>
        <a:lstStyle/>
        <a:p>
          <a:endParaRPr lang="en-US">
            <a:latin typeface="+mj-lt"/>
          </a:endParaRPr>
        </a:p>
      </dgm:t>
    </dgm:pt>
    <dgm:pt modelId="{D6F88B4D-740F-4080-85F5-529E668A464E}" type="sibTrans" cxnId="{B98B8E2A-D29C-45E1-A8B2-338581384593}">
      <dgm:prSet/>
      <dgm:spPr/>
      <dgm:t>
        <a:bodyPr/>
        <a:lstStyle/>
        <a:p>
          <a:endParaRPr lang="en-US">
            <a:latin typeface="+mj-lt"/>
          </a:endParaRPr>
        </a:p>
      </dgm:t>
    </dgm:pt>
    <dgm:pt modelId="{E54B3890-82F1-4F99-9FF7-213E5E21EFD6}">
      <dgm:prSet phldrT="[Text]" custT="1"/>
      <dgm:spPr/>
      <dgm:t>
        <a:bodyPr/>
        <a:lstStyle/>
        <a:p>
          <a:pPr algn="just"/>
          <a:r>
            <a:rPr lang="vi-VN" sz="2400" dirty="0">
              <a:latin typeface="+mj-lt"/>
            </a:rPr>
            <a:t>Đời sống văn hóa, xã hội, việc làm, thu nhập của người dân ven biển, các vùng biển và các đảo được nâng lên rõ rệt</a:t>
          </a:r>
          <a:endParaRPr lang="en-US" sz="2400" dirty="0">
            <a:latin typeface="+mj-lt"/>
          </a:endParaRPr>
        </a:p>
      </dgm:t>
    </dgm:pt>
    <dgm:pt modelId="{039ADEE4-1697-479A-9328-EA83F34AA0C2}" type="parTrans" cxnId="{5689EBC2-067E-4745-B985-EAA0F04929F3}">
      <dgm:prSet/>
      <dgm:spPr/>
      <dgm:t>
        <a:bodyPr/>
        <a:lstStyle/>
        <a:p>
          <a:endParaRPr lang="en-US">
            <a:latin typeface="+mj-lt"/>
          </a:endParaRPr>
        </a:p>
      </dgm:t>
    </dgm:pt>
    <dgm:pt modelId="{FE6DCE97-F8BF-4AE4-8FDD-12EAD2169AD3}" type="sibTrans" cxnId="{5689EBC2-067E-4745-B985-EAA0F04929F3}">
      <dgm:prSet/>
      <dgm:spPr/>
      <dgm:t>
        <a:bodyPr/>
        <a:lstStyle/>
        <a:p>
          <a:endParaRPr lang="en-US">
            <a:latin typeface="+mj-lt"/>
          </a:endParaRPr>
        </a:p>
      </dgm:t>
    </dgm:pt>
    <dgm:pt modelId="{A5968D0D-F835-44BE-867C-42EE6E9D8595}" type="pres">
      <dgm:prSet presAssocID="{61028CFB-5FFB-48D6-8E16-6C287184399F}" presName="Name0" presStyleCnt="0">
        <dgm:presLayoutVars>
          <dgm:dir/>
          <dgm:resizeHandles val="exact"/>
        </dgm:presLayoutVars>
      </dgm:prSet>
      <dgm:spPr/>
      <dgm:t>
        <a:bodyPr/>
        <a:lstStyle/>
        <a:p>
          <a:endParaRPr lang="vi-VN"/>
        </a:p>
      </dgm:t>
    </dgm:pt>
    <dgm:pt modelId="{BB14FE83-E539-480C-89C2-087E514D3427}" type="pres">
      <dgm:prSet presAssocID="{25A4CAD4-CA82-4A82-B98F-E4C7CECB79DC}" presName="composite" presStyleCnt="0"/>
      <dgm:spPr/>
    </dgm:pt>
    <dgm:pt modelId="{CDD6236D-9607-499A-8C7E-CC45257669C0}" type="pres">
      <dgm:prSet presAssocID="{25A4CAD4-CA82-4A82-B98F-E4C7CECB79DC}" presName="rect1" presStyleLbl="trAlignAcc1" presStyleIdx="0" presStyleCnt="4">
        <dgm:presLayoutVars>
          <dgm:bulletEnabled val="1"/>
        </dgm:presLayoutVars>
      </dgm:prSet>
      <dgm:spPr/>
      <dgm:t>
        <a:bodyPr/>
        <a:lstStyle/>
        <a:p>
          <a:endParaRPr lang="vi-VN"/>
        </a:p>
      </dgm:t>
    </dgm:pt>
    <dgm:pt modelId="{EEDAECC0-9015-4CC5-B565-1589D8F50A78}" type="pres">
      <dgm:prSet presAssocID="{25A4CAD4-CA82-4A82-B98F-E4C7CECB79DC}" presName="rect2" presStyleLbl="fgImgPlace1" presStyleIdx="0" presStyleCnt="4"/>
      <dgm:spPr>
        <a:blipFill>
          <a:blip xmlns:r="http://schemas.openxmlformats.org/officeDocument/2006/relationships" r:embed="rId1"/>
          <a:srcRect/>
          <a:stretch>
            <a:fillRect l="-61000" r="-61000"/>
          </a:stretch>
        </a:blipFill>
      </dgm:spPr>
    </dgm:pt>
    <dgm:pt modelId="{11834652-1F6D-4602-8713-06373EC3872F}" type="pres">
      <dgm:prSet presAssocID="{86E37610-CC45-43D0-A54B-80AB67E09B0A}" presName="sibTrans" presStyleCnt="0"/>
      <dgm:spPr/>
    </dgm:pt>
    <dgm:pt modelId="{C31A17AC-15F5-428B-B347-20A66218A8EA}" type="pres">
      <dgm:prSet presAssocID="{C58866B7-71C0-48DA-8AD4-3CDF7BA1CF36}" presName="composite" presStyleCnt="0"/>
      <dgm:spPr/>
    </dgm:pt>
    <dgm:pt modelId="{DB8BDBF1-A788-468D-8BAA-443756211F11}" type="pres">
      <dgm:prSet presAssocID="{C58866B7-71C0-48DA-8AD4-3CDF7BA1CF36}" presName="rect1" presStyleLbl="trAlignAcc1" presStyleIdx="1" presStyleCnt="4">
        <dgm:presLayoutVars>
          <dgm:bulletEnabled val="1"/>
        </dgm:presLayoutVars>
      </dgm:prSet>
      <dgm:spPr/>
      <dgm:t>
        <a:bodyPr/>
        <a:lstStyle/>
        <a:p>
          <a:endParaRPr lang="vi-VN"/>
        </a:p>
      </dgm:t>
    </dgm:pt>
    <dgm:pt modelId="{0805EF0C-85E1-417E-9041-6D44E76EE308}" type="pres">
      <dgm:prSet presAssocID="{C58866B7-71C0-48DA-8AD4-3CDF7BA1CF36}" presName="rect2" presStyleLbl="fgImgPlace1" presStyleIdx="1" presStyleCnt="4"/>
      <dgm:spPr>
        <a:blipFill>
          <a:blip xmlns:r="http://schemas.openxmlformats.org/officeDocument/2006/relationships" r:embed="rId2">
            <a:extLst/>
          </a:blip>
          <a:srcRect/>
          <a:stretch>
            <a:fillRect l="-65000" r="-65000"/>
          </a:stretch>
        </a:blipFill>
      </dgm:spPr>
      <dgm:t>
        <a:bodyPr/>
        <a:lstStyle/>
        <a:p>
          <a:endParaRPr lang="vi-VN"/>
        </a:p>
      </dgm:t>
    </dgm:pt>
    <dgm:pt modelId="{61CCF769-9B05-40D3-B2ED-8DF9638F114F}" type="pres">
      <dgm:prSet presAssocID="{95E51E31-09FA-4F3F-854D-6B9196D6FBF2}" presName="sibTrans" presStyleCnt="0"/>
      <dgm:spPr/>
    </dgm:pt>
    <dgm:pt modelId="{CC23DFD3-F351-43E5-8294-9095F591D66B}" type="pres">
      <dgm:prSet presAssocID="{308DC387-337A-4927-B7E0-940CFCE5E501}" presName="composite" presStyleCnt="0"/>
      <dgm:spPr/>
    </dgm:pt>
    <dgm:pt modelId="{F94E0D83-35D0-4840-B7E5-E473B714E4E8}" type="pres">
      <dgm:prSet presAssocID="{308DC387-337A-4927-B7E0-940CFCE5E501}" presName="rect1" presStyleLbl="trAlignAcc1" presStyleIdx="2" presStyleCnt="4">
        <dgm:presLayoutVars>
          <dgm:bulletEnabled val="1"/>
        </dgm:presLayoutVars>
      </dgm:prSet>
      <dgm:spPr/>
      <dgm:t>
        <a:bodyPr/>
        <a:lstStyle/>
        <a:p>
          <a:endParaRPr lang="vi-VN"/>
        </a:p>
      </dgm:t>
    </dgm:pt>
    <dgm:pt modelId="{310A82CA-9034-46D6-A874-1CA5548E4149}" type="pres">
      <dgm:prSet presAssocID="{308DC387-337A-4927-B7E0-940CFCE5E501}" presName="rect2" presStyleLbl="fgImgPlace1" presStyleIdx="2" presStyleCnt="4"/>
      <dgm:spPr>
        <a:blipFill>
          <a:blip xmlns:r="http://schemas.openxmlformats.org/officeDocument/2006/relationships" r:embed="rId3">
            <a:extLst/>
          </a:blip>
          <a:srcRect/>
          <a:stretch>
            <a:fillRect l="-53000" r="-53000"/>
          </a:stretch>
        </a:blipFill>
      </dgm:spPr>
    </dgm:pt>
    <dgm:pt modelId="{94F56AD9-E9B2-4EAF-977F-1F9E622F7B2A}" type="pres">
      <dgm:prSet presAssocID="{D6F88B4D-740F-4080-85F5-529E668A464E}" presName="sibTrans" presStyleCnt="0"/>
      <dgm:spPr/>
    </dgm:pt>
    <dgm:pt modelId="{86FCA677-6413-4B78-B44E-503B23B12C1D}" type="pres">
      <dgm:prSet presAssocID="{E54B3890-82F1-4F99-9FF7-213E5E21EFD6}" presName="composite" presStyleCnt="0"/>
      <dgm:spPr/>
    </dgm:pt>
    <dgm:pt modelId="{865B9E38-B338-4BEB-B9DE-7C6D9697EE9F}" type="pres">
      <dgm:prSet presAssocID="{E54B3890-82F1-4F99-9FF7-213E5E21EFD6}" presName="rect1" presStyleLbl="trAlignAcc1" presStyleIdx="3" presStyleCnt="4">
        <dgm:presLayoutVars>
          <dgm:bulletEnabled val="1"/>
        </dgm:presLayoutVars>
      </dgm:prSet>
      <dgm:spPr/>
      <dgm:t>
        <a:bodyPr/>
        <a:lstStyle/>
        <a:p>
          <a:endParaRPr lang="vi-VN"/>
        </a:p>
      </dgm:t>
    </dgm:pt>
    <dgm:pt modelId="{809DE19B-920C-444B-825A-3417AE316F2D}" type="pres">
      <dgm:prSet presAssocID="{E54B3890-82F1-4F99-9FF7-213E5E21EFD6}" presName="rect2" presStyleLbl="fgImgPlace1" presStyleIdx="3" presStyleCnt="4"/>
      <dgm:spPr>
        <a:blipFill>
          <a:blip xmlns:r="http://schemas.openxmlformats.org/officeDocument/2006/relationships" r:embed="rId4">
            <a:extLst/>
          </a:blip>
          <a:srcRect/>
          <a:stretch>
            <a:fillRect l="-75000" r="-75000"/>
          </a:stretch>
        </a:blipFill>
      </dgm:spPr>
    </dgm:pt>
  </dgm:ptLst>
  <dgm:cxnLst>
    <dgm:cxn modelId="{95818D0E-D764-46C4-9007-96B6EFBB0532}" type="presOf" srcId="{25A4CAD4-CA82-4A82-B98F-E4C7CECB79DC}" destId="{CDD6236D-9607-499A-8C7E-CC45257669C0}" srcOrd="0" destOrd="0" presId="urn:microsoft.com/office/officeart/2008/layout/PictureStrips"/>
    <dgm:cxn modelId="{4168DD79-877E-478E-B4AD-2FB45A4844B3}" type="presOf" srcId="{61028CFB-5FFB-48D6-8E16-6C287184399F}" destId="{A5968D0D-F835-44BE-867C-42EE6E9D8595}" srcOrd="0" destOrd="0" presId="urn:microsoft.com/office/officeart/2008/layout/PictureStrips"/>
    <dgm:cxn modelId="{111A738E-C3F7-4916-8135-44488D97DC0F}" type="presOf" srcId="{308DC387-337A-4927-B7E0-940CFCE5E501}" destId="{F94E0D83-35D0-4840-B7E5-E473B714E4E8}" srcOrd="0" destOrd="0" presId="urn:microsoft.com/office/officeart/2008/layout/PictureStrips"/>
    <dgm:cxn modelId="{CF17DD28-7745-4E5B-B5CF-A8F6378D93CA}" srcId="{61028CFB-5FFB-48D6-8E16-6C287184399F}" destId="{C58866B7-71C0-48DA-8AD4-3CDF7BA1CF36}" srcOrd="1" destOrd="0" parTransId="{4F456C07-0AC9-4848-9244-CED9843F4FF8}" sibTransId="{95E51E31-09FA-4F3F-854D-6B9196D6FBF2}"/>
    <dgm:cxn modelId="{5689EBC2-067E-4745-B985-EAA0F04929F3}" srcId="{61028CFB-5FFB-48D6-8E16-6C287184399F}" destId="{E54B3890-82F1-4F99-9FF7-213E5E21EFD6}" srcOrd="3" destOrd="0" parTransId="{039ADEE4-1697-479A-9328-EA83F34AA0C2}" sibTransId="{FE6DCE97-F8BF-4AE4-8FDD-12EAD2169AD3}"/>
    <dgm:cxn modelId="{8CD01860-2314-4555-BAA4-FDD44379E257}" srcId="{61028CFB-5FFB-48D6-8E16-6C287184399F}" destId="{25A4CAD4-CA82-4A82-B98F-E4C7CECB79DC}" srcOrd="0" destOrd="0" parTransId="{8BDC2EDE-B4EE-4E14-AD30-25F15FC39378}" sibTransId="{86E37610-CC45-43D0-A54B-80AB67E09B0A}"/>
    <dgm:cxn modelId="{3D70628B-0E9C-4EAD-B781-CF1E1FC34F2D}" type="presOf" srcId="{C58866B7-71C0-48DA-8AD4-3CDF7BA1CF36}" destId="{DB8BDBF1-A788-468D-8BAA-443756211F11}" srcOrd="0" destOrd="0" presId="urn:microsoft.com/office/officeart/2008/layout/PictureStrips"/>
    <dgm:cxn modelId="{B98B8E2A-D29C-45E1-A8B2-338581384593}" srcId="{61028CFB-5FFB-48D6-8E16-6C287184399F}" destId="{308DC387-337A-4927-B7E0-940CFCE5E501}" srcOrd="2" destOrd="0" parTransId="{7204A60F-D850-4DB4-84DF-53E858CEC183}" sibTransId="{D6F88B4D-740F-4080-85F5-529E668A464E}"/>
    <dgm:cxn modelId="{1C2CF33B-4AF0-4387-B9BA-5CEE7FAA615D}" type="presOf" srcId="{E54B3890-82F1-4F99-9FF7-213E5E21EFD6}" destId="{865B9E38-B338-4BEB-B9DE-7C6D9697EE9F}" srcOrd="0" destOrd="0" presId="urn:microsoft.com/office/officeart/2008/layout/PictureStrips"/>
    <dgm:cxn modelId="{8F7022B2-2619-439A-96A7-2E26A5B99706}" type="presParOf" srcId="{A5968D0D-F835-44BE-867C-42EE6E9D8595}" destId="{BB14FE83-E539-480C-89C2-087E514D3427}" srcOrd="0" destOrd="0" presId="urn:microsoft.com/office/officeart/2008/layout/PictureStrips"/>
    <dgm:cxn modelId="{129D88F3-773B-468A-BC0E-5EC6F07B579C}" type="presParOf" srcId="{BB14FE83-E539-480C-89C2-087E514D3427}" destId="{CDD6236D-9607-499A-8C7E-CC45257669C0}" srcOrd="0" destOrd="0" presId="urn:microsoft.com/office/officeart/2008/layout/PictureStrips"/>
    <dgm:cxn modelId="{F2D1E2AD-5750-47EA-9F47-AA8F96D71893}" type="presParOf" srcId="{BB14FE83-E539-480C-89C2-087E514D3427}" destId="{EEDAECC0-9015-4CC5-B565-1589D8F50A78}" srcOrd="1" destOrd="0" presId="urn:microsoft.com/office/officeart/2008/layout/PictureStrips"/>
    <dgm:cxn modelId="{214B2121-D867-4DC7-90A1-1713B71DBA8C}" type="presParOf" srcId="{A5968D0D-F835-44BE-867C-42EE6E9D8595}" destId="{11834652-1F6D-4602-8713-06373EC3872F}" srcOrd="1" destOrd="0" presId="urn:microsoft.com/office/officeart/2008/layout/PictureStrips"/>
    <dgm:cxn modelId="{B1E1FEE9-C454-47D2-9CFE-F9CEC418FC99}" type="presParOf" srcId="{A5968D0D-F835-44BE-867C-42EE6E9D8595}" destId="{C31A17AC-15F5-428B-B347-20A66218A8EA}" srcOrd="2" destOrd="0" presId="urn:microsoft.com/office/officeart/2008/layout/PictureStrips"/>
    <dgm:cxn modelId="{D87F028B-93D4-4678-89CE-7EA53251D050}" type="presParOf" srcId="{C31A17AC-15F5-428B-B347-20A66218A8EA}" destId="{DB8BDBF1-A788-468D-8BAA-443756211F11}" srcOrd="0" destOrd="0" presId="urn:microsoft.com/office/officeart/2008/layout/PictureStrips"/>
    <dgm:cxn modelId="{AA8472C9-5FD6-42FC-B997-DE290EFCCF4E}" type="presParOf" srcId="{C31A17AC-15F5-428B-B347-20A66218A8EA}" destId="{0805EF0C-85E1-417E-9041-6D44E76EE308}" srcOrd="1" destOrd="0" presId="urn:microsoft.com/office/officeart/2008/layout/PictureStrips"/>
    <dgm:cxn modelId="{087F27CD-0495-4A0E-A7E9-49E9A172953C}" type="presParOf" srcId="{A5968D0D-F835-44BE-867C-42EE6E9D8595}" destId="{61CCF769-9B05-40D3-B2ED-8DF9638F114F}" srcOrd="3" destOrd="0" presId="urn:microsoft.com/office/officeart/2008/layout/PictureStrips"/>
    <dgm:cxn modelId="{02D5EA0A-1733-4AC9-A5E1-CEBE1E0EDFCE}" type="presParOf" srcId="{A5968D0D-F835-44BE-867C-42EE6E9D8595}" destId="{CC23DFD3-F351-43E5-8294-9095F591D66B}" srcOrd="4" destOrd="0" presId="urn:microsoft.com/office/officeart/2008/layout/PictureStrips"/>
    <dgm:cxn modelId="{43E927A2-5CD6-4FE9-94CD-EDC3A45167D1}" type="presParOf" srcId="{CC23DFD3-F351-43E5-8294-9095F591D66B}" destId="{F94E0D83-35D0-4840-B7E5-E473B714E4E8}" srcOrd="0" destOrd="0" presId="urn:microsoft.com/office/officeart/2008/layout/PictureStrips"/>
    <dgm:cxn modelId="{FFDD5C10-1B1B-480A-A128-BCA8326461AD}" type="presParOf" srcId="{CC23DFD3-F351-43E5-8294-9095F591D66B}" destId="{310A82CA-9034-46D6-A874-1CA5548E4149}" srcOrd="1" destOrd="0" presId="urn:microsoft.com/office/officeart/2008/layout/PictureStrips"/>
    <dgm:cxn modelId="{1342818D-9E96-46A7-911D-3FCC9959B826}" type="presParOf" srcId="{A5968D0D-F835-44BE-867C-42EE6E9D8595}" destId="{94F56AD9-E9B2-4EAF-977F-1F9E622F7B2A}" srcOrd="5" destOrd="0" presId="urn:microsoft.com/office/officeart/2008/layout/PictureStrips"/>
    <dgm:cxn modelId="{113826F6-AD87-4A08-8939-969EE4C62678}" type="presParOf" srcId="{A5968D0D-F835-44BE-867C-42EE6E9D8595}" destId="{86FCA677-6413-4B78-B44E-503B23B12C1D}" srcOrd="6" destOrd="0" presId="urn:microsoft.com/office/officeart/2008/layout/PictureStrips"/>
    <dgm:cxn modelId="{B830A3FB-CA72-4806-9605-7E90BF90FCDA}" type="presParOf" srcId="{86FCA677-6413-4B78-B44E-503B23B12C1D}" destId="{865B9E38-B338-4BEB-B9DE-7C6D9697EE9F}" srcOrd="0" destOrd="0" presId="urn:microsoft.com/office/officeart/2008/layout/PictureStrips"/>
    <dgm:cxn modelId="{FD4F4C75-F7AE-4E1E-BF66-0A04C7258E7F}" type="presParOf" srcId="{86FCA677-6413-4B78-B44E-503B23B12C1D}" destId="{809DE19B-920C-444B-825A-3417AE316F2D}"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D5D052-F79E-41EC-AA60-E0D2B9323B06}" type="doc">
      <dgm:prSet loTypeId="urn:microsoft.com/office/officeart/2008/layout/PictureLineup" loCatId="picture" qsTypeId="urn:microsoft.com/office/officeart/2005/8/quickstyle/simple1" qsCatId="simple" csTypeId="urn:microsoft.com/office/officeart/2005/8/colors/accent1_2" csCatId="accent1" phldr="1"/>
      <dgm:spPr/>
      <dgm:t>
        <a:bodyPr/>
        <a:lstStyle/>
        <a:p>
          <a:endParaRPr lang="en-US"/>
        </a:p>
      </dgm:t>
    </dgm:pt>
    <dgm:pt modelId="{C99B8823-4F1E-4111-B4E2-D2063737269F}">
      <dgm:prSet phldrT="[Text]" custT="1"/>
      <dgm:spPr/>
      <dgm:t>
        <a:bodyPr/>
        <a:lstStyle/>
        <a:p>
          <a:pPr algn="just">
            <a:buNone/>
          </a:pPr>
          <a:r>
            <a:rPr lang="en-US" sz="2000" b="1" dirty="0">
              <a:latin typeface="Times New Roman" panose="02020603050405020304" pitchFamily="18" charset="0"/>
              <a:cs typeface="Times New Roman" panose="02020603050405020304" pitchFamily="18" charset="0"/>
            </a:rPr>
            <a:t>N</a:t>
          </a:r>
          <a:r>
            <a:rPr lang="vi-VN" sz="2000" b="1" dirty="0" err="1">
              <a:latin typeface="Times New Roman" panose="02020603050405020304" pitchFamily="18" charset="0"/>
              <a:cs typeface="Times New Roman" panose="02020603050405020304" pitchFamily="18" charset="0"/>
            </a:rPr>
            <a:t>ghiên</a:t>
          </a:r>
          <a:r>
            <a:rPr lang="vi-VN" sz="2000" b="1" dirty="0">
              <a:latin typeface="Times New Roman" panose="02020603050405020304" pitchFamily="18" charset="0"/>
              <a:cs typeface="Times New Roman" panose="02020603050405020304" pitchFamily="18" charset="0"/>
            </a:rPr>
            <a:t> cứu khoa học, điều tra cơ bản </a:t>
          </a:r>
          <a:r>
            <a:rPr lang="vi-VN" sz="2000" dirty="0">
              <a:latin typeface="Times New Roman" panose="02020603050405020304" pitchFamily="18" charset="0"/>
              <a:cs typeface="Times New Roman" panose="02020603050405020304" pitchFamily="18" charset="0"/>
            </a:rPr>
            <a:t>tài nguyên, môi trường biển được thực hiện tích cực, bước đầu đã triển khai ở các vùng biển sâu, biển xa và vùng biển quốc tế liền kề</a:t>
          </a:r>
          <a:endParaRPr lang="en-US" sz="2000" dirty="0">
            <a:latin typeface="Times New Roman" panose="02020603050405020304" pitchFamily="18" charset="0"/>
            <a:cs typeface="Times New Roman" panose="02020603050405020304" pitchFamily="18" charset="0"/>
          </a:endParaRPr>
        </a:p>
      </dgm:t>
    </dgm:pt>
    <dgm:pt modelId="{3F3B4978-DB9F-4BC3-8262-0EF73B8E859E}" type="parTrans" cxnId="{315AA0FD-A6B3-45ED-BD8C-DEC9F4066DC9}">
      <dgm:prSet/>
      <dgm:spPr/>
      <dgm:t>
        <a:bodyPr/>
        <a:lstStyle/>
        <a:p>
          <a:endParaRPr lang="en-US">
            <a:latin typeface="Times New Roman" panose="02020603050405020304" pitchFamily="18" charset="0"/>
            <a:cs typeface="Times New Roman" panose="02020603050405020304" pitchFamily="18" charset="0"/>
          </a:endParaRPr>
        </a:p>
      </dgm:t>
    </dgm:pt>
    <dgm:pt modelId="{31109852-84BC-48CD-A596-0AC0FF6496CF}" type="sibTrans" cxnId="{315AA0FD-A6B3-45ED-BD8C-DEC9F4066DC9}">
      <dgm:prSet/>
      <dgm:spPr/>
      <dgm:t>
        <a:bodyPr/>
        <a:lstStyle/>
        <a:p>
          <a:endParaRPr lang="en-US">
            <a:latin typeface="Times New Roman" panose="02020603050405020304" pitchFamily="18" charset="0"/>
            <a:cs typeface="Times New Roman" panose="02020603050405020304" pitchFamily="18" charset="0"/>
          </a:endParaRPr>
        </a:p>
      </dgm:t>
    </dgm:pt>
    <dgm:pt modelId="{4930BDBD-E6F1-4568-994E-EB66DC7C3B83}">
      <dgm:prSet phldrT="[Text]" custT="1"/>
      <dgm:spPr/>
      <dgm:t>
        <a:bodyPr/>
        <a:lstStyle/>
        <a:p>
          <a:pPr algn="just">
            <a:buNone/>
          </a:pPr>
          <a:r>
            <a:rPr lang="vi-VN" sz="2000" dirty="0">
              <a:latin typeface="Times New Roman" panose="02020603050405020304" pitchFamily="18" charset="0"/>
              <a:cs typeface="Times New Roman" panose="02020603050405020304" pitchFamily="18" charset="0"/>
            </a:rPr>
            <a:t>Hoạt động khai thác, sử dụng tài nguyên biển; công tác bảo vệ môi trường, bảo tồn sinh thái biển, thích ứng với biến đổi khí hậu và nước biển dâng được chú trọng</a:t>
          </a:r>
          <a:endParaRPr lang="en-US" sz="2000" dirty="0">
            <a:latin typeface="Times New Roman" panose="02020603050405020304" pitchFamily="18" charset="0"/>
            <a:cs typeface="Times New Roman" panose="02020603050405020304" pitchFamily="18" charset="0"/>
          </a:endParaRPr>
        </a:p>
      </dgm:t>
    </dgm:pt>
    <dgm:pt modelId="{39249046-8F6D-4E84-B1A4-2BD20EFE0987}" type="parTrans" cxnId="{244A605D-C5CE-410A-BC36-443245BC68C0}">
      <dgm:prSet/>
      <dgm:spPr/>
      <dgm:t>
        <a:bodyPr/>
        <a:lstStyle/>
        <a:p>
          <a:endParaRPr lang="en-US">
            <a:latin typeface="Times New Roman" panose="02020603050405020304" pitchFamily="18" charset="0"/>
            <a:cs typeface="Times New Roman" panose="02020603050405020304" pitchFamily="18" charset="0"/>
          </a:endParaRPr>
        </a:p>
      </dgm:t>
    </dgm:pt>
    <dgm:pt modelId="{E2A2C7CF-786E-4E29-AFA5-C52BC1978AC3}" type="sibTrans" cxnId="{244A605D-C5CE-410A-BC36-443245BC68C0}">
      <dgm:prSet/>
      <dgm:spPr/>
      <dgm:t>
        <a:bodyPr/>
        <a:lstStyle/>
        <a:p>
          <a:endParaRPr lang="en-US">
            <a:latin typeface="Times New Roman" panose="02020603050405020304" pitchFamily="18" charset="0"/>
            <a:cs typeface="Times New Roman" panose="02020603050405020304" pitchFamily="18" charset="0"/>
          </a:endParaRPr>
        </a:p>
      </dgm:t>
    </dgm:pt>
    <dgm:pt modelId="{DA8EB3D8-8815-46C1-9DE3-A34DFF6ED8F5}">
      <dgm:prSet phldrT="[Text]"/>
      <dgm:spPr/>
      <dgm:t>
        <a:bodyPr/>
        <a:lstStyle/>
        <a:p>
          <a:pPr algn="just"/>
          <a:r>
            <a:rPr lang="vi-VN" b="1" dirty="0">
              <a:latin typeface="Times New Roman" panose="02020603050405020304" pitchFamily="18" charset="0"/>
              <a:cs typeface="Times New Roman" panose="02020603050405020304" pitchFamily="18" charset="0"/>
            </a:rPr>
            <a:t>Thể chế, chính sách </a:t>
          </a:r>
          <a:r>
            <a:rPr lang="vi-VN" dirty="0">
              <a:latin typeface="Times New Roman" panose="02020603050405020304" pitchFamily="18" charset="0"/>
              <a:cs typeface="Times New Roman" panose="02020603050405020304" pitchFamily="18" charset="0"/>
            </a:rPr>
            <a:t>quản lý tổng hợp và thống nhất về biển, đảo được hình thành và bước đầu phát huy hiệu lực, hiệu quả; đã thành lập Tổng cục Biển và Hải đảo Việt Nam ở Trung ương và các Chi cục Biển và Hải đảo ở địa phương.</a:t>
          </a:r>
          <a:endParaRPr lang="en-US" dirty="0">
            <a:latin typeface="Times New Roman" panose="02020603050405020304" pitchFamily="18" charset="0"/>
            <a:cs typeface="Times New Roman" panose="02020603050405020304" pitchFamily="18" charset="0"/>
          </a:endParaRPr>
        </a:p>
      </dgm:t>
    </dgm:pt>
    <dgm:pt modelId="{AEFC9736-F6AC-4098-BB56-76997AE98C19}" type="parTrans" cxnId="{49733A1A-F88E-492D-BBF2-6AF093278AD2}">
      <dgm:prSet/>
      <dgm:spPr/>
      <dgm:t>
        <a:bodyPr/>
        <a:lstStyle/>
        <a:p>
          <a:endParaRPr lang="en-US">
            <a:latin typeface="Times New Roman" panose="02020603050405020304" pitchFamily="18" charset="0"/>
            <a:cs typeface="Times New Roman" panose="02020603050405020304" pitchFamily="18" charset="0"/>
          </a:endParaRPr>
        </a:p>
      </dgm:t>
    </dgm:pt>
    <dgm:pt modelId="{2B281BBD-04B7-4CCF-B0C8-C7850B58E860}" type="sibTrans" cxnId="{49733A1A-F88E-492D-BBF2-6AF093278AD2}">
      <dgm:prSet/>
      <dgm:spPr/>
      <dgm:t>
        <a:bodyPr/>
        <a:lstStyle/>
        <a:p>
          <a:endParaRPr lang="en-US">
            <a:latin typeface="Times New Roman" panose="02020603050405020304" pitchFamily="18" charset="0"/>
            <a:cs typeface="Times New Roman" panose="02020603050405020304" pitchFamily="18" charset="0"/>
          </a:endParaRPr>
        </a:p>
      </dgm:t>
    </dgm:pt>
    <dgm:pt modelId="{5C3A927D-413A-45ED-BB66-B5AA12C8D2A2}" type="pres">
      <dgm:prSet presAssocID="{2DD5D052-F79E-41EC-AA60-E0D2B9323B06}" presName="Name0" presStyleCnt="0">
        <dgm:presLayoutVars>
          <dgm:chMax/>
          <dgm:chPref/>
          <dgm:dir/>
          <dgm:animLvl val="lvl"/>
          <dgm:resizeHandles val="exact"/>
        </dgm:presLayoutVars>
      </dgm:prSet>
      <dgm:spPr/>
      <dgm:t>
        <a:bodyPr/>
        <a:lstStyle/>
        <a:p>
          <a:endParaRPr lang="vi-VN"/>
        </a:p>
      </dgm:t>
    </dgm:pt>
    <dgm:pt modelId="{146B7C97-4198-4C22-A1C7-9D7DCACD3C59}" type="pres">
      <dgm:prSet presAssocID="{C99B8823-4F1E-4111-B4E2-D2063737269F}" presName="composite" presStyleCnt="0"/>
      <dgm:spPr/>
    </dgm:pt>
    <dgm:pt modelId="{BF077C0B-5B0B-4EF3-988C-0B8A624BF5B6}" type="pres">
      <dgm:prSet presAssocID="{C99B8823-4F1E-4111-B4E2-D2063737269F}" presName="Image" presStyleLbl="alignNode1" presStyleIdx="0" presStyleCnt="3"/>
      <dgm:spPr>
        <a:blipFill>
          <a:blip xmlns:r="http://schemas.openxmlformats.org/officeDocument/2006/relationships" r:embed="rId1">
            <a:extLst/>
          </a:blip>
          <a:srcRect/>
          <a:stretch>
            <a:fillRect l="-39000" r="-39000"/>
          </a:stretch>
        </a:blipFill>
      </dgm:spPr>
    </dgm:pt>
    <dgm:pt modelId="{47E9F9A3-8EFD-4E03-AE49-292CCC4B8326}" type="pres">
      <dgm:prSet presAssocID="{C99B8823-4F1E-4111-B4E2-D2063737269F}" presName="Accent" presStyleLbl="parChTrans1D1" presStyleIdx="0" presStyleCnt="3"/>
      <dgm:spPr/>
    </dgm:pt>
    <dgm:pt modelId="{91B78950-ED43-49DD-ADC0-19535E936633}" type="pres">
      <dgm:prSet presAssocID="{C99B8823-4F1E-4111-B4E2-D2063737269F}" presName="Parent" presStyleLbl="revTx" presStyleIdx="0" presStyleCnt="3">
        <dgm:presLayoutVars>
          <dgm:chMax val="0"/>
          <dgm:chPref val="0"/>
          <dgm:bulletEnabled val="1"/>
        </dgm:presLayoutVars>
      </dgm:prSet>
      <dgm:spPr/>
      <dgm:t>
        <a:bodyPr/>
        <a:lstStyle/>
        <a:p>
          <a:endParaRPr lang="vi-VN"/>
        </a:p>
      </dgm:t>
    </dgm:pt>
    <dgm:pt modelId="{5A725D52-B903-4B27-93E0-DBB5D1C43E72}" type="pres">
      <dgm:prSet presAssocID="{31109852-84BC-48CD-A596-0AC0FF6496CF}" presName="sibTrans" presStyleCnt="0"/>
      <dgm:spPr/>
    </dgm:pt>
    <dgm:pt modelId="{B7655F7F-7A66-4B09-8B8A-0AC95F584F02}" type="pres">
      <dgm:prSet presAssocID="{4930BDBD-E6F1-4568-994E-EB66DC7C3B83}" presName="composite" presStyleCnt="0"/>
      <dgm:spPr/>
    </dgm:pt>
    <dgm:pt modelId="{DCC580B2-4668-4B89-96FC-12E15F6EA0D3}" type="pres">
      <dgm:prSet presAssocID="{4930BDBD-E6F1-4568-994E-EB66DC7C3B83}" presName="Image" presStyleLbl="alignNode1" presStyleIdx="1" presStyleCnt="3" custLinFactNeighborY="-584"/>
      <dgm:spPr>
        <a:blipFill>
          <a:blip xmlns:r="http://schemas.openxmlformats.org/officeDocument/2006/relationships" r:embed="rId2">
            <a:extLst/>
          </a:blip>
          <a:srcRect/>
          <a:stretch>
            <a:fillRect l="-25000" r="-25000"/>
          </a:stretch>
        </a:blipFill>
      </dgm:spPr>
    </dgm:pt>
    <dgm:pt modelId="{D8A88522-0161-42F1-B394-2EAF3CE8F797}" type="pres">
      <dgm:prSet presAssocID="{4930BDBD-E6F1-4568-994E-EB66DC7C3B83}" presName="Accent" presStyleLbl="parChTrans1D1" presStyleIdx="1" presStyleCnt="3"/>
      <dgm:spPr/>
    </dgm:pt>
    <dgm:pt modelId="{A88D351B-8377-4309-BD0B-6DD214E7A3CC}" type="pres">
      <dgm:prSet presAssocID="{4930BDBD-E6F1-4568-994E-EB66DC7C3B83}" presName="Parent" presStyleLbl="revTx" presStyleIdx="1" presStyleCnt="3">
        <dgm:presLayoutVars>
          <dgm:chMax val="0"/>
          <dgm:chPref val="0"/>
          <dgm:bulletEnabled val="1"/>
        </dgm:presLayoutVars>
      </dgm:prSet>
      <dgm:spPr/>
      <dgm:t>
        <a:bodyPr/>
        <a:lstStyle/>
        <a:p>
          <a:endParaRPr lang="vi-VN"/>
        </a:p>
      </dgm:t>
    </dgm:pt>
    <dgm:pt modelId="{5E76F4EF-1F19-4CD1-8994-0733C037A833}" type="pres">
      <dgm:prSet presAssocID="{E2A2C7CF-786E-4E29-AFA5-C52BC1978AC3}" presName="sibTrans" presStyleCnt="0"/>
      <dgm:spPr/>
    </dgm:pt>
    <dgm:pt modelId="{DBBE0FAA-3B4F-4A5C-AEEE-662641FA274E}" type="pres">
      <dgm:prSet presAssocID="{DA8EB3D8-8815-46C1-9DE3-A34DFF6ED8F5}" presName="composite" presStyleCnt="0"/>
      <dgm:spPr/>
    </dgm:pt>
    <dgm:pt modelId="{6D302BCA-6406-476F-B9CB-5794BE6F3268}" type="pres">
      <dgm:prSet presAssocID="{DA8EB3D8-8815-46C1-9DE3-A34DFF6ED8F5}" presName="Image" presStyleLbl="alignNode1" presStyleIdx="2" presStyleCnt="3"/>
      <dgm:spPr>
        <a:blipFill>
          <a:blip xmlns:r="http://schemas.openxmlformats.org/officeDocument/2006/relationships" r:embed="rId3">
            <a:extLst/>
          </a:blip>
          <a:srcRect/>
          <a:stretch>
            <a:fillRect l="-27000" r="-27000"/>
          </a:stretch>
        </a:blipFill>
      </dgm:spPr>
    </dgm:pt>
    <dgm:pt modelId="{DB6C89C8-8813-4ACD-939D-5ADBE4100171}" type="pres">
      <dgm:prSet presAssocID="{DA8EB3D8-8815-46C1-9DE3-A34DFF6ED8F5}" presName="Accent" presStyleLbl="parChTrans1D1" presStyleIdx="2" presStyleCnt="3"/>
      <dgm:spPr/>
    </dgm:pt>
    <dgm:pt modelId="{29EA7E91-FE36-4DE1-B687-6A596CDD3351}" type="pres">
      <dgm:prSet presAssocID="{DA8EB3D8-8815-46C1-9DE3-A34DFF6ED8F5}" presName="Parent" presStyleLbl="revTx" presStyleIdx="2" presStyleCnt="3">
        <dgm:presLayoutVars>
          <dgm:chMax val="0"/>
          <dgm:chPref val="0"/>
          <dgm:bulletEnabled val="1"/>
        </dgm:presLayoutVars>
      </dgm:prSet>
      <dgm:spPr/>
      <dgm:t>
        <a:bodyPr/>
        <a:lstStyle/>
        <a:p>
          <a:endParaRPr lang="vi-VN"/>
        </a:p>
      </dgm:t>
    </dgm:pt>
  </dgm:ptLst>
  <dgm:cxnLst>
    <dgm:cxn modelId="{42C54D92-89B2-4B42-8E7B-35B86CFCD796}" type="presOf" srcId="{C99B8823-4F1E-4111-B4E2-D2063737269F}" destId="{91B78950-ED43-49DD-ADC0-19535E936633}" srcOrd="0" destOrd="0" presId="urn:microsoft.com/office/officeart/2008/layout/PictureLineup"/>
    <dgm:cxn modelId="{5FEB9AC1-16C2-4000-9491-8457262804B1}" type="presOf" srcId="{DA8EB3D8-8815-46C1-9DE3-A34DFF6ED8F5}" destId="{29EA7E91-FE36-4DE1-B687-6A596CDD3351}" srcOrd="0" destOrd="0" presId="urn:microsoft.com/office/officeart/2008/layout/PictureLineup"/>
    <dgm:cxn modelId="{244A605D-C5CE-410A-BC36-443245BC68C0}" srcId="{2DD5D052-F79E-41EC-AA60-E0D2B9323B06}" destId="{4930BDBD-E6F1-4568-994E-EB66DC7C3B83}" srcOrd="1" destOrd="0" parTransId="{39249046-8F6D-4E84-B1A4-2BD20EFE0987}" sibTransId="{E2A2C7CF-786E-4E29-AFA5-C52BC1978AC3}"/>
    <dgm:cxn modelId="{49733A1A-F88E-492D-BBF2-6AF093278AD2}" srcId="{2DD5D052-F79E-41EC-AA60-E0D2B9323B06}" destId="{DA8EB3D8-8815-46C1-9DE3-A34DFF6ED8F5}" srcOrd="2" destOrd="0" parTransId="{AEFC9736-F6AC-4098-BB56-76997AE98C19}" sibTransId="{2B281BBD-04B7-4CCF-B0C8-C7850B58E860}"/>
    <dgm:cxn modelId="{4B000770-3321-424C-9256-8CD99DEBFDE5}" type="presOf" srcId="{2DD5D052-F79E-41EC-AA60-E0D2B9323B06}" destId="{5C3A927D-413A-45ED-BB66-B5AA12C8D2A2}" srcOrd="0" destOrd="0" presId="urn:microsoft.com/office/officeart/2008/layout/PictureLineup"/>
    <dgm:cxn modelId="{315AA0FD-A6B3-45ED-BD8C-DEC9F4066DC9}" srcId="{2DD5D052-F79E-41EC-AA60-E0D2B9323B06}" destId="{C99B8823-4F1E-4111-B4E2-D2063737269F}" srcOrd="0" destOrd="0" parTransId="{3F3B4978-DB9F-4BC3-8262-0EF73B8E859E}" sibTransId="{31109852-84BC-48CD-A596-0AC0FF6496CF}"/>
    <dgm:cxn modelId="{D271DD4D-6A22-4CB9-8829-76A5FD54FCB5}" type="presOf" srcId="{4930BDBD-E6F1-4568-994E-EB66DC7C3B83}" destId="{A88D351B-8377-4309-BD0B-6DD214E7A3CC}" srcOrd="0" destOrd="0" presId="urn:microsoft.com/office/officeart/2008/layout/PictureLineup"/>
    <dgm:cxn modelId="{B451CBD2-7410-4BE7-956C-287F9C46146F}" type="presParOf" srcId="{5C3A927D-413A-45ED-BB66-B5AA12C8D2A2}" destId="{146B7C97-4198-4C22-A1C7-9D7DCACD3C59}" srcOrd="0" destOrd="0" presId="urn:microsoft.com/office/officeart/2008/layout/PictureLineup"/>
    <dgm:cxn modelId="{627FD48D-3F22-4D8D-BB36-C038AC342F09}" type="presParOf" srcId="{146B7C97-4198-4C22-A1C7-9D7DCACD3C59}" destId="{BF077C0B-5B0B-4EF3-988C-0B8A624BF5B6}" srcOrd="0" destOrd="0" presId="urn:microsoft.com/office/officeart/2008/layout/PictureLineup"/>
    <dgm:cxn modelId="{3427DF1A-243D-4327-8174-F33E8F525B5D}" type="presParOf" srcId="{146B7C97-4198-4C22-A1C7-9D7DCACD3C59}" destId="{47E9F9A3-8EFD-4E03-AE49-292CCC4B8326}" srcOrd="1" destOrd="0" presId="urn:microsoft.com/office/officeart/2008/layout/PictureLineup"/>
    <dgm:cxn modelId="{3EEE8E5C-B3FF-4C61-B17F-7EA4127BCD8F}" type="presParOf" srcId="{146B7C97-4198-4C22-A1C7-9D7DCACD3C59}" destId="{91B78950-ED43-49DD-ADC0-19535E936633}" srcOrd="2" destOrd="0" presId="urn:microsoft.com/office/officeart/2008/layout/PictureLineup"/>
    <dgm:cxn modelId="{916E8113-1C3F-474F-B169-E0E97EB04F5F}" type="presParOf" srcId="{5C3A927D-413A-45ED-BB66-B5AA12C8D2A2}" destId="{5A725D52-B903-4B27-93E0-DBB5D1C43E72}" srcOrd="1" destOrd="0" presId="urn:microsoft.com/office/officeart/2008/layout/PictureLineup"/>
    <dgm:cxn modelId="{CBBBD957-04D6-4695-A074-99066EA0C749}" type="presParOf" srcId="{5C3A927D-413A-45ED-BB66-B5AA12C8D2A2}" destId="{B7655F7F-7A66-4B09-8B8A-0AC95F584F02}" srcOrd="2" destOrd="0" presId="urn:microsoft.com/office/officeart/2008/layout/PictureLineup"/>
    <dgm:cxn modelId="{A243A4C6-02BC-4BA5-9663-5E339AA55490}" type="presParOf" srcId="{B7655F7F-7A66-4B09-8B8A-0AC95F584F02}" destId="{DCC580B2-4668-4B89-96FC-12E15F6EA0D3}" srcOrd="0" destOrd="0" presId="urn:microsoft.com/office/officeart/2008/layout/PictureLineup"/>
    <dgm:cxn modelId="{003B2126-66B2-47DA-90B5-647327BCF36C}" type="presParOf" srcId="{B7655F7F-7A66-4B09-8B8A-0AC95F584F02}" destId="{D8A88522-0161-42F1-B394-2EAF3CE8F797}" srcOrd="1" destOrd="0" presId="urn:microsoft.com/office/officeart/2008/layout/PictureLineup"/>
    <dgm:cxn modelId="{1F7FD7EC-8A6D-4979-B38E-EBC0605F0E59}" type="presParOf" srcId="{B7655F7F-7A66-4B09-8B8A-0AC95F584F02}" destId="{A88D351B-8377-4309-BD0B-6DD214E7A3CC}" srcOrd="2" destOrd="0" presId="urn:microsoft.com/office/officeart/2008/layout/PictureLineup"/>
    <dgm:cxn modelId="{0DEA5BD8-33C7-4BC8-9C72-C719504C6DC7}" type="presParOf" srcId="{5C3A927D-413A-45ED-BB66-B5AA12C8D2A2}" destId="{5E76F4EF-1F19-4CD1-8994-0733C037A833}" srcOrd="3" destOrd="0" presId="urn:microsoft.com/office/officeart/2008/layout/PictureLineup"/>
    <dgm:cxn modelId="{885C2678-E1A1-4271-BE0E-625C447EB1C4}" type="presParOf" srcId="{5C3A927D-413A-45ED-BB66-B5AA12C8D2A2}" destId="{DBBE0FAA-3B4F-4A5C-AEEE-662641FA274E}" srcOrd="4" destOrd="0" presId="urn:microsoft.com/office/officeart/2008/layout/PictureLineup"/>
    <dgm:cxn modelId="{E86ECEE9-6785-40FF-9379-80C397BE049D}" type="presParOf" srcId="{DBBE0FAA-3B4F-4A5C-AEEE-662641FA274E}" destId="{6D302BCA-6406-476F-B9CB-5794BE6F3268}" srcOrd="0" destOrd="0" presId="urn:microsoft.com/office/officeart/2008/layout/PictureLineup"/>
    <dgm:cxn modelId="{403E7980-F1BE-4500-BCE1-4CACC1C3E987}" type="presParOf" srcId="{DBBE0FAA-3B4F-4A5C-AEEE-662641FA274E}" destId="{DB6C89C8-8813-4ACD-939D-5ADBE4100171}" srcOrd="1" destOrd="0" presId="urn:microsoft.com/office/officeart/2008/layout/PictureLineup"/>
    <dgm:cxn modelId="{EFC740C1-5D98-4796-8C69-DF4FBC83A2BC}" type="presParOf" srcId="{DBBE0FAA-3B4F-4A5C-AEEE-662641FA274E}" destId="{29EA7E91-FE36-4DE1-B687-6A596CDD3351}"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A8B9A3-B526-430C-A94E-D6CFF1AD0545}" type="doc">
      <dgm:prSet loTypeId="urn:microsoft.com/office/officeart/2005/8/layout/vList3#1" loCatId="picture" qsTypeId="urn:microsoft.com/office/officeart/2005/8/quickstyle/simple1" qsCatId="simple" csTypeId="urn:microsoft.com/office/officeart/2005/8/colors/accent1_2" csCatId="accent1" phldr="1"/>
      <dgm:spPr/>
    </dgm:pt>
    <dgm:pt modelId="{DEA66692-BABF-450C-9E98-EEA41600461D}">
      <dgm:prSet phldrT="[Text]" custT="1"/>
      <dgm:spPr/>
      <dgm:t>
        <a:bodyPr/>
        <a:lstStyle/>
        <a:p>
          <a:r>
            <a:rPr lang="vi-VN" sz="1800" dirty="0">
              <a:latin typeface="+mj-lt"/>
            </a:rPr>
            <a:t>Phải thống nhất tư tưởng, nhận thức về vị trí, vai trò và tầm quan trọng đặc biệt của biển đối với sự nghiệp xây dựng và bảo vệ Tổ quốc trong toàn Đảng, toàn dân và toàn quân</a:t>
          </a:r>
          <a:endParaRPr lang="en-US" sz="1800" dirty="0">
            <a:latin typeface="+mj-lt"/>
          </a:endParaRPr>
        </a:p>
      </dgm:t>
    </dgm:pt>
    <dgm:pt modelId="{C5F43604-ED53-4BAF-896B-ECB10717E5A5}" type="parTrans" cxnId="{A12B4020-9A8A-48D0-BF8D-B032EA2492F7}">
      <dgm:prSet/>
      <dgm:spPr/>
      <dgm:t>
        <a:bodyPr/>
        <a:lstStyle/>
        <a:p>
          <a:endParaRPr lang="en-US">
            <a:latin typeface="+mj-lt"/>
          </a:endParaRPr>
        </a:p>
      </dgm:t>
    </dgm:pt>
    <dgm:pt modelId="{63792CFD-4A17-4C51-9CE5-FA3AB7AFC4B3}" type="sibTrans" cxnId="{A12B4020-9A8A-48D0-BF8D-B032EA2492F7}">
      <dgm:prSet/>
      <dgm:spPr/>
      <dgm:t>
        <a:bodyPr/>
        <a:lstStyle/>
        <a:p>
          <a:endParaRPr lang="en-US">
            <a:latin typeface="+mj-lt"/>
          </a:endParaRPr>
        </a:p>
      </dgm:t>
    </dgm:pt>
    <dgm:pt modelId="{03E32FA8-D403-4BAC-AA34-EB66442D1894}">
      <dgm:prSet phldrT="[Text]" custT="1"/>
      <dgm:spPr/>
      <dgm:t>
        <a:bodyPr/>
        <a:lstStyle/>
        <a:p>
          <a:r>
            <a:rPr lang="en-US" sz="1800" dirty="0">
              <a:latin typeface="+mj-lt"/>
            </a:rPr>
            <a:t>K</a:t>
          </a:r>
          <a:r>
            <a:rPr lang="vi-VN" sz="1800" dirty="0" err="1">
              <a:latin typeface="+mj-lt"/>
            </a:rPr>
            <a:t>ết</a:t>
          </a:r>
          <a:r>
            <a:rPr lang="vi-VN" sz="1800" dirty="0">
              <a:latin typeface="+mj-lt"/>
            </a:rPr>
            <a:t> hợp sức mạnh dân tộc với sức mạnh thời đại để giải quyết các vấn đề về Biển Đông dựa trên nguyên tắc độc lập, tự chủ, tạo dựng môi trường hòa bình, hữu nghị, hợp tác phát triển, tôn trọng luật pháp quốc tế, bình đẳng và cùng có lợi</a:t>
          </a:r>
          <a:endParaRPr lang="en-US" sz="1800" dirty="0">
            <a:latin typeface="+mj-lt"/>
          </a:endParaRPr>
        </a:p>
      </dgm:t>
    </dgm:pt>
    <dgm:pt modelId="{2CA63CAB-5D63-48F5-87D5-687465F421C0}" type="parTrans" cxnId="{944D8D3E-2DED-4E89-BF08-3F77DD9BBAC9}">
      <dgm:prSet/>
      <dgm:spPr/>
      <dgm:t>
        <a:bodyPr/>
        <a:lstStyle/>
        <a:p>
          <a:endParaRPr lang="en-US">
            <a:latin typeface="+mj-lt"/>
          </a:endParaRPr>
        </a:p>
      </dgm:t>
    </dgm:pt>
    <dgm:pt modelId="{A42AE2CD-4572-47C7-8C1F-5A25A09C644C}" type="sibTrans" cxnId="{944D8D3E-2DED-4E89-BF08-3F77DD9BBAC9}">
      <dgm:prSet/>
      <dgm:spPr/>
      <dgm:t>
        <a:bodyPr/>
        <a:lstStyle/>
        <a:p>
          <a:endParaRPr lang="en-US">
            <a:latin typeface="+mj-lt"/>
          </a:endParaRPr>
        </a:p>
      </dgm:t>
    </dgm:pt>
    <dgm:pt modelId="{B7A99B16-949B-4537-842F-496E204347BF}">
      <dgm:prSet phldrT="[Text]" custT="1"/>
      <dgm:spPr/>
      <dgm:t>
        <a:bodyPr/>
        <a:lstStyle/>
        <a:p>
          <a:r>
            <a:rPr lang="en-US" sz="2000" dirty="0">
              <a:latin typeface="+mj-lt"/>
            </a:rPr>
            <a:t>K</a:t>
          </a:r>
          <a:r>
            <a:rPr lang="vi-VN" sz="2000" dirty="0">
              <a:latin typeface="+mj-lt"/>
            </a:rPr>
            <a:t>hoa học, công nghệ hiện đại, nguồn nhân lực chất lượng cao làm nhân tố đột phá trong quá trình vươn ra biển</a:t>
          </a:r>
          <a:endParaRPr lang="en-US" sz="2000" dirty="0">
            <a:latin typeface="+mj-lt"/>
          </a:endParaRPr>
        </a:p>
      </dgm:t>
    </dgm:pt>
    <dgm:pt modelId="{47226313-CED2-4922-AE9A-E56FBD45FEB2}" type="parTrans" cxnId="{A865315E-BBE3-47DF-BEB4-AAC04D34F659}">
      <dgm:prSet/>
      <dgm:spPr/>
      <dgm:t>
        <a:bodyPr/>
        <a:lstStyle/>
        <a:p>
          <a:endParaRPr lang="en-US">
            <a:latin typeface="+mj-lt"/>
          </a:endParaRPr>
        </a:p>
      </dgm:t>
    </dgm:pt>
    <dgm:pt modelId="{06E9A3DE-AF0E-4934-B096-D1AED37329C4}" type="sibTrans" cxnId="{A865315E-BBE3-47DF-BEB4-AAC04D34F659}">
      <dgm:prSet/>
      <dgm:spPr/>
      <dgm:t>
        <a:bodyPr/>
        <a:lstStyle/>
        <a:p>
          <a:endParaRPr lang="en-US">
            <a:latin typeface="+mj-lt"/>
          </a:endParaRPr>
        </a:p>
      </dgm:t>
    </dgm:pt>
    <dgm:pt modelId="{D94E6FA6-197E-4033-9863-4E5F062A707F}">
      <dgm:prSet phldrT="[Text]" custT="1"/>
      <dgm:spPr/>
      <dgm:t>
        <a:bodyPr/>
        <a:lstStyle/>
        <a:p>
          <a:r>
            <a:rPr lang="en-US" sz="1800" dirty="0">
              <a:latin typeface="+mj-lt"/>
            </a:rPr>
            <a:t>P</a:t>
          </a:r>
          <a:r>
            <a:rPr lang="vi-VN" sz="1800" dirty="0">
              <a:latin typeface="+mj-lt"/>
            </a:rPr>
            <a:t>hát triển bền vững, phù hợp với quy luật tự nhiên, bảo đảm cân bằng sinh thái và hài hòa lợi ích giữa thế hệ hôm nay và các thế hệ tương lai là phương châm hành động</a:t>
          </a:r>
          <a:endParaRPr lang="en-US" sz="1800" dirty="0">
            <a:latin typeface="+mj-lt"/>
          </a:endParaRPr>
        </a:p>
      </dgm:t>
    </dgm:pt>
    <dgm:pt modelId="{083AE6AA-0F58-4BC5-BB25-841A2E56DDB3}" type="parTrans" cxnId="{33946A0A-F5AD-4F41-8D82-1115975A3443}">
      <dgm:prSet/>
      <dgm:spPr/>
      <dgm:t>
        <a:bodyPr/>
        <a:lstStyle/>
        <a:p>
          <a:endParaRPr lang="en-US">
            <a:latin typeface="+mj-lt"/>
          </a:endParaRPr>
        </a:p>
      </dgm:t>
    </dgm:pt>
    <dgm:pt modelId="{DEE6CC43-4926-4832-B8C8-26AA2A454112}" type="sibTrans" cxnId="{33946A0A-F5AD-4F41-8D82-1115975A3443}">
      <dgm:prSet/>
      <dgm:spPr/>
      <dgm:t>
        <a:bodyPr/>
        <a:lstStyle/>
        <a:p>
          <a:endParaRPr lang="en-US">
            <a:latin typeface="+mj-lt"/>
          </a:endParaRPr>
        </a:p>
      </dgm:t>
    </dgm:pt>
    <dgm:pt modelId="{151FEDF1-A5C0-428D-AD30-BD158B5C9A61}">
      <dgm:prSet phldrT="[Text]"/>
      <dgm:spPr/>
      <dgm:t>
        <a:bodyPr/>
        <a:lstStyle/>
        <a:p>
          <a:r>
            <a:rPr lang="en-US" dirty="0">
              <a:latin typeface="+mj-lt"/>
            </a:rPr>
            <a:t>C</a:t>
          </a:r>
          <a:r>
            <a:rPr lang="vi-VN" dirty="0">
              <a:latin typeface="+mj-lt"/>
            </a:rPr>
            <a:t>ó tầm nhìn dài hạn và dự báo tình hình sát, đúng, xử lý kịp thời, nhạy bén và phối hợp đồng bộ khi có tình huống xảy ra</a:t>
          </a:r>
          <a:endParaRPr lang="en-US" dirty="0">
            <a:latin typeface="+mj-lt"/>
          </a:endParaRPr>
        </a:p>
      </dgm:t>
    </dgm:pt>
    <dgm:pt modelId="{EC86E599-7653-4406-9638-DC27AA843CCA}" type="parTrans" cxnId="{545AD48A-DA92-49DF-BEDE-025803435FD3}">
      <dgm:prSet/>
      <dgm:spPr/>
      <dgm:t>
        <a:bodyPr/>
        <a:lstStyle/>
        <a:p>
          <a:endParaRPr lang="en-US">
            <a:latin typeface="+mj-lt"/>
          </a:endParaRPr>
        </a:p>
      </dgm:t>
    </dgm:pt>
    <dgm:pt modelId="{4B61F8C0-0F9F-4642-8C05-EADD5091793F}" type="sibTrans" cxnId="{545AD48A-DA92-49DF-BEDE-025803435FD3}">
      <dgm:prSet/>
      <dgm:spPr/>
      <dgm:t>
        <a:bodyPr/>
        <a:lstStyle/>
        <a:p>
          <a:endParaRPr lang="en-US">
            <a:latin typeface="+mj-lt"/>
          </a:endParaRPr>
        </a:p>
      </dgm:t>
    </dgm:pt>
    <dgm:pt modelId="{21304213-0753-45D9-99FD-95BD6DB61861}" type="pres">
      <dgm:prSet presAssocID="{74A8B9A3-B526-430C-A94E-D6CFF1AD0545}" presName="linearFlow" presStyleCnt="0">
        <dgm:presLayoutVars>
          <dgm:dir/>
          <dgm:resizeHandles val="exact"/>
        </dgm:presLayoutVars>
      </dgm:prSet>
      <dgm:spPr/>
    </dgm:pt>
    <dgm:pt modelId="{8158E2DF-1669-4D5E-B5F8-8C12E32D6446}" type="pres">
      <dgm:prSet presAssocID="{DEA66692-BABF-450C-9E98-EEA41600461D}" presName="composite" presStyleCnt="0"/>
      <dgm:spPr/>
    </dgm:pt>
    <dgm:pt modelId="{EA1E7410-560B-4678-85D1-92B9601A50D8}" type="pres">
      <dgm:prSet presAssocID="{DEA66692-BABF-450C-9E98-EEA41600461D}" presName="imgShp" presStyleLbl="fgImgPlace1" presStyleIdx="0" presStyleCnt="5"/>
      <dgm:spPr>
        <a:blipFill>
          <a:blip xmlns:r="http://schemas.openxmlformats.org/officeDocument/2006/relationships" r:embed="rId1" cstate="print">
            <a:extLst/>
          </a:blip>
          <a:srcRect/>
          <a:stretch>
            <a:fillRect/>
          </a:stretch>
        </a:blipFill>
      </dgm:spPr>
    </dgm:pt>
    <dgm:pt modelId="{660C7845-3799-4F10-B9EB-190D01E983E0}" type="pres">
      <dgm:prSet presAssocID="{DEA66692-BABF-450C-9E98-EEA41600461D}" presName="txShp" presStyleLbl="node1" presStyleIdx="0" presStyleCnt="5">
        <dgm:presLayoutVars>
          <dgm:bulletEnabled val="1"/>
        </dgm:presLayoutVars>
      </dgm:prSet>
      <dgm:spPr/>
      <dgm:t>
        <a:bodyPr/>
        <a:lstStyle/>
        <a:p>
          <a:endParaRPr lang="vi-VN"/>
        </a:p>
      </dgm:t>
    </dgm:pt>
    <dgm:pt modelId="{C6DDAC58-681D-4B1D-9F37-5F4FAAEE03CD}" type="pres">
      <dgm:prSet presAssocID="{63792CFD-4A17-4C51-9CE5-FA3AB7AFC4B3}" presName="spacing" presStyleCnt="0"/>
      <dgm:spPr/>
    </dgm:pt>
    <dgm:pt modelId="{97670ED9-BA59-47EE-AF02-C7D54199A33E}" type="pres">
      <dgm:prSet presAssocID="{03E32FA8-D403-4BAC-AA34-EB66442D1894}" presName="composite" presStyleCnt="0"/>
      <dgm:spPr/>
    </dgm:pt>
    <dgm:pt modelId="{A53A84CD-70CA-4054-97B8-C22A6939B9ED}" type="pres">
      <dgm:prSet presAssocID="{03E32FA8-D403-4BAC-AA34-EB66442D1894}" presName="imgShp" presStyleLbl="fgImgPlace1" presStyleIdx="1" presStyleCnt="5"/>
      <dgm:spPr>
        <a:blipFill>
          <a:blip xmlns:r="http://schemas.openxmlformats.org/officeDocument/2006/relationships" r:embed="rId2">
            <a:extLst/>
          </a:blip>
          <a:srcRect/>
          <a:stretch>
            <a:fillRect/>
          </a:stretch>
        </a:blipFill>
      </dgm:spPr>
    </dgm:pt>
    <dgm:pt modelId="{1A178EC6-CBC3-4E1C-826E-4BBB2F5A9F9F}" type="pres">
      <dgm:prSet presAssocID="{03E32FA8-D403-4BAC-AA34-EB66442D1894}" presName="txShp" presStyleLbl="node1" presStyleIdx="1" presStyleCnt="5">
        <dgm:presLayoutVars>
          <dgm:bulletEnabled val="1"/>
        </dgm:presLayoutVars>
      </dgm:prSet>
      <dgm:spPr/>
      <dgm:t>
        <a:bodyPr/>
        <a:lstStyle/>
        <a:p>
          <a:endParaRPr lang="vi-VN"/>
        </a:p>
      </dgm:t>
    </dgm:pt>
    <dgm:pt modelId="{6ED7258E-A441-4346-91B6-45E2CFBEC8F9}" type="pres">
      <dgm:prSet presAssocID="{A42AE2CD-4572-47C7-8C1F-5A25A09C644C}" presName="spacing" presStyleCnt="0"/>
      <dgm:spPr/>
    </dgm:pt>
    <dgm:pt modelId="{DA639D68-4611-4F6E-A446-06935A0338A8}" type="pres">
      <dgm:prSet presAssocID="{B7A99B16-949B-4537-842F-496E204347BF}" presName="composite" presStyleCnt="0"/>
      <dgm:spPr/>
    </dgm:pt>
    <dgm:pt modelId="{9CCB1580-71A9-47EB-9066-3132E108FE23}" type="pres">
      <dgm:prSet presAssocID="{B7A99B16-949B-4537-842F-496E204347BF}" presName="imgShp" presStyleLbl="fgImgPlace1" presStyleIdx="2" presStyleCnt="5"/>
      <dgm:spPr>
        <a:blipFill>
          <a:blip xmlns:r="http://schemas.openxmlformats.org/officeDocument/2006/relationships" r:embed="rId3" cstate="print">
            <a:extLst/>
          </a:blip>
          <a:srcRect/>
          <a:stretch>
            <a:fillRect l="-39000" r="-39000"/>
          </a:stretch>
        </a:blipFill>
      </dgm:spPr>
    </dgm:pt>
    <dgm:pt modelId="{1840340C-D87D-46C6-93A6-038BBD1D7DE7}" type="pres">
      <dgm:prSet presAssocID="{B7A99B16-949B-4537-842F-496E204347BF}" presName="txShp" presStyleLbl="node1" presStyleIdx="2" presStyleCnt="5">
        <dgm:presLayoutVars>
          <dgm:bulletEnabled val="1"/>
        </dgm:presLayoutVars>
      </dgm:prSet>
      <dgm:spPr/>
      <dgm:t>
        <a:bodyPr/>
        <a:lstStyle/>
        <a:p>
          <a:endParaRPr lang="vi-VN"/>
        </a:p>
      </dgm:t>
    </dgm:pt>
    <dgm:pt modelId="{B493FFCB-1FC4-4AD2-97D8-6EDDA86F516D}" type="pres">
      <dgm:prSet presAssocID="{06E9A3DE-AF0E-4934-B096-D1AED37329C4}" presName="spacing" presStyleCnt="0"/>
      <dgm:spPr/>
    </dgm:pt>
    <dgm:pt modelId="{05D40E66-3DAD-45A8-BF2F-2845B534DDAD}" type="pres">
      <dgm:prSet presAssocID="{D94E6FA6-197E-4033-9863-4E5F062A707F}" presName="composite" presStyleCnt="0"/>
      <dgm:spPr/>
    </dgm:pt>
    <dgm:pt modelId="{090991BB-24BA-4CFE-8834-235D9732A4A0}" type="pres">
      <dgm:prSet presAssocID="{D94E6FA6-197E-4033-9863-4E5F062A707F}" presName="imgShp" presStyleLbl="fgImgPlace1" presStyleIdx="3" presStyleCnt="5"/>
      <dgm:spPr>
        <a:blipFill>
          <a:blip xmlns:r="http://schemas.openxmlformats.org/officeDocument/2006/relationships" r:embed="rId4" cstate="print">
            <a:extLst/>
          </a:blip>
          <a:srcRect/>
          <a:stretch>
            <a:fillRect l="-19000" r="-19000"/>
          </a:stretch>
        </a:blipFill>
      </dgm:spPr>
    </dgm:pt>
    <dgm:pt modelId="{287F5983-AF6D-4DA2-91F2-A92B54207EFE}" type="pres">
      <dgm:prSet presAssocID="{D94E6FA6-197E-4033-9863-4E5F062A707F}" presName="txShp" presStyleLbl="node1" presStyleIdx="3" presStyleCnt="5">
        <dgm:presLayoutVars>
          <dgm:bulletEnabled val="1"/>
        </dgm:presLayoutVars>
      </dgm:prSet>
      <dgm:spPr/>
      <dgm:t>
        <a:bodyPr/>
        <a:lstStyle/>
        <a:p>
          <a:endParaRPr lang="vi-VN"/>
        </a:p>
      </dgm:t>
    </dgm:pt>
    <dgm:pt modelId="{5C546783-0D0F-4EAF-AC46-6A05B0FAA756}" type="pres">
      <dgm:prSet presAssocID="{DEE6CC43-4926-4832-B8C8-26AA2A454112}" presName="spacing" presStyleCnt="0"/>
      <dgm:spPr/>
    </dgm:pt>
    <dgm:pt modelId="{6B53BE86-B74D-413D-B012-4D0A1E0D0574}" type="pres">
      <dgm:prSet presAssocID="{151FEDF1-A5C0-428D-AD30-BD158B5C9A61}" presName="composite" presStyleCnt="0"/>
      <dgm:spPr/>
    </dgm:pt>
    <dgm:pt modelId="{47797F3E-B4EB-4DC8-86B2-3F46E045C052}" type="pres">
      <dgm:prSet presAssocID="{151FEDF1-A5C0-428D-AD30-BD158B5C9A61}" presName="imgShp" presStyleLbl="fgImgPlace1" presStyleIdx="4" presStyleCnt="5"/>
      <dgm:spPr>
        <a:blipFill>
          <a:blip xmlns:r="http://schemas.openxmlformats.org/officeDocument/2006/relationships" r:embed="rId5" cstate="print">
            <a:extLst/>
          </a:blip>
          <a:srcRect/>
          <a:stretch>
            <a:fillRect l="-2000" r="-2000"/>
          </a:stretch>
        </a:blipFill>
      </dgm:spPr>
    </dgm:pt>
    <dgm:pt modelId="{C6A0C384-0B60-499D-A219-EE333B207F51}" type="pres">
      <dgm:prSet presAssocID="{151FEDF1-A5C0-428D-AD30-BD158B5C9A61}" presName="txShp" presStyleLbl="node1" presStyleIdx="4" presStyleCnt="5">
        <dgm:presLayoutVars>
          <dgm:bulletEnabled val="1"/>
        </dgm:presLayoutVars>
      </dgm:prSet>
      <dgm:spPr/>
      <dgm:t>
        <a:bodyPr/>
        <a:lstStyle/>
        <a:p>
          <a:endParaRPr lang="vi-VN"/>
        </a:p>
      </dgm:t>
    </dgm:pt>
  </dgm:ptLst>
  <dgm:cxnLst>
    <dgm:cxn modelId="{A865315E-BBE3-47DF-BEB4-AAC04D34F659}" srcId="{74A8B9A3-B526-430C-A94E-D6CFF1AD0545}" destId="{B7A99B16-949B-4537-842F-496E204347BF}" srcOrd="2" destOrd="0" parTransId="{47226313-CED2-4922-AE9A-E56FBD45FEB2}" sibTransId="{06E9A3DE-AF0E-4934-B096-D1AED37329C4}"/>
    <dgm:cxn modelId="{545AD48A-DA92-49DF-BEDE-025803435FD3}" srcId="{74A8B9A3-B526-430C-A94E-D6CFF1AD0545}" destId="{151FEDF1-A5C0-428D-AD30-BD158B5C9A61}" srcOrd="4" destOrd="0" parTransId="{EC86E599-7653-4406-9638-DC27AA843CCA}" sibTransId="{4B61F8C0-0F9F-4642-8C05-EADD5091793F}"/>
    <dgm:cxn modelId="{A1D343CB-70F5-44BE-91FF-2F5B7304924B}" type="presOf" srcId="{03E32FA8-D403-4BAC-AA34-EB66442D1894}" destId="{1A178EC6-CBC3-4E1C-826E-4BBB2F5A9F9F}" srcOrd="0" destOrd="0" presId="urn:microsoft.com/office/officeart/2005/8/layout/vList3#1"/>
    <dgm:cxn modelId="{F6B28E35-DCE4-4943-98B1-1FEA9A3877C3}" type="presOf" srcId="{151FEDF1-A5C0-428D-AD30-BD158B5C9A61}" destId="{C6A0C384-0B60-499D-A219-EE333B207F51}" srcOrd="0" destOrd="0" presId="urn:microsoft.com/office/officeart/2005/8/layout/vList3#1"/>
    <dgm:cxn modelId="{944D8D3E-2DED-4E89-BF08-3F77DD9BBAC9}" srcId="{74A8B9A3-B526-430C-A94E-D6CFF1AD0545}" destId="{03E32FA8-D403-4BAC-AA34-EB66442D1894}" srcOrd="1" destOrd="0" parTransId="{2CA63CAB-5D63-48F5-87D5-687465F421C0}" sibTransId="{A42AE2CD-4572-47C7-8C1F-5A25A09C644C}"/>
    <dgm:cxn modelId="{2D0CF80E-6F95-4FE1-B160-D72B5F7C75F7}" type="presOf" srcId="{74A8B9A3-B526-430C-A94E-D6CFF1AD0545}" destId="{21304213-0753-45D9-99FD-95BD6DB61861}" srcOrd="0" destOrd="0" presId="urn:microsoft.com/office/officeart/2005/8/layout/vList3#1"/>
    <dgm:cxn modelId="{94505C53-215A-45F8-AB0B-39DA7878441A}" type="presOf" srcId="{D94E6FA6-197E-4033-9863-4E5F062A707F}" destId="{287F5983-AF6D-4DA2-91F2-A92B54207EFE}" srcOrd="0" destOrd="0" presId="urn:microsoft.com/office/officeart/2005/8/layout/vList3#1"/>
    <dgm:cxn modelId="{33946A0A-F5AD-4F41-8D82-1115975A3443}" srcId="{74A8B9A3-B526-430C-A94E-D6CFF1AD0545}" destId="{D94E6FA6-197E-4033-9863-4E5F062A707F}" srcOrd="3" destOrd="0" parTransId="{083AE6AA-0F58-4BC5-BB25-841A2E56DDB3}" sibTransId="{DEE6CC43-4926-4832-B8C8-26AA2A454112}"/>
    <dgm:cxn modelId="{A12B4020-9A8A-48D0-BF8D-B032EA2492F7}" srcId="{74A8B9A3-B526-430C-A94E-D6CFF1AD0545}" destId="{DEA66692-BABF-450C-9E98-EEA41600461D}" srcOrd="0" destOrd="0" parTransId="{C5F43604-ED53-4BAF-896B-ECB10717E5A5}" sibTransId="{63792CFD-4A17-4C51-9CE5-FA3AB7AFC4B3}"/>
    <dgm:cxn modelId="{388E2F09-A3F9-4A46-834C-FB6CDCC03C20}" type="presOf" srcId="{B7A99B16-949B-4537-842F-496E204347BF}" destId="{1840340C-D87D-46C6-93A6-038BBD1D7DE7}" srcOrd="0" destOrd="0" presId="urn:microsoft.com/office/officeart/2005/8/layout/vList3#1"/>
    <dgm:cxn modelId="{FE4430DA-5FE5-4412-8000-59E70E454414}" type="presOf" srcId="{DEA66692-BABF-450C-9E98-EEA41600461D}" destId="{660C7845-3799-4F10-B9EB-190D01E983E0}" srcOrd="0" destOrd="0" presId="urn:microsoft.com/office/officeart/2005/8/layout/vList3#1"/>
    <dgm:cxn modelId="{726616CC-3715-4D31-AB4F-348A967D064C}" type="presParOf" srcId="{21304213-0753-45D9-99FD-95BD6DB61861}" destId="{8158E2DF-1669-4D5E-B5F8-8C12E32D6446}" srcOrd="0" destOrd="0" presId="urn:microsoft.com/office/officeart/2005/8/layout/vList3#1"/>
    <dgm:cxn modelId="{832CA16F-24F0-4DAF-85E9-B6A4D31070D6}" type="presParOf" srcId="{8158E2DF-1669-4D5E-B5F8-8C12E32D6446}" destId="{EA1E7410-560B-4678-85D1-92B9601A50D8}" srcOrd="0" destOrd="0" presId="urn:microsoft.com/office/officeart/2005/8/layout/vList3#1"/>
    <dgm:cxn modelId="{3CB94936-18E0-4440-838E-A0AF81B4B47D}" type="presParOf" srcId="{8158E2DF-1669-4D5E-B5F8-8C12E32D6446}" destId="{660C7845-3799-4F10-B9EB-190D01E983E0}" srcOrd="1" destOrd="0" presId="urn:microsoft.com/office/officeart/2005/8/layout/vList3#1"/>
    <dgm:cxn modelId="{537040BE-9CAE-46B2-8C88-9B65128812B8}" type="presParOf" srcId="{21304213-0753-45D9-99FD-95BD6DB61861}" destId="{C6DDAC58-681D-4B1D-9F37-5F4FAAEE03CD}" srcOrd="1" destOrd="0" presId="urn:microsoft.com/office/officeart/2005/8/layout/vList3#1"/>
    <dgm:cxn modelId="{76C14418-9DCD-4B59-92DE-EAC53E8EC2C7}" type="presParOf" srcId="{21304213-0753-45D9-99FD-95BD6DB61861}" destId="{97670ED9-BA59-47EE-AF02-C7D54199A33E}" srcOrd="2" destOrd="0" presId="urn:microsoft.com/office/officeart/2005/8/layout/vList3#1"/>
    <dgm:cxn modelId="{2D3AA30E-55F1-447A-A189-3222B7E831B7}" type="presParOf" srcId="{97670ED9-BA59-47EE-AF02-C7D54199A33E}" destId="{A53A84CD-70CA-4054-97B8-C22A6939B9ED}" srcOrd="0" destOrd="0" presId="urn:microsoft.com/office/officeart/2005/8/layout/vList3#1"/>
    <dgm:cxn modelId="{F7555EDB-553D-4C89-AA68-4F334D396CE1}" type="presParOf" srcId="{97670ED9-BA59-47EE-AF02-C7D54199A33E}" destId="{1A178EC6-CBC3-4E1C-826E-4BBB2F5A9F9F}" srcOrd="1" destOrd="0" presId="urn:microsoft.com/office/officeart/2005/8/layout/vList3#1"/>
    <dgm:cxn modelId="{E99F8153-4B3C-4C19-9C68-F9AD42E7A1F2}" type="presParOf" srcId="{21304213-0753-45D9-99FD-95BD6DB61861}" destId="{6ED7258E-A441-4346-91B6-45E2CFBEC8F9}" srcOrd="3" destOrd="0" presId="urn:microsoft.com/office/officeart/2005/8/layout/vList3#1"/>
    <dgm:cxn modelId="{834372AC-35E9-4FEF-BD63-8BD94D0CFAAF}" type="presParOf" srcId="{21304213-0753-45D9-99FD-95BD6DB61861}" destId="{DA639D68-4611-4F6E-A446-06935A0338A8}" srcOrd="4" destOrd="0" presId="urn:microsoft.com/office/officeart/2005/8/layout/vList3#1"/>
    <dgm:cxn modelId="{8AD1FDFA-848F-40FF-BFD7-ACCDD434D0D4}" type="presParOf" srcId="{DA639D68-4611-4F6E-A446-06935A0338A8}" destId="{9CCB1580-71A9-47EB-9066-3132E108FE23}" srcOrd="0" destOrd="0" presId="urn:microsoft.com/office/officeart/2005/8/layout/vList3#1"/>
    <dgm:cxn modelId="{A9CC03D2-9DF3-4256-B354-432D65191683}" type="presParOf" srcId="{DA639D68-4611-4F6E-A446-06935A0338A8}" destId="{1840340C-D87D-46C6-93A6-038BBD1D7DE7}" srcOrd="1" destOrd="0" presId="urn:microsoft.com/office/officeart/2005/8/layout/vList3#1"/>
    <dgm:cxn modelId="{690A5869-AB2D-4C37-B194-B7B5C368F405}" type="presParOf" srcId="{21304213-0753-45D9-99FD-95BD6DB61861}" destId="{B493FFCB-1FC4-4AD2-97D8-6EDDA86F516D}" srcOrd="5" destOrd="0" presId="urn:microsoft.com/office/officeart/2005/8/layout/vList3#1"/>
    <dgm:cxn modelId="{D76D74A4-3FA9-4F99-87E1-6150DEF6B3A6}" type="presParOf" srcId="{21304213-0753-45D9-99FD-95BD6DB61861}" destId="{05D40E66-3DAD-45A8-BF2F-2845B534DDAD}" srcOrd="6" destOrd="0" presId="urn:microsoft.com/office/officeart/2005/8/layout/vList3#1"/>
    <dgm:cxn modelId="{BDA297AE-2E23-42E9-B322-3B6F63F74C58}" type="presParOf" srcId="{05D40E66-3DAD-45A8-BF2F-2845B534DDAD}" destId="{090991BB-24BA-4CFE-8834-235D9732A4A0}" srcOrd="0" destOrd="0" presId="urn:microsoft.com/office/officeart/2005/8/layout/vList3#1"/>
    <dgm:cxn modelId="{EA00E43F-DABF-4D55-8CAC-CF35D63B2F55}" type="presParOf" srcId="{05D40E66-3DAD-45A8-BF2F-2845B534DDAD}" destId="{287F5983-AF6D-4DA2-91F2-A92B54207EFE}" srcOrd="1" destOrd="0" presId="urn:microsoft.com/office/officeart/2005/8/layout/vList3#1"/>
    <dgm:cxn modelId="{321EBF67-BE67-48E3-AD80-8DE106898ACF}" type="presParOf" srcId="{21304213-0753-45D9-99FD-95BD6DB61861}" destId="{5C546783-0D0F-4EAF-AC46-6A05B0FAA756}" srcOrd="7" destOrd="0" presId="urn:microsoft.com/office/officeart/2005/8/layout/vList3#1"/>
    <dgm:cxn modelId="{D2D22B19-21CC-48D1-B138-C6AB3E495F40}" type="presParOf" srcId="{21304213-0753-45D9-99FD-95BD6DB61861}" destId="{6B53BE86-B74D-413D-B012-4D0A1E0D0574}" srcOrd="8" destOrd="0" presId="urn:microsoft.com/office/officeart/2005/8/layout/vList3#1"/>
    <dgm:cxn modelId="{8114FF26-E03F-45B9-9C01-E19AD0CAA284}" type="presParOf" srcId="{6B53BE86-B74D-413D-B012-4D0A1E0D0574}" destId="{47797F3E-B4EB-4DC8-86B2-3F46E045C052}" srcOrd="0" destOrd="0" presId="urn:microsoft.com/office/officeart/2005/8/layout/vList3#1"/>
    <dgm:cxn modelId="{DC0D6179-8015-4CD2-AE08-7D813FDEDA14}" type="presParOf" srcId="{6B53BE86-B74D-413D-B012-4D0A1E0D0574}" destId="{C6A0C384-0B60-499D-A219-EE333B207F51}" srcOrd="1" destOrd="0" presId="urn:microsoft.com/office/officeart/2005/8/layout/vLis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AF0413-B684-4665-AE31-5CC4AD877B46}">
      <dsp:nvSpPr>
        <dsp:cNvPr id="0" name=""/>
        <dsp:cNvSpPr/>
      </dsp:nvSpPr>
      <dsp:spPr>
        <a:xfrm>
          <a:off x="-5438097" y="-832772"/>
          <a:ext cx="6475847" cy="6475847"/>
        </a:xfrm>
        <a:prstGeom prst="blockArc">
          <a:avLst>
            <a:gd name="adj1" fmla="val 18900000"/>
            <a:gd name="adj2" fmla="val 2700000"/>
            <a:gd name="adj3" fmla="val 334"/>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BF8DB5-F571-4416-AD01-96371CABE033}">
      <dsp:nvSpPr>
        <dsp:cNvPr id="0" name=""/>
        <dsp:cNvSpPr/>
      </dsp:nvSpPr>
      <dsp:spPr>
        <a:xfrm>
          <a:off x="667670" y="481030"/>
          <a:ext cx="6289746" cy="9620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3636" tIns="60960" rIns="60960" bIns="60960" numCol="1" spcCol="1270" anchor="ctr" anchorCtr="0">
          <a:noAutofit/>
        </a:bodyPr>
        <a:lstStyle/>
        <a:p>
          <a:pPr lvl="0" algn="l" defTabSz="1066800">
            <a:lnSpc>
              <a:spcPct val="90000"/>
            </a:lnSpc>
            <a:spcBef>
              <a:spcPct val="0"/>
            </a:spcBef>
            <a:spcAft>
              <a:spcPct val="35000"/>
            </a:spcAft>
          </a:pPr>
          <a:r>
            <a:rPr lang="en-US" sz="2400" b="1" kern="1200" dirty="0">
              <a:latin typeface="Times New Roman" panose="02020603050405020304" pitchFamily="18" charset="0"/>
              <a:cs typeface="Times New Roman" panose="02020603050405020304" pitchFamily="18" charset="0"/>
            </a:rPr>
            <a:t>Thành tựu, hạn chế 10 năm thực hiện Chiến lược biển Việt Nam đến năm 2020</a:t>
          </a:r>
        </a:p>
      </dsp:txBody>
      <dsp:txXfrm>
        <a:off x="667670" y="481030"/>
        <a:ext cx="6289746" cy="962060"/>
      </dsp:txXfrm>
    </dsp:sp>
    <dsp:sp modelId="{B384D0D3-7E1E-445F-BDCB-7D460B4856F3}">
      <dsp:nvSpPr>
        <dsp:cNvPr id="0" name=""/>
        <dsp:cNvSpPr/>
      </dsp:nvSpPr>
      <dsp:spPr>
        <a:xfrm>
          <a:off x="66382" y="360772"/>
          <a:ext cx="1202575" cy="120257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459617-FA92-4D0A-B68A-C2D4A80E9470}">
      <dsp:nvSpPr>
        <dsp:cNvPr id="0" name=""/>
        <dsp:cNvSpPr/>
      </dsp:nvSpPr>
      <dsp:spPr>
        <a:xfrm>
          <a:off x="1017379" y="1924121"/>
          <a:ext cx="5940037" cy="9620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3636" tIns="58420" rIns="58420" bIns="58420" numCol="1" spcCol="1270" anchor="ctr" anchorCtr="0">
          <a:noAutofit/>
        </a:bodyPr>
        <a:lstStyle/>
        <a:p>
          <a:pPr lvl="0" algn="l" defTabSz="1022350">
            <a:lnSpc>
              <a:spcPct val="90000"/>
            </a:lnSpc>
            <a:spcBef>
              <a:spcPct val="0"/>
            </a:spcBef>
            <a:spcAft>
              <a:spcPct val="35000"/>
            </a:spcAft>
          </a:pPr>
          <a:r>
            <a:rPr lang="vi-VN" sz="2300" b="1" kern="1200" dirty="0">
              <a:latin typeface="Times New Roman" panose="02020603050405020304" pitchFamily="18" charset="0"/>
              <a:cs typeface="Times New Roman" panose="02020603050405020304" pitchFamily="18" charset="0"/>
            </a:rPr>
            <a:t>Bối cảnh quốc tế, khu vực và trong nước</a:t>
          </a:r>
          <a:r>
            <a:rPr lang="vi-VN" sz="2100" b="1" kern="1200" dirty="0">
              <a:latin typeface="Times New Roman" panose="02020603050405020304" pitchFamily="18" charset="0"/>
              <a:cs typeface="Times New Roman" panose="02020603050405020304" pitchFamily="18" charset="0"/>
            </a:rPr>
            <a:t> </a:t>
          </a:r>
          <a:endParaRPr lang="en-US" sz="2100" b="1" kern="1200" dirty="0">
            <a:latin typeface="Times New Roman" panose="02020603050405020304" pitchFamily="18" charset="0"/>
            <a:cs typeface="Times New Roman" panose="02020603050405020304" pitchFamily="18" charset="0"/>
          </a:endParaRPr>
        </a:p>
      </dsp:txBody>
      <dsp:txXfrm>
        <a:off x="1017379" y="1924121"/>
        <a:ext cx="5940037" cy="962060"/>
      </dsp:txXfrm>
    </dsp:sp>
    <dsp:sp modelId="{4547A1EF-3323-4E7C-A5F9-35CDED4AA2C0}">
      <dsp:nvSpPr>
        <dsp:cNvPr id="0" name=""/>
        <dsp:cNvSpPr/>
      </dsp:nvSpPr>
      <dsp:spPr>
        <a:xfrm>
          <a:off x="416091" y="1803863"/>
          <a:ext cx="1202575" cy="120257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3678D7-404D-4DFF-BBA4-0130D8DB7430}">
      <dsp:nvSpPr>
        <dsp:cNvPr id="0" name=""/>
        <dsp:cNvSpPr/>
      </dsp:nvSpPr>
      <dsp:spPr>
        <a:xfrm>
          <a:off x="667670" y="3367212"/>
          <a:ext cx="6289746" cy="9620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3636" tIns="53340" rIns="53340" bIns="53340" numCol="1" spcCol="1270" anchor="ctr" anchorCtr="0">
          <a:noAutofit/>
        </a:bodyPr>
        <a:lstStyle/>
        <a:p>
          <a:pPr lvl="0" algn="l" defTabSz="933450">
            <a:lnSpc>
              <a:spcPct val="90000"/>
            </a:lnSpc>
            <a:spcBef>
              <a:spcPct val="0"/>
            </a:spcBef>
            <a:spcAft>
              <a:spcPct val="35000"/>
            </a:spcAft>
          </a:pPr>
          <a:r>
            <a:rPr lang="en-US" sz="2100" b="1" kern="1200" dirty="0">
              <a:latin typeface="Times New Roman" panose="02020603050405020304" pitchFamily="18" charset="0"/>
              <a:cs typeface="Times New Roman" panose="02020603050405020304" pitchFamily="18" charset="0"/>
            </a:rPr>
            <a:t>Chiến lược phát triển bền vững kinh tế biển Việt Nam đến năm 2030, tầm nhìn đến năm 2045</a:t>
          </a:r>
        </a:p>
      </dsp:txBody>
      <dsp:txXfrm>
        <a:off x="667670" y="3367212"/>
        <a:ext cx="6289746" cy="962060"/>
      </dsp:txXfrm>
    </dsp:sp>
    <dsp:sp modelId="{8289DA1A-7B41-4B4A-9B4D-C45B017B0709}">
      <dsp:nvSpPr>
        <dsp:cNvPr id="0" name=""/>
        <dsp:cNvSpPr/>
      </dsp:nvSpPr>
      <dsp:spPr>
        <a:xfrm>
          <a:off x="66382" y="3246954"/>
          <a:ext cx="1202575" cy="120257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D6236D-9607-499A-8C7E-CC45257669C0}">
      <dsp:nvSpPr>
        <dsp:cNvPr id="0" name=""/>
        <dsp:cNvSpPr/>
      </dsp:nvSpPr>
      <dsp:spPr>
        <a:xfrm>
          <a:off x="214767" y="1067485"/>
          <a:ext cx="5061918" cy="158184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71439" tIns="76200" rIns="76200" bIns="76200" numCol="1" spcCol="1270" anchor="ctr" anchorCtr="0">
          <a:noAutofit/>
        </a:bodyPr>
        <a:lstStyle/>
        <a:p>
          <a:pPr lvl="0" algn="just" defTabSz="889000">
            <a:lnSpc>
              <a:spcPct val="90000"/>
            </a:lnSpc>
            <a:spcBef>
              <a:spcPct val="0"/>
            </a:spcBef>
            <a:spcAft>
              <a:spcPct val="35000"/>
            </a:spcAft>
            <a:buNone/>
          </a:pPr>
          <a:r>
            <a:rPr lang="vi-VN" sz="2000" kern="1200" dirty="0">
              <a:latin typeface="+mj-lt"/>
            </a:rPr>
            <a:t>Các vùng biển, địa phương có biển trở thành khu vực phát triển năng động, thu hút nguồn lực đầu tư trong nước và nước ngoài, tạo động lực phát triển, mở cửa, hội nhập quốc tế</a:t>
          </a:r>
          <a:endParaRPr lang="en-US" sz="2000" kern="1200" dirty="0">
            <a:latin typeface="+mj-lt"/>
          </a:endParaRPr>
        </a:p>
      </dsp:txBody>
      <dsp:txXfrm>
        <a:off x="214767" y="1067485"/>
        <a:ext cx="5061918" cy="1581849"/>
      </dsp:txXfrm>
    </dsp:sp>
    <dsp:sp modelId="{EEDAECC0-9015-4CC5-B565-1589D8F50A78}">
      <dsp:nvSpPr>
        <dsp:cNvPr id="0" name=""/>
        <dsp:cNvSpPr/>
      </dsp:nvSpPr>
      <dsp:spPr>
        <a:xfrm>
          <a:off x="3854" y="838996"/>
          <a:ext cx="1107294" cy="1660941"/>
        </a:xfrm>
        <a:prstGeom prst="rect">
          <a:avLst/>
        </a:prstGeom>
        <a:blipFill>
          <a:blip xmlns:r="http://schemas.openxmlformats.org/officeDocument/2006/relationships" r:embed="rId1"/>
          <a:srcRect/>
          <a:stretch>
            <a:fillRect l="-61000" r="-6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8BDBF1-A788-468D-8BAA-443756211F11}">
      <dsp:nvSpPr>
        <dsp:cNvPr id="0" name=""/>
        <dsp:cNvSpPr/>
      </dsp:nvSpPr>
      <dsp:spPr>
        <a:xfrm>
          <a:off x="5754627" y="1067485"/>
          <a:ext cx="5061918" cy="158184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71439" tIns="91440" rIns="91440" bIns="91440" numCol="1" spcCol="1270" anchor="ctr" anchorCtr="0">
          <a:noAutofit/>
        </a:bodyPr>
        <a:lstStyle/>
        <a:p>
          <a:pPr lvl="0" algn="just" defTabSz="1066800">
            <a:lnSpc>
              <a:spcPct val="90000"/>
            </a:lnSpc>
            <a:spcBef>
              <a:spcPct val="0"/>
            </a:spcBef>
            <a:spcAft>
              <a:spcPct val="35000"/>
            </a:spcAft>
            <a:buNone/>
          </a:pPr>
          <a:r>
            <a:rPr lang="en-US" sz="2400" kern="1200" dirty="0">
              <a:latin typeface="+mj-lt"/>
            </a:rPr>
            <a:t>M</a:t>
          </a:r>
          <a:r>
            <a:rPr lang="vi-VN" sz="2400" kern="1200" dirty="0">
              <a:latin typeface="+mj-lt"/>
            </a:rPr>
            <a:t>ức đóng góp vào GDP cả nước luôn đạt trên 60% trong giai đoạn 2007-2017</a:t>
          </a:r>
          <a:endParaRPr lang="en-US" sz="2400" kern="1200" dirty="0">
            <a:latin typeface="+mj-lt"/>
          </a:endParaRPr>
        </a:p>
      </dsp:txBody>
      <dsp:txXfrm>
        <a:off x="5754627" y="1067485"/>
        <a:ext cx="5061918" cy="1581849"/>
      </dsp:txXfrm>
    </dsp:sp>
    <dsp:sp modelId="{0805EF0C-85E1-417E-9041-6D44E76EE308}">
      <dsp:nvSpPr>
        <dsp:cNvPr id="0" name=""/>
        <dsp:cNvSpPr/>
      </dsp:nvSpPr>
      <dsp:spPr>
        <a:xfrm>
          <a:off x="5543714" y="838996"/>
          <a:ext cx="1107294" cy="1660941"/>
        </a:xfrm>
        <a:prstGeom prst="rect">
          <a:avLst/>
        </a:prstGeom>
        <a:blipFill>
          <a:blip xmlns:r="http://schemas.openxmlformats.org/officeDocument/2006/relationships" r:embed="rId2">
            <a:extLst/>
          </a:blip>
          <a:srcRect/>
          <a:stretch>
            <a:fillRect l="-65000" r="-6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4E0D83-35D0-4840-B7E5-E473B714E4E8}">
      <dsp:nvSpPr>
        <dsp:cNvPr id="0" name=""/>
        <dsp:cNvSpPr/>
      </dsp:nvSpPr>
      <dsp:spPr>
        <a:xfrm>
          <a:off x="214767" y="3058858"/>
          <a:ext cx="5061918" cy="158184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71439" tIns="91440" rIns="91440" bIns="91440" numCol="1" spcCol="1270" anchor="ctr" anchorCtr="0">
          <a:noAutofit/>
        </a:bodyPr>
        <a:lstStyle/>
        <a:p>
          <a:pPr lvl="0" algn="just" defTabSz="1066800">
            <a:lnSpc>
              <a:spcPct val="90000"/>
            </a:lnSpc>
            <a:spcBef>
              <a:spcPct val="0"/>
            </a:spcBef>
            <a:spcAft>
              <a:spcPct val="35000"/>
            </a:spcAft>
            <a:buNone/>
          </a:pPr>
          <a:r>
            <a:rPr lang="vi-VN" sz="2400" kern="1200" dirty="0">
              <a:latin typeface="+mj-lt"/>
            </a:rPr>
            <a:t>Phát triển các khu kinh tế, khu công nghiệp gắn với hình thành chuỗi đô thị ven biển.</a:t>
          </a:r>
          <a:endParaRPr lang="en-US" sz="2400" kern="1200" dirty="0">
            <a:latin typeface="+mj-lt"/>
          </a:endParaRPr>
        </a:p>
      </dsp:txBody>
      <dsp:txXfrm>
        <a:off x="214767" y="3058858"/>
        <a:ext cx="5061918" cy="1581849"/>
      </dsp:txXfrm>
    </dsp:sp>
    <dsp:sp modelId="{310A82CA-9034-46D6-A874-1CA5548E4149}">
      <dsp:nvSpPr>
        <dsp:cNvPr id="0" name=""/>
        <dsp:cNvSpPr/>
      </dsp:nvSpPr>
      <dsp:spPr>
        <a:xfrm>
          <a:off x="3854" y="2830368"/>
          <a:ext cx="1107294" cy="1660941"/>
        </a:xfrm>
        <a:prstGeom prst="rect">
          <a:avLst/>
        </a:prstGeom>
        <a:blipFill>
          <a:blip xmlns:r="http://schemas.openxmlformats.org/officeDocument/2006/relationships" r:embed="rId3">
            <a:extLst/>
          </a:blip>
          <a:srcRect/>
          <a:stretch>
            <a:fillRect l="-53000" r="-5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5B9E38-B338-4BEB-B9DE-7C6D9697EE9F}">
      <dsp:nvSpPr>
        <dsp:cNvPr id="0" name=""/>
        <dsp:cNvSpPr/>
      </dsp:nvSpPr>
      <dsp:spPr>
        <a:xfrm>
          <a:off x="5754627" y="3058858"/>
          <a:ext cx="5061918" cy="158184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71439" tIns="91440" rIns="91440" bIns="91440" numCol="1" spcCol="1270" anchor="ctr" anchorCtr="0">
          <a:noAutofit/>
        </a:bodyPr>
        <a:lstStyle/>
        <a:p>
          <a:pPr lvl="0" algn="just" defTabSz="1066800">
            <a:lnSpc>
              <a:spcPct val="90000"/>
            </a:lnSpc>
            <a:spcBef>
              <a:spcPct val="0"/>
            </a:spcBef>
            <a:spcAft>
              <a:spcPct val="35000"/>
            </a:spcAft>
          </a:pPr>
          <a:r>
            <a:rPr lang="vi-VN" sz="2400" kern="1200" dirty="0">
              <a:latin typeface="+mj-lt"/>
            </a:rPr>
            <a:t>Đời sống văn hóa, xã hội, việc làm, thu nhập của người dân ven biển, các vùng biển và các đảo được nâng lên rõ rệt</a:t>
          </a:r>
          <a:endParaRPr lang="en-US" sz="2400" kern="1200" dirty="0">
            <a:latin typeface="+mj-lt"/>
          </a:endParaRPr>
        </a:p>
      </dsp:txBody>
      <dsp:txXfrm>
        <a:off x="5754627" y="3058858"/>
        <a:ext cx="5061918" cy="1581849"/>
      </dsp:txXfrm>
    </dsp:sp>
    <dsp:sp modelId="{809DE19B-920C-444B-825A-3417AE316F2D}">
      <dsp:nvSpPr>
        <dsp:cNvPr id="0" name=""/>
        <dsp:cNvSpPr/>
      </dsp:nvSpPr>
      <dsp:spPr>
        <a:xfrm>
          <a:off x="5543714" y="2830368"/>
          <a:ext cx="1107294" cy="1660941"/>
        </a:xfrm>
        <a:prstGeom prst="rect">
          <a:avLst/>
        </a:prstGeom>
        <a:blipFill>
          <a:blip xmlns:r="http://schemas.openxmlformats.org/officeDocument/2006/relationships" r:embed="rId4">
            <a:extLst/>
          </a:blip>
          <a:srcRect/>
          <a:stretch>
            <a:fillRect l="-75000" r="-7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077C0B-5B0B-4EF3-988C-0B8A624BF5B6}">
      <dsp:nvSpPr>
        <dsp:cNvPr id="0" name=""/>
        <dsp:cNvSpPr/>
      </dsp:nvSpPr>
      <dsp:spPr>
        <a:xfrm>
          <a:off x="2046154" y="0"/>
          <a:ext cx="2699084" cy="2699084"/>
        </a:xfrm>
        <a:prstGeom prst="rect">
          <a:avLst/>
        </a:prstGeom>
        <a:blipFill>
          <a:blip xmlns:r="http://schemas.openxmlformats.org/officeDocument/2006/relationships" r:embed="rId1">
            <a:extLst/>
          </a:blip>
          <a:srcRect/>
          <a:stretch>
            <a:fillRect l="-39000" r="-39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E9F9A3-8EFD-4E03-AE49-292CCC4B8326}">
      <dsp:nvSpPr>
        <dsp:cNvPr id="0" name=""/>
        <dsp:cNvSpPr/>
      </dsp:nvSpPr>
      <dsp:spPr>
        <a:xfrm>
          <a:off x="2046154" y="0"/>
          <a:ext cx="269" cy="5398168"/>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B78950-ED43-49DD-ADC0-19535E936633}">
      <dsp:nvSpPr>
        <dsp:cNvPr id="0" name=""/>
        <dsp:cNvSpPr/>
      </dsp:nvSpPr>
      <dsp:spPr>
        <a:xfrm>
          <a:off x="2046154" y="2699084"/>
          <a:ext cx="2699084" cy="2699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just" defTabSz="8890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N</a:t>
          </a:r>
          <a:r>
            <a:rPr lang="vi-VN" sz="2000" b="1" kern="1200" dirty="0" err="1">
              <a:latin typeface="Times New Roman" panose="02020603050405020304" pitchFamily="18" charset="0"/>
              <a:cs typeface="Times New Roman" panose="02020603050405020304" pitchFamily="18" charset="0"/>
            </a:rPr>
            <a:t>ghiên</a:t>
          </a:r>
          <a:r>
            <a:rPr lang="vi-VN" sz="2000" b="1" kern="1200" dirty="0">
              <a:latin typeface="Times New Roman" panose="02020603050405020304" pitchFamily="18" charset="0"/>
              <a:cs typeface="Times New Roman" panose="02020603050405020304" pitchFamily="18" charset="0"/>
            </a:rPr>
            <a:t> cứu khoa học, điều tra cơ bản </a:t>
          </a:r>
          <a:r>
            <a:rPr lang="vi-VN" sz="2000" kern="1200" dirty="0">
              <a:latin typeface="Times New Roman" panose="02020603050405020304" pitchFamily="18" charset="0"/>
              <a:cs typeface="Times New Roman" panose="02020603050405020304" pitchFamily="18" charset="0"/>
            </a:rPr>
            <a:t>tài nguyên, môi trường biển được thực hiện tích cực, bước đầu đã triển khai ở các vùng biển sâu, biển xa và vùng biển quốc tế liền kề</a:t>
          </a:r>
          <a:endParaRPr lang="en-US" sz="2000" kern="1200" dirty="0">
            <a:latin typeface="Times New Roman" panose="02020603050405020304" pitchFamily="18" charset="0"/>
            <a:cs typeface="Times New Roman" panose="02020603050405020304" pitchFamily="18" charset="0"/>
          </a:endParaRPr>
        </a:p>
      </dsp:txBody>
      <dsp:txXfrm>
        <a:off x="2046154" y="2699084"/>
        <a:ext cx="2699084" cy="2699084"/>
      </dsp:txXfrm>
    </dsp:sp>
    <dsp:sp modelId="{DCC580B2-4668-4B89-96FC-12E15F6EA0D3}">
      <dsp:nvSpPr>
        <dsp:cNvPr id="0" name=""/>
        <dsp:cNvSpPr/>
      </dsp:nvSpPr>
      <dsp:spPr>
        <a:xfrm>
          <a:off x="4746457" y="0"/>
          <a:ext cx="2699084" cy="2699084"/>
        </a:xfrm>
        <a:prstGeom prst="rect">
          <a:avLst/>
        </a:prstGeom>
        <a:blipFill>
          <a:blip xmlns:r="http://schemas.openxmlformats.org/officeDocument/2006/relationships" r:embed="rId2">
            <a:extLst/>
          </a:blip>
          <a:srcRect/>
          <a:stretch>
            <a:fillRect l="-25000" r="-2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A88522-0161-42F1-B394-2EAF3CE8F797}">
      <dsp:nvSpPr>
        <dsp:cNvPr id="0" name=""/>
        <dsp:cNvSpPr/>
      </dsp:nvSpPr>
      <dsp:spPr>
        <a:xfrm>
          <a:off x="4746457" y="0"/>
          <a:ext cx="269" cy="5398168"/>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8D351B-8377-4309-BD0B-6DD214E7A3CC}">
      <dsp:nvSpPr>
        <dsp:cNvPr id="0" name=""/>
        <dsp:cNvSpPr/>
      </dsp:nvSpPr>
      <dsp:spPr>
        <a:xfrm>
          <a:off x="4746457" y="2699084"/>
          <a:ext cx="2699084" cy="2699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just" defTabSz="889000">
            <a:lnSpc>
              <a:spcPct val="90000"/>
            </a:lnSpc>
            <a:spcBef>
              <a:spcPct val="0"/>
            </a:spcBef>
            <a:spcAft>
              <a:spcPct val="35000"/>
            </a:spcAft>
            <a:buNone/>
          </a:pPr>
          <a:r>
            <a:rPr lang="vi-VN" sz="2000" kern="1200" dirty="0">
              <a:latin typeface="Times New Roman" panose="02020603050405020304" pitchFamily="18" charset="0"/>
              <a:cs typeface="Times New Roman" panose="02020603050405020304" pitchFamily="18" charset="0"/>
            </a:rPr>
            <a:t>Hoạt động khai thác, sử dụng tài nguyên biển; công tác bảo vệ môi trường, bảo tồn sinh thái biển, thích ứng với biến đổi khí hậu và nước biển dâng được chú trọng</a:t>
          </a:r>
          <a:endParaRPr lang="en-US" sz="2000" kern="1200" dirty="0">
            <a:latin typeface="Times New Roman" panose="02020603050405020304" pitchFamily="18" charset="0"/>
            <a:cs typeface="Times New Roman" panose="02020603050405020304" pitchFamily="18" charset="0"/>
          </a:endParaRPr>
        </a:p>
      </dsp:txBody>
      <dsp:txXfrm>
        <a:off x="4746457" y="2699084"/>
        <a:ext cx="2699084" cy="2699084"/>
      </dsp:txXfrm>
    </dsp:sp>
    <dsp:sp modelId="{6D302BCA-6406-476F-B9CB-5794BE6F3268}">
      <dsp:nvSpPr>
        <dsp:cNvPr id="0" name=""/>
        <dsp:cNvSpPr/>
      </dsp:nvSpPr>
      <dsp:spPr>
        <a:xfrm>
          <a:off x="7446760" y="0"/>
          <a:ext cx="2699084" cy="2699084"/>
        </a:xfrm>
        <a:prstGeom prst="rect">
          <a:avLst/>
        </a:prstGeom>
        <a:blipFill>
          <a:blip xmlns:r="http://schemas.openxmlformats.org/officeDocument/2006/relationships" r:embed="rId3">
            <a:extLst/>
          </a:blip>
          <a:srcRect/>
          <a:stretch>
            <a:fillRect l="-27000" r="-2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6C89C8-8813-4ACD-939D-5ADBE4100171}">
      <dsp:nvSpPr>
        <dsp:cNvPr id="0" name=""/>
        <dsp:cNvSpPr/>
      </dsp:nvSpPr>
      <dsp:spPr>
        <a:xfrm>
          <a:off x="7446760" y="0"/>
          <a:ext cx="269" cy="5398168"/>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EA7E91-FE36-4DE1-B687-6A596CDD3351}">
      <dsp:nvSpPr>
        <dsp:cNvPr id="0" name=""/>
        <dsp:cNvSpPr/>
      </dsp:nvSpPr>
      <dsp:spPr>
        <a:xfrm>
          <a:off x="7446760" y="2699084"/>
          <a:ext cx="2699084" cy="2699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just" defTabSz="844550">
            <a:lnSpc>
              <a:spcPct val="90000"/>
            </a:lnSpc>
            <a:spcBef>
              <a:spcPct val="0"/>
            </a:spcBef>
            <a:spcAft>
              <a:spcPct val="35000"/>
            </a:spcAft>
          </a:pPr>
          <a:r>
            <a:rPr lang="vi-VN" sz="1900" b="1" kern="1200" dirty="0">
              <a:latin typeface="Times New Roman" panose="02020603050405020304" pitchFamily="18" charset="0"/>
              <a:cs typeface="Times New Roman" panose="02020603050405020304" pitchFamily="18" charset="0"/>
            </a:rPr>
            <a:t>Thể chế, chính sách </a:t>
          </a:r>
          <a:r>
            <a:rPr lang="vi-VN" sz="1900" kern="1200" dirty="0">
              <a:latin typeface="Times New Roman" panose="02020603050405020304" pitchFamily="18" charset="0"/>
              <a:cs typeface="Times New Roman" panose="02020603050405020304" pitchFamily="18" charset="0"/>
            </a:rPr>
            <a:t>quản lý tổng hợp và thống nhất về biển, đảo được hình thành và bước đầu phát huy hiệu lực, hiệu quả; đã thành lập Tổng cục Biển và Hải đảo Việt Nam ở Trung ương và các Chi cục Biển và Hải đảo ở địa phương.</a:t>
          </a:r>
          <a:endParaRPr lang="en-US" sz="1900" kern="1200" dirty="0">
            <a:latin typeface="Times New Roman" panose="02020603050405020304" pitchFamily="18" charset="0"/>
            <a:cs typeface="Times New Roman" panose="02020603050405020304" pitchFamily="18" charset="0"/>
          </a:endParaRPr>
        </a:p>
      </dsp:txBody>
      <dsp:txXfrm>
        <a:off x="7446760" y="2699084"/>
        <a:ext cx="2699084" cy="26990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smtClean="0">
                <a:latin typeface="+mn-lt"/>
              </a:defRPr>
            </a:lvl1pPr>
          </a:lstStyle>
          <a:p>
            <a:pPr>
              <a:defRPr/>
            </a:pPr>
            <a:r>
              <a:rPr lang="vi-VN"/>
              <a:t>BAN TỔ CHỨC TRUNG ƯƠNG</a:t>
            </a: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5C66AF60-9A7A-4E0F-9712-1A100A828744}" type="datetime1">
              <a:rPr lang="en-US" smtClean="0"/>
              <a:t>12/3/2018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smtClean="0">
                <a:latin typeface="+mn-lt"/>
              </a:defRPr>
            </a:lvl1pPr>
          </a:lstStyle>
          <a:p>
            <a:pPr>
              <a:defRPr/>
            </a:pPr>
            <a:r>
              <a:rPr lang="en-US"/>
              <a:t>VĂN PHÒNG BAN</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CF62BE1D-D154-4465-A3FF-4C3B5338DC4F}" type="slidenum">
              <a:rPr lang="en-US"/>
              <a:pPr>
                <a:defRPr/>
              </a:pPr>
              <a:t>‹#›</a:t>
            </a:fld>
            <a:endParaRPr lang="en-US"/>
          </a:p>
        </p:txBody>
      </p:sp>
    </p:spTree>
    <p:extLst>
      <p:ext uri="{BB962C8B-B14F-4D97-AF65-F5344CB8AC3E}">
        <p14:creationId xmlns:p14="http://schemas.microsoft.com/office/powerpoint/2010/main" val="392472715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smtClean="0">
                <a:latin typeface="+mn-lt"/>
              </a:defRPr>
            </a:lvl1pPr>
          </a:lstStyle>
          <a:p>
            <a:pPr>
              <a:defRPr/>
            </a:pPr>
            <a:r>
              <a:rPr lang="vi-VN"/>
              <a:t>BAN TỔ CHỨC TRUNG ƯƠNG</a:t>
            </a: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D58222D0-007B-4EDF-93D6-112EF3D3E984}" type="datetime1">
              <a:rPr lang="en-US" smtClean="0"/>
              <a:t>12/3/2018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smtClean="0">
                <a:latin typeface="+mn-lt"/>
              </a:defRPr>
            </a:lvl1pPr>
          </a:lstStyle>
          <a:p>
            <a:pPr>
              <a:defRPr/>
            </a:pPr>
            <a:r>
              <a:rPr lang="en-US"/>
              <a:t>VĂN PHÒNG BAN</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CE57E45A-2213-4031-9C15-B991E13D6E24}" type="slidenum">
              <a:rPr lang="en-US"/>
              <a:pPr>
                <a:defRPr/>
              </a:pPr>
              <a:t>‹#›</a:t>
            </a:fld>
            <a:endParaRPr lang="en-US"/>
          </a:p>
        </p:txBody>
      </p:sp>
    </p:spTree>
    <p:extLst>
      <p:ext uri="{BB962C8B-B14F-4D97-AF65-F5344CB8AC3E}">
        <p14:creationId xmlns:p14="http://schemas.microsoft.com/office/powerpoint/2010/main" val="1130174546"/>
      </p:ext>
    </p:extLst>
  </p:cSld>
  <p:clrMap bg1="lt1" tx1="dk1" bg2="lt2" tx2="dk2" accent1="accent1" accent2="accent2" accent3="accent3" accent4="accent4" accent5="accent5" accent6="accent6" hlink="hlink" folHlink="folHlink"/>
  <p:hf/>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algn="just"/>
            <a:r>
              <a:rPr lang="en-US" sz="2000" dirty="0" smtClean="0">
                <a:latin typeface="+mj-lt"/>
              </a:rPr>
              <a:t>	</a:t>
            </a:r>
            <a:r>
              <a:rPr lang="vi-VN" sz="2000" dirty="0" smtClean="0">
                <a:latin typeface="+mj-lt"/>
              </a:rPr>
              <a:t>Kính</a:t>
            </a:r>
            <a:r>
              <a:rPr lang="vi-VN" sz="2000" baseline="0" dirty="0" smtClean="0">
                <a:latin typeface="+mj-lt"/>
              </a:rPr>
              <a:t> thưa các đồng chí!</a:t>
            </a:r>
            <a:endParaRPr lang="en-US" sz="2000" baseline="0" dirty="0" smtClean="0">
              <a:latin typeface="+mj-lt"/>
            </a:endParaRPr>
          </a:p>
          <a:p>
            <a:pPr algn="just"/>
            <a:r>
              <a:rPr lang="en-US" sz="2000" baseline="0" dirty="0" smtClean="0">
                <a:latin typeface="+mj-lt"/>
              </a:rPr>
              <a:t>	</a:t>
            </a:r>
          </a:p>
          <a:p>
            <a:pPr marL="0" marR="0" indent="0" algn="just" defTabSz="914400" rtl="0" eaLnBrk="1" fontAlgn="base" latinLnBrk="0" hangingPunct="1">
              <a:lnSpc>
                <a:spcPct val="100000"/>
              </a:lnSpc>
              <a:spcBef>
                <a:spcPct val="30000"/>
              </a:spcBef>
              <a:spcAft>
                <a:spcPct val="0"/>
              </a:spcAft>
              <a:buClrTx/>
              <a:buSzTx/>
              <a:buFontTx/>
              <a:buNone/>
              <a:tabLst/>
              <a:defRPr/>
            </a:pPr>
            <a:r>
              <a:rPr lang="en-US" sz="2000" baseline="0" dirty="0" smtClean="0">
                <a:latin typeface="+mj-lt"/>
              </a:rPr>
              <a:t>	</a:t>
            </a:r>
            <a:r>
              <a:rPr lang="en-US" sz="1200" kern="1200" dirty="0" err="1" smtClean="0">
                <a:solidFill>
                  <a:schemeClr val="tx1"/>
                </a:solidFill>
                <a:latin typeface="+mn-lt"/>
                <a:ea typeface="+mn-ea"/>
                <a:cs typeface="+mn-cs"/>
              </a:rPr>
              <a:t>Thực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Chương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trình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việc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toàn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khoá</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từ</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ngày</a:t>
            </a:r>
            <a:r>
              <a:rPr lang="en-US" sz="1200" kern="1200" dirty="0" smtClean="0">
                <a:solidFill>
                  <a:schemeClr val="tx1"/>
                </a:solidFill>
                <a:latin typeface="+mn-lt"/>
                <a:ea typeface="+mn-ea"/>
                <a:cs typeface="+mn-cs"/>
              </a:rPr>
              <a:t> 07/5 </a:t>
            </a:r>
            <a:r>
              <a:rPr lang="en-US" sz="1200" kern="1200" dirty="0" err="1" smtClean="0">
                <a:solidFill>
                  <a:schemeClr val="tx1"/>
                </a:solidFill>
                <a:latin typeface="+mn-lt"/>
                <a:ea typeface="+mn-ea"/>
                <a:cs typeface="+mn-cs"/>
              </a:rPr>
              <a:t>đến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ngày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12/5/2018, </a:t>
            </a:r>
            <a:r>
              <a:rPr lang="en-US" sz="1200" kern="1200" dirty="0" err="1" smtClean="0">
                <a:solidFill>
                  <a:schemeClr val="tx1"/>
                </a:solidFill>
                <a:latin typeface="+mn-lt"/>
                <a:ea typeface="+mn-ea"/>
                <a:cs typeface="+mn-cs"/>
              </a:rPr>
              <a:t>tại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đô</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Nội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Hội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nghị</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lần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thứ</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bảy</a:t>
            </a:r>
            <a:r>
              <a:rPr lang="en-US" sz="1200" kern="1200" dirty="0" smtClean="0">
                <a:solidFill>
                  <a:schemeClr val="tx1"/>
                </a:solidFill>
                <a:latin typeface="+mn-lt"/>
                <a:ea typeface="+mn-ea"/>
                <a:cs typeface="+mn-cs"/>
              </a:rPr>
              <a:t> Ban </a:t>
            </a:r>
            <a:r>
              <a:rPr lang="en-US" sz="1200" kern="1200" dirty="0" err="1" smtClean="0">
                <a:solidFill>
                  <a:schemeClr val="tx1"/>
                </a:solidFill>
                <a:latin typeface="+mn-lt"/>
                <a:ea typeface="+mn-ea"/>
                <a:cs typeface="+mn-cs"/>
              </a:rPr>
              <a:t>Chấp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hành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Trung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ương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Đảng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khoá</a:t>
            </a:r>
            <a:r>
              <a:rPr lang="en-US" sz="1200" kern="1200" dirty="0" smtClean="0">
                <a:solidFill>
                  <a:schemeClr val="tx1"/>
                </a:solidFill>
                <a:latin typeface="+mn-lt"/>
                <a:ea typeface="+mn-ea"/>
                <a:cs typeface="+mn-cs"/>
              </a:rPr>
              <a:t> XII </a:t>
            </a:r>
            <a:r>
              <a:rPr lang="en-US" sz="1200" kern="1200" dirty="0" err="1" smtClean="0">
                <a:solidFill>
                  <a:schemeClr val="tx1"/>
                </a:solidFill>
                <a:latin typeface="+mn-lt"/>
                <a:ea typeface="+mn-ea"/>
                <a:cs typeface="+mn-cs"/>
              </a:rPr>
              <a:t>đã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họp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để</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luận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cho</a:t>
            </a:r>
            <a:r>
              <a:rPr lang="en-US" sz="1200" kern="1200" dirty="0" smtClean="0">
                <a:solidFill>
                  <a:schemeClr val="tx1"/>
                </a:solidFill>
                <a:latin typeface="+mn-lt"/>
                <a:ea typeface="+mn-ea"/>
                <a:cs typeface="+mn-cs"/>
              </a:rPr>
              <a:t> ý </a:t>
            </a:r>
            <a:r>
              <a:rPr lang="en-US" sz="1200" kern="1200" dirty="0" err="1" smtClean="0">
                <a:solidFill>
                  <a:schemeClr val="tx1"/>
                </a:solidFill>
                <a:latin typeface="+mn-lt"/>
                <a:ea typeface="+mn-ea"/>
                <a:cs typeface="+mn-cs"/>
              </a:rPr>
              <a:t>kiến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về</a:t>
            </a:r>
            <a:r>
              <a:rPr lang="en-US" sz="1200" kern="1200" dirty="0" smtClean="0">
                <a:solidFill>
                  <a:schemeClr val="tx1"/>
                </a:solidFill>
                <a:latin typeface="+mn-lt"/>
                <a:ea typeface="+mn-ea"/>
                <a:cs typeface="+mn-cs"/>
              </a:rPr>
              <a:t>:</a:t>
            </a:r>
          </a:p>
          <a:p>
            <a:pPr marL="0" marR="0" indent="0" algn="just"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latin typeface="+mn-lt"/>
              <a:ea typeface="+mn-ea"/>
              <a:cs typeface="+mn-cs"/>
            </a:endParaRPr>
          </a:p>
          <a:p>
            <a:pPr marL="0" marR="0" indent="0" algn="just"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	(1) </a:t>
            </a:r>
            <a:r>
              <a:rPr lang="en-US" sz="1200" kern="1200" dirty="0" err="1" smtClean="0">
                <a:solidFill>
                  <a:schemeClr val="tx1"/>
                </a:solidFill>
                <a:latin typeface="+mn-lt"/>
                <a:ea typeface="+mn-ea"/>
                <a:cs typeface="+mn-cs"/>
              </a:rPr>
              <a:t>Đề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án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Tập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trung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xây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dựng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ngũ</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bộ</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cấp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cấp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chiến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lược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năng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phẩm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tín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ngang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tầm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nhiệm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vụ</a:t>
            </a:r>
            <a:r>
              <a:rPr lang="en-US" sz="1200" kern="1200" dirty="0" smtClean="0">
                <a:solidFill>
                  <a:schemeClr val="tx1"/>
                </a:solidFill>
                <a:latin typeface="+mn-lt"/>
                <a:ea typeface="+mn-ea"/>
                <a:cs typeface="+mn-cs"/>
              </a:rPr>
              <a:t>; </a:t>
            </a:r>
          </a:p>
          <a:p>
            <a:pPr marL="0" marR="0" indent="0" algn="just"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	(2) </a:t>
            </a:r>
            <a:r>
              <a:rPr lang="en-US" sz="1200" kern="1200" dirty="0" err="1" smtClean="0">
                <a:solidFill>
                  <a:schemeClr val="tx1"/>
                </a:solidFill>
                <a:latin typeface="+mn-lt"/>
                <a:ea typeface="+mn-ea"/>
                <a:cs typeface="+mn-cs"/>
              </a:rPr>
              <a:t>Đề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án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Cải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chính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sách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lương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đối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bộ</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chức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chức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lượng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vũ</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trang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người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lao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trong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doanh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nghiệp</a:t>
            </a:r>
            <a:r>
              <a:rPr lang="en-US" sz="1200" kern="1200" dirty="0" smtClean="0">
                <a:solidFill>
                  <a:schemeClr val="tx1"/>
                </a:solidFill>
                <a:latin typeface="+mn-lt"/>
                <a:ea typeface="+mn-ea"/>
                <a:cs typeface="+mn-cs"/>
              </a:rPr>
              <a:t>; </a:t>
            </a:r>
          </a:p>
          <a:p>
            <a:pPr marL="0" marR="0" indent="0" algn="just"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	(3) </a:t>
            </a:r>
            <a:r>
              <a:rPr lang="en-US" sz="1200" kern="1200" dirty="0" err="1" smtClean="0">
                <a:solidFill>
                  <a:schemeClr val="tx1"/>
                </a:solidFill>
                <a:latin typeface="+mn-lt"/>
                <a:ea typeface="+mn-ea"/>
                <a:cs typeface="+mn-cs"/>
              </a:rPr>
              <a:t>Đề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án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Cải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chính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sách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hiểm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hội</a:t>
            </a:r>
            <a:r>
              <a:rPr lang="en-US" sz="1200" kern="1200" dirty="0" smtClean="0">
                <a:solidFill>
                  <a:schemeClr val="tx1"/>
                </a:solidFill>
                <a:latin typeface="+mn-lt"/>
                <a:ea typeface="+mn-ea"/>
                <a:cs typeface="+mn-cs"/>
              </a:rPr>
              <a:t>; </a:t>
            </a:r>
          </a:p>
          <a:p>
            <a:pPr marL="0" marR="0" indent="0" algn="just"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	(4) </a:t>
            </a:r>
            <a:r>
              <a:rPr lang="en-US" sz="1200" kern="1200" dirty="0" err="1" smtClean="0">
                <a:solidFill>
                  <a:schemeClr val="tx1"/>
                </a:solidFill>
                <a:latin typeface="+mn-lt"/>
                <a:ea typeface="+mn-ea"/>
                <a:cs typeface="+mn-cs"/>
              </a:rPr>
              <a:t>Báo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kiểm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điểm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sự</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lãnh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đạo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chỉ</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đạo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Bộ</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Chính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trị</a:t>
            </a:r>
            <a:r>
              <a:rPr lang="en-US" sz="1200" kern="1200" dirty="0" smtClean="0">
                <a:solidFill>
                  <a:schemeClr val="tx1"/>
                </a:solidFill>
                <a:latin typeface="+mn-lt"/>
                <a:ea typeface="+mn-ea"/>
                <a:cs typeface="+mn-cs"/>
              </a:rPr>
              <a:t>, Ban </a:t>
            </a:r>
            <a:r>
              <a:rPr lang="en-US" sz="1200" kern="1200" dirty="0" err="1" smtClean="0">
                <a:solidFill>
                  <a:schemeClr val="tx1"/>
                </a:solidFill>
                <a:latin typeface="+mn-lt"/>
                <a:ea typeface="+mn-ea"/>
                <a:cs typeface="+mn-cs"/>
              </a:rPr>
              <a:t>Bí</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thư</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năm</a:t>
            </a:r>
            <a:r>
              <a:rPr lang="en-US" sz="1200" kern="1200" dirty="0" smtClean="0">
                <a:solidFill>
                  <a:schemeClr val="tx1"/>
                </a:solidFill>
                <a:latin typeface="+mn-lt"/>
                <a:ea typeface="+mn-ea"/>
                <a:cs typeface="+mn-cs"/>
              </a:rPr>
              <a:t> 2017; </a:t>
            </a:r>
          </a:p>
          <a:p>
            <a:pPr marL="0" marR="0" indent="0" algn="just"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	(5) </a:t>
            </a:r>
            <a:r>
              <a:rPr lang="en-US" sz="1200" kern="1200" dirty="0" err="1" smtClean="0">
                <a:solidFill>
                  <a:schemeClr val="tx1"/>
                </a:solidFill>
                <a:latin typeface="+mn-lt"/>
                <a:ea typeface="+mn-ea"/>
                <a:cs typeface="+mn-cs"/>
              </a:rPr>
              <a:t>Báo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việc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trọng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Bộ</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Chính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trị</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giải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quyết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từ</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sau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Hội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nghị</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Trung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ương</a:t>
            </a:r>
            <a:r>
              <a:rPr lang="en-US" sz="1200" kern="1200" dirty="0" smtClean="0">
                <a:solidFill>
                  <a:schemeClr val="tx1"/>
                </a:solidFill>
                <a:latin typeface="+mn-lt"/>
                <a:ea typeface="+mn-ea"/>
                <a:cs typeface="+mn-cs"/>
              </a:rPr>
              <a:t> 6 </a:t>
            </a:r>
            <a:r>
              <a:rPr lang="en-US" sz="1200" kern="1200" dirty="0" err="1" smtClean="0">
                <a:solidFill>
                  <a:schemeClr val="tx1"/>
                </a:solidFill>
                <a:latin typeface="+mn-lt"/>
                <a:ea typeface="+mn-ea"/>
                <a:cs typeface="+mn-cs"/>
              </a:rPr>
              <a:t>đến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Hội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nghị</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Trung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ương</a:t>
            </a:r>
            <a:r>
              <a:rPr lang="en-US" sz="1200" kern="1200" dirty="0" smtClean="0">
                <a:solidFill>
                  <a:schemeClr val="tx1"/>
                </a:solidFill>
                <a:latin typeface="+mn-lt"/>
                <a:ea typeface="+mn-ea"/>
                <a:cs typeface="+mn-cs"/>
              </a:rPr>
              <a:t> 7; </a:t>
            </a:r>
          </a:p>
          <a:p>
            <a:pPr marL="0" marR="0" indent="0" algn="just"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	(6) </a:t>
            </a:r>
            <a:r>
              <a:rPr lang="en-US" sz="1200" kern="1200" dirty="0" err="1" smtClean="0">
                <a:solidFill>
                  <a:schemeClr val="tx1"/>
                </a:solidFill>
                <a:latin typeface="+mn-lt"/>
                <a:ea typeface="+mn-ea"/>
                <a:cs typeface="+mn-cs"/>
              </a:rPr>
              <a:t>Báo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kiểm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giám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kỷ</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luật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trong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Đảng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nhiệm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vụ</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Uỷ</a:t>
            </a:r>
            <a:r>
              <a:rPr lang="en-US" sz="1200" kern="1200" dirty="0" smtClean="0">
                <a:solidFill>
                  <a:schemeClr val="tx1"/>
                </a:solidFill>
                <a:latin typeface="+mn-lt"/>
                <a:ea typeface="+mn-ea"/>
                <a:cs typeface="+mn-cs"/>
              </a:rPr>
              <a:t> ban </a:t>
            </a:r>
            <a:r>
              <a:rPr lang="en-US" sz="1200" kern="1200" dirty="0" err="1" smtClean="0">
                <a:solidFill>
                  <a:schemeClr val="tx1"/>
                </a:solidFill>
                <a:latin typeface="+mn-lt"/>
                <a:ea typeface="+mn-ea"/>
                <a:cs typeface="+mn-cs"/>
              </a:rPr>
              <a:t>Kiểm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Trung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ương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Uỷ</a:t>
            </a:r>
            <a:r>
              <a:rPr lang="en-US" sz="1200" kern="1200" dirty="0" smtClean="0">
                <a:solidFill>
                  <a:schemeClr val="tx1"/>
                </a:solidFill>
                <a:latin typeface="+mn-lt"/>
                <a:ea typeface="+mn-ea"/>
                <a:cs typeface="+mn-cs"/>
              </a:rPr>
              <a:t> ban </a:t>
            </a:r>
            <a:r>
              <a:rPr lang="en-US" sz="1200" kern="1200" dirty="0" err="1" smtClean="0">
                <a:solidFill>
                  <a:schemeClr val="tx1"/>
                </a:solidFill>
                <a:latin typeface="+mn-lt"/>
                <a:ea typeface="+mn-ea"/>
                <a:cs typeface="+mn-cs"/>
              </a:rPr>
              <a:t>Kiểm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cấp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năm</a:t>
            </a:r>
            <a:r>
              <a:rPr lang="en-US" sz="1200" kern="1200" dirty="0" smtClean="0">
                <a:solidFill>
                  <a:schemeClr val="tx1"/>
                </a:solidFill>
                <a:latin typeface="+mn-lt"/>
                <a:ea typeface="+mn-ea"/>
                <a:cs typeface="+mn-cs"/>
              </a:rPr>
              <a:t> 2017; </a:t>
            </a:r>
          </a:p>
          <a:p>
            <a:pPr marL="0" marR="0" indent="0" algn="just"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	(7) </a:t>
            </a:r>
            <a:r>
              <a:rPr lang="en-US" sz="1200" kern="1200" dirty="0" err="1" smtClean="0">
                <a:solidFill>
                  <a:schemeClr val="tx1"/>
                </a:solidFill>
                <a:latin typeface="+mn-lt"/>
                <a:ea typeface="+mn-ea"/>
                <a:cs typeface="+mn-cs"/>
              </a:rPr>
              <a:t>Một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số</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vấn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bộ</a:t>
            </a:r>
            <a:r>
              <a:rPr lang="en-US" sz="1200" kern="1200" dirty="0" smtClean="0">
                <a:solidFill>
                  <a:schemeClr val="tx1"/>
                </a:solidFill>
                <a:latin typeface="+mn-lt"/>
                <a:ea typeface="+mn-ea"/>
                <a:cs typeface="+mn-cs"/>
              </a:rPr>
              <a:t>.</a:t>
            </a:r>
          </a:p>
          <a:p>
            <a:pPr algn="just"/>
            <a:endParaRPr lang="en-US" sz="1200" kern="1200" dirty="0" smtClean="0">
              <a:solidFill>
                <a:schemeClr val="tx1"/>
              </a:solidFill>
              <a:latin typeface="+mn-lt"/>
              <a:ea typeface="+mn-ea"/>
              <a:cs typeface="+mn-cs"/>
            </a:endParaRPr>
          </a:p>
          <a:p>
            <a:pPr marL="0" marR="0" indent="0" algn="just"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Sau</a:t>
            </a:r>
            <a:r>
              <a:rPr lang="en-US" sz="1200" kern="1200" dirty="0" smtClean="0">
                <a:solidFill>
                  <a:schemeClr val="tx1"/>
                </a:solidFill>
                <a:latin typeface="+mn-lt"/>
                <a:ea typeface="+mn-ea"/>
                <a:cs typeface="+mn-cs"/>
              </a:rPr>
              <a:t> 6 </a:t>
            </a:r>
            <a:r>
              <a:rPr lang="en-US" sz="1200" kern="1200" dirty="0" err="1" smtClean="0">
                <a:solidFill>
                  <a:schemeClr val="tx1"/>
                </a:solidFill>
                <a:latin typeface="+mn-lt"/>
                <a:ea typeface="+mn-ea"/>
                <a:cs typeface="+mn-cs"/>
              </a:rPr>
              <a:t>ngày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việc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khẩn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trương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nghiêm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túc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Hội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nghị</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lần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thứ</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bảy</a:t>
            </a:r>
            <a:r>
              <a:rPr lang="en-US" sz="1200" kern="1200" dirty="0" smtClean="0">
                <a:solidFill>
                  <a:schemeClr val="tx1"/>
                </a:solidFill>
                <a:latin typeface="+mn-lt"/>
                <a:ea typeface="+mn-ea"/>
                <a:cs typeface="+mn-cs"/>
              </a:rPr>
              <a:t> Ban </a:t>
            </a:r>
            <a:r>
              <a:rPr lang="en-US" sz="1200" kern="1200" dirty="0" err="1" smtClean="0">
                <a:solidFill>
                  <a:schemeClr val="tx1"/>
                </a:solidFill>
                <a:latin typeface="+mn-lt"/>
                <a:ea typeface="+mn-ea"/>
                <a:cs typeface="+mn-cs"/>
              </a:rPr>
              <a:t>Chấp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hành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Trung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ương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Đảng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khoá</a:t>
            </a:r>
            <a:r>
              <a:rPr lang="en-US" sz="1200" kern="1200" dirty="0" smtClean="0">
                <a:solidFill>
                  <a:schemeClr val="tx1"/>
                </a:solidFill>
                <a:latin typeface="+mn-lt"/>
                <a:ea typeface="+mn-ea"/>
                <a:cs typeface="+mn-cs"/>
              </a:rPr>
              <a:t> XII </a:t>
            </a:r>
            <a:r>
              <a:rPr lang="en-US" sz="1200" kern="1200" dirty="0" err="1" smtClean="0">
                <a:solidFill>
                  <a:schemeClr val="tx1"/>
                </a:solidFill>
                <a:latin typeface="+mn-lt"/>
                <a:ea typeface="+mn-ea"/>
                <a:cs typeface="+mn-cs"/>
              </a:rPr>
              <a:t>đã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hoàn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thành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toàn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bộ</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nội</a:t>
            </a:r>
            <a:r>
              <a:rPr lang="en-US" sz="1200" kern="1200" dirty="0" smtClean="0">
                <a:solidFill>
                  <a:schemeClr val="tx1"/>
                </a:solidFill>
                <a:latin typeface="+mn-lt"/>
                <a:ea typeface="+mn-ea"/>
                <a:cs typeface="+mn-cs"/>
              </a:rPr>
              <a:t> dung </a:t>
            </a:r>
            <a:r>
              <a:rPr lang="en-US" sz="1200" kern="1200" dirty="0" err="1" smtClean="0">
                <a:solidFill>
                  <a:schemeClr val="tx1"/>
                </a:solidFill>
                <a:latin typeface="+mn-lt"/>
                <a:ea typeface="+mn-ea"/>
                <a:cs typeface="+mn-cs"/>
              </a:rPr>
              <a:t>chương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trình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đồng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chí</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Uỷ</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Trung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ương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Đảng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mời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dự</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Hội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nghị</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thể</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thần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trách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nhiệm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cao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huy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dân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trí</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tuệ</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thẳng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thắn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luận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đóng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góp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nhiều</a:t>
            </a:r>
            <a:r>
              <a:rPr lang="en-US" sz="1200" kern="1200" dirty="0" smtClean="0">
                <a:solidFill>
                  <a:schemeClr val="tx1"/>
                </a:solidFill>
                <a:latin typeface="+mn-lt"/>
                <a:ea typeface="+mn-ea"/>
                <a:cs typeface="+mn-cs"/>
              </a:rPr>
              <a:t> ý </a:t>
            </a:r>
            <a:r>
              <a:rPr lang="en-US" sz="1200" kern="1200" dirty="0" err="1" smtClean="0">
                <a:solidFill>
                  <a:schemeClr val="tx1"/>
                </a:solidFill>
                <a:latin typeface="+mn-lt"/>
                <a:ea typeface="+mn-ea"/>
                <a:cs typeface="+mn-cs"/>
              </a:rPr>
              <a:t>kiến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trọng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án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báo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Bộ</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Chính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trị</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họp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luận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để</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tiếp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thu</a:t>
            </a:r>
            <a:r>
              <a:rPr lang="en-US" sz="1200" kern="1200" dirty="0" smtClean="0">
                <a:solidFill>
                  <a:schemeClr val="tx1"/>
                </a:solidFill>
                <a:latin typeface="+mn-lt"/>
                <a:ea typeface="+mn-ea"/>
                <a:cs typeface="+mn-cs"/>
              </a:rPr>
              <a:t> ý </a:t>
            </a:r>
            <a:r>
              <a:rPr lang="en-US" sz="1200" kern="1200" dirty="0" err="1" smtClean="0">
                <a:solidFill>
                  <a:schemeClr val="tx1"/>
                </a:solidFill>
                <a:latin typeface="+mn-lt"/>
                <a:ea typeface="+mn-ea"/>
                <a:cs typeface="+mn-cs"/>
              </a:rPr>
              <a:t>kiến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Trung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ương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giải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trình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những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vấn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còn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có</a:t>
            </a:r>
            <a:r>
              <a:rPr lang="en-US" sz="1200" kern="1200" dirty="0" smtClean="0">
                <a:solidFill>
                  <a:schemeClr val="tx1"/>
                </a:solidFill>
                <a:latin typeface="+mn-lt"/>
                <a:ea typeface="+mn-ea"/>
                <a:cs typeface="+mn-cs"/>
              </a:rPr>
              <a:t> ý </a:t>
            </a:r>
            <a:r>
              <a:rPr lang="en-US" sz="1200" kern="1200" dirty="0" err="1" smtClean="0">
                <a:solidFill>
                  <a:schemeClr val="tx1"/>
                </a:solidFill>
                <a:latin typeface="+mn-lt"/>
                <a:ea typeface="+mn-ea"/>
                <a:cs typeface="+mn-cs"/>
              </a:rPr>
              <a:t>kiến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nhau</a:t>
            </a:r>
            <a:r>
              <a:rPr lang="en-US" sz="1200" kern="1200" dirty="0" smtClean="0">
                <a:solidFill>
                  <a:schemeClr val="tx1"/>
                </a:solidFill>
                <a:latin typeface="+mn-lt"/>
                <a:ea typeface="+mn-ea"/>
                <a:cs typeface="+mn-cs"/>
              </a:rPr>
              <a:t>. Ban </a:t>
            </a:r>
            <a:r>
              <a:rPr lang="en-US" sz="1200" kern="1200" dirty="0" err="1" smtClean="0">
                <a:solidFill>
                  <a:schemeClr val="tx1"/>
                </a:solidFill>
                <a:latin typeface="+mn-lt"/>
                <a:ea typeface="+mn-ea"/>
                <a:cs typeface="+mn-cs"/>
              </a:rPr>
              <a:t>Chấp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hành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Trung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ương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Đảng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thống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cao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thông</a:t>
            </a:r>
            <a:r>
              <a:rPr lang="en-US" sz="1200" kern="1200" dirty="0" smtClean="0">
                <a:solidFill>
                  <a:schemeClr val="tx1"/>
                </a:solidFill>
                <a:latin typeface="+mn-lt"/>
                <a:ea typeface="+mn-ea"/>
                <a:cs typeface="+mn-cs"/>
              </a:rPr>
              <a:t> qua </a:t>
            </a:r>
            <a:r>
              <a:rPr lang="en-US" sz="1200" kern="1200" dirty="0" err="1" smtClean="0">
                <a:solidFill>
                  <a:schemeClr val="tx1"/>
                </a:solidFill>
                <a:latin typeface="+mn-lt"/>
                <a:ea typeface="+mn-ea"/>
                <a:cs typeface="+mn-cs"/>
              </a:rPr>
              <a:t>Nghị</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quyết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Hội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nghị</a:t>
            </a:r>
            <a:r>
              <a:rPr lang="en-US" sz="1200" kern="1200" dirty="0" smtClean="0">
                <a:solidFill>
                  <a:schemeClr val="tx1"/>
                </a:solidFill>
                <a:latin typeface="+mn-lt"/>
                <a:ea typeface="+mn-ea"/>
                <a:cs typeface="+mn-cs"/>
              </a:rPr>
              <a:t>.</a:t>
            </a:r>
          </a:p>
          <a:p>
            <a:pPr algn="just"/>
            <a:endParaRPr lang="en-US" sz="1200" kern="1200" dirty="0" smtClean="0">
              <a:solidFill>
                <a:schemeClr val="tx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2000" dirty="0" smtClean="0">
                <a:latin typeface="+mj-lt"/>
              </a:rPr>
              <a:t>	</a:t>
            </a:r>
            <a:r>
              <a:rPr lang="en-US" sz="2000" dirty="0" err="1" smtClean="0">
                <a:latin typeface="+mj-lt"/>
              </a:rPr>
              <a:t>Bây</a:t>
            </a:r>
            <a:r>
              <a:rPr lang="en-US" sz="2000" baseline="0" dirty="0" smtClean="0">
                <a:latin typeface="+mj-lt"/>
              </a:rPr>
              <a:t> </a:t>
            </a:r>
            <a:r>
              <a:rPr lang="en-US" sz="2000" baseline="0" dirty="0" err="1" smtClean="0">
                <a:latin typeface="+mj-lt"/>
              </a:rPr>
              <a:t>giờ</a:t>
            </a:r>
            <a:r>
              <a:rPr lang="en-US" sz="2000" baseline="0" dirty="0" smtClean="0">
                <a:latin typeface="+mj-lt"/>
              </a:rPr>
              <a:t> </a:t>
            </a:r>
            <a:r>
              <a:rPr lang="en-US" sz="2000" baseline="0" dirty="0" err="1" smtClean="0">
                <a:latin typeface="+mj-lt"/>
              </a:rPr>
              <a:t>tôi</a:t>
            </a:r>
            <a:r>
              <a:rPr lang="en-US" sz="2000" baseline="0" dirty="0" smtClean="0">
                <a:latin typeface="+mj-lt"/>
              </a:rPr>
              <a:t> </a:t>
            </a:r>
            <a:r>
              <a:rPr lang="en-US" sz="2000" baseline="0" dirty="0" err="1" smtClean="0">
                <a:latin typeface="+mj-lt"/>
              </a:rPr>
              <a:t>xin</a:t>
            </a:r>
            <a:r>
              <a:rPr lang="en-US" sz="2000" baseline="0" dirty="0" smtClean="0">
                <a:latin typeface="+mj-lt"/>
              </a:rPr>
              <a:t> </a:t>
            </a:r>
            <a:r>
              <a:rPr lang="en-US" sz="2000" baseline="0" dirty="0" err="1" smtClean="0">
                <a:latin typeface="+mj-lt"/>
              </a:rPr>
              <a:t>trình</a:t>
            </a:r>
            <a:r>
              <a:rPr lang="en-US" sz="2000" baseline="0" dirty="0" smtClean="0">
                <a:latin typeface="+mj-lt"/>
              </a:rPr>
              <a:t> </a:t>
            </a:r>
            <a:r>
              <a:rPr lang="en-US" sz="2000" baseline="0" dirty="0" err="1" smtClean="0">
                <a:latin typeface="+mj-lt"/>
              </a:rPr>
              <a:t>bày</a:t>
            </a:r>
            <a:r>
              <a:rPr lang="en-US" sz="2000" baseline="0" dirty="0" smtClean="0">
                <a:latin typeface="+mj-lt"/>
              </a:rPr>
              <a:t> </a:t>
            </a:r>
            <a:r>
              <a:rPr lang="vi-VN" sz="2000" dirty="0" smtClean="0">
                <a:latin typeface="+mj-lt"/>
              </a:rPr>
              <a:t>Những nội dung c</a:t>
            </a:r>
            <a:r>
              <a:rPr lang="en-US" sz="2000" dirty="0" smtClean="0">
                <a:latin typeface="+mj-lt"/>
              </a:rPr>
              <a:t>ơ</a:t>
            </a:r>
            <a:r>
              <a:rPr lang="vi-VN" sz="2000" dirty="0" smtClean="0">
                <a:latin typeface="+mj-lt"/>
              </a:rPr>
              <a:t> </a:t>
            </a:r>
            <a:r>
              <a:rPr lang="en-US" sz="2000" dirty="0" err="1" smtClean="0">
                <a:latin typeface="+mj-lt"/>
              </a:rPr>
              <a:t>bản</a:t>
            </a:r>
            <a:r>
              <a:rPr lang="vi-VN" sz="2000" dirty="0" smtClean="0">
                <a:latin typeface="+mj-lt"/>
              </a:rPr>
              <a:t> và mới trong </a:t>
            </a:r>
            <a:r>
              <a:rPr lang="en-US" sz="2000" dirty="0" err="1" smtClean="0">
                <a:latin typeface="+mj-lt"/>
              </a:rPr>
              <a:t>Nghị</a:t>
            </a:r>
            <a:r>
              <a:rPr lang="en-US" sz="2000" baseline="0" dirty="0" smtClean="0">
                <a:latin typeface="+mj-lt"/>
              </a:rPr>
              <a:t> </a:t>
            </a:r>
            <a:r>
              <a:rPr lang="en-US" sz="2000" baseline="0" dirty="0" err="1" smtClean="0">
                <a:latin typeface="+mj-lt"/>
              </a:rPr>
              <a:t>quyết</a:t>
            </a:r>
            <a:r>
              <a:rPr lang="en-US" sz="2000" baseline="0" dirty="0" smtClean="0">
                <a:latin typeface="+mj-lt"/>
              </a:rPr>
              <a:t> </a:t>
            </a:r>
            <a:r>
              <a:rPr lang="en-US" sz="2000" baseline="0" dirty="0" err="1" smtClean="0">
                <a:latin typeface="+mj-lt"/>
              </a:rPr>
              <a:t>số</a:t>
            </a:r>
            <a:r>
              <a:rPr lang="en-US" sz="2000" baseline="0" dirty="0" smtClean="0">
                <a:latin typeface="+mj-lt"/>
              </a:rPr>
              <a:t> 26-NQ/TW, </a:t>
            </a:r>
            <a:r>
              <a:rPr lang="vi-VN" sz="2000" dirty="0" smtClean="0">
                <a:latin typeface="+mj-lt"/>
              </a:rPr>
              <a:t>về </a:t>
            </a:r>
            <a:r>
              <a:rPr lang="en-US" sz="2000" dirty="0" err="1" smtClean="0">
                <a:latin typeface="+mj-lt"/>
              </a:rPr>
              <a:t>tập</a:t>
            </a:r>
            <a:r>
              <a:rPr lang="en-US" sz="2000" baseline="0" dirty="0" smtClean="0">
                <a:latin typeface="+mj-lt"/>
              </a:rPr>
              <a:t> </a:t>
            </a:r>
            <a:r>
              <a:rPr lang="en-US" sz="2000" baseline="0" dirty="0" err="1" smtClean="0">
                <a:latin typeface="+mj-lt"/>
              </a:rPr>
              <a:t>trung</a:t>
            </a:r>
            <a:r>
              <a:rPr lang="en-US" sz="2000" baseline="0" dirty="0" smtClean="0">
                <a:latin typeface="+mj-lt"/>
              </a:rPr>
              <a:t> </a:t>
            </a:r>
            <a:r>
              <a:rPr lang="en-US" sz="2000" baseline="0" dirty="0" err="1" smtClean="0">
                <a:latin typeface="+mj-lt"/>
              </a:rPr>
              <a:t>xây</a:t>
            </a:r>
            <a:r>
              <a:rPr lang="en-US" sz="2000" baseline="0" dirty="0" smtClean="0">
                <a:latin typeface="+mj-lt"/>
              </a:rPr>
              <a:t> </a:t>
            </a:r>
            <a:r>
              <a:rPr lang="en-US" sz="2000" baseline="0" dirty="0" err="1" smtClean="0">
                <a:latin typeface="+mj-lt"/>
              </a:rPr>
              <a:t>dựng</a:t>
            </a:r>
            <a:r>
              <a:rPr lang="en-US" sz="2000" baseline="0" dirty="0" smtClean="0">
                <a:latin typeface="+mj-lt"/>
              </a:rPr>
              <a:t> </a:t>
            </a:r>
            <a:r>
              <a:rPr lang="en-US" sz="2000" baseline="0" dirty="0" err="1" smtClean="0">
                <a:latin typeface="+mj-lt"/>
              </a:rPr>
              <a:t>đội</a:t>
            </a:r>
            <a:r>
              <a:rPr lang="en-US" sz="2000" baseline="0" dirty="0" smtClean="0">
                <a:latin typeface="+mj-lt"/>
              </a:rPr>
              <a:t> </a:t>
            </a:r>
            <a:r>
              <a:rPr lang="en-US" sz="2000" baseline="0" dirty="0" err="1" smtClean="0">
                <a:latin typeface="+mj-lt"/>
              </a:rPr>
              <a:t>ngũ</a:t>
            </a:r>
            <a:r>
              <a:rPr lang="en-US" sz="2000" baseline="0" dirty="0" smtClean="0">
                <a:latin typeface="+mj-lt"/>
              </a:rPr>
              <a:t> </a:t>
            </a:r>
            <a:r>
              <a:rPr lang="en-US" sz="2000" baseline="0" dirty="0" err="1" smtClean="0">
                <a:latin typeface="+mj-lt"/>
              </a:rPr>
              <a:t>cán</a:t>
            </a:r>
            <a:r>
              <a:rPr lang="en-US" sz="2000" baseline="0" dirty="0" smtClean="0">
                <a:latin typeface="+mj-lt"/>
              </a:rPr>
              <a:t> </a:t>
            </a:r>
            <a:r>
              <a:rPr lang="en-US" sz="2000" baseline="0" dirty="0" err="1" smtClean="0">
                <a:latin typeface="+mj-lt"/>
              </a:rPr>
              <a:t>bộ</a:t>
            </a:r>
            <a:r>
              <a:rPr lang="en-US" sz="2000" baseline="0" dirty="0" smtClean="0">
                <a:latin typeface="+mj-lt"/>
              </a:rPr>
              <a:t> </a:t>
            </a:r>
            <a:r>
              <a:rPr lang="en-US" sz="2000" baseline="0" dirty="0" err="1" smtClean="0">
                <a:latin typeface="+mj-lt"/>
              </a:rPr>
              <a:t>các</a:t>
            </a:r>
            <a:r>
              <a:rPr lang="en-US" sz="2000" baseline="0" dirty="0" smtClean="0">
                <a:latin typeface="+mj-lt"/>
              </a:rPr>
              <a:t> </a:t>
            </a:r>
            <a:r>
              <a:rPr lang="en-US" sz="2000" baseline="0" dirty="0" err="1" smtClean="0">
                <a:latin typeface="+mj-lt"/>
              </a:rPr>
              <a:t>cấp</a:t>
            </a:r>
            <a:r>
              <a:rPr lang="en-US" sz="2000" baseline="0" dirty="0" smtClean="0">
                <a:latin typeface="+mj-lt"/>
              </a:rPr>
              <a:t>, </a:t>
            </a:r>
            <a:r>
              <a:rPr lang="en-US" sz="2000" baseline="0" dirty="0" err="1" smtClean="0">
                <a:latin typeface="+mj-lt"/>
              </a:rPr>
              <a:t>nhất</a:t>
            </a:r>
            <a:r>
              <a:rPr lang="en-US" sz="2000" baseline="0" dirty="0" smtClean="0">
                <a:latin typeface="+mj-lt"/>
              </a:rPr>
              <a:t> </a:t>
            </a:r>
            <a:r>
              <a:rPr lang="en-US" sz="2000" baseline="0" dirty="0" err="1" smtClean="0">
                <a:latin typeface="+mj-lt"/>
              </a:rPr>
              <a:t>là</a:t>
            </a:r>
            <a:r>
              <a:rPr lang="en-US" sz="2000" baseline="0" dirty="0" smtClean="0">
                <a:latin typeface="+mj-lt"/>
              </a:rPr>
              <a:t> </a:t>
            </a:r>
            <a:r>
              <a:rPr lang="en-US" sz="2000" baseline="0" dirty="0" err="1" smtClean="0">
                <a:latin typeface="+mj-lt"/>
              </a:rPr>
              <a:t>cấp</a:t>
            </a:r>
            <a:r>
              <a:rPr lang="en-US" sz="2000" baseline="0" dirty="0" smtClean="0">
                <a:latin typeface="+mj-lt"/>
              </a:rPr>
              <a:t> </a:t>
            </a:r>
            <a:r>
              <a:rPr lang="en-US" sz="2000" baseline="0" dirty="0" err="1" smtClean="0">
                <a:latin typeface="+mj-lt"/>
              </a:rPr>
              <a:t>chiến</a:t>
            </a:r>
            <a:r>
              <a:rPr lang="en-US" sz="2000" baseline="0" dirty="0" smtClean="0">
                <a:latin typeface="+mj-lt"/>
              </a:rPr>
              <a:t> </a:t>
            </a:r>
            <a:r>
              <a:rPr lang="en-US" sz="2000" baseline="0" dirty="0" err="1" smtClean="0">
                <a:latin typeface="+mj-lt"/>
              </a:rPr>
              <a:t>lược</a:t>
            </a:r>
            <a:r>
              <a:rPr lang="en-US" sz="2000" baseline="0" dirty="0" smtClean="0">
                <a:latin typeface="+mj-lt"/>
              </a:rPr>
              <a:t> </a:t>
            </a:r>
            <a:r>
              <a:rPr lang="en-US" sz="2000" baseline="0" dirty="0" err="1" smtClean="0">
                <a:latin typeface="+mj-lt"/>
              </a:rPr>
              <a:t>đủ</a:t>
            </a:r>
            <a:r>
              <a:rPr lang="en-US" sz="2000" baseline="0" dirty="0" smtClean="0">
                <a:latin typeface="+mj-lt"/>
              </a:rPr>
              <a:t> </a:t>
            </a:r>
            <a:r>
              <a:rPr lang="en-US" sz="2000" baseline="0" dirty="0" err="1" smtClean="0">
                <a:latin typeface="+mj-lt"/>
              </a:rPr>
              <a:t>phẩm</a:t>
            </a:r>
            <a:r>
              <a:rPr lang="en-US" sz="2000" baseline="0" dirty="0" smtClean="0">
                <a:latin typeface="+mj-lt"/>
              </a:rPr>
              <a:t> </a:t>
            </a:r>
            <a:r>
              <a:rPr lang="en-US" sz="2000" baseline="0" dirty="0" err="1" smtClean="0">
                <a:latin typeface="+mj-lt"/>
              </a:rPr>
              <a:t>chất</a:t>
            </a:r>
            <a:r>
              <a:rPr lang="en-US" sz="2000" baseline="0" dirty="0" smtClean="0">
                <a:latin typeface="+mj-lt"/>
              </a:rPr>
              <a:t>, </a:t>
            </a:r>
            <a:r>
              <a:rPr lang="en-US" sz="2000" baseline="0" dirty="0" err="1" smtClean="0">
                <a:latin typeface="+mj-lt"/>
              </a:rPr>
              <a:t>năng</a:t>
            </a:r>
            <a:r>
              <a:rPr lang="en-US" sz="2000" baseline="0" dirty="0" smtClean="0">
                <a:latin typeface="+mj-lt"/>
              </a:rPr>
              <a:t> </a:t>
            </a:r>
            <a:r>
              <a:rPr lang="en-US" sz="2000" baseline="0" dirty="0" err="1" smtClean="0">
                <a:latin typeface="+mj-lt"/>
              </a:rPr>
              <a:t>lực</a:t>
            </a:r>
            <a:r>
              <a:rPr lang="en-US" sz="2000" baseline="0" dirty="0" smtClean="0">
                <a:latin typeface="+mj-lt"/>
              </a:rPr>
              <a:t> </a:t>
            </a:r>
            <a:r>
              <a:rPr lang="en-US" sz="2000" baseline="0" dirty="0" err="1" smtClean="0">
                <a:latin typeface="+mj-lt"/>
              </a:rPr>
              <a:t>và</a:t>
            </a:r>
            <a:r>
              <a:rPr lang="en-US" sz="2000" baseline="0" dirty="0" smtClean="0">
                <a:latin typeface="+mj-lt"/>
              </a:rPr>
              <a:t> </a:t>
            </a:r>
            <a:r>
              <a:rPr lang="en-US" sz="2000" baseline="0" dirty="0" err="1" smtClean="0">
                <a:latin typeface="+mj-lt"/>
              </a:rPr>
              <a:t>uy</a:t>
            </a:r>
            <a:r>
              <a:rPr lang="en-US" sz="2000" baseline="0" dirty="0" smtClean="0">
                <a:latin typeface="+mj-lt"/>
              </a:rPr>
              <a:t> </a:t>
            </a:r>
            <a:r>
              <a:rPr lang="en-US" sz="2000" baseline="0" dirty="0" err="1" smtClean="0">
                <a:latin typeface="+mj-lt"/>
              </a:rPr>
              <a:t>tín</a:t>
            </a:r>
            <a:r>
              <a:rPr lang="en-US" sz="2000" baseline="0" dirty="0" smtClean="0">
                <a:latin typeface="+mj-lt"/>
              </a:rPr>
              <a:t>, </a:t>
            </a:r>
            <a:r>
              <a:rPr lang="en-US" sz="2000" baseline="0" dirty="0" err="1" smtClean="0">
                <a:latin typeface="+mj-lt"/>
              </a:rPr>
              <a:t>ngang</a:t>
            </a:r>
            <a:r>
              <a:rPr lang="en-US" sz="2000" baseline="0" dirty="0" smtClean="0">
                <a:latin typeface="+mj-lt"/>
              </a:rPr>
              <a:t> </a:t>
            </a:r>
            <a:r>
              <a:rPr lang="en-US" sz="2000" baseline="0" dirty="0" err="1" smtClean="0">
                <a:latin typeface="+mj-lt"/>
              </a:rPr>
              <a:t>tầm</a:t>
            </a:r>
            <a:r>
              <a:rPr lang="en-US" sz="2000" baseline="0" dirty="0" smtClean="0">
                <a:latin typeface="+mj-lt"/>
              </a:rPr>
              <a:t> </a:t>
            </a:r>
            <a:r>
              <a:rPr lang="en-US" sz="2000" baseline="0" dirty="0" err="1" smtClean="0">
                <a:latin typeface="+mj-lt"/>
              </a:rPr>
              <a:t>nhiệm</a:t>
            </a:r>
            <a:r>
              <a:rPr lang="en-US" sz="2000" baseline="0" dirty="0" smtClean="0">
                <a:latin typeface="+mj-lt"/>
              </a:rPr>
              <a:t> </a:t>
            </a:r>
            <a:r>
              <a:rPr lang="en-US" sz="2000" baseline="0" dirty="0" err="1" smtClean="0">
                <a:latin typeface="+mj-lt"/>
              </a:rPr>
              <a:t>vụ</a:t>
            </a:r>
            <a:r>
              <a:rPr lang="en-US" sz="2000" baseline="0" dirty="0" smtClean="0">
                <a:latin typeface="+mj-lt"/>
              </a:rPr>
              <a:t>.</a:t>
            </a:r>
          </a:p>
        </p:txBody>
      </p:sp>
      <p:sp>
        <p:nvSpPr>
          <p:cNvPr id="4" name="Slide Number Placeholder 3"/>
          <p:cNvSpPr>
            <a:spLocks noGrp="1"/>
          </p:cNvSpPr>
          <p:nvPr>
            <p:ph type="sldNum" sz="quarter" idx="10"/>
          </p:nvPr>
        </p:nvSpPr>
        <p:spPr/>
        <p:txBody>
          <a:bodyPr/>
          <a:lstStyle/>
          <a:p>
            <a:fld id="{0F9F6472-1931-49CD-AFD9-E54CEB40E412}" type="slidenum">
              <a:rPr lang="en-US" smtClean="0"/>
              <a:pPr/>
              <a:t>1</a:t>
            </a:fld>
            <a:endParaRPr lang="en-US"/>
          </a:p>
        </p:txBody>
      </p:sp>
    </p:spTree>
    <p:extLst>
      <p:ext uri="{BB962C8B-B14F-4D97-AF65-F5344CB8AC3E}">
        <p14:creationId xmlns:p14="http://schemas.microsoft.com/office/powerpoint/2010/main" val="400315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just" defTabSz="914400" rtl="0" eaLnBrk="1" fontAlgn="base" latinLnBrk="0" hangingPunct="1">
              <a:lnSpc>
                <a:spcPct val="100000"/>
              </a:lnSpc>
              <a:spcBef>
                <a:spcPct val="30000"/>
              </a:spcBef>
              <a:spcAft>
                <a:spcPct val="0"/>
              </a:spcAft>
              <a:buClrTx/>
              <a:buSzTx/>
              <a:buFontTx/>
              <a:buNone/>
              <a:tabLst/>
              <a:defRPr/>
            </a:pPr>
            <a:r>
              <a:rPr lang="en-US" sz="1400" b="1" kern="1200" dirty="0" smtClean="0">
                <a:solidFill>
                  <a:schemeClr val="tx1"/>
                </a:solidFill>
                <a:latin typeface="Times New Roman" pitchFamily="18" charset="0"/>
                <a:ea typeface="+mn-ea"/>
                <a:cs typeface="Times New Roman" pitchFamily="18" charset="0"/>
              </a:rPr>
              <a:t>	</a:t>
            </a:r>
            <a:r>
              <a:rPr lang="en-US" sz="1400" b="1" kern="1200" dirty="0" err="1" smtClean="0">
                <a:solidFill>
                  <a:schemeClr val="tx1"/>
                </a:solidFill>
                <a:latin typeface="Times New Roman" pitchFamily="18" charset="0"/>
                <a:ea typeface="+mn-ea"/>
                <a:cs typeface="Times New Roman" pitchFamily="18" charset="0"/>
              </a:rPr>
              <a:t>Hai</a:t>
            </a:r>
            <a:r>
              <a:rPr lang="en-US" sz="1400" b="1" kern="1200" dirty="0" smtClean="0">
                <a:solidFill>
                  <a:schemeClr val="tx1"/>
                </a:solidFill>
                <a:latin typeface="Times New Roman" pitchFamily="18" charset="0"/>
                <a:ea typeface="+mn-ea"/>
                <a:cs typeface="Times New Roman" pitchFamily="18" charset="0"/>
              </a:rPr>
              <a:t> </a:t>
            </a:r>
            <a:r>
              <a:rPr lang="en-US" sz="1400" b="1" kern="1200" dirty="0" err="1" smtClean="0">
                <a:solidFill>
                  <a:schemeClr val="tx1"/>
                </a:solidFill>
                <a:latin typeface="Times New Roman" pitchFamily="18" charset="0"/>
                <a:ea typeface="+mn-ea"/>
                <a:cs typeface="Times New Roman" pitchFamily="18" charset="0"/>
              </a:rPr>
              <a:t>là</a:t>
            </a:r>
            <a:r>
              <a:rPr lang="en-US" sz="1400" b="1" kern="1200" dirty="0" smtClean="0">
                <a:solidFill>
                  <a:schemeClr val="tx1"/>
                </a:solidFill>
                <a:latin typeface="Times New Roman" pitchFamily="18" charset="0"/>
                <a:ea typeface="+mn-ea"/>
                <a:cs typeface="Times New Roman" pitchFamily="18" charset="0"/>
              </a:rPr>
              <a:t>, </a:t>
            </a:r>
            <a:r>
              <a:rPr lang="vi-VN" dirty="0" smtClean="0">
                <a:solidFill>
                  <a:schemeClr val="tx1"/>
                </a:solidFill>
              </a:rPr>
              <a:t>Công tác bảo đảm an ninh, an toàn trên biển, trật tự an toàn xã hội ở các vùng ven biển gặp nhiều khó khăn. </a:t>
            </a:r>
            <a:r>
              <a:rPr lang="en-US" dirty="0" smtClean="0">
                <a:solidFill>
                  <a:schemeClr val="tx1"/>
                </a:solidFill>
              </a:rPr>
              <a:t>H</a:t>
            </a:r>
            <a:r>
              <a:rPr lang="vi-VN" dirty="0" smtClean="0">
                <a:solidFill>
                  <a:schemeClr val="tx1"/>
                </a:solidFill>
              </a:rPr>
              <a:t>ợp tác quốc tế về biển, đảo vẫn còn hạn chế</a:t>
            </a:r>
            <a:endParaRPr lang="en-US" dirty="0" smtClean="0"/>
          </a:p>
        </p:txBody>
      </p:sp>
      <p:sp>
        <p:nvSpPr>
          <p:cNvPr id="34819"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vi-VN"/>
              <a:t>BAN TỔ CHỨC TRUNG ƯƠNG</a:t>
            </a:r>
            <a:endParaRPr lang="en-US"/>
          </a:p>
        </p:txBody>
      </p:sp>
      <p:sp>
        <p:nvSpPr>
          <p:cNvPr id="34820"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D3C1C9EA-A348-4322-BC9E-12113378D563}" type="datetime1">
              <a:rPr lang="en-US" smtClean="0"/>
              <a:t>12/3/2018</a:t>
            </a:fld>
            <a:endParaRPr lang="en-US"/>
          </a:p>
        </p:txBody>
      </p:sp>
      <p:sp>
        <p:nvSpPr>
          <p:cNvPr id="34821"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t>VĂN PHÒNG BAN</a:t>
            </a:r>
          </a:p>
        </p:txBody>
      </p:sp>
      <p:sp>
        <p:nvSpPr>
          <p:cNvPr id="34822"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0CC3BA-E6DF-4EB1-9BA0-5DBCAC300751}" type="slidenum">
              <a:rPr lang="en-US"/>
              <a:pPr fontAlgn="base">
                <a:spcBef>
                  <a:spcPct val="0"/>
                </a:spcBef>
                <a:spcAft>
                  <a:spcPct val="0"/>
                </a:spcAft>
              </a:pPr>
              <a:t>10</a:t>
            </a:fld>
            <a:endParaRPr lang="en-US"/>
          </a:p>
        </p:txBody>
      </p:sp>
    </p:spTree>
    <p:extLst>
      <p:ext uri="{BB962C8B-B14F-4D97-AF65-F5344CB8AC3E}">
        <p14:creationId xmlns:p14="http://schemas.microsoft.com/office/powerpoint/2010/main" val="3588393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just" defTabSz="914400" rtl="0" eaLnBrk="1" fontAlgn="base" latinLnBrk="0" hangingPunct="1">
              <a:lnSpc>
                <a:spcPct val="100000"/>
              </a:lnSpc>
              <a:spcBef>
                <a:spcPct val="30000"/>
              </a:spcBef>
              <a:spcAft>
                <a:spcPct val="0"/>
              </a:spcAft>
              <a:buClrTx/>
              <a:buSzTx/>
              <a:buFontTx/>
              <a:buNone/>
              <a:tabLst/>
              <a:defRPr/>
            </a:pPr>
            <a:r>
              <a:rPr lang="en-US" sz="1400" b="1" kern="1200" dirty="0" smtClean="0">
                <a:solidFill>
                  <a:schemeClr val="tx1"/>
                </a:solidFill>
                <a:latin typeface="Times New Roman" pitchFamily="18" charset="0"/>
                <a:ea typeface="+mn-ea"/>
                <a:cs typeface="Times New Roman" pitchFamily="18" charset="0"/>
              </a:rPr>
              <a:t>	</a:t>
            </a:r>
            <a:r>
              <a:rPr lang="en-US" sz="1400" b="1" kern="1200" dirty="0" err="1" smtClean="0">
                <a:solidFill>
                  <a:schemeClr val="tx1"/>
                </a:solidFill>
                <a:latin typeface="Times New Roman" pitchFamily="18" charset="0"/>
                <a:ea typeface="+mn-ea"/>
                <a:cs typeface="Times New Roman" pitchFamily="18" charset="0"/>
              </a:rPr>
              <a:t>Ba</a:t>
            </a:r>
            <a:r>
              <a:rPr lang="en-US" sz="1400" b="1" kern="1200" dirty="0" smtClean="0">
                <a:solidFill>
                  <a:schemeClr val="tx1"/>
                </a:solidFill>
                <a:latin typeface="Times New Roman" pitchFamily="18" charset="0"/>
                <a:ea typeface="+mn-ea"/>
                <a:cs typeface="Times New Roman" pitchFamily="18" charset="0"/>
              </a:rPr>
              <a:t> </a:t>
            </a:r>
            <a:r>
              <a:rPr lang="en-US" sz="1400" b="1" kern="1200" dirty="0" err="1" smtClean="0">
                <a:solidFill>
                  <a:schemeClr val="tx1"/>
                </a:solidFill>
                <a:latin typeface="Times New Roman" pitchFamily="18" charset="0"/>
                <a:ea typeface="+mn-ea"/>
                <a:cs typeface="Times New Roman" pitchFamily="18" charset="0"/>
              </a:rPr>
              <a:t>là</a:t>
            </a:r>
            <a:r>
              <a:rPr lang="en-US" sz="1400" b="1" kern="1200" dirty="0" smtClean="0">
                <a:solidFill>
                  <a:schemeClr val="tx1"/>
                </a:solidFill>
                <a:latin typeface="Times New Roman" pitchFamily="18" charset="0"/>
                <a:ea typeface="+mn-ea"/>
                <a:cs typeface="Times New Roman" pitchFamily="18" charset="0"/>
              </a:rPr>
              <a:t>, </a:t>
            </a:r>
            <a:r>
              <a:rPr lang="vi-VN" dirty="0" smtClean="0">
                <a:solidFill>
                  <a:schemeClr val="tx1"/>
                </a:solidFill>
              </a:rPr>
              <a:t>Chưa phát huy lợi thế, tiềm năng là cửa ngõ vươn ra thế giới của các địa phương có biển, chưa tạo chuỗi kết nối giữa các địa phương có biển và không có biển</a:t>
            </a:r>
            <a:endParaRPr lang="en-US" dirty="0" smtClean="0"/>
          </a:p>
        </p:txBody>
      </p:sp>
      <p:sp>
        <p:nvSpPr>
          <p:cNvPr id="34819"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vi-VN"/>
              <a:t>BAN TỔ CHỨC TRUNG ƯƠNG</a:t>
            </a:r>
            <a:endParaRPr lang="en-US"/>
          </a:p>
        </p:txBody>
      </p:sp>
      <p:sp>
        <p:nvSpPr>
          <p:cNvPr id="34820"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8FDBEDE1-AC05-4FD0-B8AA-2DDA3CF36251}" type="datetime1">
              <a:rPr lang="en-US" smtClean="0"/>
              <a:t>12/3/2018</a:t>
            </a:fld>
            <a:endParaRPr lang="en-US"/>
          </a:p>
        </p:txBody>
      </p:sp>
      <p:sp>
        <p:nvSpPr>
          <p:cNvPr id="34821"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t>VĂN PHÒNG BAN</a:t>
            </a:r>
          </a:p>
        </p:txBody>
      </p:sp>
      <p:sp>
        <p:nvSpPr>
          <p:cNvPr id="34822"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0CC3BA-E6DF-4EB1-9BA0-5DBCAC300751}" type="slidenum">
              <a:rPr lang="en-US"/>
              <a:pPr fontAlgn="base">
                <a:spcBef>
                  <a:spcPct val="0"/>
                </a:spcBef>
                <a:spcAft>
                  <a:spcPct val="0"/>
                </a:spcAft>
              </a:pPr>
              <a:t>11</a:t>
            </a:fld>
            <a:endParaRPr lang="en-US"/>
          </a:p>
        </p:txBody>
      </p:sp>
    </p:spTree>
    <p:extLst>
      <p:ext uri="{BB962C8B-B14F-4D97-AF65-F5344CB8AC3E}">
        <p14:creationId xmlns:p14="http://schemas.microsoft.com/office/powerpoint/2010/main" val="2975421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just" defTabSz="914400" rtl="0" eaLnBrk="1" fontAlgn="base" latinLnBrk="0" hangingPunct="1">
              <a:lnSpc>
                <a:spcPct val="100000"/>
              </a:lnSpc>
              <a:spcBef>
                <a:spcPct val="30000"/>
              </a:spcBef>
              <a:spcAft>
                <a:spcPct val="0"/>
              </a:spcAft>
              <a:buClrTx/>
              <a:buSzTx/>
              <a:buFontTx/>
              <a:buNone/>
              <a:tabLst/>
              <a:defRPr/>
            </a:pPr>
            <a:r>
              <a:rPr lang="en-US" sz="1400" b="1" kern="1200" dirty="0" smtClean="0">
                <a:solidFill>
                  <a:schemeClr val="tx1"/>
                </a:solidFill>
                <a:latin typeface="Times New Roman" pitchFamily="18" charset="0"/>
                <a:ea typeface="+mn-ea"/>
                <a:cs typeface="Times New Roman" pitchFamily="18" charset="0"/>
              </a:rPr>
              <a:t>	</a:t>
            </a:r>
            <a:r>
              <a:rPr lang="en-US" sz="1400" b="1" kern="1200" dirty="0" err="1" smtClean="0">
                <a:solidFill>
                  <a:schemeClr val="tx1"/>
                </a:solidFill>
                <a:latin typeface="Times New Roman" pitchFamily="18" charset="0"/>
                <a:ea typeface="+mn-ea"/>
                <a:cs typeface="Times New Roman" pitchFamily="18" charset="0"/>
              </a:rPr>
              <a:t>Bốn</a:t>
            </a:r>
            <a:r>
              <a:rPr lang="en-US" sz="1400" b="1" kern="1200" dirty="0" smtClean="0">
                <a:solidFill>
                  <a:schemeClr val="tx1"/>
                </a:solidFill>
                <a:latin typeface="Times New Roman" pitchFamily="18" charset="0"/>
                <a:ea typeface="+mn-ea"/>
                <a:cs typeface="Times New Roman" pitchFamily="18" charset="0"/>
              </a:rPr>
              <a:t> </a:t>
            </a:r>
            <a:r>
              <a:rPr lang="en-US" sz="1400" b="1" kern="1200" dirty="0" err="1" smtClean="0">
                <a:solidFill>
                  <a:schemeClr val="tx1"/>
                </a:solidFill>
                <a:latin typeface="Times New Roman" pitchFamily="18" charset="0"/>
                <a:ea typeface="+mn-ea"/>
                <a:cs typeface="Times New Roman" pitchFamily="18" charset="0"/>
              </a:rPr>
              <a:t>là</a:t>
            </a:r>
            <a:r>
              <a:rPr lang="en-US" sz="1400" b="1" kern="1200" dirty="0" smtClean="0">
                <a:solidFill>
                  <a:schemeClr val="tx1"/>
                </a:solidFill>
                <a:latin typeface="Times New Roman" pitchFamily="18" charset="0"/>
                <a:ea typeface="+mn-ea"/>
                <a:cs typeface="Times New Roman" pitchFamily="18" charset="0"/>
              </a:rPr>
              <a:t>, </a:t>
            </a:r>
            <a:r>
              <a:rPr lang="vi-VN" dirty="0" smtClean="0">
                <a:solidFill>
                  <a:schemeClr val="tx1"/>
                </a:solidFill>
              </a:rPr>
              <a:t>Mối quan hệ giữa kinh tế với quốc phòng, an ninh; giữa kinh tế với bảo vệ môi trường chưa được gắn kết chặt chẽ, trong một số trường hợp còn xung đột</a:t>
            </a:r>
            <a:endParaRPr lang="en-US" dirty="0" smtClean="0"/>
          </a:p>
        </p:txBody>
      </p:sp>
      <p:sp>
        <p:nvSpPr>
          <p:cNvPr id="34819"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vi-VN"/>
              <a:t>BAN TỔ CHỨC TRUNG ƯƠNG</a:t>
            </a:r>
            <a:endParaRPr lang="en-US"/>
          </a:p>
        </p:txBody>
      </p:sp>
      <p:sp>
        <p:nvSpPr>
          <p:cNvPr id="34820"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6EE3D00A-55DE-4229-82A4-6C6DF49AB0CA}" type="datetime1">
              <a:rPr lang="en-US" smtClean="0"/>
              <a:t>12/3/2018</a:t>
            </a:fld>
            <a:endParaRPr lang="en-US"/>
          </a:p>
        </p:txBody>
      </p:sp>
      <p:sp>
        <p:nvSpPr>
          <p:cNvPr id="34821"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t>VĂN PHÒNG BAN</a:t>
            </a:r>
          </a:p>
        </p:txBody>
      </p:sp>
      <p:sp>
        <p:nvSpPr>
          <p:cNvPr id="34822"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0CC3BA-E6DF-4EB1-9BA0-5DBCAC300751}" type="slidenum">
              <a:rPr lang="en-US"/>
              <a:pPr fontAlgn="base">
                <a:spcBef>
                  <a:spcPct val="0"/>
                </a:spcBef>
                <a:spcAft>
                  <a:spcPct val="0"/>
                </a:spcAft>
              </a:pPr>
              <a:t>12</a:t>
            </a:fld>
            <a:endParaRPr lang="en-US"/>
          </a:p>
        </p:txBody>
      </p:sp>
    </p:spTree>
    <p:extLst>
      <p:ext uri="{BB962C8B-B14F-4D97-AF65-F5344CB8AC3E}">
        <p14:creationId xmlns:p14="http://schemas.microsoft.com/office/powerpoint/2010/main" val="3289698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just" defTabSz="914400" rtl="0" eaLnBrk="1" fontAlgn="base" latinLnBrk="0" hangingPunct="1">
              <a:lnSpc>
                <a:spcPct val="100000"/>
              </a:lnSpc>
              <a:spcBef>
                <a:spcPct val="30000"/>
              </a:spcBef>
              <a:spcAft>
                <a:spcPct val="0"/>
              </a:spcAft>
              <a:buClrTx/>
              <a:buSzTx/>
              <a:buFontTx/>
              <a:buNone/>
              <a:tabLst/>
              <a:defRPr/>
            </a:pPr>
            <a:r>
              <a:rPr lang="en-US" sz="1400" b="1" kern="1200" dirty="0" smtClean="0">
                <a:solidFill>
                  <a:schemeClr val="tx1"/>
                </a:solidFill>
                <a:latin typeface="Times New Roman" pitchFamily="18" charset="0"/>
                <a:ea typeface="+mn-ea"/>
                <a:cs typeface="Times New Roman" pitchFamily="18" charset="0"/>
              </a:rPr>
              <a:t>	</a:t>
            </a:r>
            <a:r>
              <a:rPr lang="en-US" sz="1400" b="1" kern="1200" dirty="0" err="1" smtClean="0">
                <a:solidFill>
                  <a:schemeClr val="tx1"/>
                </a:solidFill>
                <a:latin typeface="Times New Roman" pitchFamily="18" charset="0"/>
                <a:ea typeface="+mn-ea"/>
                <a:cs typeface="Times New Roman" pitchFamily="18" charset="0"/>
              </a:rPr>
              <a:t>Năm</a:t>
            </a:r>
            <a:r>
              <a:rPr lang="en-US" sz="1400" b="1" kern="1200" dirty="0" smtClean="0">
                <a:solidFill>
                  <a:schemeClr val="tx1"/>
                </a:solidFill>
                <a:latin typeface="Times New Roman" pitchFamily="18" charset="0"/>
                <a:ea typeface="+mn-ea"/>
                <a:cs typeface="Times New Roman" pitchFamily="18" charset="0"/>
              </a:rPr>
              <a:t> </a:t>
            </a:r>
            <a:r>
              <a:rPr lang="en-US" sz="1400" b="1" kern="1200" dirty="0" err="1" smtClean="0">
                <a:solidFill>
                  <a:schemeClr val="tx1"/>
                </a:solidFill>
                <a:latin typeface="Times New Roman" pitchFamily="18" charset="0"/>
                <a:ea typeface="+mn-ea"/>
                <a:cs typeface="Times New Roman" pitchFamily="18" charset="0"/>
              </a:rPr>
              <a:t>là</a:t>
            </a:r>
            <a:r>
              <a:rPr lang="en-US" sz="1400" b="1" kern="1200" dirty="0" smtClean="0">
                <a:solidFill>
                  <a:schemeClr val="tx1"/>
                </a:solidFill>
                <a:latin typeface="Times New Roman" pitchFamily="18" charset="0"/>
                <a:ea typeface="+mn-ea"/>
                <a:cs typeface="Times New Roman" pitchFamily="18" charset="0"/>
              </a:rPr>
              <a:t>, </a:t>
            </a:r>
            <a:r>
              <a:rPr lang="vi-VN" dirty="0" smtClean="0">
                <a:solidFill>
                  <a:schemeClr val="tx1"/>
                </a:solidFill>
              </a:rPr>
              <a:t>Chưa hài hòa giữa khai thác, sử dụng tài nguyên</a:t>
            </a:r>
            <a:r>
              <a:rPr lang="en-US" dirty="0" smtClean="0">
                <a:solidFill>
                  <a:schemeClr val="tx1"/>
                </a:solidFill>
              </a:rPr>
              <a:t> </a:t>
            </a:r>
            <a:r>
              <a:rPr lang="en-US" dirty="0" err="1" smtClean="0">
                <a:solidFill>
                  <a:schemeClr val="tx1"/>
                </a:solidFill>
              </a:rPr>
              <a:t>và</a:t>
            </a:r>
            <a:r>
              <a:rPr lang="en-US" dirty="0" smtClean="0">
                <a:solidFill>
                  <a:schemeClr val="tx1"/>
                </a:solidFill>
              </a:rPr>
              <a:t> </a:t>
            </a:r>
            <a:r>
              <a:rPr lang="en-US" dirty="0" err="1" smtClean="0">
                <a:solidFill>
                  <a:schemeClr val="tx1"/>
                </a:solidFill>
              </a:rPr>
              <a:t>bảo</a:t>
            </a:r>
            <a:r>
              <a:rPr lang="en-US" dirty="0" smtClean="0">
                <a:solidFill>
                  <a:schemeClr val="tx1"/>
                </a:solidFill>
              </a:rPr>
              <a:t> </a:t>
            </a:r>
            <a:r>
              <a:rPr lang="en-US" dirty="0" err="1" smtClean="0">
                <a:solidFill>
                  <a:schemeClr val="tx1"/>
                </a:solidFill>
              </a:rPr>
              <a:t>vệ</a:t>
            </a:r>
            <a:r>
              <a:rPr lang="vi-VN" dirty="0" smtClean="0">
                <a:solidFill>
                  <a:schemeClr val="tx1"/>
                </a:solidFill>
              </a:rPr>
              <a:t> môi</a:t>
            </a:r>
            <a:r>
              <a:rPr lang="en-US" dirty="0" smtClean="0">
                <a:solidFill>
                  <a:schemeClr val="tx1"/>
                </a:solidFill>
              </a:rPr>
              <a:t> </a:t>
            </a:r>
            <a:r>
              <a:rPr lang="en-US" dirty="0" err="1" smtClean="0">
                <a:solidFill>
                  <a:schemeClr val="tx1"/>
                </a:solidFill>
              </a:rPr>
              <a:t>tr</a:t>
            </a:r>
            <a:r>
              <a:rPr lang="vi-VN" dirty="0" smtClean="0">
                <a:solidFill>
                  <a:schemeClr val="tx1"/>
                </a:solidFill>
              </a:rPr>
              <a:t>ư</a:t>
            </a:r>
            <a:r>
              <a:rPr lang="en-US" dirty="0" err="1" smtClean="0">
                <a:solidFill>
                  <a:schemeClr val="tx1"/>
                </a:solidFill>
              </a:rPr>
              <a:t>ờng</a:t>
            </a:r>
            <a:r>
              <a:rPr lang="en-US" dirty="0" smtClean="0">
                <a:solidFill>
                  <a:schemeClr val="tx1"/>
                </a:solidFill>
              </a:rPr>
              <a:t>,</a:t>
            </a:r>
            <a:r>
              <a:rPr lang="vi-VN" dirty="0" smtClean="0">
                <a:solidFill>
                  <a:schemeClr val="tx1"/>
                </a:solidFill>
              </a:rPr>
              <a:t> hệ sinh thái; ô nhiễm rác thải nhựa đại dương đã trở </a:t>
            </a:r>
            <a:r>
              <a:rPr lang="en-US" dirty="0" err="1" smtClean="0">
                <a:solidFill>
                  <a:schemeClr val="tx1"/>
                </a:solidFill>
              </a:rPr>
              <a:t>lên</a:t>
            </a:r>
            <a:r>
              <a:rPr lang="en-US" dirty="0" smtClean="0">
                <a:solidFill>
                  <a:schemeClr val="tx1"/>
                </a:solidFill>
              </a:rPr>
              <a:t> </a:t>
            </a:r>
            <a:r>
              <a:rPr lang="vi-VN" dirty="0" smtClean="0">
                <a:solidFill>
                  <a:schemeClr val="tx1"/>
                </a:solidFill>
              </a:rPr>
              <a:t>cấp bách, toàn cầu; ứng phó với biến đổi khí hậu, nước biển dâng</a:t>
            </a:r>
            <a:r>
              <a:rPr lang="en-US" dirty="0" smtClean="0">
                <a:solidFill>
                  <a:schemeClr val="tx1"/>
                </a:solidFill>
              </a:rPr>
              <a:t> </a:t>
            </a:r>
            <a:r>
              <a:rPr lang="vi-VN" dirty="0" smtClean="0">
                <a:solidFill>
                  <a:schemeClr val="tx1"/>
                </a:solidFill>
              </a:rPr>
              <a:t>còn hạn chế</a:t>
            </a:r>
            <a:endParaRPr lang="en-US" dirty="0" smtClean="0"/>
          </a:p>
        </p:txBody>
      </p:sp>
      <p:sp>
        <p:nvSpPr>
          <p:cNvPr id="34819"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vi-VN"/>
              <a:t>BAN TỔ CHỨC TRUNG ƯƠNG</a:t>
            </a:r>
            <a:endParaRPr lang="en-US"/>
          </a:p>
        </p:txBody>
      </p:sp>
      <p:sp>
        <p:nvSpPr>
          <p:cNvPr id="34820"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3109E062-97FA-4D35-828B-B4C2DB27FA2D}" type="datetime1">
              <a:rPr lang="en-US" smtClean="0"/>
              <a:t>12/3/2018</a:t>
            </a:fld>
            <a:endParaRPr lang="en-US"/>
          </a:p>
        </p:txBody>
      </p:sp>
      <p:sp>
        <p:nvSpPr>
          <p:cNvPr id="34821"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t>VĂN PHÒNG BAN</a:t>
            </a:r>
          </a:p>
        </p:txBody>
      </p:sp>
      <p:sp>
        <p:nvSpPr>
          <p:cNvPr id="34822"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0CC3BA-E6DF-4EB1-9BA0-5DBCAC300751}" type="slidenum">
              <a:rPr lang="en-US"/>
              <a:pPr fontAlgn="base">
                <a:spcBef>
                  <a:spcPct val="0"/>
                </a:spcBef>
                <a:spcAft>
                  <a:spcPct val="0"/>
                </a:spcAft>
              </a:pPr>
              <a:t>13</a:t>
            </a:fld>
            <a:endParaRPr lang="en-US"/>
          </a:p>
        </p:txBody>
      </p:sp>
    </p:spTree>
    <p:extLst>
      <p:ext uri="{BB962C8B-B14F-4D97-AF65-F5344CB8AC3E}">
        <p14:creationId xmlns:p14="http://schemas.microsoft.com/office/powerpoint/2010/main" val="461584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just" defTabSz="914400" rtl="0" eaLnBrk="1" fontAlgn="base" latinLnBrk="0" hangingPunct="1">
              <a:lnSpc>
                <a:spcPct val="100000"/>
              </a:lnSpc>
              <a:spcBef>
                <a:spcPct val="30000"/>
              </a:spcBef>
              <a:spcAft>
                <a:spcPct val="0"/>
              </a:spcAft>
              <a:buClrTx/>
              <a:buSzTx/>
              <a:buFontTx/>
              <a:buNone/>
              <a:tabLst/>
              <a:defRPr/>
            </a:pPr>
            <a:r>
              <a:rPr lang="en-US" sz="1400" b="1" kern="1200" dirty="0" smtClean="0">
                <a:solidFill>
                  <a:schemeClr val="tx1"/>
                </a:solidFill>
                <a:latin typeface="Times New Roman" pitchFamily="18" charset="0"/>
                <a:ea typeface="+mn-ea"/>
                <a:cs typeface="Times New Roman" pitchFamily="18" charset="0"/>
              </a:rPr>
              <a:t>	</a:t>
            </a:r>
            <a:r>
              <a:rPr lang="en-US" sz="1400" b="1" kern="1200" dirty="0" err="1" smtClean="0">
                <a:solidFill>
                  <a:schemeClr val="tx1"/>
                </a:solidFill>
                <a:latin typeface="Times New Roman" pitchFamily="18" charset="0"/>
                <a:ea typeface="+mn-ea"/>
                <a:cs typeface="Times New Roman" pitchFamily="18" charset="0"/>
              </a:rPr>
              <a:t>Sáu</a:t>
            </a:r>
            <a:r>
              <a:rPr lang="en-US" sz="1400" b="1" kern="1200" dirty="0" smtClean="0">
                <a:solidFill>
                  <a:schemeClr val="tx1"/>
                </a:solidFill>
                <a:latin typeface="Times New Roman" pitchFamily="18" charset="0"/>
                <a:ea typeface="+mn-ea"/>
                <a:cs typeface="Times New Roman" pitchFamily="18" charset="0"/>
              </a:rPr>
              <a:t> </a:t>
            </a:r>
            <a:r>
              <a:rPr lang="en-US" sz="1400" b="1" kern="1200" dirty="0" err="1" smtClean="0">
                <a:solidFill>
                  <a:schemeClr val="tx1"/>
                </a:solidFill>
                <a:latin typeface="Times New Roman" pitchFamily="18" charset="0"/>
                <a:ea typeface="+mn-ea"/>
                <a:cs typeface="Times New Roman" pitchFamily="18" charset="0"/>
              </a:rPr>
              <a:t>là</a:t>
            </a:r>
            <a:r>
              <a:rPr lang="en-US" sz="1400" b="1" kern="1200" dirty="0" smtClean="0">
                <a:solidFill>
                  <a:schemeClr val="tx1"/>
                </a:solidFill>
                <a:latin typeface="Times New Roman" pitchFamily="18" charset="0"/>
                <a:ea typeface="+mn-ea"/>
                <a:cs typeface="Times New Roman" pitchFamily="18" charset="0"/>
              </a:rPr>
              <a:t>, </a:t>
            </a:r>
            <a:r>
              <a:rPr lang="en-US" sz="1200" spc="-150" dirty="0" smtClean="0">
                <a:solidFill>
                  <a:schemeClr val="tx1"/>
                </a:solidFill>
                <a:latin typeface="Times New Roman" pitchFamily="18" charset="0"/>
                <a:cs typeface="Times New Roman" pitchFamily="18" charset="0"/>
              </a:rPr>
              <a:t>n</a:t>
            </a:r>
            <a:r>
              <a:rPr lang="vi-VN" sz="1200" dirty="0" smtClean="0">
                <a:solidFill>
                  <a:schemeClr val="tx1"/>
                </a:solidFill>
                <a:latin typeface="Times New Roman" pitchFamily="18" charset="0"/>
                <a:cs typeface="Times New Roman" pitchFamily="18" charset="0"/>
              </a:rPr>
              <a:t>guồn nhân lực và đội ngũ cán bộ khoa học công nghệ về biển chưa đáp ứng được yêu cầu</a:t>
            </a:r>
            <a:r>
              <a:rPr lang="en-US" sz="1200" dirty="0" smtClean="0">
                <a:solidFill>
                  <a:schemeClr val="tx1"/>
                </a:solidFill>
                <a:latin typeface="Times New Roman" pitchFamily="18" charset="0"/>
                <a:cs typeface="Times New Roman" pitchFamily="18" charset="0"/>
              </a:rPr>
              <a:t>; KH-CN</a:t>
            </a:r>
            <a:r>
              <a:rPr lang="vi-VN" sz="1200" dirty="0" smtClean="0">
                <a:solidFill>
                  <a:schemeClr val="tx1"/>
                </a:solidFill>
                <a:latin typeface="Times New Roman" pitchFamily="18" charset="0"/>
                <a:cs typeface="Times New Roman" pitchFamily="18" charset="0"/>
              </a:rPr>
              <a:t> chưa thực sự là nhân tố then chốt trong phát triển bền vững biển</a:t>
            </a:r>
            <a:endParaRPr lang="en-US" sz="1200" kern="1200" dirty="0" smtClean="0">
              <a:solidFill>
                <a:schemeClr val="tx1"/>
              </a:solidFill>
              <a:latin typeface="+mn-lt"/>
              <a:ea typeface="+mn-ea"/>
              <a:cs typeface="+mn-cs"/>
            </a:endParaRPr>
          </a:p>
        </p:txBody>
      </p:sp>
      <p:sp>
        <p:nvSpPr>
          <p:cNvPr id="34819"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vi-VN"/>
              <a:t>BAN TỔ CHỨC TRUNG ƯƠNG</a:t>
            </a:r>
            <a:endParaRPr lang="en-US"/>
          </a:p>
        </p:txBody>
      </p:sp>
      <p:sp>
        <p:nvSpPr>
          <p:cNvPr id="34820"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BB9F60A8-AA04-4168-A217-484BB432B4F7}" type="datetime1">
              <a:rPr lang="en-US" smtClean="0"/>
              <a:t>12/3/2018</a:t>
            </a:fld>
            <a:endParaRPr lang="en-US"/>
          </a:p>
        </p:txBody>
      </p:sp>
      <p:sp>
        <p:nvSpPr>
          <p:cNvPr id="34821"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t>VĂN PHÒNG BAN</a:t>
            </a:r>
          </a:p>
        </p:txBody>
      </p:sp>
      <p:sp>
        <p:nvSpPr>
          <p:cNvPr id="34822"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0CC3BA-E6DF-4EB1-9BA0-5DBCAC300751}" type="slidenum">
              <a:rPr lang="en-US"/>
              <a:pPr fontAlgn="base">
                <a:spcBef>
                  <a:spcPct val="0"/>
                </a:spcBef>
                <a:spcAft>
                  <a:spcPct val="0"/>
                </a:spcAft>
              </a:pPr>
              <a:t>14</a:t>
            </a:fld>
            <a:endParaRPr lang="en-US"/>
          </a:p>
        </p:txBody>
      </p:sp>
    </p:spTree>
    <p:extLst>
      <p:ext uri="{BB962C8B-B14F-4D97-AF65-F5344CB8AC3E}">
        <p14:creationId xmlns:p14="http://schemas.microsoft.com/office/powerpoint/2010/main" val="3260053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just" defTabSz="914400" rtl="0" eaLnBrk="1" fontAlgn="base" latinLnBrk="0" hangingPunct="1">
              <a:lnSpc>
                <a:spcPct val="100000"/>
              </a:lnSpc>
              <a:spcBef>
                <a:spcPct val="30000"/>
              </a:spcBef>
              <a:spcAft>
                <a:spcPct val="0"/>
              </a:spcAft>
              <a:buClrTx/>
              <a:buSzTx/>
              <a:buFontTx/>
              <a:buNone/>
              <a:tabLst/>
              <a:defRPr/>
            </a:pPr>
            <a:r>
              <a:rPr lang="en-US" sz="1400" b="1" kern="1200" dirty="0" smtClean="0">
                <a:solidFill>
                  <a:schemeClr val="tx1"/>
                </a:solidFill>
                <a:latin typeface="Times New Roman" pitchFamily="18" charset="0"/>
                <a:ea typeface="+mn-ea"/>
                <a:cs typeface="Times New Roman" pitchFamily="18" charset="0"/>
              </a:rPr>
              <a:t>	</a:t>
            </a:r>
            <a:r>
              <a:rPr lang="en-US" sz="1400" b="1" kern="1200" dirty="0" err="1" smtClean="0">
                <a:solidFill>
                  <a:schemeClr val="tx1"/>
                </a:solidFill>
                <a:latin typeface="Times New Roman" pitchFamily="18" charset="0"/>
                <a:ea typeface="+mn-ea"/>
                <a:cs typeface="Times New Roman" pitchFamily="18" charset="0"/>
              </a:rPr>
              <a:t>Bảy</a:t>
            </a:r>
            <a:r>
              <a:rPr lang="en-US" sz="1400" b="1" kern="1200" dirty="0" smtClean="0">
                <a:solidFill>
                  <a:schemeClr val="tx1"/>
                </a:solidFill>
                <a:latin typeface="Times New Roman" pitchFamily="18" charset="0"/>
                <a:ea typeface="+mn-ea"/>
                <a:cs typeface="Times New Roman" pitchFamily="18" charset="0"/>
              </a:rPr>
              <a:t> </a:t>
            </a:r>
            <a:r>
              <a:rPr lang="en-US" sz="1400" b="1" kern="1200" dirty="0" err="1" smtClean="0">
                <a:solidFill>
                  <a:schemeClr val="tx1"/>
                </a:solidFill>
                <a:latin typeface="Times New Roman" pitchFamily="18" charset="0"/>
                <a:ea typeface="+mn-ea"/>
                <a:cs typeface="Times New Roman" pitchFamily="18" charset="0"/>
              </a:rPr>
              <a:t>là</a:t>
            </a:r>
            <a:r>
              <a:rPr lang="en-US" sz="1400" b="1" kern="1200" dirty="0" smtClean="0">
                <a:solidFill>
                  <a:schemeClr val="tx1"/>
                </a:solidFill>
                <a:latin typeface="Times New Roman" pitchFamily="18" charset="0"/>
                <a:ea typeface="+mn-ea"/>
                <a:cs typeface="Times New Roman" pitchFamily="18" charset="0"/>
              </a:rPr>
              <a:t>, </a:t>
            </a:r>
            <a:r>
              <a:rPr lang="en-US" sz="1200" dirty="0" err="1" smtClean="0">
                <a:solidFill>
                  <a:schemeClr val="tx1"/>
                </a:solidFill>
              </a:rPr>
              <a:t>Khoảng</a:t>
            </a:r>
            <a:r>
              <a:rPr lang="en-US" sz="1200" dirty="0" smtClean="0">
                <a:solidFill>
                  <a:schemeClr val="tx1"/>
                </a:solidFill>
              </a:rPr>
              <a:t> </a:t>
            </a:r>
            <a:r>
              <a:rPr lang="en-US" sz="1200" dirty="0" err="1" smtClean="0">
                <a:solidFill>
                  <a:schemeClr val="tx1"/>
                </a:solidFill>
              </a:rPr>
              <a:t>cách</a:t>
            </a:r>
            <a:r>
              <a:rPr lang="en-US" sz="1200" dirty="0" smtClean="0">
                <a:solidFill>
                  <a:schemeClr val="tx1"/>
                </a:solidFill>
              </a:rPr>
              <a:t> </a:t>
            </a:r>
            <a:r>
              <a:rPr lang="en-US" sz="1200" dirty="0" err="1" smtClean="0">
                <a:solidFill>
                  <a:schemeClr val="tx1"/>
                </a:solidFill>
              </a:rPr>
              <a:t>giàu</a:t>
            </a:r>
            <a:r>
              <a:rPr lang="en-US" sz="1200" dirty="0" smtClean="0">
                <a:solidFill>
                  <a:schemeClr val="tx1"/>
                </a:solidFill>
              </a:rPr>
              <a:t> </a:t>
            </a:r>
            <a:r>
              <a:rPr lang="en-US" sz="1200" dirty="0" err="1" smtClean="0">
                <a:solidFill>
                  <a:schemeClr val="tx1"/>
                </a:solidFill>
              </a:rPr>
              <a:t>nghèo</a:t>
            </a:r>
            <a:r>
              <a:rPr lang="en-US" sz="1200" dirty="0" smtClean="0">
                <a:solidFill>
                  <a:schemeClr val="tx1"/>
                </a:solidFill>
              </a:rPr>
              <a:t> </a:t>
            </a:r>
            <a:r>
              <a:rPr lang="en-US" sz="1200" dirty="0" err="1" smtClean="0">
                <a:solidFill>
                  <a:schemeClr val="tx1"/>
                </a:solidFill>
              </a:rPr>
              <a:t>của</a:t>
            </a:r>
            <a:r>
              <a:rPr lang="en-US" sz="1200" dirty="0" smtClean="0">
                <a:solidFill>
                  <a:schemeClr val="tx1"/>
                </a:solidFill>
              </a:rPr>
              <a:t> </a:t>
            </a:r>
            <a:r>
              <a:rPr lang="en-US" sz="1200" dirty="0" err="1" smtClean="0">
                <a:solidFill>
                  <a:schemeClr val="tx1"/>
                </a:solidFill>
              </a:rPr>
              <a:t>người</a:t>
            </a:r>
            <a:r>
              <a:rPr lang="en-US" sz="1200" dirty="0" smtClean="0">
                <a:solidFill>
                  <a:schemeClr val="tx1"/>
                </a:solidFill>
              </a:rPr>
              <a:t> </a:t>
            </a:r>
            <a:r>
              <a:rPr lang="en-US" sz="1200" dirty="0" err="1" smtClean="0">
                <a:solidFill>
                  <a:schemeClr val="tx1"/>
                </a:solidFill>
              </a:rPr>
              <a:t>dân</a:t>
            </a:r>
            <a:r>
              <a:rPr lang="en-US" sz="1200" dirty="0" smtClean="0">
                <a:solidFill>
                  <a:schemeClr val="tx1"/>
                </a:solidFill>
              </a:rPr>
              <a:t> </a:t>
            </a:r>
            <a:r>
              <a:rPr lang="en-US" sz="1200" dirty="0" err="1" smtClean="0">
                <a:solidFill>
                  <a:schemeClr val="tx1"/>
                </a:solidFill>
              </a:rPr>
              <a:t>ven</a:t>
            </a:r>
            <a:r>
              <a:rPr lang="en-US" sz="1200" dirty="0" smtClean="0">
                <a:solidFill>
                  <a:schemeClr val="tx1"/>
                </a:solidFill>
              </a:rPr>
              <a:t> </a:t>
            </a:r>
            <a:r>
              <a:rPr lang="en-US" sz="1200" dirty="0" err="1" smtClean="0">
                <a:solidFill>
                  <a:schemeClr val="tx1"/>
                </a:solidFill>
              </a:rPr>
              <a:t>biển</a:t>
            </a:r>
            <a:r>
              <a:rPr lang="en-US" sz="1200" dirty="0" smtClean="0">
                <a:solidFill>
                  <a:schemeClr val="tx1"/>
                </a:solidFill>
              </a:rPr>
              <a:t> </a:t>
            </a:r>
            <a:r>
              <a:rPr lang="en-US" sz="1200" dirty="0" err="1" smtClean="0">
                <a:solidFill>
                  <a:schemeClr val="tx1"/>
                </a:solidFill>
              </a:rPr>
              <a:t>ngày</a:t>
            </a:r>
            <a:r>
              <a:rPr lang="en-US" sz="1200" dirty="0" smtClean="0">
                <a:solidFill>
                  <a:schemeClr val="tx1"/>
                </a:solidFill>
              </a:rPr>
              <a:t> </a:t>
            </a:r>
            <a:r>
              <a:rPr lang="en-US" sz="1200" dirty="0" err="1" smtClean="0">
                <a:solidFill>
                  <a:schemeClr val="tx1"/>
                </a:solidFill>
              </a:rPr>
              <a:t>càng</a:t>
            </a:r>
            <a:r>
              <a:rPr lang="en-US" sz="1200" dirty="0" smtClean="0">
                <a:solidFill>
                  <a:schemeClr val="tx1"/>
                </a:solidFill>
              </a:rPr>
              <a:t> </a:t>
            </a:r>
            <a:r>
              <a:rPr lang="en-US" sz="1200" dirty="0" err="1" smtClean="0">
                <a:solidFill>
                  <a:schemeClr val="tx1"/>
                </a:solidFill>
              </a:rPr>
              <a:t>tăng</a:t>
            </a:r>
            <a:endParaRPr lang="en-US" dirty="0" smtClean="0"/>
          </a:p>
        </p:txBody>
      </p:sp>
      <p:sp>
        <p:nvSpPr>
          <p:cNvPr id="34819"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vi-VN"/>
              <a:t>BAN TỔ CHỨC TRUNG ƯƠNG</a:t>
            </a:r>
            <a:endParaRPr lang="en-US"/>
          </a:p>
        </p:txBody>
      </p:sp>
      <p:sp>
        <p:nvSpPr>
          <p:cNvPr id="34820"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5AD666E6-054A-4CD6-9DCF-ECFE431D8139}" type="datetime1">
              <a:rPr lang="en-US" smtClean="0"/>
              <a:t>12/3/2018</a:t>
            </a:fld>
            <a:endParaRPr lang="en-US"/>
          </a:p>
        </p:txBody>
      </p:sp>
      <p:sp>
        <p:nvSpPr>
          <p:cNvPr id="34821"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t>VĂN PHÒNG BAN</a:t>
            </a:r>
          </a:p>
        </p:txBody>
      </p:sp>
      <p:sp>
        <p:nvSpPr>
          <p:cNvPr id="34822"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0CC3BA-E6DF-4EB1-9BA0-5DBCAC300751}" type="slidenum">
              <a:rPr lang="en-US"/>
              <a:pPr fontAlgn="base">
                <a:spcBef>
                  <a:spcPct val="0"/>
                </a:spcBef>
                <a:spcAft>
                  <a:spcPct val="0"/>
                </a:spcAft>
              </a:pPr>
              <a:t>15</a:t>
            </a:fld>
            <a:endParaRPr lang="en-US"/>
          </a:p>
        </p:txBody>
      </p:sp>
    </p:spTree>
    <p:extLst>
      <p:ext uri="{BB962C8B-B14F-4D97-AF65-F5344CB8AC3E}">
        <p14:creationId xmlns:p14="http://schemas.microsoft.com/office/powerpoint/2010/main" val="1395219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just" defTabSz="914400" rtl="0" eaLnBrk="1" fontAlgn="base" latinLnBrk="0" hangingPunct="1">
              <a:lnSpc>
                <a:spcPct val="100000"/>
              </a:lnSpc>
              <a:spcBef>
                <a:spcPct val="30000"/>
              </a:spcBef>
              <a:spcAft>
                <a:spcPct val="0"/>
              </a:spcAft>
              <a:buClrTx/>
              <a:buSzTx/>
              <a:buFontTx/>
              <a:buNone/>
              <a:tabLst/>
              <a:defRPr/>
            </a:pPr>
            <a:r>
              <a:rPr lang="en-US" sz="1400" b="1" kern="1200" dirty="0" smtClean="0">
                <a:solidFill>
                  <a:schemeClr val="tx1"/>
                </a:solidFill>
                <a:latin typeface="Times New Roman" pitchFamily="18" charset="0"/>
                <a:ea typeface="+mn-ea"/>
                <a:cs typeface="Times New Roman" pitchFamily="18" charset="0"/>
              </a:rPr>
              <a:t>	</a:t>
            </a:r>
            <a:r>
              <a:rPr lang="en-US" sz="1400" b="1" kern="1200" dirty="0" err="1" smtClean="0">
                <a:solidFill>
                  <a:schemeClr val="tx1"/>
                </a:solidFill>
                <a:latin typeface="Times New Roman" pitchFamily="18" charset="0"/>
                <a:ea typeface="+mn-ea"/>
                <a:cs typeface="Times New Roman" pitchFamily="18" charset="0"/>
              </a:rPr>
              <a:t>Tám</a:t>
            </a:r>
            <a:r>
              <a:rPr lang="en-US" sz="1400" b="1" kern="1200" dirty="0" smtClean="0">
                <a:solidFill>
                  <a:schemeClr val="tx1"/>
                </a:solidFill>
                <a:latin typeface="Times New Roman" pitchFamily="18" charset="0"/>
                <a:ea typeface="+mn-ea"/>
                <a:cs typeface="Times New Roman" pitchFamily="18" charset="0"/>
              </a:rPr>
              <a:t> </a:t>
            </a:r>
            <a:r>
              <a:rPr lang="en-US" sz="1400" b="1" kern="1200" dirty="0" err="1" smtClean="0">
                <a:solidFill>
                  <a:schemeClr val="tx1"/>
                </a:solidFill>
                <a:latin typeface="Times New Roman" pitchFamily="18" charset="0"/>
                <a:ea typeface="+mn-ea"/>
                <a:cs typeface="Times New Roman" pitchFamily="18" charset="0"/>
              </a:rPr>
              <a:t>là</a:t>
            </a:r>
            <a:r>
              <a:rPr lang="en-US" sz="1400" b="1" kern="1200" dirty="0" smtClean="0">
                <a:solidFill>
                  <a:schemeClr val="tx1"/>
                </a:solidFill>
                <a:latin typeface="Times New Roman" pitchFamily="18" charset="0"/>
                <a:ea typeface="+mn-ea"/>
                <a:cs typeface="Times New Roman" pitchFamily="18" charset="0"/>
              </a:rPr>
              <a:t>, </a:t>
            </a:r>
            <a:r>
              <a:rPr lang="vi-VN" sz="1200" dirty="0" smtClean="0">
                <a:solidFill>
                  <a:schemeClr val="tx1"/>
                </a:solidFill>
              </a:rPr>
              <a:t>Cơ chế phối hợp trong quản lý nhà nước về biển và trong việc tổ chức thực hiện Nghị quyết còn hạn chế</a:t>
            </a:r>
            <a:endParaRPr lang="en-US" dirty="0" smtClean="0"/>
          </a:p>
        </p:txBody>
      </p:sp>
      <p:sp>
        <p:nvSpPr>
          <p:cNvPr id="34819"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vi-VN"/>
              <a:t>BAN TỔ CHỨC TRUNG ƯƠNG</a:t>
            </a:r>
            <a:endParaRPr lang="en-US"/>
          </a:p>
        </p:txBody>
      </p:sp>
      <p:sp>
        <p:nvSpPr>
          <p:cNvPr id="34820"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F960A876-E03A-4D51-ACD9-05691C6AC2C9}" type="datetime1">
              <a:rPr lang="en-US" smtClean="0"/>
              <a:t>12/3/2018</a:t>
            </a:fld>
            <a:endParaRPr lang="en-US"/>
          </a:p>
        </p:txBody>
      </p:sp>
      <p:sp>
        <p:nvSpPr>
          <p:cNvPr id="34821"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t>VĂN PHÒNG BAN</a:t>
            </a:r>
          </a:p>
        </p:txBody>
      </p:sp>
      <p:sp>
        <p:nvSpPr>
          <p:cNvPr id="34822"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0CC3BA-E6DF-4EB1-9BA0-5DBCAC300751}" type="slidenum">
              <a:rPr lang="en-US"/>
              <a:pPr fontAlgn="base">
                <a:spcBef>
                  <a:spcPct val="0"/>
                </a:spcBef>
                <a:spcAft>
                  <a:spcPct val="0"/>
                </a:spcAft>
              </a:pPr>
              <a:t>16</a:t>
            </a:fld>
            <a:endParaRPr lang="en-US"/>
          </a:p>
        </p:txBody>
      </p:sp>
    </p:spTree>
    <p:extLst>
      <p:ext uri="{BB962C8B-B14F-4D97-AF65-F5344CB8AC3E}">
        <p14:creationId xmlns:p14="http://schemas.microsoft.com/office/powerpoint/2010/main" val="3779955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algn="just"/>
            <a:r>
              <a:rPr lang="en-US" sz="1400" dirty="0" smtClean="0">
                <a:latin typeface="Times New Roman" pitchFamily="18" charset="0"/>
                <a:cs typeface="Times New Roman" pitchFamily="18" charset="0"/>
              </a:rPr>
              <a:t>	</a:t>
            </a:r>
          </a:p>
          <a:p>
            <a:pPr marL="0" indent="0" eaLnBrk="1" fontAlgn="auto" hangingPunct="1">
              <a:spcAft>
                <a:spcPts val="0"/>
              </a:spcAft>
              <a:buFont typeface="Arial" panose="020B0604020202020204" pitchFamily="34" charset="0"/>
              <a:buNone/>
              <a:defRPr/>
            </a:pPr>
            <a:r>
              <a:rPr lang="en-US" sz="1400" dirty="0" smtClean="0">
                <a:latin typeface="Times New Roman" pitchFamily="18" charset="0"/>
                <a:cs typeface="Times New Roman" pitchFamily="18" charset="0"/>
              </a:rPr>
              <a:t>	</a:t>
            </a:r>
            <a:r>
              <a:rPr lang="en-US" sz="1400" b="1" i="1" dirty="0" err="1" smtClean="0"/>
              <a:t>Về</a:t>
            </a:r>
            <a:r>
              <a:rPr lang="en-US" sz="1400" b="1" i="1" dirty="0" smtClean="0"/>
              <a:t> </a:t>
            </a:r>
            <a:r>
              <a:rPr lang="en-US" sz="1400" b="1" i="1" dirty="0" err="1" smtClean="0"/>
              <a:t>nguyên</a:t>
            </a:r>
            <a:r>
              <a:rPr lang="en-US" sz="1400" b="1" i="1" dirty="0" smtClean="0"/>
              <a:t> </a:t>
            </a:r>
            <a:r>
              <a:rPr lang="en-US" sz="1400" b="1" i="1" dirty="0" err="1" smtClean="0"/>
              <a:t>nhân</a:t>
            </a:r>
            <a:r>
              <a:rPr lang="en-US" sz="1400" b="1" i="1" dirty="0" smtClean="0"/>
              <a:t> </a:t>
            </a:r>
            <a:r>
              <a:rPr lang="en-US" sz="1400" b="1" i="1" dirty="0" err="1" smtClean="0"/>
              <a:t>khách</a:t>
            </a:r>
            <a:r>
              <a:rPr lang="en-US" sz="1400" b="1" i="1" dirty="0" smtClean="0"/>
              <a:t> </a:t>
            </a:r>
            <a:r>
              <a:rPr lang="en-US" sz="1400" b="1" i="1" dirty="0" err="1" smtClean="0"/>
              <a:t>quan</a:t>
            </a:r>
            <a:r>
              <a:rPr lang="en-US" sz="1400" b="1" i="1" dirty="0" smtClean="0"/>
              <a:t>: </a:t>
            </a:r>
          </a:p>
          <a:p>
            <a:pPr marL="0" indent="0" eaLnBrk="1" fontAlgn="auto" hangingPunct="1">
              <a:spcAft>
                <a:spcPts val="0"/>
              </a:spcAft>
              <a:buFont typeface="Arial" panose="020B0604020202020204" pitchFamily="34" charset="0"/>
              <a:buNone/>
              <a:defRPr/>
            </a:pPr>
            <a:endParaRPr lang="en-US" sz="1400" dirty="0" smtClean="0"/>
          </a:p>
          <a:p>
            <a:pPr marL="0" indent="0" eaLnBrk="1" fontAlgn="auto" hangingPunct="1">
              <a:spcAft>
                <a:spcPts val="0"/>
              </a:spcAft>
              <a:buFont typeface="Arial" panose="020B0604020202020204" pitchFamily="34" charset="0"/>
              <a:buNone/>
              <a:defRPr/>
            </a:pPr>
            <a:r>
              <a:rPr lang="en-US" sz="1400" dirty="0" smtClean="0"/>
              <a:t>	</a:t>
            </a:r>
            <a:r>
              <a:rPr lang="vi-VN" sz="1400" dirty="0" smtClean="0"/>
              <a:t>Tình hình khu vực, quốc tế diễn biến phức tạp; tranh chấp chủ quyền trên Biển Đông;</a:t>
            </a:r>
            <a:endParaRPr lang="en-US" sz="1400" dirty="0" smtClean="0"/>
          </a:p>
          <a:p>
            <a:pPr marL="0" indent="0" eaLnBrk="1" fontAlgn="auto" hangingPunct="1">
              <a:spcAft>
                <a:spcPts val="0"/>
              </a:spcAft>
              <a:buFont typeface="Arial" panose="020B0604020202020204" pitchFamily="34" charset="0"/>
              <a:buNone/>
              <a:defRPr/>
            </a:pPr>
            <a:r>
              <a:rPr lang="en-US" sz="1400" dirty="0" smtClean="0"/>
              <a:t>	C</a:t>
            </a:r>
            <a:r>
              <a:rPr lang="vi-VN" sz="1400" dirty="0" smtClean="0"/>
              <a:t>ác nước lớn tăng cường can dự và cạnh tranh chiến lược ở Biển Đông; </a:t>
            </a:r>
            <a:endParaRPr lang="en-US" sz="1400" dirty="0" smtClean="0"/>
          </a:p>
          <a:p>
            <a:pPr marL="0" indent="0" eaLnBrk="1" fontAlgn="auto" hangingPunct="1">
              <a:spcAft>
                <a:spcPts val="0"/>
              </a:spcAft>
              <a:buFont typeface="Arial" panose="020B0604020202020204" pitchFamily="34" charset="0"/>
              <a:buNone/>
              <a:defRPr/>
            </a:pPr>
            <a:r>
              <a:rPr lang="en-US" sz="1400" dirty="0" smtClean="0"/>
              <a:t>	B</a:t>
            </a:r>
            <a:r>
              <a:rPr lang="vi-VN" sz="1400" dirty="0" smtClean="0"/>
              <a:t>iến đổi khí hậu, nước biển dâng, mặt trái của toàn cầu hóa, dịch bệnh, khủng hoảng tài chính toàn cầu, sự sụt giảm giá dầu thế giới…</a:t>
            </a:r>
            <a:endParaRPr lang="en-US" sz="1400" dirty="0" smtClean="0"/>
          </a:p>
          <a:p>
            <a:pPr algn="just"/>
            <a:endParaRPr lang="en-US" sz="1400" dirty="0" smtClean="0">
              <a:latin typeface="Times New Roman" pitchFamily="18" charset="0"/>
              <a:cs typeface="Times New Roman" pitchFamily="18" charset="0"/>
            </a:endParaRPr>
          </a:p>
        </p:txBody>
      </p:sp>
      <p:sp>
        <p:nvSpPr>
          <p:cNvPr id="34819"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vi-VN"/>
              <a:t>BAN TỔ CHỨC TRUNG ƯƠNG</a:t>
            </a:r>
            <a:endParaRPr lang="en-US"/>
          </a:p>
        </p:txBody>
      </p:sp>
      <p:sp>
        <p:nvSpPr>
          <p:cNvPr id="34820"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D03583E3-236A-4D1A-B507-2B8CD090CC71}" type="datetime1">
              <a:rPr lang="en-US" smtClean="0"/>
              <a:t>12/3/2018</a:t>
            </a:fld>
            <a:endParaRPr lang="en-US"/>
          </a:p>
        </p:txBody>
      </p:sp>
      <p:sp>
        <p:nvSpPr>
          <p:cNvPr id="34821"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t>VĂN PHÒNG BAN</a:t>
            </a:r>
          </a:p>
        </p:txBody>
      </p:sp>
      <p:sp>
        <p:nvSpPr>
          <p:cNvPr id="34822"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0CC3BA-E6DF-4EB1-9BA0-5DBCAC300751}" type="slidenum">
              <a:rPr lang="en-US"/>
              <a:pPr fontAlgn="base">
                <a:spcBef>
                  <a:spcPct val="0"/>
                </a:spcBef>
                <a:spcAft>
                  <a:spcPct val="0"/>
                </a:spcAft>
              </a:pPr>
              <a:t>17</a:t>
            </a:fld>
            <a:endParaRPr lang="en-US"/>
          </a:p>
        </p:txBody>
      </p:sp>
    </p:spTree>
    <p:extLst>
      <p:ext uri="{BB962C8B-B14F-4D97-AF65-F5344CB8AC3E}">
        <p14:creationId xmlns:p14="http://schemas.microsoft.com/office/powerpoint/2010/main" val="2101549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algn="just"/>
            <a:r>
              <a:rPr lang="tr-TR" sz="1200" kern="1200" dirty="0" smtClean="0">
                <a:solidFill>
                  <a:schemeClr val="tx1"/>
                </a:solidFill>
                <a:latin typeface="+mn-lt"/>
                <a:ea typeface="+mn-ea"/>
                <a:cs typeface="+mn-cs"/>
              </a:rPr>
              <a:t>Những hạn chế, khuyết điểm nêu trên có các nguyên nhân </a:t>
            </a:r>
            <a:r>
              <a:rPr lang="en-US" sz="1200" kern="1200" dirty="0" err="1" smtClean="0">
                <a:solidFill>
                  <a:schemeClr val="tx1"/>
                </a:solidFill>
                <a:latin typeface="+mn-lt"/>
                <a:ea typeface="+mn-ea"/>
                <a:cs typeface="+mn-cs"/>
              </a:rPr>
              <a:t>chủ</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quan</a:t>
            </a:r>
            <a:r>
              <a:rPr lang="en-US" sz="1200" kern="1200" baseline="0" dirty="0" smtClean="0">
                <a:solidFill>
                  <a:schemeClr val="tx1"/>
                </a:solidFill>
                <a:latin typeface="+mn-lt"/>
                <a:ea typeface="+mn-ea"/>
                <a:cs typeface="+mn-cs"/>
              </a:rPr>
              <a:t> </a:t>
            </a:r>
            <a:r>
              <a:rPr lang="tr-TR" sz="1200" kern="1200" dirty="0" smtClean="0">
                <a:solidFill>
                  <a:schemeClr val="tx1"/>
                </a:solidFill>
                <a:latin typeface="+mn-lt"/>
                <a:ea typeface="+mn-ea"/>
                <a:cs typeface="+mn-cs"/>
              </a:rPr>
              <a:t>cơ bản là:</a:t>
            </a:r>
            <a:endParaRPr lang="en-US" sz="1200" kern="1200" dirty="0" smtClean="0">
              <a:solidFill>
                <a:schemeClr val="tx1"/>
              </a:solidFill>
              <a:latin typeface="+mn-lt"/>
              <a:ea typeface="+mn-ea"/>
              <a:cs typeface="+mn-cs"/>
            </a:endParaRPr>
          </a:p>
          <a:p>
            <a:pPr algn="just"/>
            <a:endParaRPr lang="en-US" sz="1200" kern="1200" dirty="0" smtClean="0">
              <a:solidFill>
                <a:schemeClr val="tx1"/>
              </a:solidFill>
              <a:latin typeface="+mn-lt"/>
              <a:ea typeface="+mn-ea"/>
              <a:cs typeface="+mn-cs"/>
            </a:endParaRPr>
          </a:p>
          <a:p>
            <a:pPr marL="0" marR="0" lvl="0" indent="0" algn="just"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	</a:t>
            </a:r>
            <a:r>
              <a:rPr lang="vi-VN" sz="1200" kern="1200" dirty="0" smtClean="0">
                <a:solidFill>
                  <a:schemeClr val="tx1"/>
                </a:solidFill>
                <a:latin typeface="+mn-lt"/>
                <a:ea typeface="+mn-ea"/>
                <a:cs typeface="+mn-cs"/>
              </a:rPr>
              <a:t>Một là, Quá trình nhận thức về phát triển bền vững biển và phương thức quản lý tổng hợp, thống nhất về biển dựa trên hệ sinh thái chưa theo kịp với yêu cầu phát triển và xu thế thời đại</a:t>
            </a:r>
          </a:p>
          <a:p>
            <a:pPr marL="0" marR="0" lvl="0" indent="0" algn="just" defTabSz="914400" rtl="0" eaLnBrk="1" fontAlgn="base" latinLnBrk="0" hangingPunct="1">
              <a:lnSpc>
                <a:spcPct val="100000"/>
              </a:lnSpc>
              <a:spcBef>
                <a:spcPct val="30000"/>
              </a:spcBef>
              <a:spcAft>
                <a:spcPct val="0"/>
              </a:spcAft>
              <a:buClrTx/>
              <a:buSzTx/>
              <a:buFontTx/>
              <a:buNone/>
              <a:tabLst/>
              <a:defRPr/>
            </a:pPr>
            <a:endParaRPr lang="en-US" sz="1400" dirty="0" smtClean="0">
              <a:latin typeface="Times New Roman" pitchFamily="18" charset="0"/>
              <a:cs typeface="Times New Roman" pitchFamily="18" charset="0"/>
            </a:endParaRPr>
          </a:p>
        </p:txBody>
      </p:sp>
      <p:sp>
        <p:nvSpPr>
          <p:cNvPr id="34819"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vi-VN"/>
              <a:t>BAN TỔ CHỨC TRUNG ƯƠNG</a:t>
            </a:r>
            <a:endParaRPr lang="en-US"/>
          </a:p>
        </p:txBody>
      </p:sp>
      <p:sp>
        <p:nvSpPr>
          <p:cNvPr id="34820"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4AFA0FDD-7F9F-4997-9F49-4BD024E2CC03}" type="datetime1">
              <a:rPr lang="en-US" smtClean="0"/>
              <a:t>12/3/2018</a:t>
            </a:fld>
            <a:endParaRPr lang="en-US"/>
          </a:p>
        </p:txBody>
      </p:sp>
      <p:sp>
        <p:nvSpPr>
          <p:cNvPr id="34821"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t>VĂN PHÒNG BAN</a:t>
            </a:r>
          </a:p>
        </p:txBody>
      </p:sp>
      <p:sp>
        <p:nvSpPr>
          <p:cNvPr id="34822"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0CC3BA-E6DF-4EB1-9BA0-5DBCAC300751}" type="slidenum">
              <a:rPr lang="en-US"/>
              <a:pPr fontAlgn="base">
                <a:spcBef>
                  <a:spcPct val="0"/>
                </a:spcBef>
                <a:spcAft>
                  <a:spcPct val="0"/>
                </a:spcAft>
              </a:pPr>
              <a:t>18</a:t>
            </a:fld>
            <a:endParaRPr lang="en-US"/>
          </a:p>
        </p:txBody>
      </p:sp>
    </p:spTree>
    <p:extLst>
      <p:ext uri="{BB962C8B-B14F-4D97-AF65-F5344CB8AC3E}">
        <p14:creationId xmlns:p14="http://schemas.microsoft.com/office/powerpoint/2010/main" val="4078595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just" defTabSz="914400" rtl="0" eaLnBrk="1" fontAlgn="base" latinLnBrk="0" hangingPunct="1">
              <a:lnSpc>
                <a:spcPct val="100000"/>
              </a:lnSpc>
              <a:spcBef>
                <a:spcPct val="30000"/>
              </a:spcBef>
              <a:spcAft>
                <a:spcPct val="0"/>
              </a:spcAft>
              <a:buClrTx/>
              <a:buSzTx/>
              <a:buFontTx/>
              <a:buNone/>
              <a:tabLst/>
              <a:defRPr/>
            </a:pPr>
            <a:r>
              <a:rPr lang="en-US" sz="1200" b="1" i="1" kern="1200" dirty="0" smtClean="0">
                <a:solidFill>
                  <a:schemeClr val="tx1"/>
                </a:solidFill>
                <a:latin typeface="+mn-lt"/>
                <a:ea typeface="+mn-ea"/>
                <a:cs typeface="+mn-cs"/>
              </a:rPr>
              <a:t>	</a:t>
            </a:r>
            <a:r>
              <a:rPr lang="en-US" sz="1200" b="1" i="1" kern="1200" dirty="0" err="1" smtClean="0">
                <a:solidFill>
                  <a:schemeClr val="tx1"/>
                </a:solidFill>
                <a:latin typeface="+mn-lt"/>
                <a:ea typeface="+mn-ea"/>
                <a:cs typeface="+mn-cs"/>
              </a:rPr>
              <a:t>Hai</a:t>
            </a:r>
            <a:r>
              <a:rPr lang="en-US" sz="1200" b="1" i="1" kern="1200" baseline="0" dirty="0" smtClean="0">
                <a:solidFill>
                  <a:schemeClr val="tx1"/>
                </a:solidFill>
                <a:latin typeface="+mn-lt"/>
                <a:ea typeface="+mn-ea"/>
                <a:cs typeface="+mn-cs"/>
              </a:rPr>
              <a:t> </a:t>
            </a:r>
            <a:r>
              <a:rPr lang="en-US" sz="1200" b="1" i="1" kern="1200" baseline="0" dirty="0" err="1" smtClean="0">
                <a:solidFill>
                  <a:schemeClr val="tx1"/>
                </a:solidFill>
                <a:latin typeface="+mn-lt"/>
                <a:ea typeface="+mn-ea"/>
                <a:cs typeface="+mn-cs"/>
              </a:rPr>
              <a:t>là</a:t>
            </a:r>
            <a:r>
              <a:rPr lang="en-US" sz="1200" b="1" i="1" kern="1200" baseline="0" dirty="0" smtClean="0">
                <a:solidFill>
                  <a:schemeClr val="tx1"/>
                </a:solidFill>
                <a:latin typeface="+mn-lt"/>
                <a:ea typeface="+mn-ea"/>
                <a:cs typeface="+mn-cs"/>
              </a:rPr>
              <a:t>, </a:t>
            </a:r>
            <a:r>
              <a:rPr lang="vi-VN" dirty="0" smtClean="0"/>
              <a:t>Một số mục tiêu, nhiệm vụ và giải pháp đề ra còn bất cập, chưa khả thi do diễn biến nhanh chóng của tình hình khu vực và thế giới; một số chỉ tiêu cao hơn khả năng cân đối nguồn lực và điều kiện đất nước</a:t>
            </a:r>
            <a:endParaRPr lang="en-US" dirty="0" smtClean="0"/>
          </a:p>
        </p:txBody>
      </p:sp>
      <p:sp>
        <p:nvSpPr>
          <p:cNvPr id="36867"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vi-VN"/>
              <a:t>BAN TỔ CHỨC TRUNG ƯƠNG</a:t>
            </a:r>
            <a:endParaRPr lang="en-US"/>
          </a:p>
        </p:txBody>
      </p:sp>
      <p:sp>
        <p:nvSpPr>
          <p:cNvPr id="36868"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DE34CDBF-9AD5-47F1-8A15-6DF9DBA512C8}" type="datetime1">
              <a:rPr lang="en-US" smtClean="0"/>
              <a:t>12/3/2018</a:t>
            </a:fld>
            <a:endParaRPr lang="en-US"/>
          </a:p>
        </p:txBody>
      </p:sp>
      <p:sp>
        <p:nvSpPr>
          <p:cNvPr id="36869"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t>VĂN PHÒNG BAN</a:t>
            </a:r>
          </a:p>
        </p:txBody>
      </p:sp>
      <p:sp>
        <p:nvSpPr>
          <p:cNvPr id="36870"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0AF67F-9804-45CA-85B7-0C5B67355246}" type="slidenum">
              <a:rPr lang="en-US"/>
              <a:pPr fontAlgn="base">
                <a:spcBef>
                  <a:spcPct val="0"/>
                </a:spcBef>
                <a:spcAft>
                  <a:spcPct val="0"/>
                </a:spcAft>
              </a:pPr>
              <a:t>19</a:t>
            </a:fld>
            <a:endParaRPr lang="en-US"/>
          </a:p>
        </p:txBody>
      </p:sp>
    </p:spTree>
    <p:extLst>
      <p:ext uri="{BB962C8B-B14F-4D97-AF65-F5344CB8AC3E}">
        <p14:creationId xmlns:p14="http://schemas.microsoft.com/office/powerpoint/2010/main" val="2201692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lgn="just"/>
            <a:r>
              <a:rPr lang="en-US" sz="1200" i="1" kern="1200" dirty="0" smtClean="0">
                <a:solidFill>
                  <a:schemeClr val="tx1"/>
                </a:solidFill>
                <a:latin typeface="Times New Roman" pitchFamily="18" charset="0"/>
                <a:ea typeface="+mn-ea"/>
                <a:cs typeface="Times New Roman" pitchFamily="18" charset="0"/>
              </a:rPr>
              <a:t>	</a:t>
            </a:r>
            <a:r>
              <a:rPr lang="en-US" sz="1200" i="1" kern="1200" dirty="0" err="1" smtClean="0">
                <a:solidFill>
                  <a:schemeClr val="tx1"/>
                </a:solidFill>
                <a:latin typeface="Times New Roman" pitchFamily="18" charset="0"/>
                <a:ea typeface="+mn-ea"/>
                <a:cs typeface="Times New Roman" pitchFamily="18" charset="0"/>
              </a:rPr>
              <a:t>Thưa</a:t>
            </a:r>
            <a:r>
              <a:rPr lang="en-US" sz="1200" i="1" kern="1200" dirty="0" smtClean="0">
                <a:solidFill>
                  <a:schemeClr val="tx1"/>
                </a:solidFill>
                <a:latin typeface="Times New Roman" pitchFamily="18" charset="0"/>
                <a:ea typeface="+mn-ea"/>
                <a:cs typeface="Times New Roman" pitchFamily="18" charset="0"/>
              </a:rPr>
              <a:t> </a:t>
            </a:r>
            <a:r>
              <a:rPr lang="en-US" sz="1200" i="1" kern="1200" dirty="0" err="1" smtClean="0">
                <a:solidFill>
                  <a:schemeClr val="tx1"/>
                </a:solidFill>
                <a:latin typeface="Times New Roman" pitchFamily="18" charset="0"/>
                <a:ea typeface="+mn-ea"/>
                <a:cs typeface="Times New Roman" pitchFamily="18" charset="0"/>
              </a:rPr>
              <a:t>các</a:t>
            </a:r>
            <a:r>
              <a:rPr lang="en-US" sz="1200" i="1" kern="1200" dirty="0" smtClean="0">
                <a:solidFill>
                  <a:schemeClr val="tx1"/>
                </a:solidFill>
                <a:latin typeface="Times New Roman" pitchFamily="18" charset="0"/>
                <a:ea typeface="+mn-ea"/>
                <a:cs typeface="Times New Roman" pitchFamily="18" charset="0"/>
              </a:rPr>
              <a:t> </a:t>
            </a:r>
            <a:r>
              <a:rPr lang="en-US" sz="1200" i="1" kern="1200" dirty="0" err="1" smtClean="0">
                <a:solidFill>
                  <a:schemeClr val="tx1"/>
                </a:solidFill>
                <a:latin typeface="Times New Roman" pitchFamily="18" charset="0"/>
                <a:ea typeface="+mn-ea"/>
                <a:cs typeface="Times New Roman" pitchFamily="18" charset="0"/>
              </a:rPr>
              <a:t>đồng</a:t>
            </a:r>
            <a:r>
              <a:rPr lang="en-US" sz="1200" i="1" kern="1200" dirty="0" smtClean="0">
                <a:solidFill>
                  <a:schemeClr val="tx1"/>
                </a:solidFill>
                <a:latin typeface="Times New Roman" pitchFamily="18" charset="0"/>
                <a:ea typeface="+mn-ea"/>
                <a:cs typeface="Times New Roman" pitchFamily="18" charset="0"/>
              </a:rPr>
              <a:t> </a:t>
            </a:r>
            <a:r>
              <a:rPr lang="en-US" sz="1200" i="1" kern="1200" dirty="0" err="1" smtClean="0">
                <a:solidFill>
                  <a:schemeClr val="tx1"/>
                </a:solidFill>
                <a:latin typeface="Times New Roman" pitchFamily="18" charset="0"/>
                <a:ea typeface="+mn-ea"/>
                <a:cs typeface="Times New Roman" pitchFamily="18" charset="0"/>
              </a:rPr>
              <a:t>chí</a:t>
            </a:r>
            <a:r>
              <a:rPr lang="en-US" sz="1200" i="1" kern="1200" dirty="0" smtClean="0">
                <a:solidFill>
                  <a:schemeClr val="tx1"/>
                </a:solidFill>
                <a:latin typeface="Times New Roman" pitchFamily="18" charset="0"/>
                <a:ea typeface="+mn-ea"/>
                <a:cs typeface="Times New Roman" pitchFamily="18" charset="0"/>
              </a:rPr>
              <a:t>;</a:t>
            </a:r>
            <a:endParaRPr lang="en-US" sz="1200" kern="1200" dirty="0" smtClean="0">
              <a:solidFill>
                <a:schemeClr val="tx1"/>
              </a:solidFill>
              <a:latin typeface="Times New Roman" pitchFamily="18" charset="0"/>
              <a:ea typeface="+mn-ea"/>
              <a:cs typeface="Times New Roman" pitchFamily="18" charset="0"/>
            </a:endParaRPr>
          </a:p>
          <a:p>
            <a:pPr algn="just"/>
            <a:endParaRPr lang="en-US" sz="1200" kern="1200" dirty="0" smtClean="0">
              <a:solidFill>
                <a:schemeClr val="tx1"/>
              </a:solidFill>
              <a:latin typeface="Times New Roman" pitchFamily="18" charset="0"/>
              <a:ea typeface="+mn-ea"/>
              <a:cs typeface="Times New Roman" pitchFamily="18" charset="0"/>
            </a:endParaRPr>
          </a:p>
          <a:p>
            <a:pPr algn="just"/>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Như</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các</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đồng</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chí</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đã</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biết</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thực</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hiện</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Chương</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trình</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làm</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việc</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toàn</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khóa</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của</a:t>
            </a:r>
            <a:r>
              <a:rPr lang="en-US" sz="1200" kern="1200" dirty="0" smtClean="0">
                <a:solidFill>
                  <a:schemeClr val="tx1"/>
                </a:solidFill>
                <a:latin typeface="Times New Roman" pitchFamily="18" charset="0"/>
                <a:ea typeface="+mn-ea"/>
                <a:cs typeface="Times New Roman" pitchFamily="18" charset="0"/>
              </a:rPr>
              <a:t> Ban </a:t>
            </a:r>
            <a:r>
              <a:rPr lang="en-US" sz="1200" kern="1200" dirty="0" err="1" smtClean="0">
                <a:solidFill>
                  <a:schemeClr val="tx1"/>
                </a:solidFill>
                <a:latin typeface="Times New Roman" pitchFamily="18" charset="0"/>
                <a:ea typeface="+mn-ea"/>
                <a:cs typeface="Times New Roman" pitchFamily="18" charset="0"/>
              </a:rPr>
              <a:t>Chấp</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hành</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Trung</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ương</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Hội</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nghị</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lần</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thứ</a:t>
            </a:r>
            <a:r>
              <a:rPr lang="en-US" sz="1200" kern="1200" dirty="0" smtClean="0">
                <a:solidFill>
                  <a:schemeClr val="tx1"/>
                </a:solidFill>
                <a:latin typeface="Times New Roman" pitchFamily="18" charset="0"/>
                <a:ea typeface="+mn-ea"/>
                <a:cs typeface="Times New Roman" pitchFamily="18" charset="0"/>
              </a:rPr>
              <a:t> 8, Ban </a:t>
            </a:r>
            <a:r>
              <a:rPr lang="en-US" sz="1200" kern="1200" dirty="0" err="1" smtClean="0">
                <a:solidFill>
                  <a:schemeClr val="tx1"/>
                </a:solidFill>
                <a:latin typeface="Times New Roman" pitchFamily="18" charset="0"/>
                <a:ea typeface="+mn-ea"/>
                <a:cs typeface="Times New Roman" pitchFamily="18" charset="0"/>
              </a:rPr>
              <a:t>Chấp</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hành</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Trung</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ương</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họp</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từ</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mn-lt"/>
                <a:ea typeface="+mn-ea"/>
                <a:cs typeface="+mn-cs"/>
              </a:rPr>
              <a:t>ngày</a:t>
            </a:r>
            <a:r>
              <a:rPr lang="en-US" sz="1200" kern="1200" dirty="0" smtClean="0">
                <a:solidFill>
                  <a:schemeClr val="tx1"/>
                </a:solidFill>
                <a:latin typeface="+mn-lt"/>
                <a:ea typeface="+mn-ea"/>
                <a:cs typeface="+mn-cs"/>
              </a:rPr>
              <a:t> 07/5 </a:t>
            </a:r>
            <a:r>
              <a:rPr lang="en-US" sz="1200" kern="1200" dirty="0" err="1" smtClean="0">
                <a:solidFill>
                  <a:schemeClr val="tx1"/>
                </a:solidFill>
                <a:latin typeface="+mn-lt"/>
                <a:ea typeface="+mn-ea"/>
                <a:cs typeface="+mn-cs"/>
              </a:rPr>
              <a:t>đến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ngày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12/5/2018 </a:t>
            </a:r>
            <a:r>
              <a:rPr lang="en-US" sz="1200" kern="1200" dirty="0" err="1" smtClean="0">
                <a:solidFill>
                  <a:schemeClr val="tx1"/>
                </a:solidFill>
                <a:latin typeface="Times New Roman" pitchFamily="18" charset="0"/>
                <a:ea typeface="+mn-ea"/>
                <a:cs typeface="Times New Roman" pitchFamily="18" charset="0"/>
              </a:rPr>
              <a:t>đã</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thảo</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luận</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và</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thống</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nhất</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cao</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việc</a:t>
            </a:r>
            <a:r>
              <a:rPr lang="en-US" sz="1200" kern="1200" dirty="0" smtClean="0">
                <a:solidFill>
                  <a:schemeClr val="tx1"/>
                </a:solidFill>
                <a:latin typeface="Times New Roman" pitchFamily="18" charset="0"/>
                <a:ea typeface="+mn-ea"/>
                <a:cs typeface="Times New Roman" pitchFamily="18" charset="0"/>
              </a:rPr>
              <a:t> ban </a:t>
            </a:r>
            <a:r>
              <a:rPr lang="en-US" sz="1200" kern="1200" dirty="0" err="1" smtClean="0">
                <a:solidFill>
                  <a:schemeClr val="tx1"/>
                </a:solidFill>
                <a:latin typeface="Times New Roman" pitchFamily="18" charset="0"/>
                <a:ea typeface="+mn-ea"/>
                <a:cs typeface="Times New Roman" pitchFamily="18" charset="0"/>
              </a:rPr>
              <a:t>hành</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Nghị</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quyết</a:t>
            </a:r>
            <a:r>
              <a:rPr lang="en-US" sz="1200" kern="1200" dirty="0" smtClean="0">
                <a:solidFill>
                  <a:schemeClr val="tx1"/>
                </a:solidFill>
                <a:latin typeface="Times New Roman" pitchFamily="18" charset="0"/>
                <a:ea typeface="+mn-ea"/>
                <a:cs typeface="Times New Roman" pitchFamily="18" charset="0"/>
              </a:rPr>
              <a:t> </a:t>
            </a:r>
            <a:r>
              <a:rPr lang="en-US" sz="1200" b="1" i="1" kern="1200" dirty="0" smtClean="0">
                <a:solidFill>
                  <a:schemeClr val="tx1"/>
                </a:solidFill>
                <a:latin typeface="Times New Roman" pitchFamily="18" charset="0"/>
                <a:ea typeface="+mn-ea"/>
                <a:cs typeface="Times New Roman" pitchFamily="18" charset="0"/>
              </a:rPr>
              <a:t>“</a:t>
            </a:r>
            <a:r>
              <a:rPr lang="en-US" sz="1200" b="1" i="1" kern="1200" dirty="0" err="1" smtClean="0">
                <a:solidFill>
                  <a:schemeClr val="tx1"/>
                </a:solidFill>
                <a:latin typeface="Times New Roman" pitchFamily="18" charset="0"/>
                <a:ea typeface="+mn-ea"/>
                <a:cs typeface="Times New Roman" pitchFamily="18" charset="0"/>
              </a:rPr>
              <a:t>Tập</a:t>
            </a:r>
            <a:r>
              <a:rPr lang="en-US" sz="1200" b="1" i="1" kern="1200" baseline="0" dirty="0" smtClean="0">
                <a:solidFill>
                  <a:schemeClr val="tx1"/>
                </a:solidFill>
                <a:latin typeface="Times New Roman" pitchFamily="18" charset="0"/>
                <a:ea typeface="+mn-ea"/>
                <a:cs typeface="Times New Roman" pitchFamily="18" charset="0"/>
              </a:rPr>
              <a:t> </a:t>
            </a:r>
            <a:r>
              <a:rPr lang="en-US" sz="1200" b="1" i="1" kern="1200" baseline="0" dirty="0" err="1" smtClean="0">
                <a:solidFill>
                  <a:schemeClr val="tx1"/>
                </a:solidFill>
                <a:latin typeface="Times New Roman" pitchFamily="18" charset="0"/>
                <a:ea typeface="+mn-ea"/>
                <a:cs typeface="Times New Roman" pitchFamily="18" charset="0"/>
              </a:rPr>
              <a:t>trung</a:t>
            </a:r>
            <a:r>
              <a:rPr lang="en-US" sz="1200" b="1" i="1" kern="1200" baseline="0" dirty="0" smtClean="0">
                <a:solidFill>
                  <a:schemeClr val="tx1"/>
                </a:solidFill>
                <a:latin typeface="Times New Roman" pitchFamily="18" charset="0"/>
                <a:ea typeface="+mn-ea"/>
                <a:cs typeface="Times New Roman" pitchFamily="18" charset="0"/>
              </a:rPr>
              <a:t> </a:t>
            </a:r>
            <a:r>
              <a:rPr lang="en-US" sz="1200" b="1" i="1" kern="1200" baseline="0" dirty="0" err="1" smtClean="0">
                <a:solidFill>
                  <a:schemeClr val="tx1"/>
                </a:solidFill>
                <a:latin typeface="Times New Roman" pitchFamily="18" charset="0"/>
                <a:ea typeface="+mn-ea"/>
                <a:cs typeface="Times New Roman" pitchFamily="18" charset="0"/>
              </a:rPr>
              <a:t>xây</a:t>
            </a:r>
            <a:r>
              <a:rPr lang="en-US" sz="1200" b="1" i="1" kern="1200" baseline="0" dirty="0" smtClean="0">
                <a:solidFill>
                  <a:schemeClr val="tx1"/>
                </a:solidFill>
                <a:latin typeface="Times New Roman" pitchFamily="18" charset="0"/>
                <a:ea typeface="+mn-ea"/>
                <a:cs typeface="Times New Roman" pitchFamily="18" charset="0"/>
              </a:rPr>
              <a:t> </a:t>
            </a:r>
            <a:r>
              <a:rPr lang="en-US" sz="1200" b="1" i="1" kern="1200" baseline="0" dirty="0" err="1" smtClean="0">
                <a:solidFill>
                  <a:schemeClr val="tx1"/>
                </a:solidFill>
                <a:latin typeface="Times New Roman" pitchFamily="18" charset="0"/>
                <a:ea typeface="+mn-ea"/>
                <a:cs typeface="Times New Roman" pitchFamily="18" charset="0"/>
              </a:rPr>
              <a:t>dựng</a:t>
            </a:r>
            <a:r>
              <a:rPr lang="en-US" sz="1200" b="1" i="1" kern="1200" baseline="0" dirty="0" smtClean="0">
                <a:solidFill>
                  <a:schemeClr val="tx1"/>
                </a:solidFill>
                <a:latin typeface="Times New Roman" pitchFamily="18" charset="0"/>
                <a:ea typeface="+mn-ea"/>
                <a:cs typeface="Times New Roman" pitchFamily="18" charset="0"/>
              </a:rPr>
              <a:t> </a:t>
            </a:r>
            <a:r>
              <a:rPr lang="en-US" sz="1200" b="1" i="1" kern="1200" baseline="0" dirty="0" err="1" smtClean="0">
                <a:solidFill>
                  <a:schemeClr val="tx1"/>
                </a:solidFill>
                <a:latin typeface="Times New Roman" pitchFamily="18" charset="0"/>
                <a:ea typeface="+mn-ea"/>
                <a:cs typeface="Times New Roman" pitchFamily="18" charset="0"/>
              </a:rPr>
              <a:t>đội</a:t>
            </a:r>
            <a:r>
              <a:rPr lang="en-US" sz="1200" b="1" i="1" kern="1200" baseline="0" dirty="0" smtClean="0">
                <a:solidFill>
                  <a:schemeClr val="tx1"/>
                </a:solidFill>
                <a:latin typeface="Times New Roman" pitchFamily="18" charset="0"/>
                <a:ea typeface="+mn-ea"/>
                <a:cs typeface="Times New Roman" pitchFamily="18" charset="0"/>
              </a:rPr>
              <a:t> </a:t>
            </a:r>
            <a:r>
              <a:rPr lang="en-US" sz="1200" b="1" i="1" kern="1200" baseline="0" dirty="0" err="1" smtClean="0">
                <a:solidFill>
                  <a:schemeClr val="tx1"/>
                </a:solidFill>
                <a:latin typeface="Times New Roman" pitchFamily="18" charset="0"/>
                <a:ea typeface="+mn-ea"/>
                <a:cs typeface="Times New Roman" pitchFamily="18" charset="0"/>
              </a:rPr>
              <a:t>ngũ</a:t>
            </a:r>
            <a:r>
              <a:rPr lang="en-US" sz="1200" b="1" i="1" kern="1200" baseline="0" dirty="0" smtClean="0">
                <a:solidFill>
                  <a:schemeClr val="tx1"/>
                </a:solidFill>
                <a:latin typeface="Times New Roman" pitchFamily="18" charset="0"/>
                <a:ea typeface="+mn-ea"/>
                <a:cs typeface="Times New Roman" pitchFamily="18" charset="0"/>
              </a:rPr>
              <a:t> </a:t>
            </a:r>
            <a:r>
              <a:rPr lang="en-US" sz="1200" b="1" i="1" kern="1200" baseline="0" dirty="0" err="1" smtClean="0">
                <a:solidFill>
                  <a:schemeClr val="tx1"/>
                </a:solidFill>
                <a:latin typeface="Times New Roman" pitchFamily="18" charset="0"/>
                <a:ea typeface="+mn-ea"/>
                <a:cs typeface="Times New Roman" pitchFamily="18" charset="0"/>
              </a:rPr>
              <a:t>cán</a:t>
            </a:r>
            <a:r>
              <a:rPr lang="en-US" sz="1200" b="1" i="1" kern="1200" baseline="0" dirty="0" smtClean="0">
                <a:solidFill>
                  <a:schemeClr val="tx1"/>
                </a:solidFill>
                <a:latin typeface="Times New Roman" pitchFamily="18" charset="0"/>
                <a:ea typeface="+mn-ea"/>
                <a:cs typeface="Times New Roman" pitchFamily="18" charset="0"/>
              </a:rPr>
              <a:t> </a:t>
            </a:r>
            <a:r>
              <a:rPr lang="en-US" sz="1200" b="1" i="1" kern="1200" baseline="0" dirty="0" err="1" smtClean="0">
                <a:solidFill>
                  <a:schemeClr val="tx1"/>
                </a:solidFill>
                <a:latin typeface="Times New Roman" pitchFamily="18" charset="0"/>
                <a:ea typeface="+mn-ea"/>
                <a:cs typeface="Times New Roman" pitchFamily="18" charset="0"/>
              </a:rPr>
              <a:t>bộ</a:t>
            </a:r>
            <a:r>
              <a:rPr lang="en-US" sz="1200" b="1" i="1" kern="1200" baseline="0" dirty="0" smtClean="0">
                <a:solidFill>
                  <a:schemeClr val="tx1"/>
                </a:solidFill>
                <a:latin typeface="Times New Roman" pitchFamily="18" charset="0"/>
                <a:ea typeface="+mn-ea"/>
                <a:cs typeface="Times New Roman" pitchFamily="18" charset="0"/>
              </a:rPr>
              <a:t> </a:t>
            </a:r>
            <a:r>
              <a:rPr lang="en-US" sz="1200" b="1" i="1" kern="1200" baseline="0" dirty="0" err="1" smtClean="0">
                <a:solidFill>
                  <a:schemeClr val="tx1"/>
                </a:solidFill>
                <a:latin typeface="Times New Roman" pitchFamily="18" charset="0"/>
                <a:ea typeface="+mn-ea"/>
                <a:cs typeface="Times New Roman" pitchFamily="18" charset="0"/>
              </a:rPr>
              <a:t>các</a:t>
            </a:r>
            <a:r>
              <a:rPr lang="en-US" sz="1200" b="1" i="1" kern="1200" baseline="0" dirty="0" smtClean="0">
                <a:solidFill>
                  <a:schemeClr val="tx1"/>
                </a:solidFill>
                <a:latin typeface="Times New Roman" pitchFamily="18" charset="0"/>
                <a:ea typeface="+mn-ea"/>
                <a:cs typeface="Times New Roman" pitchFamily="18" charset="0"/>
              </a:rPr>
              <a:t> </a:t>
            </a:r>
            <a:r>
              <a:rPr lang="en-US" sz="1200" b="1" i="1" kern="1200" baseline="0" dirty="0" err="1" smtClean="0">
                <a:solidFill>
                  <a:schemeClr val="tx1"/>
                </a:solidFill>
                <a:latin typeface="Times New Roman" pitchFamily="18" charset="0"/>
                <a:ea typeface="+mn-ea"/>
                <a:cs typeface="Times New Roman" pitchFamily="18" charset="0"/>
              </a:rPr>
              <a:t>cấp</a:t>
            </a:r>
            <a:r>
              <a:rPr lang="en-US" sz="1200" b="1" i="1" kern="1200" baseline="0" dirty="0" smtClean="0">
                <a:solidFill>
                  <a:schemeClr val="tx1"/>
                </a:solidFill>
                <a:latin typeface="Times New Roman" pitchFamily="18" charset="0"/>
                <a:ea typeface="+mn-ea"/>
                <a:cs typeface="Times New Roman" pitchFamily="18" charset="0"/>
              </a:rPr>
              <a:t>, </a:t>
            </a:r>
            <a:r>
              <a:rPr lang="en-US" sz="1200" b="1" i="1" kern="1200" baseline="0" dirty="0" err="1" smtClean="0">
                <a:solidFill>
                  <a:schemeClr val="tx1"/>
                </a:solidFill>
                <a:latin typeface="Times New Roman" pitchFamily="18" charset="0"/>
                <a:ea typeface="+mn-ea"/>
                <a:cs typeface="Times New Roman" pitchFamily="18" charset="0"/>
              </a:rPr>
              <a:t>nhất</a:t>
            </a:r>
            <a:r>
              <a:rPr lang="en-US" sz="1200" b="1" i="1" kern="1200" baseline="0" dirty="0" smtClean="0">
                <a:solidFill>
                  <a:schemeClr val="tx1"/>
                </a:solidFill>
                <a:latin typeface="Times New Roman" pitchFamily="18" charset="0"/>
                <a:ea typeface="+mn-ea"/>
                <a:cs typeface="Times New Roman" pitchFamily="18" charset="0"/>
              </a:rPr>
              <a:t> </a:t>
            </a:r>
            <a:r>
              <a:rPr lang="en-US" sz="1200" b="1" i="1" kern="1200" baseline="0" dirty="0" err="1" smtClean="0">
                <a:solidFill>
                  <a:schemeClr val="tx1"/>
                </a:solidFill>
                <a:latin typeface="Times New Roman" pitchFamily="18" charset="0"/>
                <a:ea typeface="+mn-ea"/>
                <a:cs typeface="Times New Roman" pitchFamily="18" charset="0"/>
              </a:rPr>
              <a:t>là</a:t>
            </a:r>
            <a:r>
              <a:rPr lang="en-US" sz="1200" b="1" i="1" kern="1200" baseline="0" dirty="0" smtClean="0">
                <a:solidFill>
                  <a:schemeClr val="tx1"/>
                </a:solidFill>
                <a:latin typeface="Times New Roman" pitchFamily="18" charset="0"/>
                <a:ea typeface="+mn-ea"/>
                <a:cs typeface="Times New Roman" pitchFamily="18" charset="0"/>
              </a:rPr>
              <a:t> </a:t>
            </a:r>
            <a:r>
              <a:rPr lang="en-US" sz="1200" b="1" i="1" kern="1200" baseline="0" dirty="0" err="1" smtClean="0">
                <a:solidFill>
                  <a:schemeClr val="tx1"/>
                </a:solidFill>
                <a:latin typeface="Times New Roman" pitchFamily="18" charset="0"/>
                <a:ea typeface="+mn-ea"/>
                <a:cs typeface="Times New Roman" pitchFamily="18" charset="0"/>
              </a:rPr>
              <a:t>cấp</a:t>
            </a:r>
            <a:r>
              <a:rPr lang="en-US" sz="1200" b="1" i="1" kern="1200" baseline="0" dirty="0" smtClean="0">
                <a:solidFill>
                  <a:schemeClr val="tx1"/>
                </a:solidFill>
                <a:latin typeface="Times New Roman" pitchFamily="18" charset="0"/>
                <a:ea typeface="+mn-ea"/>
                <a:cs typeface="Times New Roman" pitchFamily="18" charset="0"/>
              </a:rPr>
              <a:t> </a:t>
            </a:r>
            <a:r>
              <a:rPr lang="en-US" sz="1200" b="1" i="1" kern="1200" baseline="0" dirty="0" err="1" smtClean="0">
                <a:solidFill>
                  <a:schemeClr val="tx1"/>
                </a:solidFill>
                <a:latin typeface="Times New Roman" pitchFamily="18" charset="0"/>
                <a:ea typeface="+mn-ea"/>
                <a:cs typeface="Times New Roman" pitchFamily="18" charset="0"/>
              </a:rPr>
              <a:t>chiến</a:t>
            </a:r>
            <a:r>
              <a:rPr lang="en-US" sz="1200" b="1" i="1" kern="1200" baseline="0" dirty="0" smtClean="0">
                <a:solidFill>
                  <a:schemeClr val="tx1"/>
                </a:solidFill>
                <a:latin typeface="Times New Roman" pitchFamily="18" charset="0"/>
                <a:ea typeface="+mn-ea"/>
                <a:cs typeface="Times New Roman" pitchFamily="18" charset="0"/>
              </a:rPr>
              <a:t> </a:t>
            </a:r>
            <a:r>
              <a:rPr lang="en-US" sz="1200" b="1" i="1" kern="1200" baseline="0" dirty="0" err="1" smtClean="0">
                <a:solidFill>
                  <a:schemeClr val="tx1"/>
                </a:solidFill>
                <a:latin typeface="Times New Roman" pitchFamily="18" charset="0"/>
                <a:ea typeface="+mn-ea"/>
                <a:cs typeface="Times New Roman" pitchFamily="18" charset="0"/>
              </a:rPr>
              <a:t>lược</a:t>
            </a:r>
            <a:r>
              <a:rPr lang="en-US" sz="1200" b="1" i="1" kern="1200" baseline="0" dirty="0" smtClean="0">
                <a:solidFill>
                  <a:schemeClr val="tx1"/>
                </a:solidFill>
                <a:latin typeface="Times New Roman" pitchFamily="18" charset="0"/>
                <a:ea typeface="+mn-ea"/>
                <a:cs typeface="Times New Roman" pitchFamily="18" charset="0"/>
              </a:rPr>
              <a:t> </a:t>
            </a:r>
            <a:r>
              <a:rPr lang="en-US" sz="1200" b="1" i="1" kern="1200" baseline="0" dirty="0" err="1" smtClean="0">
                <a:solidFill>
                  <a:schemeClr val="tx1"/>
                </a:solidFill>
                <a:latin typeface="Times New Roman" pitchFamily="18" charset="0"/>
                <a:ea typeface="+mn-ea"/>
                <a:cs typeface="Times New Roman" pitchFamily="18" charset="0"/>
              </a:rPr>
              <a:t>đủ</a:t>
            </a:r>
            <a:r>
              <a:rPr lang="en-US" sz="1200" b="1" i="1" kern="1200" baseline="0" dirty="0" smtClean="0">
                <a:solidFill>
                  <a:schemeClr val="tx1"/>
                </a:solidFill>
                <a:latin typeface="Times New Roman" pitchFamily="18" charset="0"/>
                <a:ea typeface="+mn-ea"/>
                <a:cs typeface="Times New Roman" pitchFamily="18" charset="0"/>
              </a:rPr>
              <a:t> </a:t>
            </a:r>
            <a:r>
              <a:rPr lang="en-US" sz="1200" b="1" i="1" kern="1200" baseline="0" dirty="0" err="1" smtClean="0">
                <a:solidFill>
                  <a:schemeClr val="tx1"/>
                </a:solidFill>
                <a:latin typeface="Times New Roman" pitchFamily="18" charset="0"/>
                <a:ea typeface="+mn-ea"/>
                <a:cs typeface="Times New Roman" pitchFamily="18" charset="0"/>
              </a:rPr>
              <a:t>phẩm</a:t>
            </a:r>
            <a:r>
              <a:rPr lang="en-US" sz="1200" b="1" i="1" kern="1200" dirty="0" err="1" smtClean="0">
                <a:solidFill>
                  <a:schemeClr val="tx1"/>
                </a:solidFill>
                <a:latin typeface="Times New Roman" pitchFamily="18" charset="0"/>
                <a:ea typeface="+mn-ea"/>
                <a:cs typeface="Times New Roman" pitchFamily="18" charset="0"/>
              </a:rPr>
              <a:t>ột</a:t>
            </a:r>
            <a:r>
              <a:rPr lang="en-US" sz="1200" b="1" i="1" kern="1200" dirty="0" smtClean="0">
                <a:solidFill>
                  <a:schemeClr val="tx1"/>
                </a:solidFill>
                <a:latin typeface="Times New Roman" pitchFamily="18" charset="0"/>
                <a:ea typeface="+mn-ea"/>
                <a:cs typeface="Times New Roman" pitchFamily="18" charset="0"/>
              </a:rPr>
              <a:t> </a:t>
            </a:r>
            <a:r>
              <a:rPr lang="en-US" sz="1200" b="1" i="1" kern="1200" dirty="0" err="1" smtClean="0">
                <a:solidFill>
                  <a:schemeClr val="tx1"/>
                </a:solidFill>
                <a:latin typeface="Times New Roman" pitchFamily="18" charset="0"/>
                <a:ea typeface="+mn-ea"/>
                <a:cs typeface="Times New Roman" pitchFamily="18" charset="0"/>
              </a:rPr>
              <a:t>số</a:t>
            </a:r>
            <a:r>
              <a:rPr lang="en-US" sz="1200" b="1" i="1" kern="1200" dirty="0" smtClean="0">
                <a:solidFill>
                  <a:schemeClr val="tx1"/>
                </a:solidFill>
                <a:latin typeface="Times New Roman" pitchFamily="18" charset="0"/>
                <a:ea typeface="+mn-ea"/>
                <a:cs typeface="Times New Roman" pitchFamily="18" charset="0"/>
              </a:rPr>
              <a:t> </a:t>
            </a:r>
            <a:r>
              <a:rPr lang="en-US" sz="1200" b="1" i="1" kern="1200" dirty="0" err="1" smtClean="0">
                <a:solidFill>
                  <a:schemeClr val="tx1"/>
                </a:solidFill>
                <a:latin typeface="Times New Roman" pitchFamily="18" charset="0"/>
                <a:ea typeface="+mn-ea"/>
                <a:cs typeface="Times New Roman" pitchFamily="18" charset="0"/>
              </a:rPr>
              <a:t>vấn</a:t>
            </a:r>
            <a:r>
              <a:rPr lang="en-US" sz="1200" b="1" i="1" kern="1200" dirty="0" smtClean="0">
                <a:solidFill>
                  <a:schemeClr val="tx1"/>
                </a:solidFill>
                <a:latin typeface="Times New Roman" pitchFamily="18" charset="0"/>
                <a:ea typeface="+mn-ea"/>
                <a:cs typeface="Times New Roman" pitchFamily="18" charset="0"/>
              </a:rPr>
              <a:t> </a:t>
            </a:r>
            <a:r>
              <a:rPr lang="en-US" sz="1200" b="1" i="1" kern="1200" dirty="0" err="1" smtClean="0">
                <a:solidFill>
                  <a:schemeClr val="tx1"/>
                </a:solidFill>
                <a:latin typeface="Times New Roman" pitchFamily="18" charset="0"/>
                <a:ea typeface="+mn-ea"/>
                <a:cs typeface="Times New Roman" pitchFamily="18" charset="0"/>
              </a:rPr>
              <a:t>đề</a:t>
            </a:r>
            <a:r>
              <a:rPr lang="en-US" sz="1200" b="1" i="1" kern="1200" dirty="0" smtClean="0">
                <a:solidFill>
                  <a:schemeClr val="tx1"/>
                </a:solidFill>
                <a:latin typeface="Times New Roman" pitchFamily="18" charset="0"/>
                <a:ea typeface="+mn-ea"/>
                <a:cs typeface="Times New Roman" pitchFamily="18" charset="0"/>
              </a:rPr>
              <a:t> </a:t>
            </a:r>
            <a:r>
              <a:rPr lang="en-US" sz="1200" b="1" i="1" kern="1200" dirty="0" err="1" smtClean="0">
                <a:solidFill>
                  <a:schemeClr val="tx1"/>
                </a:solidFill>
                <a:latin typeface="Times New Roman" pitchFamily="18" charset="0"/>
                <a:ea typeface="+mn-ea"/>
                <a:cs typeface="Times New Roman" pitchFamily="18" charset="0"/>
              </a:rPr>
              <a:t>về</a:t>
            </a:r>
            <a:r>
              <a:rPr lang="en-US" sz="1200" b="1" i="1" kern="1200" dirty="0" smtClean="0">
                <a:solidFill>
                  <a:schemeClr val="tx1"/>
                </a:solidFill>
                <a:latin typeface="Times New Roman" pitchFamily="18" charset="0"/>
                <a:ea typeface="+mn-ea"/>
                <a:cs typeface="Times New Roman" pitchFamily="18" charset="0"/>
              </a:rPr>
              <a:t> </a:t>
            </a:r>
            <a:r>
              <a:rPr lang="en-US" sz="1200" b="1" i="1" kern="1200" dirty="0" err="1" smtClean="0">
                <a:solidFill>
                  <a:schemeClr val="tx1"/>
                </a:solidFill>
                <a:latin typeface="Times New Roman" pitchFamily="18" charset="0"/>
                <a:ea typeface="+mn-ea"/>
                <a:cs typeface="Times New Roman" pitchFamily="18" charset="0"/>
              </a:rPr>
              <a:t>tiếp</a:t>
            </a:r>
            <a:r>
              <a:rPr lang="en-US" sz="1200" b="1" i="1" kern="1200" dirty="0" smtClean="0">
                <a:solidFill>
                  <a:schemeClr val="tx1"/>
                </a:solidFill>
                <a:latin typeface="Times New Roman" pitchFamily="18" charset="0"/>
                <a:ea typeface="+mn-ea"/>
                <a:cs typeface="Times New Roman" pitchFamily="18" charset="0"/>
              </a:rPr>
              <a:t> </a:t>
            </a:r>
            <a:r>
              <a:rPr lang="en-US" sz="1200" b="1" i="1" kern="1200" dirty="0" err="1" smtClean="0">
                <a:solidFill>
                  <a:schemeClr val="tx1"/>
                </a:solidFill>
                <a:latin typeface="Times New Roman" pitchFamily="18" charset="0"/>
                <a:ea typeface="+mn-ea"/>
                <a:cs typeface="Times New Roman" pitchFamily="18" charset="0"/>
              </a:rPr>
              <a:t>tục</a:t>
            </a:r>
            <a:r>
              <a:rPr lang="en-US" sz="1200" b="1" i="1" kern="1200" dirty="0" smtClean="0">
                <a:solidFill>
                  <a:schemeClr val="tx1"/>
                </a:solidFill>
                <a:latin typeface="Times New Roman" pitchFamily="18" charset="0"/>
                <a:ea typeface="+mn-ea"/>
                <a:cs typeface="Times New Roman" pitchFamily="18" charset="0"/>
              </a:rPr>
              <a:t> </a:t>
            </a:r>
            <a:r>
              <a:rPr lang="en-US" sz="1200" b="1" i="1" kern="1200" dirty="0" err="1" smtClean="0">
                <a:solidFill>
                  <a:schemeClr val="tx1"/>
                </a:solidFill>
                <a:latin typeface="Times New Roman" pitchFamily="18" charset="0"/>
                <a:ea typeface="+mn-ea"/>
                <a:cs typeface="Times New Roman" pitchFamily="18" charset="0"/>
              </a:rPr>
              <a:t>đổi</a:t>
            </a:r>
            <a:r>
              <a:rPr lang="en-US" sz="1200" b="1" i="1" kern="1200" dirty="0" smtClean="0">
                <a:solidFill>
                  <a:schemeClr val="tx1"/>
                </a:solidFill>
                <a:latin typeface="Times New Roman" pitchFamily="18" charset="0"/>
                <a:ea typeface="+mn-ea"/>
                <a:cs typeface="Times New Roman" pitchFamily="18" charset="0"/>
              </a:rPr>
              <a:t> </a:t>
            </a:r>
            <a:r>
              <a:rPr lang="en-US" sz="1200" b="1" i="1" kern="1200" dirty="0" err="1" smtClean="0">
                <a:solidFill>
                  <a:schemeClr val="tx1"/>
                </a:solidFill>
                <a:latin typeface="Times New Roman" pitchFamily="18" charset="0"/>
                <a:ea typeface="+mn-ea"/>
                <a:cs typeface="Times New Roman" pitchFamily="18" charset="0"/>
              </a:rPr>
              <a:t>mới</a:t>
            </a:r>
            <a:r>
              <a:rPr lang="en-US" sz="1200" b="1" i="1" kern="1200" dirty="0" smtClean="0">
                <a:solidFill>
                  <a:schemeClr val="tx1"/>
                </a:solidFill>
                <a:latin typeface="Times New Roman" pitchFamily="18" charset="0"/>
                <a:ea typeface="+mn-ea"/>
                <a:cs typeface="Times New Roman" pitchFamily="18" charset="0"/>
              </a:rPr>
              <a:t>, </a:t>
            </a:r>
            <a:r>
              <a:rPr lang="en-US" sz="1200" b="1" i="1" kern="1200" dirty="0" err="1" smtClean="0">
                <a:solidFill>
                  <a:schemeClr val="tx1"/>
                </a:solidFill>
                <a:latin typeface="Times New Roman" pitchFamily="18" charset="0"/>
                <a:ea typeface="+mn-ea"/>
                <a:cs typeface="Times New Roman" pitchFamily="18" charset="0"/>
              </a:rPr>
              <a:t>sắp</a:t>
            </a:r>
            <a:r>
              <a:rPr lang="en-US" sz="1200" b="1" i="1" kern="1200" dirty="0" smtClean="0">
                <a:solidFill>
                  <a:schemeClr val="tx1"/>
                </a:solidFill>
                <a:latin typeface="Times New Roman" pitchFamily="18" charset="0"/>
                <a:ea typeface="+mn-ea"/>
                <a:cs typeface="Times New Roman" pitchFamily="18" charset="0"/>
              </a:rPr>
              <a:t> </a:t>
            </a:r>
            <a:r>
              <a:rPr lang="en-US" sz="1200" b="1" i="1" kern="1200" dirty="0" err="1" smtClean="0">
                <a:solidFill>
                  <a:schemeClr val="tx1"/>
                </a:solidFill>
                <a:latin typeface="Times New Roman" pitchFamily="18" charset="0"/>
                <a:ea typeface="+mn-ea"/>
                <a:cs typeface="Times New Roman" pitchFamily="18" charset="0"/>
              </a:rPr>
              <a:t>xếp</a:t>
            </a:r>
            <a:r>
              <a:rPr lang="en-US" sz="1200" b="1" i="1" kern="1200" dirty="0" smtClean="0">
                <a:solidFill>
                  <a:schemeClr val="tx1"/>
                </a:solidFill>
                <a:latin typeface="Times New Roman" pitchFamily="18" charset="0"/>
                <a:ea typeface="+mn-ea"/>
                <a:cs typeface="Times New Roman" pitchFamily="18" charset="0"/>
              </a:rPr>
              <a:t> </a:t>
            </a:r>
            <a:r>
              <a:rPr lang="en-US" sz="1200" b="1" i="1" kern="1200" dirty="0" err="1" smtClean="0">
                <a:solidFill>
                  <a:schemeClr val="tx1"/>
                </a:solidFill>
                <a:latin typeface="Times New Roman" pitchFamily="18" charset="0"/>
                <a:ea typeface="+mn-ea"/>
                <a:cs typeface="Times New Roman" pitchFamily="18" charset="0"/>
              </a:rPr>
              <a:t>tổ</a:t>
            </a:r>
            <a:r>
              <a:rPr lang="en-US" sz="1200" b="1" i="1" kern="1200" dirty="0" smtClean="0">
                <a:solidFill>
                  <a:schemeClr val="tx1"/>
                </a:solidFill>
                <a:latin typeface="Times New Roman" pitchFamily="18" charset="0"/>
                <a:ea typeface="+mn-ea"/>
                <a:cs typeface="Times New Roman" pitchFamily="18" charset="0"/>
              </a:rPr>
              <a:t> </a:t>
            </a:r>
            <a:r>
              <a:rPr lang="en-US" sz="1200" b="1" i="1" kern="1200" dirty="0" err="1" smtClean="0">
                <a:solidFill>
                  <a:schemeClr val="tx1"/>
                </a:solidFill>
                <a:latin typeface="Times New Roman" pitchFamily="18" charset="0"/>
                <a:ea typeface="+mn-ea"/>
                <a:cs typeface="Times New Roman" pitchFamily="18" charset="0"/>
              </a:rPr>
              <a:t>chức</a:t>
            </a:r>
            <a:r>
              <a:rPr lang="en-US" sz="1200" b="1" i="1" kern="1200" dirty="0" smtClean="0">
                <a:solidFill>
                  <a:schemeClr val="tx1"/>
                </a:solidFill>
                <a:latin typeface="Times New Roman" pitchFamily="18" charset="0"/>
                <a:ea typeface="+mn-ea"/>
                <a:cs typeface="Times New Roman" pitchFamily="18" charset="0"/>
              </a:rPr>
              <a:t> </a:t>
            </a:r>
            <a:r>
              <a:rPr lang="en-US" sz="1200" b="1" i="1" kern="1200" dirty="0" err="1" smtClean="0">
                <a:solidFill>
                  <a:schemeClr val="tx1"/>
                </a:solidFill>
                <a:latin typeface="Times New Roman" pitchFamily="18" charset="0"/>
                <a:ea typeface="+mn-ea"/>
                <a:cs typeface="Times New Roman" pitchFamily="18" charset="0"/>
              </a:rPr>
              <a:t>bộ</a:t>
            </a:r>
            <a:r>
              <a:rPr lang="en-US" sz="1200" b="1" i="1" kern="1200" dirty="0" smtClean="0">
                <a:solidFill>
                  <a:schemeClr val="tx1"/>
                </a:solidFill>
                <a:latin typeface="Times New Roman" pitchFamily="18" charset="0"/>
                <a:ea typeface="+mn-ea"/>
                <a:cs typeface="Times New Roman" pitchFamily="18" charset="0"/>
              </a:rPr>
              <a:t> </a:t>
            </a:r>
            <a:r>
              <a:rPr lang="en-US" sz="1200" b="1" i="1" kern="1200" dirty="0" err="1" smtClean="0">
                <a:solidFill>
                  <a:schemeClr val="tx1"/>
                </a:solidFill>
                <a:latin typeface="Times New Roman" pitchFamily="18" charset="0"/>
                <a:ea typeface="+mn-ea"/>
                <a:cs typeface="Times New Roman" pitchFamily="18" charset="0"/>
              </a:rPr>
              <a:t>máy</a:t>
            </a:r>
            <a:r>
              <a:rPr lang="en-US" sz="1200" b="1" i="1" kern="1200" dirty="0" smtClean="0">
                <a:solidFill>
                  <a:schemeClr val="tx1"/>
                </a:solidFill>
                <a:latin typeface="Times New Roman" pitchFamily="18" charset="0"/>
                <a:ea typeface="+mn-ea"/>
                <a:cs typeface="Times New Roman" pitchFamily="18" charset="0"/>
              </a:rPr>
              <a:t> </a:t>
            </a:r>
            <a:r>
              <a:rPr lang="en-US" sz="1200" b="1" i="1" kern="1200" dirty="0" err="1" smtClean="0">
                <a:solidFill>
                  <a:schemeClr val="tx1"/>
                </a:solidFill>
                <a:latin typeface="Times New Roman" pitchFamily="18" charset="0"/>
                <a:ea typeface="+mn-ea"/>
                <a:cs typeface="Times New Roman" pitchFamily="18" charset="0"/>
              </a:rPr>
              <a:t>của</a:t>
            </a:r>
            <a:r>
              <a:rPr lang="en-US" sz="1200" b="1" i="1" kern="1200" dirty="0" smtClean="0">
                <a:solidFill>
                  <a:schemeClr val="tx1"/>
                </a:solidFill>
                <a:latin typeface="Times New Roman" pitchFamily="18" charset="0"/>
                <a:ea typeface="+mn-ea"/>
                <a:cs typeface="Times New Roman" pitchFamily="18" charset="0"/>
              </a:rPr>
              <a:t> </a:t>
            </a:r>
            <a:r>
              <a:rPr lang="en-US" sz="1200" b="1" i="1" kern="1200" dirty="0" err="1" smtClean="0">
                <a:solidFill>
                  <a:schemeClr val="tx1"/>
                </a:solidFill>
                <a:latin typeface="Times New Roman" pitchFamily="18" charset="0"/>
                <a:ea typeface="+mn-ea"/>
                <a:cs typeface="Times New Roman" pitchFamily="18" charset="0"/>
              </a:rPr>
              <a:t>hệ</a:t>
            </a:r>
            <a:r>
              <a:rPr lang="en-US" sz="1200" b="1" i="1" kern="1200" dirty="0" smtClean="0">
                <a:solidFill>
                  <a:schemeClr val="tx1"/>
                </a:solidFill>
                <a:latin typeface="Times New Roman" pitchFamily="18" charset="0"/>
                <a:ea typeface="+mn-ea"/>
                <a:cs typeface="Times New Roman" pitchFamily="18" charset="0"/>
              </a:rPr>
              <a:t> </a:t>
            </a:r>
            <a:r>
              <a:rPr lang="en-US" sz="1200" b="1" i="1" kern="1200" dirty="0" err="1" smtClean="0">
                <a:solidFill>
                  <a:schemeClr val="tx1"/>
                </a:solidFill>
                <a:latin typeface="Times New Roman" pitchFamily="18" charset="0"/>
                <a:ea typeface="+mn-ea"/>
                <a:cs typeface="Times New Roman" pitchFamily="18" charset="0"/>
              </a:rPr>
              <a:t>thống</a:t>
            </a:r>
            <a:r>
              <a:rPr lang="en-US" sz="1200" b="1" i="1" kern="1200" dirty="0" smtClean="0">
                <a:solidFill>
                  <a:schemeClr val="tx1"/>
                </a:solidFill>
                <a:latin typeface="Times New Roman" pitchFamily="18" charset="0"/>
                <a:ea typeface="+mn-ea"/>
                <a:cs typeface="Times New Roman" pitchFamily="18" charset="0"/>
              </a:rPr>
              <a:t> </a:t>
            </a:r>
            <a:r>
              <a:rPr lang="en-US" sz="1200" b="1" i="1" kern="1200" dirty="0" err="1" smtClean="0">
                <a:solidFill>
                  <a:schemeClr val="tx1"/>
                </a:solidFill>
                <a:latin typeface="Times New Roman" pitchFamily="18" charset="0"/>
                <a:ea typeface="+mn-ea"/>
                <a:cs typeface="Times New Roman" pitchFamily="18" charset="0"/>
              </a:rPr>
              <a:t>chính</a:t>
            </a:r>
            <a:r>
              <a:rPr lang="en-US" sz="1200" b="1" i="1" kern="1200" dirty="0" smtClean="0">
                <a:solidFill>
                  <a:schemeClr val="tx1"/>
                </a:solidFill>
                <a:latin typeface="Times New Roman" pitchFamily="18" charset="0"/>
                <a:ea typeface="+mn-ea"/>
                <a:cs typeface="Times New Roman" pitchFamily="18" charset="0"/>
              </a:rPr>
              <a:t> </a:t>
            </a:r>
            <a:r>
              <a:rPr lang="en-US" sz="1200" b="1" i="1" kern="1200" dirty="0" err="1" smtClean="0">
                <a:solidFill>
                  <a:schemeClr val="tx1"/>
                </a:solidFill>
                <a:latin typeface="Times New Roman" pitchFamily="18" charset="0"/>
                <a:ea typeface="+mn-ea"/>
                <a:cs typeface="Times New Roman" pitchFamily="18" charset="0"/>
              </a:rPr>
              <a:t>trị</a:t>
            </a:r>
            <a:r>
              <a:rPr lang="en-US" sz="1200" b="1" i="1" kern="1200" dirty="0" smtClean="0">
                <a:solidFill>
                  <a:schemeClr val="tx1"/>
                </a:solidFill>
                <a:latin typeface="Times New Roman" pitchFamily="18" charset="0"/>
                <a:ea typeface="+mn-ea"/>
                <a:cs typeface="Times New Roman" pitchFamily="18" charset="0"/>
              </a:rPr>
              <a:t> </a:t>
            </a:r>
            <a:r>
              <a:rPr lang="en-US" sz="1200" b="1" i="1" kern="1200" dirty="0" err="1" smtClean="0">
                <a:solidFill>
                  <a:schemeClr val="tx1"/>
                </a:solidFill>
                <a:latin typeface="Times New Roman" pitchFamily="18" charset="0"/>
                <a:ea typeface="+mn-ea"/>
                <a:cs typeface="Times New Roman" pitchFamily="18" charset="0"/>
              </a:rPr>
              <a:t>tinh</a:t>
            </a:r>
            <a:r>
              <a:rPr lang="en-US" sz="1200" b="1" i="1" kern="1200" dirty="0" smtClean="0">
                <a:solidFill>
                  <a:schemeClr val="tx1"/>
                </a:solidFill>
                <a:latin typeface="Times New Roman" pitchFamily="18" charset="0"/>
                <a:ea typeface="+mn-ea"/>
                <a:cs typeface="Times New Roman" pitchFamily="18" charset="0"/>
              </a:rPr>
              <a:t> </a:t>
            </a:r>
            <a:r>
              <a:rPr lang="en-US" sz="1200" b="1" i="1" kern="1200" dirty="0" err="1" smtClean="0">
                <a:solidFill>
                  <a:schemeClr val="tx1"/>
                </a:solidFill>
                <a:latin typeface="Times New Roman" pitchFamily="18" charset="0"/>
                <a:ea typeface="+mn-ea"/>
                <a:cs typeface="Times New Roman" pitchFamily="18" charset="0"/>
              </a:rPr>
              <a:t>gọn</a:t>
            </a:r>
            <a:r>
              <a:rPr lang="en-US" sz="1200" b="1" i="1" kern="1200" dirty="0" smtClean="0">
                <a:solidFill>
                  <a:schemeClr val="tx1"/>
                </a:solidFill>
                <a:latin typeface="Times New Roman" pitchFamily="18" charset="0"/>
                <a:ea typeface="+mn-ea"/>
                <a:cs typeface="Times New Roman" pitchFamily="18" charset="0"/>
              </a:rPr>
              <a:t>, </a:t>
            </a:r>
            <a:r>
              <a:rPr lang="en-US" sz="1200" b="1" i="1" kern="1200" dirty="0" err="1" smtClean="0">
                <a:solidFill>
                  <a:schemeClr val="tx1"/>
                </a:solidFill>
                <a:latin typeface="Times New Roman" pitchFamily="18" charset="0"/>
                <a:ea typeface="+mn-ea"/>
                <a:cs typeface="Times New Roman" pitchFamily="18" charset="0"/>
              </a:rPr>
              <a:t>hoạt</a:t>
            </a:r>
            <a:r>
              <a:rPr lang="en-US" sz="1200" b="1" i="1" kern="1200" dirty="0" smtClean="0">
                <a:solidFill>
                  <a:schemeClr val="tx1"/>
                </a:solidFill>
                <a:latin typeface="Times New Roman" pitchFamily="18" charset="0"/>
                <a:ea typeface="+mn-ea"/>
                <a:cs typeface="Times New Roman" pitchFamily="18" charset="0"/>
              </a:rPr>
              <a:t> </a:t>
            </a:r>
            <a:r>
              <a:rPr lang="en-US" sz="1200" b="1" i="1" kern="1200" dirty="0" err="1" smtClean="0">
                <a:solidFill>
                  <a:schemeClr val="tx1"/>
                </a:solidFill>
                <a:latin typeface="Times New Roman" pitchFamily="18" charset="0"/>
                <a:ea typeface="+mn-ea"/>
                <a:cs typeface="Times New Roman" pitchFamily="18" charset="0"/>
              </a:rPr>
              <a:t>động</a:t>
            </a:r>
            <a:r>
              <a:rPr lang="en-US" sz="1200" b="1" i="1" kern="1200" dirty="0" smtClean="0">
                <a:solidFill>
                  <a:schemeClr val="tx1"/>
                </a:solidFill>
                <a:latin typeface="Times New Roman" pitchFamily="18" charset="0"/>
                <a:ea typeface="+mn-ea"/>
                <a:cs typeface="Times New Roman" pitchFamily="18" charset="0"/>
              </a:rPr>
              <a:t> </a:t>
            </a:r>
            <a:r>
              <a:rPr lang="en-US" sz="1200" b="1" i="1" kern="1200" dirty="0" err="1" smtClean="0">
                <a:solidFill>
                  <a:schemeClr val="tx1"/>
                </a:solidFill>
                <a:latin typeface="Times New Roman" pitchFamily="18" charset="0"/>
                <a:ea typeface="+mn-ea"/>
                <a:cs typeface="Times New Roman" pitchFamily="18" charset="0"/>
              </a:rPr>
              <a:t>hiệu</a:t>
            </a:r>
            <a:r>
              <a:rPr lang="en-US" sz="1200" b="1" i="1" kern="1200" dirty="0" smtClean="0">
                <a:solidFill>
                  <a:schemeClr val="tx1"/>
                </a:solidFill>
                <a:latin typeface="Times New Roman" pitchFamily="18" charset="0"/>
                <a:ea typeface="+mn-ea"/>
                <a:cs typeface="Times New Roman" pitchFamily="18" charset="0"/>
              </a:rPr>
              <a:t> </a:t>
            </a:r>
            <a:r>
              <a:rPr lang="en-US" sz="1200" b="1" i="1" kern="1200" dirty="0" err="1" smtClean="0">
                <a:solidFill>
                  <a:schemeClr val="tx1"/>
                </a:solidFill>
                <a:latin typeface="Times New Roman" pitchFamily="18" charset="0"/>
                <a:ea typeface="+mn-ea"/>
                <a:cs typeface="Times New Roman" pitchFamily="18" charset="0"/>
              </a:rPr>
              <a:t>lực</a:t>
            </a:r>
            <a:r>
              <a:rPr lang="en-US" sz="1200" b="1" i="1" kern="1200" dirty="0" smtClean="0">
                <a:solidFill>
                  <a:schemeClr val="tx1"/>
                </a:solidFill>
                <a:latin typeface="Times New Roman" pitchFamily="18" charset="0"/>
                <a:ea typeface="+mn-ea"/>
                <a:cs typeface="Times New Roman" pitchFamily="18" charset="0"/>
              </a:rPr>
              <a:t>, </a:t>
            </a:r>
            <a:r>
              <a:rPr lang="en-US" sz="1200" b="1" i="1" kern="1200" dirty="0" err="1" smtClean="0">
                <a:solidFill>
                  <a:schemeClr val="tx1"/>
                </a:solidFill>
                <a:latin typeface="Times New Roman" pitchFamily="18" charset="0"/>
                <a:ea typeface="+mn-ea"/>
                <a:cs typeface="Times New Roman" pitchFamily="18" charset="0"/>
              </a:rPr>
              <a:t>hiệu</a:t>
            </a:r>
            <a:r>
              <a:rPr lang="en-US" sz="1200" b="1" i="1" kern="1200" dirty="0" smtClean="0">
                <a:solidFill>
                  <a:schemeClr val="tx1"/>
                </a:solidFill>
                <a:latin typeface="Times New Roman" pitchFamily="18" charset="0"/>
                <a:ea typeface="+mn-ea"/>
                <a:cs typeface="Times New Roman" pitchFamily="18" charset="0"/>
              </a:rPr>
              <a:t> </a:t>
            </a:r>
            <a:r>
              <a:rPr lang="en-US" sz="1200" b="1" i="1" kern="1200" dirty="0" err="1" smtClean="0">
                <a:solidFill>
                  <a:schemeClr val="tx1"/>
                </a:solidFill>
                <a:latin typeface="Times New Roman" pitchFamily="18" charset="0"/>
                <a:ea typeface="+mn-ea"/>
                <a:cs typeface="Times New Roman" pitchFamily="18" charset="0"/>
              </a:rPr>
              <a:t>quả</a:t>
            </a:r>
            <a:r>
              <a:rPr lang="en-US" sz="1200" b="1" kern="1200" dirty="0" smtClean="0">
                <a:solidFill>
                  <a:schemeClr val="tx1"/>
                </a:solidFill>
                <a:latin typeface="Times New Roman" pitchFamily="18" charset="0"/>
                <a:ea typeface="+mn-ea"/>
                <a:cs typeface="Times New Roman" pitchFamily="18" charset="0"/>
              </a:rPr>
              <a:t>”</a:t>
            </a:r>
            <a:r>
              <a:rPr lang="en-US" sz="1200" b="1" i="1" kern="1200" dirty="0" smtClean="0">
                <a:solidFill>
                  <a:schemeClr val="tx1"/>
                </a:solidFill>
                <a:latin typeface="Times New Roman" pitchFamily="18" charset="0"/>
                <a:ea typeface="+mn-ea"/>
                <a:cs typeface="Times New Roman" pitchFamily="18" charset="0"/>
              </a:rPr>
              <a:t>.</a:t>
            </a:r>
          </a:p>
          <a:p>
            <a:pPr algn="just"/>
            <a:r>
              <a:rPr lang="en-US" sz="1200" kern="1200" dirty="0" smtClean="0">
                <a:solidFill>
                  <a:schemeClr val="tx1"/>
                </a:solidFill>
                <a:latin typeface="Times New Roman" pitchFamily="18" charset="0"/>
                <a:ea typeface="+mn-ea"/>
                <a:cs typeface="Times New Roman" pitchFamily="18" charset="0"/>
              </a:rPr>
              <a:t>  </a:t>
            </a:r>
          </a:p>
          <a:p>
            <a:pPr algn="just"/>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Để</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giúp</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các</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đồng</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chí</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nghiên</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cứu</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và</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nắm</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một</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cách</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đầy</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đủ</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toàn</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diện</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sâu</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sắc</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hơn</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về</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vấn</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đề</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quan</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trọng</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này</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Tôi</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xin</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trao</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đổi</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với</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các</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đồng</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chí</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và</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làm</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rõ</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thêm</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một</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số</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nội</a:t>
            </a:r>
            <a:r>
              <a:rPr lang="en-US" sz="1200" kern="1200" dirty="0" smtClean="0">
                <a:solidFill>
                  <a:schemeClr val="tx1"/>
                </a:solidFill>
                <a:latin typeface="Times New Roman" pitchFamily="18" charset="0"/>
                <a:ea typeface="+mn-ea"/>
                <a:cs typeface="Times New Roman" pitchFamily="18" charset="0"/>
              </a:rPr>
              <a:t> dung </a:t>
            </a:r>
            <a:r>
              <a:rPr lang="en-US" sz="1200" kern="1200" dirty="0" err="1" smtClean="0">
                <a:solidFill>
                  <a:schemeClr val="tx1"/>
                </a:solidFill>
                <a:latin typeface="Times New Roman" pitchFamily="18" charset="0"/>
                <a:ea typeface="+mn-ea"/>
                <a:cs typeface="Times New Roman" pitchFamily="18" charset="0"/>
              </a:rPr>
              <a:t>chủ</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yếu</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sau</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đây</a:t>
            </a:r>
            <a:r>
              <a:rPr lang="en-US" sz="1200" kern="1200" dirty="0" smtClean="0">
                <a:solidFill>
                  <a:schemeClr val="tx1"/>
                </a:solidFill>
                <a:latin typeface="Times New Roman" pitchFamily="18" charset="0"/>
                <a:ea typeface="+mn-ea"/>
                <a:cs typeface="Times New Roman" pitchFamily="18" charset="0"/>
              </a:rPr>
              <a:t>: </a:t>
            </a:r>
          </a:p>
          <a:p>
            <a:pPr algn="just"/>
            <a:r>
              <a:rPr lang="en-US" sz="1200" kern="1200" dirty="0" smtClean="0">
                <a:solidFill>
                  <a:schemeClr val="tx1"/>
                </a:solidFill>
                <a:latin typeface="Times New Roman" pitchFamily="18" charset="0"/>
                <a:ea typeface="+mn-ea"/>
                <a:cs typeface="Times New Roman" pitchFamily="18" charset="0"/>
              </a:rPr>
              <a:t>	</a:t>
            </a:r>
          </a:p>
          <a:p>
            <a:pPr algn="just"/>
            <a:r>
              <a:rPr lang="en-US" sz="1200" kern="1200" dirty="0" smtClean="0">
                <a:solidFill>
                  <a:schemeClr val="tx1"/>
                </a:solidFill>
                <a:latin typeface="Times New Roman" pitchFamily="18" charset="0"/>
                <a:ea typeface="+mn-ea"/>
                <a:cs typeface="Times New Roman" pitchFamily="18" charset="0"/>
              </a:rPr>
              <a:t>	I. </a:t>
            </a:r>
            <a:r>
              <a:rPr lang="en-US" sz="1200" kern="1200" dirty="0" err="1" smtClean="0">
                <a:solidFill>
                  <a:schemeClr val="tx1"/>
                </a:solidFill>
                <a:latin typeface="Times New Roman" pitchFamily="18" charset="0"/>
                <a:ea typeface="+mn-ea"/>
                <a:cs typeface="Times New Roman" pitchFamily="18" charset="0"/>
              </a:rPr>
              <a:t>Vì</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sao</a:t>
            </a:r>
            <a:r>
              <a:rPr lang="en-US" sz="1200" kern="1200" dirty="0" smtClean="0">
                <a:solidFill>
                  <a:schemeClr val="tx1"/>
                </a:solidFill>
                <a:latin typeface="Times New Roman" pitchFamily="18" charset="0"/>
                <a:ea typeface="+mn-ea"/>
                <a:cs typeface="Times New Roman" pitchFamily="18" charset="0"/>
              </a:rPr>
              <a:t> Ban </a:t>
            </a:r>
            <a:r>
              <a:rPr lang="en-US" sz="1200" kern="1200" dirty="0" err="1" smtClean="0">
                <a:solidFill>
                  <a:schemeClr val="tx1"/>
                </a:solidFill>
                <a:latin typeface="Times New Roman" pitchFamily="18" charset="0"/>
                <a:ea typeface="+mn-ea"/>
                <a:cs typeface="Times New Roman" pitchFamily="18" charset="0"/>
              </a:rPr>
              <a:t>Chấp</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hành</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Trung</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ương</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phải</a:t>
            </a:r>
            <a:r>
              <a:rPr lang="en-US" sz="1200" kern="1200" dirty="0" smtClean="0">
                <a:solidFill>
                  <a:schemeClr val="tx1"/>
                </a:solidFill>
                <a:latin typeface="Times New Roman" pitchFamily="18" charset="0"/>
                <a:ea typeface="+mn-ea"/>
                <a:cs typeface="Times New Roman" pitchFamily="18" charset="0"/>
              </a:rPr>
              <a:t> ban </a:t>
            </a:r>
            <a:r>
              <a:rPr lang="en-US" sz="1200" kern="1200" dirty="0" err="1" smtClean="0">
                <a:solidFill>
                  <a:schemeClr val="tx1"/>
                </a:solidFill>
                <a:latin typeface="Times New Roman" pitchFamily="18" charset="0"/>
                <a:ea typeface="+mn-ea"/>
                <a:cs typeface="Times New Roman" pitchFamily="18" charset="0"/>
              </a:rPr>
              <a:t>hành</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Nghị</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quyết</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Tập</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trung</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xây</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dựng</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đội</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ngũ</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cán</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bộ</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các</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cấp</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nhất</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là</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cấp</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chiến</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lược</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đủ</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phẩm</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chất</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nang</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lực</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và</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uy</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tín</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ngang</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tầm</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nhiệm</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vụ</a:t>
            </a:r>
            <a:r>
              <a:rPr lang="en-US" sz="1200" kern="1200" baseline="0" dirty="0" smtClean="0">
                <a:solidFill>
                  <a:schemeClr val="tx1"/>
                </a:solidFill>
                <a:latin typeface="Times New Roman" pitchFamily="18" charset="0"/>
                <a:ea typeface="+mn-ea"/>
                <a:cs typeface="Times New Roman" pitchFamily="18" charset="0"/>
              </a:rPr>
              <a:t>” </a:t>
            </a:r>
            <a:r>
              <a:rPr lang="en-US" sz="1200" kern="1200" dirty="0" smtClean="0">
                <a:solidFill>
                  <a:schemeClr val="tx1"/>
                </a:solidFill>
                <a:latin typeface="Times New Roman" pitchFamily="18" charset="0"/>
                <a:ea typeface="+mn-ea"/>
                <a:cs typeface="Times New Roman" pitchFamily="18" charset="0"/>
              </a:rPr>
              <a:t> </a:t>
            </a:r>
          </a:p>
          <a:p>
            <a:pPr algn="just"/>
            <a:endParaRPr lang="en-US" sz="1200" kern="1200" dirty="0" smtClean="0">
              <a:solidFill>
                <a:schemeClr val="tx1"/>
              </a:solidFill>
              <a:latin typeface="Times New Roman" pitchFamily="18" charset="0"/>
              <a:ea typeface="+mn-ea"/>
              <a:cs typeface="Times New Roman" pitchFamily="18" charset="0"/>
            </a:endParaRPr>
          </a:p>
          <a:p>
            <a:pPr algn="just"/>
            <a:r>
              <a:rPr lang="en-US" sz="1200" kern="1200" dirty="0" smtClean="0">
                <a:solidFill>
                  <a:schemeClr val="tx1"/>
                </a:solidFill>
                <a:latin typeface="Times New Roman" pitchFamily="18" charset="0"/>
                <a:ea typeface="+mn-ea"/>
                <a:cs typeface="Times New Roman" pitchFamily="18" charset="0"/>
              </a:rPr>
              <a:t>	II. </a:t>
            </a:r>
            <a:r>
              <a:rPr lang="en-US" sz="1200" kern="1200" dirty="0" err="1" smtClean="0">
                <a:solidFill>
                  <a:schemeClr val="tx1"/>
                </a:solidFill>
                <a:latin typeface="Times New Roman" pitchFamily="18" charset="0"/>
                <a:ea typeface="+mn-ea"/>
                <a:cs typeface="Times New Roman" pitchFamily="18" charset="0"/>
              </a:rPr>
              <a:t>Quan</a:t>
            </a:r>
            <a:r>
              <a:rPr lang="en-US" sz="1200" kern="1200" dirty="0" smtClean="0">
                <a:solidFill>
                  <a:schemeClr val="tx1"/>
                </a:solidFill>
                <a:latin typeface="Times New Roman" pitchFamily="18" charset="0"/>
                <a:ea typeface="+mn-ea"/>
                <a:cs typeface="Times New Roman" pitchFamily="18" charset="0"/>
              </a:rPr>
              <a:t> </a:t>
            </a:r>
            <a:r>
              <a:rPr lang="en-US" sz="1200" kern="1200" dirty="0" err="1" smtClean="0">
                <a:solidFill>
                  <a:schemeClr val="tx1"/>
                </a:solidFill>
                <a:latin typeface="Times New Roman" pitchFamily="18" charset="0"/>
                <a:ea typeface="+mn-ea"/>
                <a:cs typeface="Times New Roman" pitchFamily="18" charset="0"/>
              </a:rPr>
              <a:t>điểm</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mục</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tiêu</a:t>
            </a:r>
            <a:endParaRPr lang="en-US" sz="1200" kern="1200" dirty="0" smtClean="0">
              <a:solidFill>
                <a:schemeClr val="tx1"/>
              </a:solidFill>
              <a:latin typeface="Times New Roman" pitchFamily="18" charset="0"/>
              <a:ea typeface="+mn-ea"/>
              <a:cs typeface="Times New Roman" pitchFamily="18" charset="0"/>
            </a:endParaRPr>
          </a:p>
          <a:p>
            <a:pPr algn="just"/>
            <a:endParaRPr lang="en-US" sz="1200" kern="1200" dirty="0" smtClean="0">
              <a:solidFill>
                <a:schemeClr val="tx1"/>
              </a:solidFill>
              <a:latin typeface="Times New Roman" pitchFamily="18" charset="0"/>
              <a:ea typeface="+mn-ea"/>
              <a:cs typeface="Times New Roman" pitchFamily="18" charset="0"/>
            </a:endParaRPr>
          </a:p>
          <a:p>
            <a:pPr algn="just"/>
            <a:r>
              <a:rPr lang="en-US" sz="1200" kern="1200" dirty="0" smtClean="0">
                <a:solidFill>
                  <a:schemeClr val="tx1"/>
                </a:solidFill>
                <a:latin typeface="Times New Roman" pitchFamily="18" charset="0"/>
                <a:ea typeface="+mn-ea"/>
                <a:cs typeface="Times New Roman" pitchFamily="18" charset="0"/>
              </a:rPr>
              <a:t>	III. </a:t>
            </a:r>
            <a:r>
              <a:rPr lang="en-US" sz="1200" kern="1200" dirty="0" err="1" smtClean="0">
                <a:solidFill>
                  <a:schemeClr val="tx1"/>
                </a:solidFill>
                <a:latin typeface="Times New Roman" pitchFamily="18" charset="0"/>
                <a:ea typeface="+mn-ea"/>
                <a:cs typeface="Times New Roman" pitchFamily="18" charset="0"/>
              </a:rPr>
              <a:t>Một</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số</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chủ</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trương</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lớn</a:t>
            </a:r>
            <a:r>
              <a:rPr lang="en-US" sz="1200" kern="1200" baseline="0" dirty="0" smtClean="0">
                <a:solidFill>
                  <a:schemeClr val="tx1"/>
                </a:solidFill>
                <a:latin typeface="Times New Roman" pitchFamily="18" charset="0"/>
                <a:ea typeface="+mn-ea"/>
                <a:cs typeface="Times New Roman" pitchFamily="18" charset="0"/>
              </a:rPr>
              <a:t> à </a:t>
            </a:r>
            <a:r>
              <a:rPr lang="en-US" sz="1200" kern="1200" baseline="0" dirty="0" err="1" smtClean="0">
                <a:solidFill>
                  <a:schemeClr val="tx1"/>
                </a:solidFill>
                <a:latin typeface="Times New Roman" pitchFamily="18" charset="0"/>
                <a:ea typeface="+mn-ea"/>
                <a:cs typeface="Times New Roman" pitchFamily="18" charset="0"/>
              </a:rPr>
              <a:t>khâu</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đột</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phá</a:t>
            </a:r>
            <a:endParaRPr lang="en-US" sz="1200" kern="1200" dirty="0" smtClean="0">
              <a:solidFill>
                <a:schemeClr val="tx1"/>
              </a:solidFill>
              <a:latin typeface="Times New Roman" pitchFamily="18" charset="0"/>
              <a:ea typeface="+mn-ea"/>
              <a:cs typeface="Times New Roman" pitchFamily="18" charset="0"/>
            </a:endParaRPr>
          </a:p>
          <a:p>
            <a:pPr algn="just"/>
            <a:endParaRPr lang="en-US" sz="1200" kern="1200" dirty="0" smtClean="0">
              <a:solidFill>
                <a:schemeClr val="tx1"/>
              </a:solidFill>
              <a:latin typeface="Times New Roman" pitchFamily="18" charset="0"/>
              <a:ea typeface="+mn-ea"/>
              <a:cs typeface="Times New Roman" pitchFamily="18" charset="0"/>
            </a:endParaRPr>
          </a:p>
          <a:p>
            <a:pPr algn="just"/>
            <a:r>
              <a:rPr lang="en-US" sz="1200" kern="1200" dirty="0" smtClean="0">
                <a:solidFill>
                  <a:schemeClr val="tx1"/>
                </a:solidFill>
                <a:latin typeface="Times New Roman" pitchFamily="18" charset="0"/>
                <a:ea typeface="+mn-ea"/>
                <a:cs typeface="Times New Roman" pitchFamily="18" charset="0"/>
              </a:rPr>
              <a:t>	IV. </a:t>
            </a:r>
            <a:r>
              <a:rPr lang="en-US" sz="1200" kern="1200" dirty="0" err="1" smtClean="0">
                <a:solidFill>
                  <a:schemeClr val="tx1"/>
                </a:solidFill>
                <a:latin typeface="Times New Roman" pitchFamily="18" charset="0"/>
                <a:ea typeface="+mn-ea"/>
                <a:cs typeface="Times New Roman" pitchFamily="18" charset="0"/>
              </a:rPr>
              <a:t>Nhiệm</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vụ</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giải</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pháp</a:t>
            </a:r>
            <a:r>
              <a:rPr lang="en-US" sz="1200" kern="1200" dirty="0" smtClean="0">
                <a:solidFill>
                  <a:schemeClr val="tx1"/>
                </a:solidFill>
                <a:latin typeface="Times New Roman" pitchFamily="18" charset="0"/>
                <a:ea typeface="+mn-ea"/>
                <a:cs typeface="Times New Roman" pitchFamily="18" charset="0"/>
              </a:rPr>
              <a:t> </a:t>
            </a:r>
          </a:p>
          <a:p>
            <a:pPr algn="just"/>
            <a:endParaRPr lang="en-US" sz="1200" kern="1200" dirty="0" smtClean="0">
              <a:solidFill>
                <a:schemeClr val="tx1"/>
              </a:solidFill>
              <a:latin typeface="Times New Roman" pitchFamily="18" charset="0"/>
              <a:ea typeface="+mn-ea"/>
              <a:cs typeface="Times New Roman" pitchFamily="18" charset="0"/>
            </a:endParaRPr>
          </a:p>
          <a:p>
            <a:pPr algn="just"/>
            <a:r>
              <a:rPr lang="en-US" sz="1200" kern="1200" dirty="0" smtClean="0">
                <a:solidFill>
                  <a:schemeClr val="tx1"/>
                </a:solidFill>
                <a:latin typeface="Times New Roman" pitchFamily="18" charset="0"/>
                <a:ea typeface="+mn-ea"/>
                <a:cs typeface="Times New Roman" pitchFamily="18" charset="0"/>
              </a:rPr>
              <a:t>	V. </a:t>
            </a:r>
            <a:r>
              <a:rPr lang="en-US" sz="1200" kern="1200" dirty="0" err="1" smtClean="0">
                <a:solidFill>
                  <a:schemeClr val="tx1"/>
                </a:solidFill>
                <a:latin typeface="Times New Roman" pitchFamily="18" charset="0"/>
                <a:ea typeface="+mn-ea"/>
                <a:cs typeface="Times New Roman" pitchFamily="18" charset="0"/>
              </a:rPr>
              <a:t>Tổ</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chức</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thực</a:t>
            </a:r>
            <a:r>
              <a:rPr lang="en-US" sz="1200" kern="1200" baseline="0" dirty="0" smtClean="0">
                <a:solidFill>
                  <a:schemeClr val="tx1"/>
                </a:solidFill>
                <a:latin typeface="Times New Roman" pitchFamily="18" charset="0"/>
                <a:ea typeface="+mn-ea"/>
                <a:cs typeface="Times New Roman" pitchFamily="18" charset="0"/>
              </a:rPr>
              <a:t> </a:t>
            </a:r>
            <a:r>
              <a:rPr lang="en-US" sz="1200" kern="1200" baseline="0" dirty="0" err="1" smtClean="0">
                <a:solidFill>
                  <a:schemeClr val="tx1"/>
                </a:solidFill>
                <a:latin typeface="Times New Roman" pitchFamily="18" charset="0"/>
                <a:ea typeface="+mn-ea"/>
                <a:cs typeface="Times New Roman" pitchFamily="18" charset="0"/>
              </a:rPr>
              <a:t>hiện</a:t>
            </a:r>
            <a:endParaRPr lang="en-US" dirty="0"/>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C1062216-C4B7-4297-B40C-F613F10411D0}"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2</a:t>
            </a:fld>
            <a:endParaRPr lang="en-US"/>
          </a:p>
        </p:txBody>
      </p:sp>
    </p:spTree>
    <p:extLst>
      <p:ext uri="{BB962C8B-B14F-4D97-AF65-F5344CB8AC3E}">
        <p14:creationId xmlns:p14="http://schemas.microsoft.com/office/powerpoint/2010/main" val="2157213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algn="just"/>
            <a:r>
              <a:rPr lang="nl-NL" sz="1400" b="1" i="1" kern="1200" dirty="0" smtClean="0">
                <a:solidFill>
                  <a:schemeClr val="tx1"/>
                </a:solidFill>
                <a:latin typeface="Times New Roman" pitchFamily="18" charset="0"/>
                <a:ea typeface="+mn-ea"/>
                <a:cs typeface="Times New Roman" pitchFamily="18" charset="0"/>
              </a:rPr>
              <a:t>	</a:t>
            </a:r>
            <a:endParaRPr lang="en-US" sz="1400" kern="1200" dirty="0" smtClean="0">
              <a:solidFill>
                <a:schemeClr val="tx1"/>
              </a:solidFill>
              <a:latin typeface="Times New Roman" pitchFamily="18" charset="0"/>
              <a:ea typeface="+mn-ea"/>
              <a:cs typeface="Times New Roman" pitchFamily="18" charset="0"/>
            </a:endParaRPr>
          </a:p>
          <a:p>
            <a:pPr algn="just"/>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t</a:t>
            </a:r>
            <a:r>
              <a:rPr lang="vi-VN" dirty="0" smtClean="0"/>
              <a:t>hể chế, chính sách về biển, đảo chưa đồng bộ, thiếu các quy định chi tiết, khả thi; một số chủ trương lớn của Đảng chưa được thể chế hóa kịp thời. Quy hoạch các ngành, lĩnh vực, vùng lãnh thổ chưa đầy đủ, thiếu tổng thể, chưa khai thác tốt tiềm năng, lợi thế của biển, thiếu tính kết nối. </a:t>
            </a:r>
            <a:endParaRPr lang="en-US" sz="1400" b="1" kern="1200" dirty="0" smtClean="0">
              <a:solidFill>
                <a:schemeClr val="tx1"/>
              </a:solidFill>
              <a:latin typeface="Times New Roman" pitchFamily="18" charset="0"/>
              <a:ea typeface="+mn-ea"/>
              <a:cs typeface="Times New Roman" pitchFamily="18" charset="0"/>
            </a:endParaRPr>
          </a:p>
        </p:txBody>
      </p:sp>
      <p:sp>
        <p:nvSpPr>
          <p:cNvPr id="38915"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vi-VN"/>
              <a:t>BAN TỔ CHỨC TRUNG ƯƠNG</a:t>
            </a:r>
            <a:endParaRPr lang="en-US"/>
          </a:p>
        </p:txBody>
      </p:sp>
      <p:sp>
        <p:nvSpPr>
          <p:cNvPr id="38916"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A48AB8CA-22F8-46CE-9FE6-68896CE087A2}" type="datetime1">
              <a:rPr lang="en-US" smtClean="0"/>
              <a:t>12/3/2018</a:t>
            </a:fld>
            <a:endParaRPr lang="en-US"/>
          </a:p>
        </p:txBody>
      </p:sp>
      <p:sp>
        <p:nvSpPr>
          <p:cNvPr id="38917"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t>VĂN PHÒNG BAN</a:t>
            </a:r>
          </a:p>
        </p:txBody>
      </p:sp>
      <p:sp>
        <p:nvSpPr>
          <p:cNvPr id="38918"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97EE234-CBAB-4A40-BEC1-F0BBDB6F401A}" type="slidenum">
              <a:rPr lang="en-US"/>
              <a:pPr fontAlgn="base">
                <a:spcBef>
                  <a:spcPct val="0"/>
                </a:spcBef>
                <a:spcAft>
                  <a:spcPct val="0"/>
                </a:spcAft>
              </a:pPr>
              <a:t>20</a:t>
            </a:fld>
            <a:endParaRPr lang="en-US"/>
          </a:p>
        </p:txBody>
      </p:sp>
    </p:spTree>
    <p:extLst>
      <p:ext uri="{BB962C8B-B14F-4D97-AF65-F5344CB8AC3E}">
        <p14:creationId xmlns:p14="http://schemas.microsoft.com/office/powerpoint/2010/main" val="2471210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Bốn</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là</a:t>
            </a:r>
            <a:r>
              <a:rPr lang="en-US" sz="1200" kern="1200" baseline="0" dirty="0" smtClean="0">
                <a:solidFill>
                  <a:schemeClr val="tx1"/>
                </a:solidFill>
                <a:latin typeface="+mn-lt"/>
                <a:ea typeface="+mn-ea"/>
                <a:cs typeface="+mn-cs"/>
              </a:rPr>
              <a:t>, </a:t>
            </a:r>
            <a:r>
              <a:rPr lang="vi-VN" dirty="0" smtClean="0"/>
              <a:t>Đầu tư phát triển kinh tế, xây dựng kết cấu hạ tầng biển, đảo còn dàn trải, thiếu chiều sâu để tạo ra đột phá ở tầm quốc gia, liên vùng và từng địa phương</a:t>
            </a:r>
            <a:endParaRPr lang="en-US" dirty="0" smtClean="0"/>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247A4874-AD5C-4822-9775-C507C6596A1D}"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21</a:t>
            </a:fld>
            <a:endParaRPr lang="en-US"/>
          </a:p>
        </p:txBody>
      </p:sp>
    </p:spTree>
    <p:extLst>
      <p:ext uri="{BB962C8B-B14F-4D97-AF65-F5344CB8AC3E}">
        <p14:creationId xmlns:p14="http://schemas.microsoft.com/office/powerpoint/2010/main" val="2530327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i="1" kern="1200" dirty="0" smtClean="0">
                <a:solidFill>
                  <a:schemeClr val="tx1"/>
                </a:solidFill>
                <a:latin typeface="Times New Roman" pitchFamily="18" charset="0"/>
                <a:ea typeface="+mn-ea"/>
                <a:cs typeface="Times New Roman" pitchFamily="18" charset="0"/>
              </a:rPr>
              <a:t>	</a:t>
            </a:r>
            <a:endParaRPr lang="en-US" sz="1200" b="1" kern="1200" dirty="0" smtClean="0">
              <a:solidFill>
                <a:schemeClr val="tx1"/>
              </a:solidFill>
              <a:latin typeface="Times New Roman" pitchFamily="18" charset="0"/>
              <a:ea typeface="+mn-ea"/>
              <a:cs typeface="Times New Roman" pitchFamily="18" charset="0"/>
            </a:endParaRPr>
          </a:p>
          <a:p>
            <a:pPr>
              <a:spcBef>
                <a:spcPct val="0"/>
              </a:spcBef>
            </a:pPr>
            <a:r>
              <a:rPr lang="en-US" sz="1200" b="1" i="1" dirty="0" err="1" smtClean="0">
                <a:latin typeface="Times New Roman" pitchFamily="18" charset="0"/>
                <a:cs typeface="Times New Roman" pitchFamily="18" charset="0"/>
              </a:rPr>
              <a:t>Năm</a:t>
            </a:r>
            <a:r>
              <a:rPr lang="en-US" sz="1200" b="1" i="1" dirty="0" smtClean="0">
                <a:latin typeface="Times New Roman" pitchFamily="18" charset="0"/>
                <a:cs typeface="Times New Roman" pitchFamily="18" charset="0"/>
              </a:rPr>
              <a:t> </a:t>
            </a:r>
            <a:r>
              <a:rPr lang="en-US" sz="1200" b="1" i="1" dirty="0" err="1" smtClean="0">
                <a:latin typeface="Times New Roman" pitchFamily="18" charset="0"/>
                <a:cs typeface="Times New Roman" pitchFamily="18" charset="0"/>
              </a:rPr>
              <a:t>là</a:t>
            </a:r>
            <a:r>
              <a:rPr lang="en-US" sz="1200" i="1" dirty="0" smtClean="0">
                <a:latin typeface="Times New Roman" pitchFamily="18" charset="0"/>
                <a:cs typeface="Times New Roman" pitchFamily="18" charset="0"/>
              </a:rPr>
              <a:t>, </a:t>
            </a:r>
            <a:r>
              <a:rPr lang="en-US" dirty="0" smtClean="0"/>
              <a:t>đ</a:t>
            </a:r>
            <a:r>
              <a:rPr lang="vi-VN" dirty="0" smtClean="0"/>
              <a:t>ầu tư cho nghiên cứu khoa học, điều tra cơ bản, phát triển nguồn nhân lực biển còn rất hạn chế, thiếu trọng tâm, trọng điểm để hình thành các ngành khoa học mũi nhọn; công tác đào tạo, dạy nghề, chuyển đổi việc làm chưa được quan tâm đúng mức; hỗ trợ cho cư dân ven biển thiếu hiệu quả</a:t>
            </a:r>
            <a:r>
              <a:rPr lang="en-US" dirty="0" smtClean="0"/>
              <a:t>.</a:t>
            </a:r>
          </a:p>
        </p:txBody>
      </p:sp>
      <p:sp>
        <p:nvSpPr>
          <p:cNvPr id="40963"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vi-VN"/>
              <a:t>BAN TỔ CHỨC TRUNG ƯƠNG</a:t>
            </a:r>
            <a:endParaRPr lang="en-US"/>
          </a:p>
        </p:txBody>
      </p:sp>
      <p:sp>
        <p:nvSpPr>
          <p:cNvPr id="40964"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385F98A4-1B63-4C8C-9DBA-D0B44C4B5481}" type="datetime1">
              <a:rPr lang="en-US" smtClean="0"/>
              <a:t>12/3/2018</a:t>
            </a:fld>
            <a:endParaRPr lang="en-US"/>
          </a:p>
        </p:txBody>
      </p:sp>
      <p:sp>
        <p:nvSpPr>
          <p:cNvPr id="40965"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t>VĂN PHÒNG BAN</a:t>
            </a:r>
          </a:p>
        </p:txBody>
      </p:sp>
      <p:sp>
        <p:nvSpPr>
          <p:cNvPr id="40966"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84E1A7B-FBDC-4D74-A842-8612585D3274}" type="slidenum">
              <a:rPr lang="en-US"/>
              <a:pPr fontAlgn="base">
                <a:spcBef>
                  <a:spcPct val="0"/>
                </a:spcBef>
                <a:spcAft>
                  <a:spcPct val="0"/>
                </a:spcAft>
              </a:pPr>
              <a:t>22</a:t>
            </a:fld>
            <a:endParaRPr lang="en-US"/>
          </a:p>
        </p:txBody>
      </p:sp>
    </p:spTree>
    <p:extLst>
      <p:ext uri="{BB962C8B-B14F-4D97-AF65-F5344CB8AC3E}">
        <p14:creationId xmlns:p14="http://schemas.microsoft.com/office/powerpoint/2010/main" val="3069213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i="1" kern="1200" dirty="0" smtClean="0">
                <a:solidFill>
                  <a:schemeClr val="tx1"/>
                </a:solidFill>
                <a:latin typeface="Times New Roman" pitchFamily="18" charset="0"/>
                <a:ea typeface="+mn-ea"/>
                <a:cs typeface="Times New Roman" pitchFamily="18" charset="0"/>
              </a:rPr>
              <a:t>	</a:t>
            </a:r>
            <a:endParaRPr lang="en-US" sz="1200" b="1" kern="1200" dirty="0" smtClean="0">
              <a:solidFill>
                <a:schemeClr val="tx1"/>
              </a:solidFill>
              <a:latin typeface="Times New Roman" pitchFamily="18" charset="0"/>
              <a:ea typeface="+mn-ea"/>
              <a:cs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b="1" i="1" dirty="0" err="1" smtClean="0">
                <a:latin typeface="Times New Roman" pitchFamily="18" charset="0"/>
                <a:cs typeface="Times New Roman" pitchFamily="18" charset="0"/>
              </a:rPr>
              <a:t>Sáu</a:t>
            </a:r>
            <a:r>
              <a:rPr lang="en-US" sz="1200" b="1" i="1" dirty="0" smtClean="0">
                <a:latin typeface="Times New Roman" pitchFamily="18" charset="0"/>
                <a:cs typeface="Times New Roman" pitchFamily="18" charset="0"/>
              </a:rPr>
              <a:t> </a:t>
            </a:r>
            <a:r>
              <a:rPr lang="en-US" sz="1200" b="1" i="1" dirty="0" err="1" smtClean="0">
                <a:latin typeface="Times New Roman" pitchFamily="18" charset="0"/>
                <a:cs typeface="Times New Roman" pitchFamily="18" charset="0"/>
              </a:rPr>
              <a:t>là</a:t>
            </a:r>
            <a:r>
              <a:rPr lang="en-US" sz="1200" i="1" dirty="0" smtClean="0">
                <a:latin typeface="Times New Roman" pitchFamily="18" charset="0"/>
                <a:cs typeface="Times New Roman" pitchFamily="18" charset="0"/>
              </a:rPr>
              <a:t>, </a:t>
            </a:r>
            <a:r>
              <a:rPr lang="en-US" sz="1200" i="0" dirty="0" smtClean="0">
                <a:latin typeface="Times New Roman" pitchFamily="18" charset="0"/>
                <a:cs typeface="Times New Roman" pitchFamily="18" charset="0"/>
              </a:rPr>
              <a:t>m</a:t>
            </a:r>
            <a:r>
              <a:rPr lang="vi-VN" dirty="0" smtClean="0"/>
              <a:t>ô hình tổ chức của một số tập đoàn kinh tế về biển chưa phù hợp, còn có sự nóng vội, duy ý chí; công tác quản lý, kiểm tra, giám sát còn bị buông lỏng để xảy ra sai phạm</a:t>
            </a:r>
            <a:endParaRPr lang="en-US" dirty="0" smtClean="0"/>
          </a:p>
        </p:txBody>
      </p:sp>
      <p:sp>
        <p:nvSpPr>
          <p:cNvPr id="40963"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vi-VN"/>
              <a:t>BAN TỔ CHỨC TRUNG ƯƠNG</a:t>
            </a:r>
            <a:endParaRPr lang="en-US"/>
          </a:p>
        </p:txBody>
      </p:sp>
      <p:sp>
        <p:nvSpPr>
          <p:cNvPr id="40964"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ADA5B9FD-3F91-4E9D-8166-F4D04A8CD889}" type="datetime1">
              <a:rPr lang="en-US" smtClean="0"/>
              <a:t>12/3/2018</a:t>
            </a:fld>
            <a:endParaRPr lang="en-US"/>
          </a:p>
        </p:txBody>
      </p:sp>
      <p:sp>
        <p:nvSpPr>
          <p:cNvPr id="40965"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t>VĂN PHÒNG BAN</a:t>
            </a:r>
          </a:p>
        </p:txBody>
      </p:sp>
      <p:sp>
        <p:nvSpPr>
          <p:cNvPr id="40966"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84E1A7B-FBDC-4D74-A842-8612585D3274}" type="slidenum">
              <a:rPr lang="en-US"/>
              <a:pPr fontAlgn="base">
                <a:spcBef>
                  <a:spcPct val="0"/>
                </a:spcBef>
                <a:spcAft>
                  <a:spcPct val="0"/>
                </a:spcAft>
              </a:pPr>
              <a:t>23</a:t>
            </a:fld>
            <a:endParaRPr lang="en-US"/>
          </a:p>
        </p:txBody>
      </p:sp>
    </p:spTree>
    <p:extLst>
      <p:ext uri="{BB962C8B-B14F-4D97-AF65-F5344CB8AC3E}">
        <p14:creationId xmlns:p14="http://schemas.microsoft.com/office/powerpoint/2010/main" val="1449700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i="1" kern="1200" dirty="0" smtClean="0">
                <a:solidFill>
                  <a:schemeClr val="tx1"/>
                </a:solidFill>
                <a:latin typeface="Times New Roman" pitchFamily="18" charset="0"/>
                <a:ea typeface="+mn-ea"/>
                <a:cs typeface="Times New Roman" pitchFamily="18" charset="0"/>
              </a:rPr>
              <a:t>	</a:t>
            </a:r>
            <a:endParaRPr lang="en-US" sz="1200" b="1" kern="1200" dirty="0" smtClean="0">
              <a:solidFill>
                <a:schemeClr val="tx1"/>
              </a:solidFill>
              <a:latin typeface="Times New Roman" pitchFamily="18" charset="0"/>
              <a:ea typeface="+mn-ea"/>
              <a:cs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b="1" i="1" dirty="0" err="1" smtClean="0">
                <a:latin typeface="Times New Roman" pitchFamily="18" charset="0"/>
                <a:cs typeface="Times New Roman" pitchFamily="18" charset="0"/>
              </a:rPr>
              <a:t>Bảy</a:t>
            </a:r>
            <a:r>
              <a:rPr lang="en-US" sz="1200" b="1" i="1" dirty="0" smtClean="0">
                <a:latin typeface="Times New Roman" pitchFamily="18" charset="0"/>
                <a:cs typeface="Times New Roman" pitchFamily="18" charset="0"/>
              </a:rPr>
              <a:t> </a:t>
            </a:r>
            <a:r>
              <a:rPr lang="en-US" sz="1200" b="1" i="1" dirty="0" err="1" smtClean="0">
                <a:latin typeface="Times New Roman" pitchFamily="18" charset="0"/>
                <a:cs typeface="Times New Roman" pitchFamily="18" charset="0"/>
              </a:rPr>
              <a:t>là</a:t>
            </a:r>
            <a:r>
              <a:rPr lang="en-US" sz="1200" i="1" dirty="0" smtClean="0">
                <a:latin typeface="Times New Roman" pitchFamily="18" charset="0"/>
                <a:cs typeface="Times New Roman" pitchFamily="18" charset="0"/>
              </a:rPr>
              <a:t>, </a:t>
            </a:r>
            <a:r>
              <a:rPr lang="en-US" sz="1200" i="0" dirty="0" smtClean="0">
                <a:latin typeface="Times New Roman" pitchFamily="18" charset="0"/>
                <a:cs typeface="Times New Roman" pitchFamily="18" charset="0"/>
              </a:rPr>
              <a:t>n</a:t>
            </a:r>
            <a:r>
              <a:rPr lang="vi-VN" dirty="0" smtClean="0"/>
              <a:t>ăng lực quản lý nhà nước về biển, đảo chưa đủ mạnh, thiếu tập trung, thống nhất; sự phân công, phân cấp chưa hợp lý; sự phối hợp giữa các cơ quan quản lý nhà nước chưa thực sự chặt chẽ, hiệu quả. Cơ sở vật chất phục vụ công tác quản lý nhiều hạn chế</a:t>
            </a:r>
            <a:r>
              <a:rPr lang="en-US" dirty="0" smtClean="0"/>
              <a:t>.</a:t>
            </a:r>
          </a:p>
        </p:txBody>
      </p:sp>
      <p:sp>
        <p:nvSpPr>
          <p:cNvPr id="40963"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vi-VN"/>
              <a:t>BAN TỔ CHỨC TRUNG ƯƠNG</a:t>
            </a:r>
            <a:endParaRPr lang="en-US"/>
          </a:p>
        </p:txBody>
      </p:sp>
      <p:sp>
        <p:nvSpPr>
          <p:cNvPr id="40964"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6440A9BA-9029-4C3B-B0AA-BFAFC766C5AE}" type="datetime1">
              <a:rPr lang="en-US" smtClean="0"/>
              <a:t>12/3/2018</a:t>
            </a:fld>
            <a:endParaRPr lang="en-US"/>
          </a:p>
        </p:txBody>
      </p:sp>
      <p:sp>
        <p:nvSpPr>
          <p:cNvPr id="40965"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t>VĂN PHÒNG BAN</a:t>
            </a:r>
          </a:p>
        </p:txBody>
      </p:sp>
      <p:sp>
        <p:nvSpPr>
          <p:cNvPr id="40966"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84E1A7B-FBDC-4D74-A842-8612585D3274}" type="slidenum">
              <a:rPr lang="en-US"/>
              <a:pPr fontAlgn="base">
                <a:spcBef>
                  <a:spcPct val="0"/>
                </a:spcBef>
                <a:spcAft>
                  <a:spcPct val="0"/>
                </a:spcAft>
              </a:pPr>
              <a:t>24</a:t>
            </a:fld>
            <a:endParaRPr lang="en-US"/>
          </a:p>
        </p:txBody>
      </p:sp>
    </p:spTree>
    <p:extLst>
      <p:ext uri="{BB962C8B-B14F-4D97-AF65-F5344CB8AC3E}">
        <p14:creationId xmlns:p14="http://schemas.microsoft.com/office/powerpoint/2010/main" val="2635530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i="1" kern="1200" dirty="0" smtClean="0">
                <a:solidFill>
                  <a:schemeClr val="tx1"/>
                </a:solidFill>
                <a:latin typeface="Times New Roman" pitchFamily="18" charset="0"/>
                <a:ea typeface="+mn-ea"/>
                <a:cs typeface="Times New Roman" pitchFamily="18" charset="0"/>
              </a:rPr>
              <a:t>	</a:t>
            </a:r>
            <a:endParaRPr lang="en-US" sz="1200" b="1" kern="1200" dirty="0" smtClean="0">
              <a:solidFill>
                <a:schemeClr val="tx1"/>
              </a:solidFill>
              <a:latin typeface="Times New Roman" pitchFamily="18" charset="0"/>
              <a:ea typeface="+mn-ea"/>
              <a:cs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b="1" i="1" dirty="0" err="1" smtClean="0">
                <a:latin typeface="Times New Roman" pitchFamily="18" charset="0"/>
                <a:cs typeface="Times New Roman" pitchFamily="18" charset="0"/>
              </a:rPr>
              <a:t>Tám</a:t>
            </a:r>
            <a:r>
              <a:rPr lang="en-US" sz="1200" b="1" i="1" dirty="0" smtClean="0">
                <a:latin typeface="Times New Roman" pitchFamily="18" charset="0"/>
                <a:cs typeface="Times New Roman" pitchFamily="18" charset="0"/>
              </a:rPr>
              <a:t> </a:t>
            </a:r>
            <a:r>
              <a:rPr lang="en-US" sz="1200" b="1" i="1" dirty="0" err="1" smtClean="0">
                <a:latin typeface="Times New Roman" pitchFamily="18" charset="0"/>
                <a:cs typeface="Times New Roman" pitchFamily="18" charset="0"/>
              </a:rPr>
              <a:t>là</a:t>
            </a:r>
            <a:r>
              <a:rPr lang="en-US" sz="1200" i="1" dirty="0" smtClean="0">
                <a:latin typeface="Times New Roman" pitchFamily="18" charset="0"/>
                <a:cs typeface="Times New Roman" pitchFamily="18" charset="0"/>
              </a:rPr>
              <a:t>, </a:t>
            </a:r>
            <a:r>
              <a:rPr lang="en-US" dirty="0" smtClean="0"/>
              <a:t>v</a:t>
            </a:r>
            <a:r>
              <a:rPr lang="vi-VN" dirty="0" smtClean="0"/>
              <a:t>iệc tổ chức thực hiện Nghị quyết trên một số lĩnh vực gặp nhiều khó khăn; nhiều nội dung của Nghị quyết liên quan đến bí mật quốc gia, không được phổ biến rộng rãi</a:t>
            </a:r>
            <a:r>
              <a:rPr lang="en-US" dirty="0" smtClean="0"/>
              <a:t>.</a:t>
            </a:r>
          </a:p>
        </p:txBody>
      </p:sp>
      <p:sp>
        <p:nvSpPr>
          <p:cNvPr id="40963"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vi-VN"/>
              <a:t>BAN TỔ CHỨC TRUNG ƯƠNG</a:t>
            </a:r>
            <a:endParaRPr lang="en-US"/>
          </a:p>
        </p:txBody>
      </p:sp>
      <p:sp>
        <p:nvSpPr>
          <p:cNvPr id="40964"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3557F7AC-A687-4024-8878-C88698B8A413}" type="datetime1">
              <a:rPr lang="en-US" smtClean="0"/>
              <a:t>12/3/2018</a:t>
            </a:fld>
            <a:endParaRPr lang="en-US"/>
          </a:p>
        </p:txBody>
      </p:sp>
      <p:sp>
        <p:nvSpPr>
          <p:cNvPr id="40965"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t>VĂN PHÒNG BAN</a:t>
            </a:r>
          </a:p>
        </p:txBody>
      </p:sp>
      <p:sp>
        <p:nvSpPr>
          <p:cNvPr id="40966"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84E1A7B-FBDC-4D74-A842-8612585D3274}" type="slidenum">
              <a:rPr lang="en-US"/>
              <a:pPr fontAlgn="base">
                <a:spcBef>
                  <a:spcPct val="0"/>
                </a:spcBef>
                <a:spcAft>
                  <a:spcPct val="0"/>
                </a:spcAft>
              </a:pPr>
              <a:t>25</a:t>
            </a:fld>
            <a:endParaRPr lang="en-US"/>
          </a:p>
        </p:txBody>
      </p:sp>
    </p:spTree>
    <p:extLst>
      <p:ext uri="{BB962C8B-B14F-4D97-AF65-F5344CB8AC3E}">
        <p14:creationId xmlns:p14="http://schemas.microsoft.com/office/powerpoint/2010/main" val="2521962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FD0CD2AA-4663-4197-A3B6-DE3C47FED343}"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27</a:t>
            </a:fld>
            <a:endParaRPr lang="en-US"/>
          </a:p>
        </p:txBody>
      </p:sp>
    </p:spTree>
    <p:extLst>
      <p:ext uri="{BB962C8B-B14F-4D97-AF65-F5344CB8AC3E}">
        <p14:creationId xmlns:p14="http://schemas.microsoft.com/office/powerpoint/2010/main" val="9043827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eaLnBrk="1" fontAlgn="auto" hangingPunct="1">
              <a:spcAft>
                <a:spcPts val="0"/>
              </a:spcAft>
              <a:buFont typeface="Arial" panose="020B0604020202020204" pitchFamily="34" charset="0"/>
              <a:buNone/>
              <a:defRPr/>
            </a:pPr>
            <a:r>
              <a:rPr lang="en-US" b="1" dirty="0" err="1" smtClean="0">
                <a:solidFill>
                  <a:srgbClr val="C00000"/>
                </a:solidFill>
                <a:effectLst>
                  <a:outerShdw blurRad="38100" dist="38100" dir="2700000" algn="tl">
                    <a:srgbClr val="000000">
                      <a:alpha val="43137"/>
                    </a:srgbClr>
                  </a:outerShdw>
                </a:effectLst>
              </a:rPr>
              <a:t>Bối</a:t>
            </a:r>
            <a:r>
              <a:rPr lang="en-US" b="1" dirty="0" smtClean="0">
                <a:solidFill>
                  <a:srgbClr val="C00000"/>
                </a:solidFill>
                <a:effectLst>
                  <a:outerShdw blurRad="38100" dist="38100" dir="2700000" algn="tl">
                    <a:srgbClr val="000000">
                      <a:alpha val="43137"/>
                    </a:srgbClr>
                  </a:outerShdw>
                </a:effectLst>
              </a:rPr>
              <a:t> </a:t>
            </a:r>
            <a:r>
              <a:rPr lang="en-US" b="1" dirty="0" err="1" smtClean="0">
                <a:solidFill>
                  <a:srgbClr val="C00000"/>
                </a:solidFill>
                <a:effectLst>
                  <a:outerShdw blurRad="38100" dist="38100" dir="2700000" algn="tl">
                    <a:srgbClr val="000000">
                      <a:alpha val="43137"/>
                    </a:srgbClr>
                  </a:outerShdw>
                </a:effectLst>
              </a:rPr>
              <a:t>cảnh</a:t>
            </a:r>
            <a:r>
              <a:rPr lang="en-US" b="1" dirty="0" smtClean="0">
                <a:solidFill>
                  <a:srgbClr val="C00000"/>
                </a:solidFill>
                <a:effectLst>
                  <a:outerShdw blurRad="38100" dist="38100" dir="2700000" algn="tl">
                    <a:srgbClr val="000000">
                      <a:alpha val="43137"/>
                    </a:srgbClr>
                  </a:outerShdw>
                </a:effectLst>
              </a:rPr>
              <a:t> </a:t>
            </a:r>
            <a:r>
              <a:rPr lang="en-US" b="1" dirty="0" err="1" smtClean="0">
                <a:solidFill>
                  <a:srgbClr val="C00000"/>
                </a:solidFill>
                <a:effectLst>
                  <a:outerShdw blurRad="38100" dist="38100" dir="2700000" algn="tl">
                    <a:srgbClr val="000000">
                      <a:alpha val="43137"/>
                    </a:srgbClr>
                  </a:outerShdw>
                </a:effectLst>
              </a:rPr>
              <a:t>quốc</a:t>
            </a:r>
            <a:r>
              <a:rPr lang="en-US" b="1" dirty="0" smtClean="0">
                <a:solidFill>
                  <a:srgbClr val="C00000"/>
                </a:solidFill>
                <a:effectLst>
                  <a:outerShdw blurRad="38100" dist="38100" dir="2700000" algn="tl">
                    <a:srgbClr val="000000">
                      <a:alpha val="43137"/>
                    </a:srgbClr>
                  </a:outerShdw>
                </a:effectLst>
              </a:rPr>
              <a:t> </a:t>
            </a:r>
            <a:r>
              <a:rPr lang="en-US" b="1" dirty="0" err="1" smtClean="0">
                <a:solidFill>
                  <a:srgbClr val="C00000"/>
                </a:solidFill>
                <a:effectLst>
                  <a:outerShdw blurRad="38100" dist="38100" dir="2700000" algn="tl">
                    <a:srgbClr val="000000">
                      <a:alpha val="43137"/>
                    </a:srgbClr>
                  </a:outerShdw>
                </a:effectLst>
              </a:rPr>
              <a:t>tế</a:t>
            </a:r>
            <a:r>
              <a:rPr lang="en-US" b="1" dirty="0" smtClean="0">
                <a:solidFill>
                  <a:srgbClr val="C00000"/>
                </a:solidFill>
                <a:effectLst>
                  <a:outerShdw blurRad="38100" dist="38100" dir="2700000" algn="tl">
                    <a:srgbClr val="000000">
                      <a:alpha val="43137"/>
                    </a:srgbClr>
                  </a:outerShdw>
                </a:effectLst>
              </a:rPr>
              <a:t> </a:t>
            </a:r>
            <a:r>
              <a:rPr lang="en-US" b="1" dirty="0" err="1" smtClean="0">
                <a:solidFill>
                  <a:srgbClr val="C00000"/>
                </a:solidFill>
                <a:effectLst>
                  <a:outerShdw blurRad="38100" dist="38100" dir="2700000" algn="tl">
                    <a:srgbClr val="000000">
                      <a:alpha val="43137"/>
                    </a:srgbClr>
                  </a:outerShdw>
                </a:effectLst>
              </a:rPr>
              <a:t>và</a:t>
            </a:r>
            <a:r>
              <a:rPr lang="en-US" b="1" dirty="0" smtClean="0">
                <a:solidFill>
                  <a:srgbClr val="C00000"/>
                </a:solidFill>
                <a:effectLst>
                  <a:outerShdw blurRad="38100" dist="38100" dir="2700000" algn="tl">
                    <a:srgbClr val="000000">
                      <a:alpha val="43137"/>
                    </a:srgbClr>
                  </a:outerShdw>
                </a:effectLst>
              </a:rPr>
              <a:t> </a:t>
            </a:r>
            <a:r>
              <a:rPr lang="en-US" b="1" dirty="0" err="1" smtClean="0">
                <a:solidFill>
                  <a:srgbClr val="C00000"/>
                </a:solidFill>
                <a:effectLst>
                  <a:outerShdw blurRad="38100" dist="38100" dir="2700000" algn="tl">
                    <a:srgbClr val="000000">
                      <a:alpha val="43137"/>
                    </a:srgbClr>
                  </a:outerShdw>
                </a:effectLst>
              </a:rPr>
              <a:t>khu</a:t>
            </a:r>
            <a:r>
              <a:rPr lang="en-US" b="1" dirty="0" smtClean="0">
                <a:solidFill>
                  <a:srgbClr val="C00000"/>
                </a:solidFill>
                <a:effectLst>
                  <a:outerShdw blurRad="38100" dist="38100" dir="2700000" algn="tl">
                    <a:srgbClr val="000000">
                      <a:alpha val="43137"/>
                    </a:srgbClr>
                  </a:outerShdw>
                </a:effectLst>
              </a:rPr>
              <a:t> </a:t>
            </a:r>
            <a:r>
              <a:rPr lang="en-US" b="1" dirty="0" err="1" smtClean="0">
                <a:solidFill>
                  <a:srgbClr val="C00000"/>
                </a:solidFill>
                <a:effectLst>
                  <a:outerShdw blurRad="38100" dist="38100" dir="2700000" algn="tl">
                    <a:srgbClr val="000000">
                      <a:alpha val="43137"/>
                    </a:srgbClr>
                  </a:outerShdw>
                </a:effectLst>
              </a:rPr>
              <a:t>vực</a:t>
            </a:r>
            <a:endParaRPr lang="en-US" b="1" dirty="0" smtClean="0">
              <a:solidFill>
                <a:srgbClr val="C00000"/>
              </a:solidFill>
              <a:effectLst>
                <a:outerShdw blurRad="38100" dist="38100" dir="2700000" algn="tl">
                  <a:srgbClr val="000000">
                    <a:alpha val="43137"/>
                  </a:srgbClr>
                </a:outerShdw>
              </a:effectLst>
            </a:endParaRPr>
          </a:p>
          <a:p>
            <a:pPr marL="0" indent="0" eaLnBrk="1" fontAlgn="auto" hangingPunct="1">
              <a:spcAft>
                <a:spcPts val="0"/>
              </a:spcAft>
              <a:buFont typeface="Arial" panose="020B0604020202020204" pitchFamily="34" charset="0"/>
              <a:buNone/>
              <a:defRPr/>
            </a:pPr>
            <a:endParaRPr lang="en-US" dirty="0" smtClean="0"/>
          </a:p>
          <a:p>
            <a:pPr marL="0" indent="0" eaLnBrk="1" fontAlgn="auto" hangingPunct="1">
              <a:spcAft>
                <a:spcPts val="0"/>
              </a:spcAft>
              <a:buFont typeface="Arial" panose="020B0604020202020204" pitchFamily="34" charset="0"/>
              <a:buNone/>
              <a:defRPr/>
            </a:pPr>
            <a:r>
              <a:rPr lang="vi-VN" dirty="0" smtClean="0"/>
              <a:t>Tình hình quốc</a:t>
            </a:r>
            <a:r>
              <a:rPr lang="en-US" dirty="0" smtClean="0"/>
              <a:t> </a:t>
            </a:r>
            <a:r>
              <a:rPr lang="en-US" dirty="0" err="1" smtClean="0"/>
              <a:t>tế</a:t>
            </a:r>
            <a:r>
              <a:rPr lang="en-US" dirty="0" smtClean="0"/>
              <a:t> </a:t>
            </a:r>
            <a:r>
              <a:rPr lang="en-US" dirty="0" err="1" smtClean="0"/>
              <a:t>tiếp</a:t>
            </a:r>
            <a:r>
              <a:rPr lang="en-US" dirty="0" smtClean="0"/>
              <a:t> </a:t>
            </a:r>
            <a:r>
              <a:rPr lang="en-US" dirty="0" err="1" smtClean="0"/>
              <a:t>tục</a:t>
            </a:r>
            <a:r>
              <a:rPr lang="en-US" dirty="0" smtClean="0"/>
              <a:t> </a:t>
            </a:r>
            <a:r>
              <a:rPr lang="en-US" dirty="0" err="1" smtClean="0"/>
              <a:t>có</a:t>
            </a:r>
            <a:r>
              <a:rPr lang="en-US" dirty="0" smtClean="0"/>
              <a:t> </a:t>
            </a:r>
            <a:r>
              <a:rPr lang="en-US" dirty="0" err="1" smtClean="0"/>
              <a:t>nhiều</a:t>
            </a:r>
            <a:r>
              <a:rPr lang="en-US" dirty="0" smtClean="0"/>
              <a:t> </a:t>
            </a:r>
            <a:r>
              <a:rPr lang="en-US" dirty="0" err="1" smtClean="0"/>
              <a:t>chuyển</a:t>
            </a:r>
            <a:r>
              <a:rPr lang="en-US" dirty="0" smtClean="0"/>
              <a:t> </a:t>
            </a:r>
            <a:r>
              <a:rPr lang="en-US" dirty="0" err="1" smtClean="0"/>
              <a:t>biến</a:t>
            </a:r>
            <a:r>
              <a:rPr lang="en-US" dirty="0" smtClean="0"/>
              <a:t> </a:t>
            </a:r>
            <a:r>
              <a:rPr lang="en-US" dirty="0" err="1" smtClean="0"/>
              <a:t>nhanh</a:t>
            </a:r>
            <a:r>
              <a:rPr lang="en-US" dirty="0" smtClean="0"/>
              <a:t> </a:t>
            </a:r>
            <a:r>
              <a:rPr lang="en-US" dirty="0" err="1" smtClean="0"/>
              <a:t>chóng</a:t>
            </a:r>
            <a:r>
              <a:rPr lang="en-US" dirty="0" smtClean="0"/>
              <a:t> </a:t>
            </a:r>
            <a:r>
              <a:rPr lang="en-US" dirty="0" err="1" smtClean="0"/>
              <a:t>và</a:t>
            </a:r>
            <a:r>
              <a:rPr lang="en-US" dirty="0" smtClean="0"/>
              <a:t> </a:t>
            </a:r>
            <a:r>
              <a:rPr lang="en-US" dirty="0" err="1" smtClean="0"/>
              <a:t>sâu</a:t>
            </a:r>
            <a:r>
              <a:rPr lang="en-US" dirty="0" smtClean="0"/>
              <a:t> </a:t>
            </a:r>
            <a:r>
              <a:rPr lang="en-US" dirty="0" err="1" smtClean="0"/>
              <a:t>sắc</a:t>
            </a:r>
            <a:r>
              <a:rPr lang="en-US" dirty="0" smtClean="0"/>
              <a:t>, </a:t>
            </a:r>
            <a:r>
              <a:rPr lang="en-US" dirty="0" err="1" smtClean="0"/>
              <a:t>cả</a:t>
            </a:r>
            <a:r>
              <a:rPr lang="en-US" dirty="0" smtClean="0"/>
              <a:t> </a:t>
            </a:r>
            <a:r>
              <a:rPr lang="en-US" dirty="0" err="1" smtClean="0"/>
              <a:t>về</a:t>
            </a:r>
            <a:r>
              <a:rPr lang="en-US" dirty="0" smtClean="0"/>
              <a:t> </a:t>
            </a:r>
            <a:r>
              <a:rPr lang="en-US" dirty="0" err="1" smtClean="0"/>
              <a:t>chính</a:t>
            </a:r>
            <a:r>
              <a:rPr lang="en-US" dirty="0" smtClean="0"/>
              <a:t> </a:t>
            </a:r>
            <a:r>
              <a:rPr lang="en-US" dirty="0" err="1" smtClean="0"/>
              <a:t>trị</a:t>
            </a:r>
            <a:r>
              <a:rPr lang="en-US" dirty="0" smtClean="0"/>
              <a:t>, an </a:t>
            </a:r>
            <a:r>
              <a:rPr lang="en-US" dirty="0" err="1" smtClean="0"/>
              <a:t>ninh</a:t>
            </a:r>
            <a:r>
              <a:rPr lang="en-US" dirty="0" smtClean="0"/>
              <a:t>, </a:t>
            </a:r>
            <a:r>
              <a:rPr lang="en-US" dirty="0" err="1" smtClean="0"/>
              <a:t>kinh</a:t>
            </a:r>
            <a:r>
              <a:rPr lang="en-US" dirty="0" smtClean="0"/>
              <a:t> </a:t>
            </a:r>
            <a:r>
              <a:rPr lang="en-US" dirty="0" err="1" smtClean="0"/>
              <a:t>tế</a:t>
            </a:r>
            <a:r>
              <a:rPr lang="en-US" dirty="0" smtClean="0"/>
              <a:t>, </a:t>
            </a:r>
            <a:r>
              <a:rPr lang="en-US" dirty="0" err="1" smtClean="0"/>
              <a:t>văn</a:t>
            </a:r>
            <a:r>
              <a:rPr lang="en-US" dirty="0" smtClean="0"/>
              <a:t> </a:t>
            </a:r>
            <a:r>
              <a:rPr lang="en-US" dirty="0" err="1" smtClean="0"/>
              <a:t>hóa</a:t>
            </a:r>
            <a:r>
              <a:rPr lang="en-US" dirty="0" smtClean="0"/>
              <a:t>, </a:t>
            </a:r>
            <a:r>
              <a:rPr lang="en-US" dirty="0" err="1" smtClean="0"/>
              <a:t>xã</a:t>
            </a:r>
            <a:r>
              <a:rPr lang="en-US" dirty="0" smtClean="0"/>
              <a:t> </a:t>
            </a:r>
            <a:r>
              <a:rPr lang="en-US" dirty="0" err="1" smtClean="0"/>
              <a:t>hội</a:t>
            </a:r>
            <a:r>
              <a:rPr lang="en-US" dirty="0" smtClean="0"/>
              <a:t>, </a:t>
            </a:r>
            <a:r>
              <a:rPr lang="en-US" dirty="0" err="1" smtClean="0"/>
              <a:t>ảnh</a:t>
            </a:r>
            <a:r>
              <a:rPr lang="en-US" dirty="0" smtClean="0"/>
              <a:t> </a:t>
            </a:r>
            <a:r>
              <a:rPr lang="en-US" dirty="0" err="1" smtClean="0"/>
              <a:t>hưởng</a:t>
            </a:r>
            <a:r>
              <a:rPr lang="en-US" dirty="0" smtClean="0"/>
              <a:t> </a:t>
            </a:r>
            <a:r>
              <a:rPr lang="en-US" dirty="0" err="1" smtClean="0"/>
              <a:t>trực</a:t>
            </a:r>
            <a:r>
              <a:rPr lang="en-US" dirty="0" smtClean="0"/>
              <a:t> </a:t>
            </a:r>
            <a:r>
              <a:rPr lang="en-US" dirty="0" err="1" smtClean="0"/>
              <a:t>tiếp</a:t>
            </a:r>
            <a:r>
              <a:rPr lang="en-US" dirty="0" smtClean="0"/>
              <a:t> </a:t>
            </a:r>
            <a:r>
              <a:rPr lang="en-US" dirty="0" err="1" smtClean="0"/>
              <a:t>đến</a:t>
            </a:r>
            <a:r>
              <a:rPr lang="en-US" dirty="0" smtClean="0"/>
              <a:t> </a:t>
            </a:r>
            <a:r>
              <a:rPr lang="en-US" dirty="0" err="1" smtClean="0"/>
              <a:t>việc</a:t>
            </a:r>
            <a:r>
              <a:rPr lang="en-US" dirty="0" smtClean="0"/>
              <a:t> </a:t>
            </a:r>
            <a:r>
              <a:rPr lang="en-US" dirty="0" err="1" smtClean="0"/>
              <a:t>tổ</a:t>
            </a:r>
            <a:r>
              <a:rPr lang="en-US" dirty="0" smtClean="0"/>
              <a:t> </a:t>
            </a:r>
            <a:r>
              <a:rPr lang="en-US" dirty="0" err="1" smtClean="0"/>
              <a:t>chức</a:t>
            </a:r>
            <a:r>
              <a:rPr lang="en-US" dirty="0" smtClean="0"/>
              <a:t> </a:t>
            </a:r>
            <a:r>
              <a:rPr lang="en-US" dirty="0" err="1" smtClean="0"/>
              <a:t>thực</a:t>
            </a:r>
            <a:r>
              <a:rPr lang="en-US" dirty="0" smtClean="0"/>
              <a:t> </a:t>
            </a:r>
            <a:r>
              <a:rPr lang="en-US" dirty="0" err="1" smtClean="0"/>
              <a:t>hiện</a:t>
            </a:r>
            <a:r>
              <a:rPr lang="en-US" dirty="0" smtClean="0"/>
              <a:t> </a:t>
            </a:r>
            <a:r>
              <a:rPr lang="en-US" dirty="0" err="1" smtClean="0"/>
              <a:t>chiến</a:t>
            </a:r>
            <a:r>
              <a:rPr lang="en-US" dirty="0" smtClean="0"/>
              <a:t> </a:t>
            </a:r>
            <a:r>
              <a:rPr lang="en-US" dirty="0" err="1" smtClean="0"/>
              <a:t>lược</a:t>
            </a:r>
            <a:r>
              <a:rPr lang="en-US" dirty="0" smtClean="0"/>
              <a:t> </a:t>
            </a:r>
            <a:r>
              <a:rPr lang="en-US" dirty="0" err="1" smtClean="0"/>
              <a:t>biển</a:t>
            </a:r>
            <a:r>
              <a:rPr lang="en-US" dirty="0" smtClean="0"/>
              <a:t> </a:t>
            </a:r>
            <a:r>
              <a:rPr lang="en-US" dirty="0" err="1" smtClean="0"/>
              <a:t>trong</a:t>
            </a:r>
            <a:r>
              <a:rPr lang="en-US" dirty="0" smtClean="0"/>
              <a:t> </a:t>
            </a:r>
            <a:r>
              <a:rPr lang="en-US" dirty="0" err="1" smtClean="0"/>
              <a:t>tương</a:t>
            </a:r>
            <a:r>
              <a:rPr lang="en-US" dirty="0" smtClean="0"/>
              <a:t> </a:t>
            </a:r>
            <a:r>
              <a:rPr lang="en-US" dirty="0" err="1" smtClean="0"/>
              <a:t>lai</a:t>
            </a:r>
            <a:r>
              <a:rPr lang="en-US" dirty="0" smtClean="0"/>
              <a:t>. </a:t>
            </a:r>
            <a:r>
              <a:rPr lang="en-US" dirty="0" err="1" smtClean="0"/>
              <a:t>Nhiều</a:t>
            </a:r>
            <a:r>
              <a:rPr lang="en-US" dirty="0" smtClean="0"/>
              <a:t> </a:t>
            </a:r>
            <a:r>
              <a:rPr lang="en-US" dirty="0" err="1" smtClean="0"/>
              <a:t>nước</a:t>
            </a:r>
            <a:r>
              <a:rPr lang="en-US" dirty="0" smtClean="0"/>
              <a:t> </a:t>
            </a:r>
            <a:r>
              <a:rPr lang="en-US" dirty="0" err="1" smtClean="0"/>
              <a:t>lớn</a:t>
            </a:r>
            <a:r>
              <a:rPr lang="en-US" dirty="0" smtClean="0"/>
              <a:t> </a:t>
            </a:r>
            <a:r>
              <a:rPr lang="en-US" dirty="0" err="1" smtClean="0"/>
              <a:t>đều</a:t>
            </a:r>
            <a:r>
              <a:rPr lang="en-US" dirty="0" smtClean="0"/>
              <a:t> </a:t>
            </a:r>
            <a:r>
              <a:rPr lang="en-US" dirty="0" err="1" smtClean="0"/>
              <a:t>đã</a:t>
            </a:r>
            <a:r>
              <a:rPr lang="en-US" dirty="0" smtClean="0"/>
              <a:t> </a:t>
            </a:r>
            <a:r>
              <a:rPr lang="en-US" dirty="0" err="1" smtClean="0"/>
              <a:t>điều</a:t>
            </a:r>
            <a:r>
              <a:rPr lang="en-US" dirty="0" smtClean="0"/>
              <a:t> </a:t>
            </a:r>
            <a:r>
              <a:rPr lang="en-US" dirty="0" err="1" smtClean="0"/>
              <a:t>chỉnh</a:t>
            </a:r>
            <a:r>
              <a:rPr lang="en-US" dirty="0" smtClean="0"/>
              <a:t> </a:t>
            </a:r>
            <a:r>
              <a:rPr lang="en-US" dirty="0" err="1" smtClean="0"/>
              <a:t>chính</a:t>
            </a:r>
            <a:r>
              <a:rPr lang="en-US" dirty="0" smtClean="0"/>
              <a:t> </a:t>
            </a:r>
            <a:r>
              <a:rPr lang="en-US" dirty="0" err="1" smtClean="0"/>
              <a:t>sách</a:t>
            </a:r>
            <a:r>
              <a:rPr lang="en-US" dirty="0" smtClean="0"/>
              <a:t> </a:t>
            </a:r>
            <a:r>
              <a:rPr lang="en-US" dirty="0" err="1" smtClean="0"/>
              <a:t>theo</a:t>
            </a:r>
            <a:r>
              <a:rPr lang="en-US" dirty="0" smtClean="0"/>
              <a:t> </a:t>
            </a:r>
            <a:r>
              <a:rPr lang="en-US" dirty="0" err="1" smtClean="0"/>
              <a:t>hướng</a:t>
            </a:r>
            <a:r>
              <a:rPr lang="en-US" dirty="0" smtClean="0"/>
              <a:t> </a:t>
            </a:r>
            <a:r>
              <a:rPr lang="en-US" dirty="0" err="1" smtClean="0"/>
              <a:t>ưu</a:t>
            </a:r>
            <a:r>
              <a:rPr lang="en-US" dirty="0" smtClean="0"/>
              <a:t> </a:t>
            </a:r>
            <a:r>
              <a:rPr lang="en-US" dirty="0" err="1" smtClean="0"/>
              <a:t>tiên</a:t>
            </a:r>
            <a:r>
              <a:rPr lang="en-US" dirty="0" smtClean="0"/>
              <a:t> </a:t>
            </a:r>
            <a:r>
              <a:rPr lang="en-US" dirty="0" err="1" smtClean="0"/>
              <a:t>khu</a:t>
            </a:r>
            <a:r>
              <a:rPr lang="en-US" dirty="0" smtClean="0"/>
              <a:t> </a:t>
            </a:r>
            <a:r>
              <a:rPr lang="en-US" dirty="0" err="1" smtClean="0"/>
              <a:t>vực</a:t>
            </a:r>
            <a:r>
              <a:rPr lang="en-US" dirty="0" smtClean="0"/>
              <a:t> </a:t>
            </a:r>
            <a:r>
              <a:rPr lang="en-US" dirty="0" err="1" smtClean="0"/>
              <a:t>Châu</a:t>
            </a:r>
            <a:r>
              <a:rPr lang="en-US" dirty="0" smtClean="0"/>
              <a:t> Á - </a:t>
            </a:r>
            <a:r>
              <a:rPr lang="en-US" dirty="0" err="1" smtClean="0"/>
              <a:t>Thái</a:t>
            </a:r>
            <a:r>
              <a:rPr lang="en-US" dirty="0" smtClean="0"/>
              <a:t> </a:t>
            </a:r>
            <a:r>
              <a:rPr lang="en-US" dirty="0" err="1" smtClean="0"/>
              <a:t>Bình</a:t>
            </a:r>
            <a:r>
              <a:rPr lang="en-US" dirty="0" smtClean="0"/>
              <a:t> </a:t>
            </a:r>
            <a:r>
              <a:rPr lang="en-US" dirty="0" err="1" smtClean="0"/>
              <a:t>Dương</a:t>
            </a:r>
            <a:r>
              <a:rPr lang="en-US" dirty="0" smtClean="0"/>
              <a:t>. </a:t>
            </a:r>
            <a:endParaRPr lang="en-US" dirty="0"/>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4922A2C2-43C8-4468-A735-359D30BF43FE}"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28</a:t>
            </a:fld>
            <a:endParaRPr lang="en-US"/>
          </a:p>
        </p:txBody>
      </p:sp>
    </p:spTree>
    <p:extLst>
      <p:ext uri="{BB962C8B-B14F-4D97-AF65-F5344CB8AC3E}">
        <p14:creationId xmlns:p14="http://schemas.microsoft.com/office/powerpoint/2010/main" val="3260250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eaLnBrk="1" fontAlgn="auto" hangingPunct="1">
              <a:spcAft>
                <a:spcPts val="0"/>
              </a:spcAft>
              <a:buFont typeface="Arial" panose="020B0604020202020204" pitchFamily="34" charset="0"/>
              <a:buNone/>
              <a:defRPr/>
            </a:pPr>
            <a:r>
              <a:rPr lang="en-US" dirty="0" err="1" smtClean="0"/>
              <a:t>Thách</a:t>
            </a:r>
            <a:r>
              <a:rPr lang="en-US" dirty="0" smtClean="0"/>
              <a:t> </a:t>
            </a:r>
            <a:r>
              <a:rPr lang="en-US" dirty="0" err="1" smtClean="0"/>
              <a:t>thức</a:t>
            </a:r>
            <a:r>
              <a:rPr lang="en-US" dirty="0" smtClean="0"/>
              <a:t> </a:t>
            </a:r>
            <a:r>
              <a:rPr lang="en-US" dirty="0" err="1" smtClean="0"/>
              <a:t>toàn</a:t>
            </a:r>
            <a:r>
              <a:rPr lang="en-US" dirty="0" smtClean="0"/>
              <a:t> </a:t>
            </a:r>
            <a:r>
              <a:rPr lang="en-US" dirty="0" err="1" smtClean="0"/>
              <a:t>cầu</a:t>
            </a:r>
            <a:r>
              <a:rPr lang="en-US" dirty="0" smtClean="0"/>
              <a:t>, </a:t>
            </a:r>
            <a:r>
              <a:rPr lang="en-US" dirty="0" err="1" smtClean="0"/>
              <a:t>đặc</a:t>
            </a:r>
            <a:r>
              <a:rPr lang="en-US" dirty="0" smtClean="0"/>
              <a:t> </a:t>
            </a:r>
            <a:r>
              <a:rPr lang="en-US" dirty="0" err="1" smtClean="0"/>
              <a:t>biệt</a:t>
            </a:r>
            <a:r>
              <a:rPr lang="en-US" dirty="0" smtClean="0"/>
              <a:t> ô </a:t>
            </a:r>
            <a:r>
              <a:rPr lang="en-US" dirty="0" err="1" smtClean="0"/>
              <a:t>nhiễm</a:t>
            </a:r>
            <a:r>
              <a:rPr lang="en-US" dirty="0" smtClean="0"/>
              <a:t> </a:t>
            </a:r>
            <a:r>
              <a:rPr lang="en-US" dirty="0" err="1" smtClean="0"/>
              <a:t>môi</a:t>
            </a:r>
            <a:r>
              <a:rPr lang="en-US" dirty="0" smtClean="0"/>
              <a:t> </a:t>
            </a:r>
            <a:r>
              <a:rPr lang="en-US" dirty="0" err="1" smtClean="0"/>
              <a:t>trường</a:t>
            </a:r>
            <a:r>
              <a:rPr lang="en-US" dirty="0" smtClean="0"/>
              <a:t>, </a:t>
            </a:r>
            <a:r>
              <a:rPr lang="en-US" dirty="0" err="1" smtClean="0"/>
              <a:t>biến</a:t>
            </a:r>
            <a:r>
              <a:rPr lang="en-US" dirty="0" smtClean="0"/>
              <a:t> </a:t>
            </a:r>
            <a:r>
              <a:rPr lang="en-US" dirty="0" err="1" smtClean="0"/>
              <a:t>đổi</a:t>
            </a:r>
            <a:r>
              <a:rPr lang="en-US" dirty="0" smtClean="0"/>
              <a:t> </a:t>
            </a:r>
            <a:r>
              <a:rPr lang="en-US" dirty="0" err="1" smtClean="0"/>
              <a:t>khí</a:t>
            </a:r>
            <a:r>
              <a:rPr lang="en-US" dirty="0" smtClean="0"/>
              <a:t> </a:t>
            </a:r>
            <a:r>
              <a:rPr lang="en-US" dirty="0" err="1" smtClean="0"/>
              <a:t>hậu</a:t>
            </a:r>
            <a:r>
              <a:rPr lang="en-US" dirty="0" smtClean="0"/>
              <a:t>, </a:t>
            </a:r>
            <a:r>
              <a:rPr lang="en-US" dirty="0" err="1" smtClean="0"/>
              <a:t>nước</a:t>
            </a:r>
            <a:r>
              <a:rPr lang="en-US" dirty="0" smtClean="0"/>
              <a:t> </a:t>
            </a:r>
            <a:r>
              <a:rPr lang="en-US" dirty="0" err="1" smtClean="0"/>
              <a:t>biển</a:t>
            </a:r>
            <a:r>
              <a:rPr lang="en-US" dirty="0" smtClean="0"/>
              <a:t> </a:t>
            </a:r>
            <a:r>
              <a:rPr lang="en-US" dirty="0" err="1" smtClean="0"/>
              <a:t>dâng</a:t>
            </a:r>
            <a:r>
              <a:rPr lang="en-US" dirty="0" smtClean="0"/>
              <a:t> </a:t>
            </a:r>
            <a:r>
              <a:rPr lang="en-US" dirty="0" err="1" smtClean="0"/>
              <a:t>đang</a:t>
            </a:r>
            <a:r>
              <a:rPr lang="en-US" dirty="0" smtClean="0"/>
              <a:t> </a:t>
            </a:r>
            <a:r>
              <a:rPr lang="en-US" dirty="0" err="1" smtClean="0"/>
              <a:t>đặt</a:t>
            </a:r>
            <a:r>
              <a:rPr lang="en-US" dirty="0" smtClean="0"/>
              <a:t> </a:t>
            </a:r>
            <a:r>
              <a:rPr lang="en-US" dirty="0" err="1" smtClean="0"/>
              <a:t>ra</a:t>
            </a:r>
            <a:r>
              <a:rPr lang="en-US" dirty="0" smtClean="0"/>
              <a:t> </a:t>
            </a:r>
            <a:r>
              <a:rPr lang="en-US" dirty="0" err="1" smtClean="0"/>
              <a:t>yêu</a:t>
            </a:r>
            <a:r>
              <a:rPr lang="en-US" dirty="0" smtClean="0"/>
              <a:t> </a:t>
            </a:r>
            <a:r>
              <a:rPr lang="en-US" dirty="0" err="1" smtClean="0"/>
              <a:t>cầu</a:t>
            </a:r>
            <a:r>
              <a:rPr lang="en-US" dirty="0" smtClean="0"/>
              <a:t> </a:t>
            </a:r>
            <a:r>
              <a:rPr lang="en-US" dirty="0" err="1" smtClean="0"/>
              <a:t>cấp</a:t>
            </a:r>
            <a:r>
              <a:rPr lang="en-US" dirty="0" smtClean="0"/>
              <a:t> </a:t>
            </a:r>
            <a:r>
              <a:rPr lang="en-US" dirty="0" err="1" smtClean="0"/>
              <a:t>thiết</a:t>
            </a:r>
            <a:r>
              <a:rPr lang="en-US" dirty="0" smtClean="0"/>
              <a:t> </a:t>
            </a:r>
            <a:r>
              <a:rPr lang="en-US" dirty="0" err="1" smtClean="0"/>
              <a:t>để</a:t>
            </a:r>
            <a:r>
              <a:rPr lang="en-US" dirty="0" smtClean="0"/>
              <a:t> </a:t>
            </a:r>
            <a:r>
              <a:rPr lang="en-US" dirty="0" err="1" smtClean="0"/>
              <a:t>các</a:t>
            </a:r>
            <a:r>
              <a:rPr lang="en-US" dirty="0" smtClean="0"/>
              <a:t> </a:t>
            </a:r>
            <a:r>
              <a:rPr lang="en-US" dirty="0" err="1" smtClean="0"/>
              <a:t>quốc</a:t>
            </a:r>
            <a:r>
              <a:rPr lang="en-US" dirty="0" smtClean="0"/>
              <a:t> </a:t>
            </a:r>
            <a:r>
              <a:rPr lang="en-US" dirty="0" err="1" smtClean="0"/>
              <a:t>gia</a:t>
            </a:r>
            <a:r>
              <a:rPr lang="en-US" dirty="0" smtClean="0"/>
              <a:t> </a:t>
            </a:r>
            <a:r>
              <a:rPr lang="en-US" dirty="0" err="1" smtClean="0"/>
              <a:t>phải</a:t>
            </a:r>
            <a:r>
              <a:rPr lang="en-US" dirty="0" smtClean="0"/>
              <a:t> </a:t>
            </a:r>
            <a:r>
              <a:rPr lang="en-US" dirty="0" err="1" smtClean="0"/>
              <a:t>chung</a:t>
            </a:r>
            <a:r>
              <a:rPr lang="en-US" dirty="0" smtClean="0"/>
              <a:t> </a:t>
            </a:r>
            <a:r>
              <a:rPr lang="en-US" dirty="0" err="1" smtClean="0"/>
              <a:t>tay</a:t>
            </a:r>
            <a:r>
              <a:rPr lang="en-US" dirty="0" smtClean="0"/>
              <a:t> </a:t>
            </a:r>
            <a:r>
              <a:rPr lang="en-US" dirty="0" err="1" smtClean="0"/>
              <a:t>hành</a:t>
            </a:r>
            <a:r>
              <a:rPr lang="en-US" dirty="0" smtClean="0"/>
              <a:t> </a:t>
            </a:r>
            <a:r>
              <a:rPr lang="en-US" dirty="0" err="1" smtClean="0"/>
              <a:t>động</a:t>
            </a:r>
            <a:r>
              <a:rPr lang="en-US" dirty="0" smtClean="0"/>
              <a:t> </a:t>
            </a:r>
            <a:r>
              <a:rPr lang="en-US" dirty="0" err="1" smtClean="0"/>
              <a:t>vì</a:t>
            </a:r>
            <a:r>
              <a:rPr lang="en-US" dirty="0" smtClean="0"/>
              <a:t> </a:t>
            </a:r>
            <a:r>
              <a:rPr lang="en-US" dirty="0" err="1" smtClean="0"/>
              <a:t>sự</a:t>
            </a:r>
            <a:r>
              <a:rPr lang="en-US" dirty="0" smtClean="0"/>
              <a:t> </a:t>
            </a:r>
            <a:r>
              <a:rPr lang="en-US" dirty="0" err="1" smtClean="0"/>
              <a:t>phát</a:t>
            </a:r>
            <a:r>
              <a:rPr lang="en-US" dirty="0" smtClean="0"/>
              <a:t> </a:t>
            </a:r>
            <a:r>
              <a:rPr lang="en-US" dirty="0" err="1" smtClean="0"/>
              <a:t>triển</a:t>
            </a:r>
            <a:r>
              <a:rPr lang="en-US" dirty="0" smtClean="0"/>
              <a:t> </a:t>
            </a:r>
            <a:r>
              <a:rPr lang="en-US" dirty="0" err="1" smtClean="0"/>
              <a:t>bền</a:t>
            </a:r>
            <a:r>
              <a:rPr lang="en-US" dirty="0" smtClean="0"/>
              <a:t> </a:t>
            </a:r>
            <a:r>
              <a:rPr lang="en-US" dirty="0" err="1" smtClean="0"/>
              <a:t>vững</a:t>
            </a:r>
            <a:r>
              <a:rPr lang="en-US" dirty="0" smtClean="0"/>
              <a:t>. </a:t>
            </a:r>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234ADF44-9504-4373-9A56-D4C12F4CAAD4}"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29</a:t>
            </a:fld>
            <a:endParaRPr lang="en-US"/>
          </a:p>
        </p:txBody>
      </p:sp>
    </p:spTree>
    <p:extLst>
      <p:ext uri="{BB962C8B-B14F-4D97-AF65-F5344CB8AC3E}">
        <p14:creationId xmlns:p14="http://schemas.microsoft.com/office/powerpoint/2010/main" val="2777912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eaLnBrk="1" fontAlgn="auto" hangingPunct="1">
              <a:spcAft>
                <a:spcPts val="0"/>
              </a:spcAft>
              <a:buFont typeface="Arial" panose="020B0604020202020204" pitchFamily="34" charset="0"/>
              <a:buNone/>
              <a:defRPr/>
            </a:pPr>
            <a:endParaRPr lang="en-US" dirty="0" smtClean="0"/>
          </a:p>
          <a:p>
            <a:pPr marL="0" indent="0" eaLnBrk="1" fontAlgn="auto" hangingPunct="1">
              <a:spcAft>
                <a:spcPts val="0"/>
              </a:spcAft>
              <a:buFont typeface="Arial" panose="020B0604020202020204" pitchFamily="34" charset="0"/>
              <a:buNone/>
              <a:defRPr/>
            </a:pPr>
            <a:r>
              <a:rPr lang="en-US" dirty="0" err="1" smtClean="0"/>
              <a:t>Các</a:t>
            </a:r>
            <a:r>
              <a:rPr lang="en-US" dirty="0" smtClean="0"/>
              <a:t> </a:t>
            </a:r>
            <a:r>
              <a:rPr lang="en-US" dirty="0" err="1" smtClean="0"/>
              <a:t>nước</a:t>
            </a:r>
            <a:r>
              <a:rPr lang="en-US" dirty="0" smtClean="0"/>
              <a:t> </a:t>
            </a:r>
            <a:r>
              <a:rPr lang="en-US" dirty="0" err="1" smtClean="0"/>
              <a:t>có</a:t>
            </a:r>
            <a:r>
              <a:rPr lang="en-US" dirty="0" smtClean="0"/>
              <a:t> </a:t>
            </a:r>
            <a:r>
              <a:rPr lang="en-US" dirty="0" err="1" smtClean="0"/>
              <a:t>biển</a:t>
            </a:r>
            <a:r>
              <a:rPr lang="en-US" dirty="0" smtClean="0"/>
              <a:t> </a:t>
            </a:r>
            <a:r>
              <a:rPr lang="en-US" dirty="0" err="1" smtClean="0"/>
              <a:t>từ</a:t>
            </a:r>
            <a:r>
              <a:rPr lang="en-US" dirty="0" smtClean="0"/>
              <a:t> </a:t>
            </a:r>
            <a:r>
              <a:rPr lang="en-US" dirty="0" err="1" smtClean="0"/>
              <a:t>các</a:t>
            </a:r>
            <a:r>
              <a:rPr lang="en-US" dirty="0" smtClean="0"/>
              <a:t> </a:t>
            </a:r>
            <a:r>
              <a:rPr lang="en-US" dirty="0" err="1" smtClean="0"/>
              <a:t>cường</a:t>
            </a:r>
            <a:r>
              <a:rPr lang="en-US" dirty="0" smtClean="0"/>
              <a:t> </a:t>
            </a:r>
            <a:r>
              <a:rPr lang="en-US" dirty="0" err="1" smtClean="0"/>
              <a:t>quốc</a:t>
            </a:r>
            <a:r>
              <a:rPr lang="en-US" dirty="0" smtClean="0"/>
              <a:t> </a:t>
            </a:r>
            <a:r>
              <a:rPr lang="en-US" dirty="0" err="1" smtClean="0"/>
              <a:t>như</a:t>
            </a:r>
            <a:r>
              <a:rPr lang="en-US" dirty="0" smtClean="0"/>
              <a:t> </a:t>
            </a:r>
            <a:r>
              <a:rPr lang="en-US" dirty="0" err="1" smtClean="0"/>
              <a:t>Hoa</a:t>
            </a:r>
            <a:r>
              <a:rPr lang="en-US" dirty="0" smtClean="0"/>
              <a:t> </a:t>
            </a:r>
            <a:r>
              <a:rPr lang="en-US" dirty="0" err="1" smtClean="0"/>
              <a:t>Kỳ</a:t>
            </a:r>
            <a:r>
              <a:rPr lang="en-US" dirty="0" smtClean="0"/>
              <a:t>, </a:t>
            </a:r>
            <a:r>
              <a:rPr lang="en-US" dirty="0" err="1" smtClean="0"/>
              <a:t>Nga</a:t>
            </a:r>
            <a:r>
              <a:rPr lang="en-US" dirty="0" smtClean="0"/>
              <a:t>, </a:t>
            </a:r>
            <a:r>
              <a:rPr lang="en-US" dirty="0" err="1" smtClean="0"/>
              <a:t>Nhật</a:t>
            </a:r>
            <a:r>
              <a:rPr lang="en-US" dirty="0" smtClean="0"/>
              <a:t> </a:t>
            </a:r>
            <a:r>
              <a:rPr lang="en-US" dirty="0" err="1" smtClean="0"/>
              <a:t>Bản</a:t>
            </a:r>
            <a:r>
              <a:rPr lang="en-US" dirty="0" smtClean="0"/>
              <a:t>, </a:t>
            </a:r>
            <a:r>
              <a:rPr lang="en-US" dirty="0" err="1" smtClean="0"/>
              <a:t>các</a:t>
            </a:r>
            <a:r>
              <a:rPr lang="en-US" dirty="0" smtClean="0"/>
              <a:t> </a:t>
            </a:r>
            <a:r>
              <a:rPr lang="en-US" dirty="0" err="1" smtClean="0"/>
              <a:t>nước</a:t>
            </a:r>
            <a:r>
              <a:rPr lang="en-US" dirty="0" smtClean="0"/>
              <a:t> </a:t>
            </a:r>
            <a:r>
              <a:rPr lang="en-US" dirty="0" err="1" smtClean="0"/>
              <a:t>Châu</a:t>
            </a:r>
            <a:r>
              <a:rPr lang="en-US" dirty="0" smtClean="0"/>
              <a:t> </a:t>
            </a:r>
            <a:r>
              <a:rPr lang="en-US" dirty="0" err="1" smtClean="0"/>
              <a:t>Âu</a:t>
            </a:r>
            <a:r>
              <a:rPr lang="en-US" dirty="0" smtClean="0"/>
              <a:t> </a:t>
            </a:r>
            <a:r>
              <a:rPr lang="en-US" dirty="0" err="1" smtClean="0"/>
              <a:t>đến</a:t>
            </a:r>
            <a:r>
              <a:rPr lang="en-US" dirty="0" smtClean="0"/>
              <a:t> </a:t>
            </a:r>
            <a:r>
              <a:rPr lang="en-US" dirty="0" err="1" smtClean="0"/>
              <a:t>các</a:t>
            </a:r>
            <a:r>
              <a:rPr lang="en-US" dirty="0" smtClean="0"/>
              <a:t> </a:t>
            </a:r>
            <a:r>
              <a:rPr lang="en-US" dirty="0" err="1" smtClean="0"/>
              <a:t>nước</a:t>
            </a:r>
            <a:r>
              <a:rPr lang="en-US" dirty="0" smtClean="0"/>
              <a:t> </a:t>
            </a:r>
            <a:r>
              <a:rPr lang="en-US" dirty="0" err="1" smtClean="0"/>
              <a:t>đang</a:t>
            </a:r>
            <a:r>
              <a:rPr lang="en-US" dirty="0" smtClean="0"/>
              <a:t> </a:t>
            </a:r>
            <a:r>
              <a:rPr lang="en-US" dirty="0" err="1" smtClean="0"/>
              <a:t>phát</a:t>
            </a:r>
            <a:r>
              <a:rPr lang="en-US" dirty="0" smtClean="0"/>
              <a:t> </a:t>
            </a:r>
            <a:r>
              <a:rPr lang="en-US" dirty="0" err="1" smtClean="0"/>
              <a:t>triển</a:t>
            </a:r>
            <a:r>
              <a:rPr lang="en-US" dirty="0" smtClean="0"/>
              <a:t> </a:t>
            </a:r>
            <a:r>
              <a:rPr lang="en-US" dirty="0" err="1" smtClean="0"/>
              <a:t>đã</a:t>
            </a:r>
            <a:r>
              <a:rPr lang="en-US" dirty="0" smtClean="0"/>
              <a:t> </a:t>
            </a:r>
            <a:r>
              <a:rPr lang="en-US" dirty="0" err="1" smtClean="0"/>
              <a:t>đề</a:t>
            </a:r>
            <a:r>
              <a:rPr lang="en-US" dirty="0" smtClean="0"/>
              <a:t> </a:t>
            </a:r>
            <a:r>
              <a:rPr lang="en-US" dirty="0" err="1" smtClean="0"/>
              <a:t>ra</a:t>
            </a:r>
            <a:r>
              <a:rPr lang="en-US" dirty="0" smtClean="0"/>
              <a:t> </a:t>
            </a:r>
            <a:r>
              <a:rPr lang="en-US" dirty="0" err="1" smtClean="0"/>
              <a:t>những</a:t>
            </a:r>
            <a:r>
              <a:rPr lang="en-US" dirty="0" smtClean="0"/>
              <a:t> </a:t>
            </a:r>
            <a:r>
              <a:rPr lang="en-US" dirty="0" err="1" smtClean="0"/>
              <a:t>chiến</a:t>
            </a:r>
            <a:r>
              <a:rPr lang="en-US" dirty="0" smtClean="0"/>
              <a:t> </a:t>
            </a:r>
            <a:r>
              <a:rPr lang="en-US" dirty="0" err="1" smtClean="0"/>
              <a:t>lược</a:t>
            </a:r>
            <a:r>
              <a:rPr lang="en-US" dirty="0" smtClean="0"/>
              <a:t>, </a:t>
            </a:r>
            <a:r>
              <a:rPr lang="en-US" dirty="0" err="1" smtClean="0"/>
              <a:t>chính</a:t>
            </a:r>
            <a:r>
              <a:rPr lang="en-US" dirty="0" smtClean="0"/>
              <a:t> </a:t>
            </a:r>
            <a:r>
              <a:rPr lang="en-US" dirty="0" err="1" smtClean="0"/>
              <a:t>sách</a:t>
            </a:r>
            <a:r>
              <a:rPr lang="en-US" dirty="0" smtClean="0"/>
              <a:t> </a:t>
            </a:r>
            <a:r>
              <a:rPr lang="en-US" dirty="0" err="1" smtClean="0"/>
              <a:t>xuyên</a:t>
            </a:r>
            <a:r>
              <a:rPr lang="en-US" dirty="0" smtClean="0"/>
              <a:t> </a:t>
            </a:r>
            <a:r>
              <a:rPr lang="en-US" dirty="0" err="1" smtClean="0"/>
              <a:t>suốt</a:t>
            </a:r>
            <a:r>
              <a:rPr lang="en-US" dirty="0" smtClean="0"/>
              <a:t> </a:t>
            </a:r>
            <a:r>
              <a:rPr lang="en-US" dirty="0" err="1" smtClean="0"/>
              <a:t>và</a:t>
            </a:r>
            <a:r>
              <a:rPr lang="en-US" dirty="0" smtClean="0"/>
              <a:t> </a:t>
            </a:r>
            <a:r>
              <a:rPr lang="en-US" dirty="0" err="1" smtClean="0"/>
              <a:t>đề</a:t>
            </a:r>
            <a:r>
              <a:rPr lang="en-US" dirty="0" smtClean="0"/>
              <a:t> </a:t>
            </a:r>
            <a:r>
              <a:rPr lang="en-US" dirty="0" err="1" smtClean="0"/>
              <a:t>cao</a:t>
            </a:r>
            <a:r>
              <a:rPr lang="en-US" dirty="0" smtClean="0"/>
              <a:t> </a:t>
            </a:r>
            <a:r>
              <a:rPr lang="en-US" dirty="0" err="1" smtClean="0"/>
              <a:t>giá</a:t>
            </a:r>
            <a:r>
              <a:rPr lang="en-US" dirty="0" smtClean="0"/>
              <a:t> </a:t>
            </a:r>
            <a:r>
              <a:rPr lang="en-US" dirty="0" err="1" smtClean="0"/>
              <a:t>trị</a:t>
            </a:r>
            <a:r>
              <a:rPr lang="en-US" dirty="0" smtClean="0"/>
              <a:t> </a:t>
            </a:r>
            <a:r>
              <a:rPr lang="en-US" dirty="0" err="1" smtClean="0"/>
              <a:t>của</a:t>
            </a:r>
            <a:r>
              <a:rPr lang="en-US" dirty="0" smtClean="0"/>
              <a:t> </a:t>
            </a:r>
            <a:r>
              <a:rPr lang="en-US" dirty="0" err="1" smtClean="0"/>
              <a:t>biển</a:t>
            </a:r>
            <a:r>
              <a:rPr lang="en-US" dirty="0" smtClean="0"/>
              <a:t> </a:t>
            </a:r>
            <a:r>
              <a:rPr lang="en-US" dirty="0" err="1" smtClean="0"/>
              <a:t>và</a:t>
            </a:r>
            <a:r>
              <a:rPr lang="en-US" dirty="0" smtClean="0"/>
              <a:t> </a:t>
            </a:r>
            <a:r>
              <a:rPr lang="en-US" dirty="0" err="1" smtClean="0"/>
              <a:t>đại</a:t>
            </a:r>
            <a:r>
              <a:rPr lang="en-US" dirty="0" smtClean="0"/>
              <a:t> </a:t>
            </a:r>
            <a:r>
              <a:rPr lang="en-US" dirty="0" err="1" smtClean="0"/>
              <a:t>dương</a:t>
            </a:r>
            <a:r>
              <a:rPr lang="en-US" dirty="0" smtClean="0"/>
              <a:t>, </a:t>
            </a:r>
            <a:r>
              <a:rPr lang="en-US" dirty="0" err="1" smtClean="0"/>
              <a:t>hướng</a:t>
            </a:r>
            <a:r>
              <a:rPr lang="en-US" dirty="0" smtClean="0"/>
              <a:t> </a:t>
            </a:r>
            <a:r>
              <a:rPr lang="en-US" dirty="0" err="1" smtClean="0"/>
              <a:t>cửa</a:t>
            </a:r>
            <a:r>
              <a:rPr lang="en-US" dirty="0" smtClean="0"/>
              <a:t> </a:t>
            </a:r>
            <a:r>
              <a:rPr lang="en-US" dirty="0" err="1" smtClean="0"/>
              <a:t>ngõ</a:t>
            </a:r>
            <a:r>
              <a:rPr lang="en-US" dirty="0" smtClean="0"/>
              <a:t> </a:t>
            </a:r>
            <a:r>
              <a:rPr lang="en-US" dirty="0" err="1" smtClean="0"/>
              <a:t>kinh</a:t>
            </a:r>
            <a:r>
              <a:rPr lang="en-US" dirty="0" smtClean="0"/>
              <a:t> </a:t>
            </a:r>
            <a:r>
              <a:rPr lang="en-US" dirty="0" err="1" smtClean="0"/>
              <a:t>tế</a:t>
            </a:r>
            <a:r>
              <a:rPr lang="en-US" dirty="0" smtClean="0"/>
              <a:t> </a:t>
            </a:r>
            <a:r>
              <a:rPr lang="en-US" dirty="0" err="1" smtClean="0"/>
              <a:t>ra</a:t>
            </a:r>
            <a:r>
              <a:rPr lang="en-US" dirty="0" smtClean="0"/>
              <a:t> </a:t>
            </a:r>
            <a:r>
              <a:rPr lang="en-US" dirty="0" err="1" smtClean="0"/>
              <a:t>biển</a:t>
            </a:r>
            <a:r>
              <a:rPr lang="en-US" dirty="0" smtClean="0"/>
              <a:t>, </a:t>
            </a:r>
            <a:r>
              <a:rPr lang="en-US" dirty="0" err="1" smtClean="0"/>
              <a:t>dựa</a:t>
            </a:r>
            <a:r>
              <a:rPr lang="en-US" dirty="0" smtClean="0"/>
              <a:t> </a:t>
            </a:r>
            <a:r>
              <a:rPr lang="en-US" dirty="0" err="1" smtClean="0"/>
              <a:t>vào</a:t>
            </a:r>
            <a:r>
              <a:rPr lang="en-US" dirty="0" smtClean="0"/>
              <a:t> </a:t>
            </a:r>
            <a:r>
              <a:rPr lang="en-US" dirty="0" err="1" smtClean="0"/>
              <a:t>biển</a:t>
            </a:r>
            <a:r>
              <a:rPr lang="en-US" dirty="0" smtClean="0"/>
              <a:t> </a:t>
            </a:r>
            <a:r>
              <a:rPr lang="en-US" dirty="0" err="1" smtClean="0"/>
              <a:t>để</a:t>
            </a:r>
            <a:r>
              <a:rPr lang="en-US" dirty="0" smtClean="0"/>
              <a:t> </a:t>
            </a:r>
            <a:r>
              <a:rPr lang="en-US" dirty="0" err="1" smtClean="0"/>
              <a:t>phát</a:t>
            </a:r>
            <a:r>
              <a:rPr lang="en-US" dirty="0" smtClean="0"/>
              <a:t> </a:t>
            </a:r>
            <a:r>
              <a:rPr lang="en-US" dirty="0" err="1" smtClean="0"/>
              <a:t>triển</a:t>
            </a:r>
            <a:r>
              <a:rPr lang="en-US" dirty="0" smtClean="0"/>
              <a:t>. </a:t>
            </a:r>
          </a:p>
          <a:p>
            <a:pPr marL="0" indent="0" eaLnBrk="1" fontAlgn="auto" hangingPunct="1">
              <a:spcAft>
                <a:spcPts val="0"/>
              </a:spcAft>
              <a:buFont typeface="Arial" panose="020B0604020202020204" pitchFamily="34" charset="0"/>
              <a:buNone/>
              <a:defRPr/>
            </a:pPr>
            <a:r>
              <a:rPr lang="en-US" dirty="0" err="1" smtClean="0"/>
              <a:t>Vấn</a:t>
            </a:r>
            <a:r>
              <a:rPr lang="en-US" dirty="0" smtClean="0"/>
              <a:t> </a:t>
            </a:r>
            <a:r>
              <a:rPr lang="en-US" dirty="0" err="1" smtClean="0"/>
              <a:t>đề</a:t>
            </a:r>
            <a:r>
              <a:rPr lang="en-US" dirty="0" smtClean="0"/>
              <a:t> </a:t>
            </a:r>
            <a:r>
              <a:rPr lang="en-US" dirty="0" err="1" smtClean="0"/>
              <a:t>toàn</a:t>
            </a:r>
            <a:r>
              <a:rPr lang="en-US" dirty="0" smtClean="0"/>
              <a:t> </a:t>
            </a:r>
            <a:r>
              <a:rPr lang="en-US" dirty="0" err="1" smtClean="0"/>
              <a:t>cầu</a:t>
            </a:r>
            <a:r>
              <a:rPr lang="en-US" dirty="0" smtClean="0"/>
              <a:t> </a:t>
            </a:r>
            <a:r>
              <a:rPr lang="en-US" dirty="0" err="1" smtClean="0"/>
              <a:t>hóa</a:t>
            </a:r>
            <a:r>
              <a:rPr lang="en-US" dirty="0" smtClean="0"/>
              <a:t>, </a:t>
            </a:r>
            <a:r>
              <a:rPr lang="en-US" dirty="0" err="1" smtClean="0"/>
              <a:t>chủ</a:t>
            </a:r>
            <a:r>
              <a:rPr lang="en-US" dirty="0" smtClean="0"/>
              <a:t> </a:t>
            </a:r>
            <a:r>
              <a:rPr lang="en-US" dirty="0" err="1" smtClean="0"/>
              <a:t>nghĩa</a:t>
            </a:r>
            <a:r>
              <a:rPr lang="en-US" dirty="0" smtClean="0"/>
              <a:t> </a:t>
            </a:r>
            <a:r>
              <a:rPr lang="en-US" dirty="0" err="1" smtClean="0"/>
              <a:t>bảo</a:t>
            </a:r>
            <a:r>
              <a:rPr lang="en-US" dirty="0" smtClean="0"/>
              <a:t> </a:t>
            </a:r>
            <a:r>
              <a:rPr lang="en-US" dirty="0" err="1" smtClean="0"/>
              <a:t>hộ</a:t>
            </a:r>
            <a:r>
              <a:rPr lang="en-US" dirty="0" smtClean="0"/>
              <a:t>, </a:t>
            </a:r>
            <a:r>
              <a:rPr lang="en-US" dirty="0" err="1" smtClean="0"/>
              <a:t>chiến</a:t>
            </a:r>
            <a:r>
              <a:rPr lang="en-US" dirty="0" smtClean="0"/>
              <a:t> </a:t>
            </a:r>
            <a:r>
              <a:rPr lang="en-US" dirty="0" err="1" smtClean="0"/>
              <a:t>tranh</a:t>
            </a:r>
            <a:r>
              <a:rPr lang="en-US" dirty="0" smtClean="0"/>
              <a:t> </a:t>
            </a:r>
            <a:r>
              <a:rPr lang="en-US" dirty="0" err="1" smtClean="0"/>
              <a:t>thương</a:t>
            </a:r>
            <a:r>
              <a:rPr lang="en-US" dirty="0" smtClean="0"/>
              <a:t> </a:t>
            </a:r>
            <a:r>
              <a:rPr lang="en-US" dirty="0" err="1" smtClean="0"/>
              <a:t>mại</a:t>
            </a:r>
            <a:r>
              <a:rPr lang="en-US" dirty="0" smtClean="0"/>
              <a:t>... </a:t>
            </a:r>
            <a:r>
              <a:rPr lang="en-US" dirty="0" err="1" smtClean="0"/>
              <a:t>vừa</a:t>
            </a:r>
            <a:r>
              <a:rPr lang="en-US" dirty="0" smtClean="0"/>
              <a:t> </a:t>
            </a:r>
            <a:r>
              <a:rPr lang="en-US" dirty="0" err="1" smtClean="0"/>
              <a:t>mang</a:t>
            </a:r>
            <a:r>
              <a:rPr lang="en-US" dirty="0" smtClean="0"/>
              <a:t> </a:t>
            </a:r>
            <a:r>
              <a:rPr lang="en-US" dirty="0" err="1" smtClean="0"/>
              <a:t>lại</a:t>
            </a:r>
            <a:r>
              <a:rPr lang="en-US" dirty="0" smtClean="0"/>
              <a:t> </a:t>
            </a:r>
            <a:r>
              <a:rPr lang="en-US" dirty="0" err="1" smtClean="0"/>
              <a:t>cơ</a:t>
            </a:r>
            <a:r>
              <a:rPr lang="en-US" dirty="0" smtClean="0"/>
              <a:t> </a:t>
            </a:r>
            <a:r>
              <a:rPr lang="en-US" dirty="0" err="1" smtClean="0"/>
              <a:t>hội</a:t>
            </a:r>
            <a:r>
              <a:rPr lang="en-US" dirty="0" smtClean="0"/>
              <a:t>, </a:t>
            </a:r>
            <a:r>
              <a:rPr lang="en-US" dirty="0" err="1" smtClean="0"/>
              <a:t>nhưng</a:t>
            </a:r>
            <a:r>
              <a:rPr lang="en-US" dirty="0" smtClean="0"/>
              <a:t> </a:t>
            </a:r>
            <a:r>
              <a:rPr lang="en-US" dirty="0" err="1" smtClean="0"/>
              <a:t>cũng</a:t>
            </a:r>
            <a:r>
              <a:rPr lang="en-US" dirty="0" smtClean="0"/>
              <a:t> </a:t>
            </a:r>
            <a:r>
              <a:rPr lang="en-US" dirty="0" err="1" smtClean="0"/>
              <a:t>tạo</a:t>
            </a:r>
            <a:r>
              <a:rPr lang="en-US" dirty="0" smtClean="0"/>
              <a:t> </a:t>
            </a:r>
            <a:r>
              <a:rPr lang="en-US" dirty="0" err="1" smtClean="0"/>
              <a:t>ra</a:t>
            </a:r>
            <a:r>
              <a:rPr lang="en-US" dirty="0" smtClean="0"/>
              <a:t> </a:t>
            </a:r>
            <a:r>
              <a:rPr lang="en-US" dirty="0" err="1" smtClean="0"/>
              <a:t>nhiều</a:t>
            </a:r>
            <a:r>
              <a:rPr lang="en-US" dirty="0" smtClean="0"/>
              <a:t> </a:t>
            </a:r>
            <a:r>
              <a:rPr lang="en-US" dirty="0" err="1" smtClean="0"/>
              <a:t>thách</a:t>
            </a:r>
            <a:r>
              <a:rPr lang="en-US" dirty="0" smtClean="0"/>
              <a:t> </a:t>
            </a:r>
            <a:r>
              <a:rPr lang="en-US" dirty="0" err="1" smtClean="0"/>
              <a:t>thức</a:t>
            </a:r>
            <a:r>
              <a:rPr lang="en-US" dirty="0" smtClean="0"/>
              <a:t> </a:t>
            </a:r>
            <a:r>
              <a:rPr lang="en-US" dirty="0" err="1" smtClean="0"/>
              <a:t>đối</a:t>
            </a:r>
            <a:r>
              <a:rPr lang="en-US" dirty="0" smtClean="0"/>
              <a:t> </a:t>
            </a:r>
            <a:r>
              <a:rPr lang="en-US" dirty="0" err="1" smtClean="0"/>
              <a:t>với</a:t>
            </a:r>
            <a:r>
              <a:rPr lang="en-US" dirty="0" smtClean="0"/>
              <a:t> </a:t>
            </a:r>
            <a:r>
              <a:rPr lang="en-US" dirty="0" err="1" smtClean="0"/>
              <a:t>phát</a:t>
            </a:r>
            <a:r>
              <a:rPr lang="en-US" dirty="0" smtClean="0"/>
              <a:t> </a:t>
            </a:r>
            <a:r>
              <a:rPr lang="en-US" dirty="0" err="1" smtClean="0"/>
              <a:t>triển</a:t>
            </a:r>
            <a:r>
              <a:rPr lang="en-US" dirty="0" smtClean="0"/>
              <a:t> </a:t>
            </a:r>
            <a:r>
              <a:rPr lang="en-US" dirty="0" err="1" smtClean="0"/>
              <a:t>biển</a:t>
            </a:r>
            <a:r>
              <a:rPr lang="en-US" dirty="0" smtClean="0"/>
              <a:t>, </a:t>
            </a:r>
            <a:r>
              <a:rPr lang="en-US" dirty="0" err="1" smtClean="0"/>
              <a:t>đảo</a:t>
            </a:r>
            <a:r>
              <a:rPr lang="en-US" dirty="0" smtClean="0"/>
              <a:t>.  </a:t>
            </a:r>
          </a:p>
          <a:p>
            <a:pPr marL="0" indent="0" eaLnBrk="1" fontAlgn="auto" hangingPunct="1">
              <a:spcAft>
                <a:spcPts val="0"/>
              </a:spcAft>
              <a:buFont typeface="Arial" panose="020B0604020202020204" pitchFamily="34" charset="0"/>
              <a:buNone/>
              <a:defRPr/>
            </a:pPr>
            <a:endParaRPr lang="en-US" dirty="0" smtClean="0"/>
          </a:p>
          <a:p>
            <a:pPr marL="0" indent="0" eaLnBrk="1" fontAlgn="auto" hangingPunct="1">
              <a:spcAft>
                <a:spcPts val="0"/>
              </a:spcAft>
              <a:buFont typeface="Arial" panose="020B0604020202020204" pitchFamily="34" charset="0"/>
              <a:buNone/>
              <a:defRPr/>
            </a:pPr>
            <a:r>
              <a:rPr lang="en-US" dirty="0" err="1" smtClean="0"/>
              <a:t>Sự</a:t>
            </a:r>
            <a:r>
              <a:rPr lang="en-US" dirty="0" smtClean="0"/>
              <a:t> </a:t>
            </a:r>
            <a:r>
              <a:rPr lang="en-US" dirty="0" err="1" smtClean="0"/>
              <a:t>phát</a:t>
            </a:r>
            <a:r>
              <a:rPr lang="en-US" dirty="0" smtClean="0"/>
              <a:t> </a:t>
            </a:r>
            <a:r>
              <a:rPr lang="en-US" dirty="0" err="1" smtClean="0"/>
              <a:t>triển</a:t>
            </a:r>
            <a:r>
              <a:rPr lang="en-US" dirty="0" smtClean="0"/>
              <a:t> </a:t>
            </a:r>
            <a:r>
              <a:rPr lang="en-US" dirty="0" err="1" smtClean="0"/>
              <a:t>như</a:t>
            </a:r>
            <a:r>
              <a:rPr lang="en-US" dirty="0" smtClean="0"/>
              <a:t> </a:t>
            </a:r>
            <a:r>
              <a:rPr lang="en-US" dirty="0" err="1" smtClean="0"/>
              <a:t>vũ</a:t>
            </a:r>
            <a:r>
              <a:rPr lang="en-US" dirty="0" smtClean="0"/>
              <a:t> </a:t>
            </a:r>
            <a:r>
              <a:rPr lang="en-US" dirty="0" err="1" smtClean="0"/>
              <a:t>bão</a:t>
            </a:r>
            <a:r>
              <a:rPr lang="en-US" dirty="0" smtClean="0"/>
              <a:t> </a:t>
            </a:r>
            <a:r>
              <a:rPr lang="en-US" dirty="0" err="1" smtClean="0"/>
              <a:t>của</a:t>
            </a:r>
            <a:r>
              <a:rPr lang="en-US" dirty="0" smtClean="0"/>
              <a:t> </a:t>
            </a:r>
            <a:r>
              <a:rPr lang="en-US" dirty="0" err="1" smtClean="0"/>
              <a:t>khoa</a:t>
            </a:r>
            <a:r>
              <a:rPr lang="en-US" dirty="0" smtClean="0"/>
              <a:t> </a:t>
            </a:r>
            <a:r>
              <a:rPr lang="en-US" dirty="0" err="1" smtClean="0"/>
              <a:t>học</a:t>
            </a:r>
            <a:r>
              <a:rPr lang="en-US" dirty="0" smtClean="0"/>
              <a:t> </a:t>
            </a:r>
            <a:r>
              <a:rPr lang="en-US" dirty="0" err="1" smtClean="0"/>
              <a:t>kỹ</a:t>
            </a:r>
            <a:r>
              <a:rPr lang="en-US" dirty="0" smtClean="0"/>
              <a:t> </a:t>
            </a:r>
            <a:r>
              <a:rPr lang="en-US" dirty="0" err="1" smtClean="0"/>
              <a:t>thuật</a:t>
            </a:r>
            <a:r>
              <a:rPr lang="en-US" dirty="0" smtClean="0"/>
              <a:t>, </a:t>
            </a:r>
            <a:r>
              <a:rPr lang="en-US" dirty="0" err="1" smtClean="0"/>
              <a:t>các</a:t>
            </a:r>
            <a:r>
              <a:rPr lang="en-US" dirty="0" smtClean="0"/>
              <a:t> </a:t>
            </a:r>
            <a:r>
              <a:rPr lang="en-US" dirty="0" err="1" smtClean="0"/>
              <a:t>hoạt</a:t>
            </a:r>
            <a:r>
              <a:rPr lang="en-US" dirty="0" smtClean="0"/>
              <a:t> </a:t>
            </a:r>
            <a:r>
              <a:rPr lang="en-US" dirty="0" err="1" smtClean="0"/>
              <a:t>động</a:t>
            </a:r>
            <a:r>
              <a:rPr lang="en-US" dirty="0" smtClean="0"/>
              <a:t> </a:t>
            </a:r>
            <a:r>
              <a:rPr lang="en-US" dirty="0" err="1" smtClean="0"/>
              <a:t>kinh</a:t>
            </a:r>
            <a:r>
              <a:rPr lang="en-US" dirty="0" smtClean="0"/>
              <a:t> </a:t>
            </a:r>
            <a:r>
              <a:rPr lang="en-US" dirty="0" err="1" smtClean="0"/>
              <a:t>tế</a:t>
            </a:r>
            <a:r>
              <a:rPr lang="en-US" dirty="0" smtClean="0"/>
              <a:t> - </a:t>
            </a:r>
            <a:r>
              <a:rPr lang="en-US" dirty="0" err="1" smtClean="0"/>
              <a:t>xã</a:t>
            </a:r>
            <a:r>
              <a:rPr lang="en-US" dirty="0" smtClean="0"/>
              <a:t> </a:t>
            </a:r>
            <a:r>
              <a:rPr lang="en-US" dirty="0" err="1" smtClean="0"/>
              <a:t>hội</a:t>
            </a:r>
            <a:r>
              <a:rPr lang="en-US" dirty="0" smtClean="0"/>
              <a:t>, </a:t>
            </a:r>
            <a:r>
              <a:rPr lang="en-US" dirty="0" err="1" smtClean="0"/>
              <a:t>gia</a:t>
            </a:r>
            <a:r>
              <a:rPr lang="en-US" dirty="0" smtClean="0"/>
              <a:t> </a:t>
            </a:r>
            <a:r>
              <a:rPr lang="en-US" dirty="0" err="1" smtClean="0"/>
              <a:t>tăng</a:t>
            </a:r>
            <a:r>
              <a:rPr lang="en-US" dirty="0" smtClean="0"/>
              <a:t> </a:t>
            </a:r>
            <a:r>
              <a:rPr lang="en-US" dirty="0" err="1" smtClean="0"/>
              <a:t>dân</a:t>
            </a:r>
            <a:r>
              <a:rPr lang="en-US" dirty="0" smtClean="0"/>
              <a:t> </a:t>
            </a:r>
            <a:r>
              <a:rPr lang="en-US" dirty="0" err="1" smtClean="0"/>
              <a:t>số</a:t>
            </a:r>
            <a:r>
              <a:rPr lang="en-US" dirty="0" smtClean="0"/>
              <a:t> </a:t>
            </a:r>
            <a:r>
              <a:rPr lang="en-US" dirty="0" err="1" smtClean="0"/>
              <a:t>đang</a:t>
            </a:r>
            <a:r>
              <a:rPr lang="en-US" dirty="0" smtClean="0"/>
              <a:t> </a:t>
            </a:r>
            <a:r>
              <a:rPr lang="en-US" dirty="0" err="1" smtClean="0"/>
              <a:t>tác</a:t>
            </a:r>
            <a:r>
              <a:rPr lang="en-US" dirty="0" smtClean="0"/>
              <a:t> </a:t>
            </a:r>
            <a:r>
              <a:rPr lang="en-US" dirty="0" err="1" smtClean="0"/>
              <a:t>động</a:t>
            </a:r>
            <a:r>
              <a:rPr lang="en-US" dirty="0" smtClean="0"/>
              <a:t> </a:t>
            </a:r>
            <a:r>
              <a:rPr lang="en-US" dirty="0" err="1" smtClean="0"/>
              <a:t>mạnh</a:t>
            </a:r>
            <a:r>
              <a:rPr lang="en-US" dirty="0" smtClean="0"/>
              <a:t> </a:t>
            </a:r>
            <a:r>
              <a:rPr lang="en-US" dirty="0" err="1" smtClean="0"/>
              <a:t>mẽ</a:t>
            </a:r>
            <a:r>
              <a:rPr lang="en-US" dirty="0" smtClean="0"/>
              <a:t> </a:t>
            </a:r>
            <a:r>
              <a:rPr lang="en-US" dirty="0" err="1" smtClean="0"/>
              <a:t>lên</a:t>
            </a:r>
            <a:r>
              <a:rPr lang="en-US" dirty="0" smtClean="0"/>
              <a:t> </a:t>
            </a:r>
            <a:r>
              <a:rPr lang="en-US" dirty="0" err="1" smtClean="0"/>
              <a:t>trái</a:t>
            </a:r>
            <a:r>
              <a:rPr lang="en-US" dirty="0" smtClean="0"/>
              <a:t> </a:t>
            </a:r>
            <a:r>
              <a:rPr lang="en-US" dirty="0" err="1" smtClean="0"/>
              <a:t>đất</a:t>
            </a:r>
            <a:r>
              <a:rPr lang="en-US" dirty="0" smtClean="0"/>
              <a:t> </a:t>
            </a:r>
            <a:r>
              <a:rPr lang="en-US" dirty="0" err="1" smtClean="0"/>
              <a:t>nói</a:t>
            </a:r>
            <a:r>
              <a:rPr lang="en-US" dirty="0" smtClean="0"/>
              <a:t> </a:t>
            </a:r>
            <a:r>
              <a:rPr lang="en-US" dirty="0" err="1" smtClean="0"/>
              <a:t>chung</a:t>
            </a:r>
            <a:r>
              <a:rPr lang="en-US" dirty="0" smtClean="0"/>
              <a:t> </a:t>
            </a:r>
            <a:r>
              <a:rPr lang="en-US" dirty="0" err="1" smtClean="0"/>
              <a:t>và</a:t>
            </a:r>
            <a:r>
              <a:rPr lang="en-US" dirty="0" smtClean="0"/>
              <a:t> </a:t>
            </a:r>
            <a:r>
              <a:rPr lang="en-US" dirty="0" err="1" smtClean="0"/>
              <a:t>đại</a:t>
            </a:r>
            <a:r>
              <a:rPr lang="en-US" dirty="0" smtClean="0"/>
              <a:t> </a:t>
            </a:r>
            <a:r>
              <a:rPr lang="en-US" dirty="0" err="1" smtClean="0"/>
              <a:t>dương</a:t>
            </a:r>
            <a:r>
              <a:rPr lang="en-US" dirty="0" smtClean="0"/>
              <a:t> </a:t>
            </a:r>
            <a:r>
              <a:rPr lang="en-US" dirty="0" err="1" smtClean="0"/>
              <a:t>nói</a:t>
            </a:r>
            <a:r>
              <a:rPr lang="en-US" dirty="0" smtClean="0"/>
              <a:t> </a:t>
            </a:r>
            <a:r>
              <a:rPr lang="en-US" dirty="0" err="1" smtClean="0"/>
              <a:t>riêng</a:t>
            </a:r>
            <a:r>
              <a:rPr lang="en-US" dirty="0" smtClean="0"/>
              <a:t>. </a:t>
            </a:r>
            <a:r>
              <a:rPr lang="en-US" dirty="0" err="1" smtClean="0"/>
              <a:t>Nhân</a:t>
            </a:r>
            <a:r>
              <a:rPr lang="en-US" dirty="0" smtClean="0"/>
              <a:t> </a:t>
            </a:r>
            <a:r>
              <a:rPr lang="en-US" dirty="0" err="1" smtClean="0"/>
              <a:t>loại</a:t>
            </a:r>
            <a:r>
              <a:rPr lang="en-US" dirty="0" smtClean="0"/>
              <a:t> </a:t>
            </a:r>
            <a:r>
              <a:rPr lang="en-US" dirty="0" err="1" smtClean="0"/>
              <a:t>đang</a:t>
            </a:r>
            <a:r>
              <a:rPr lang="en-US" dirty="0" smtClean="0"/>
              <a:t> </a:t>
            </a:r>
            <a:r>
              <a:rPr lang="en-US" dirty="0" err="1" smtClean="0"/>
              <a:t>đứng</a:t>
            </a:r>
            <a:r>
              <a:rPr lang="en-US" dirty="0" smtClean="0"/>
              <a:t> </a:t>
            </a:r>
            <a:r>
              <a:rPr lang="en-US" dirty="0" err="1" smtClean="0"/>
              <a:t>trước</a:t>
            </a:r>
            <a:r>
              <a:rPr lang="en-US" dirty="0" smtClean="0"/>
              <a:t> </a:t>
            </a:r>
            <a:r>
              <a:rPr lang="en-US" dirty="0" err="1" smtClean="0"/>
              <a:t>những</a:t>
            </a:r>
            <a:r>
              <a:rPr lang="en-US" dirty="0" smtClean="0"/>
              <a:t> </a:t>
            </a:r>
            <a:r>
              <a:rPr lang="en-US" dirty="0" err="1" smtClean="0"/>
              <a:t>thời</a:t>
            </a:r>
            <a:r>
              <a:rPr lang="en-US" dirty="0" smtClean="0"/>
              <a:t> </a:t>
            </a:r>
            <a:r>
              <a:rPr lang="en-US" dirty="0" err="1" smtClean="0"/>
              <a:t>cơ</a:t>
            </a:r>
            <a:r>
              <a:rPr lang="en-US" dirty="0" smtClean="0"/>
              <a:t>, </a:t>
            </a:r>
            <a:r>
              <a:rPr lang="en-US" dirty="0" err="1" smtClean="0"/>
              <a:t>vận</a:t>
            </a:r>
            <a:r>
              <a:rPr lang="en-US" dirty="0" smtClean="0"/>
              <a:t> </a:t>
            </a:r>
            <a:r>
              <a:rPr lang="en-US" dirty="0" err="1" smtClean="0"/>
              <a:t>hội</a:t>
            </a:r>
            <a:r>
              <a:rPr lang="en-US" dirty="0" smtClean="0"/>
              <a:t> </a:t>
            </a:r>
            <a:r>
              <a:rPr lang="en-US" dirty="0" err="1" smtClean="0"/>
              <a:t>và</a:t>
            </a:r>
            <a:r>
              <a:rPr lang="en-US" dirty="0" smtClean="0"/>
              <a:t> </a:t>
            </a:r>
            <a:r>
              <a:rPr lang="en-US" dirty="0" err="1" smtClean="0"/>
              <a:t>thách</a:t>
            </a:r>
            <a:r>
              <a:rPr lang="en-US" dirty="0" smtClean="0"/>
              <a:t> </a:t>
            </a:r>
            <a:r>
              <a:rPr lang="en-US" dirty="0" err="1" smtClean="0"/>
              <a:t>thức</a:t>
            </a:r>
            <a:r>
              <a:rPr lang="en-US" dirty="0" smtClean="0"/>
              <a:t> </a:t>
            </a:r>
            <a:r>
              <a:rPr lang="en-US" dirty="0" err="1" smtClean="0"/>
              <a:t>mới</a:t>
            </a:r>
            <a:r>
              <a:rPr lang="en-US" dirty="0" smtClean="0"/>
              <a:t> </a:t>
            </a:r>
            <a:r>
              <a:rPr lang="en-US" dirty="0" err="1" smtClean="0"/>
              <a:t>mang</a:t>
            </a:r>
            <a:r>
              <a:rPr lang="en-US" dirty="0" smtClean="0"/>
              <a:t> </a:t>
            </a:r>
            <a:r>
              <a:rPr lang="en-US" dirty="0" err="1" smtClean="0"/>
              <a:t>tính</a:t>
            </a:r>
            <a:r>
              <a:rPr lang="en-US" dirty="0" smtClean="0"/>
              <a:t> </a:t>
            </a:r>
            <a:r>
              <a:rPr lang="en-US" dirty="0" err="1" smtClean="0"/>
              <a:t>toàn</a:t>
            </a:r>
            <a:r>
              <a:rPr lang="en-US" dirty="0" smtClean="0"/>
              <a:t> </a:t>
            </a:r>
            <a:r>
              <a:rPr lang="en-US" dirty="0" err="1" smtClean="0"/>
              <a:t>cầu</a:t>
            </a:r>
            <a:r>
              <a:rPr lang="en-US" dirty="0" smtClean="0"/>
              <a:t>.</a:t>
            </a:r>
            <a:endParaRPr lang="en-US" dirty="0"/>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D463FC25-9FC8-48E9-81F3-0BD54ED707F8}"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30</a:t>
            </a:fld>
            <a:endParaRPr lang="en-US"/>
          </a:p>
        </p:txBody>
      </p:sp>
    </p:spTree>
    <p:extLst>
      <p:ext uri="{BB962C8B-B14F-4D97-AF65-F5344CB8AC3E}">
        <p14:creationId xmlns:p14="http://schemas.microsoft.com/office/powerpoint/2010/main" val="159201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400" b="1" kern="1200" dirty="0" smtClean="0">
                <a:solidFill>
                  <a:schemeClr val="tx1"/>
                </a:solidFill>
                <a:latin typeface="Times New Roman" pitchFamily="18" charset="0"/>
                <a:ea typeface="+mn-ea"/>
                <a:cs typeface="Times New Roman" pitchFamily="18" charset="0"/>
              </a:rPr>
              <a:t>	</a:t>
            </a:r>
          </a:p>
          <a:p>
            <a:r>
              <a:rPr lang="en-US" sz="1200" kern="1200" dirty="0" smtClean="0">
                <a:solidFill>
                  <a:schemeClr val="tx1"/>
                </a:solidFill>
                <a:latin typeface="+mn-lt"/>
                <a:ea typeface="+mn-ea"/>
                <a:cs typeface="+mn-cs"/>
              </a:rPr>
              <a:t>	</a:t>
            </a:r>
            <a:r>
              <a:rPr lang="vi-VN" sz="1200" kern="1200" dirty="0" smtClean="0">
                <a:solidFill>
                  <a:schemeClr val="tx1"/>
                </a:solidFill>
                <a:latin typeface="+mn-lt"/>
                <a:ea typeface="+mn-ea"/>
                <a:cs typeface="+mn-cs"/>
              </a:rPr>
              <a:t>Đối với Việt Nam, vùng biển và ven biển Việt Nam nằm án ngữ trên con đường hàng hải và hàng không huyết mạch thông thương giữa Ấn Độ Dương và Thái Bình Dương, giữa châu Âu, Trung Cận Đông với Trung Quốc, Nhật Bản và các nước trong khu vực. Điều kiện tự nhiên của bờ biển Việt Nam là tiềm năng to lớn cho ngành giao thông hàng hải. Ngoài sự hình thành mạng lưới cảng biển, các tuyến đường bộ, đường sắt dọc ven biển và nối với các vùng sâu trong nội địa, đặc biệt là các tuyến đường xuyên Á sẽ cho phép vùng biển và ven biển nước ta có khả năng chuyển tải hàng hóa nhập khẩu tới mọi miền của Tổ quốc một cách nhanh chóng và thuận lợi.</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r>
              <a:rPr lang="vi-VN" sz="1200" kern="1200" dirty="0" smtClean="0">
                <a:solidFill>
                  <a:schemeClr val="tx1"/>
                </a:solidFill>
                <a:latin typeface="+mn-lt"/>
                <a:ea typeface="+mn-ea"/>
                <a:cs typeface="+mn-cs"/>
              </a:rPr>
              <a:t>Biển Việt Nam có tiềm năng tài nguyên phong phú, đặc biệt là dầu mỏ, khí đốt. Trữ lượng dự báo tại vùng biển và thềm lục địa Việt Nam khoảng 10 tỷ tấn dầu quy đổi, trữ lượng khai thác từ 4 đến 5 tỷ tấn. Trữ lượng khí dự báo khoảng 1.000 tỷ m3. Hiện nay, chúng ta đã phát hiện hàng chục mỏ dầu khí có trữ lượng khai thác công nghiệp, trong đó đã đưa vào khai thác gần một chục mỏ, hàng năm cung cấp hàng triệu tấn dầu và hàng tỷ m3 khí phục vụ phát triển kinh tế và dân sinh. Ngoài ra, còn có các khoáng sản quan trọng và có tiềm năng lớn như: than, sắt, titan, băng cháy, cát thủy tinh, muối và các loại vật liệu xây dựng khác. Nguồn lợi hải sản nước ta được đánh giá vào loại phong phú trong khu vực. Trữ lượng cá biển ước tính trong khoảng từ 3,1 đến 4,1 triệu tấn, khả năng khai thác từ 1,4 đến 1,6 triệu tấn. Nguồn lợi hải sản phong phú đã góp phần đưa ngành thủy sản trở thành một trong những ngành kinh tế mũi nhọn, mang lại giá trị xuất khẩu đứng thứ 3 trong các ngành kinh tế của đất nước. Biển Việt Nam có nhiều điều kiện để phát triển du lịch, hiện đang đóng góp không nhỏ vào nền kinh tế của đất nước.</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r>
              <a:rPr lang="vi-VN" sz="1200" kern="1200" dirty="0" smtClean="0">
                <a:solidFill>
                  <a:schemeClr val="tx1"/>
                </a:solidFill>
                <a:latin typeface="+mn-lt"/>
                <a:ea typeface="+mn-ea"/>
                <a:cs typeface="+mn-cs"/>
              </a:rPr>
              <a:t>Biển nước ta được ví như mặt tiền, sân trước, cửa ngõ quốc gia; biển, đảo, thềm lục địa và đất liền hình thành phên dậu, chiến lũy nhiều lớp, nhiều tầng, bố trí thành tuyến phòng thủ liên hoàn bảo vệ Tổ quốc. Lịch sử dân tộc đã ghi nhận có tới 2/3 cuộc chiến tranh, kẻ thù sử dụng đường biển để tấn công xâm lược nước ta. Từ nhiều năm nay, nhất là những năm đầu của thập kỷ 70 của thế kỷ XX đến nay, trên Biển Đông đang tồn tại những tranh chấp chủ quyền biển, đảo rất quyết liệt và phức tạp, tiềm ẩn những nhân tố mất ổn định, tác động đến quốc phòng và an ninh nước ta. Nơi đây đang diễn ra những tranh chấp phức tạp và quyết liệt về chủ quyền giữa các quốc gia, đẩy tới xu hướng tăng cường lực lượng quân sự, đặc biệt là hải quân của các nước trong khu vực, nhất là những nước có tiềm lực lớn về kinh tế, quân sự. Họ tận dụng ưu thế của mình trên biển để đe dọa chủ quyền vùng biển đảo, thềm lục địa của nước ta, gây ra những nhân tố khó lường về chủ quyền toàn vẹn lãnh thổ và an ninh đất nước.</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r>
              <a:rPr lang="vi-VN" sz="1200" kern="1200" dirty="0" smtClean="0">
                <a:solidFill>
                  <a:schemeClr val="tx1"/>
                </a:solidFill>
                <a:latin typeface="+mn-lt"/>
                <a:ea typeface="+mn-ea"/>
                <a:cs typeface="+mn-cs"/>
              </a:rPr>
              <a:t>Ngày nay, trong sự nghiệp xây dựng và bảo vệ Tổ quốc, biển, đảo Việt Nam có vai trò quan trọng, làm tăng chiều sâu phòng thủ đất nước ra hướng biển. Nếu các quần đảo xa bờ, gần bờ được củng cố xây dựng căn cứ, vị trí trú đậu, triển khai của lực lượng Hải quân Việt Nam và sự tham gia của các lực lượng khác thì biển đảo có vai trò quan trọng làm tăng chiều sâu phòng thủ hiệu quả cho đất nước. Vươn ra biển, làm giàu từ biển là định hướng đúng đắn, phù hợp trong điều kiện hiện nay. Việt Nam là một quốc gia có biển, một nhân tố mà thế giới luôn xem như một yếu tố đặc lợi. Chúng ta cần tăng cường hơn nữa những khả năng quản lý, làm chủ vươn ra biển làm động lực thúc đẩy các vùng khác trong đất liền phát triển. Chúng ta phải có quyết tâm cao, tập trung huy động mọi tiềm năng và lợi thế của biển, kết hợp chặt chẽ giữa phát triển kinh tế với củng cố quốc phòng-an ninh trên biển để tạo ra môi trường hòa bình, ổn định, tạo điều kiện cho các nhà đầu tư nước ngoài vào Việt Nam và ngư dân các địa phương yên tâm làm ăn trên các vùng biển đảo, nhất là ở vùng biển xa. Phải xây dựng Hải quân nhân dân Việt Nam và các lực lượng vững mạnh, theo hướng cách mạng, chính quy, tinh nhuệ và hiện đại, ngang tầm với yêu cầu nhiệm vụ để quản lý, bảo vệ vững chắc chủ quyền biển đảo, thềm lục địa của Tổ quốc.</a:t>
            </a:r>
            <a:endParaRPr lang="en-US" sz="1200" kern="1200" dirty="0" smtClean="0">
              <a:solidFill>
                <a:schemeClr val="tx1"/>
              </a:solidFill>
              <a:latin typeface="+mn-lt"/>
              <a:ea typeface="+mn-ea"/>
              <a:cs typeface="+mn-cs"/>
            </a:endParaRPr>
          </a:p>
          <a:p>
            <a:endParaRPr lang="en-US" sz="1400" b="1" i="1" kern="1200" dirty="0" smtClean="0">
              <a:solidFill>
                <a:schemeClr val="tx1"/>
              </a:solidFill>
              <a:latin typeface="Times New Roman" pitchFamily="18" charset="0"/>
              <a:ea typeface="+mn-ea"/>
              <a:cs typeface="Times New Roman" pitchFamily="18" charset="0"/>
            </a:endParaRPr>
          </a:p>
          <a:p>
            <a:r>
              <a:rPr lang="en-US" sz="1200" i="1" kern="1200" dirty="0" err="1" smtClean="0">
                <a:solidFill>
                  <a:schemeClr val="tx1"/>
                </a:solidFill>
                <a:latin typeface="+mn-lt"/>
                <a:ea typeface="+mn-ea"/>
                <a:cs typeface="+mn-cs"/>
              </a:rPr>
              <a:t>Biển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nước</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ta</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có</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vai</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trò</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rất</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quan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trọng</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trong</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quá</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trình</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phát</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triển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kinh</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tế</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xã</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hội</a:t>
            </a:r>
            <a:r>
              <a:rPr lang="en-US" sz="1200" i="1" kern="1200" dirty="0" smtClean="0">
                <a:solidFill>
                  <a:schemeClr val="tx1"/>
                </a:solidFill>
                <a:latin typeface="+mn-lt"/>
                <a:ea typeface="+mn-ea"/>
                <a:cs typeface="+mn-cs"/>
              </a:rPr>
              <a:t>; qua 10 </a:t>
            </a:r>
            <a:r>
              <a:rPr lang="en-US" sz="1200" i="1" kern="1200" dirty="0" err="1" smtClean="0">
                <a:solidFill>
                  <a:schemeClr val="tx1"/>
                </a:solidFill>
                <a:latin typeface="+mn-lt"/>
                <a:ea typeface="+mn-ea"/>
                <a:cs typeface="+mn-cs"/>
              </a:rPr>
              <a:t>năm</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triển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khai</a:t>
            </a:r>
            <a:r>
              <a:rPr lang="en-US" sz="1200"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thực</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hiện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Nghị</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quyết</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Trung</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ương</a:t>
            </a:r>
            <a:r>
              <a:rPr lang="en-US" sz="1200" i="1" kern="1200" dirty="0" smtClean="0">
                <a:solidFill>
                  <a:schemeClr val="tx1"/>
                </a:solidFill>
                <a:latin typeface="+mn-lt"/>
                <a:ea typeface="+mn-ea"/>
                <a:cs typeface="+mn-cs"/>
              </a:rPr>
              <a:t> 4 </a:t>
            </a:r>
            <a:r>
              <a:rPr lang="en-US" sz="1200" i="1" kern="1200" dirty="0" err="1" smtClean="0">
                <a:solidFill>
                  <a:schemeClr val="tx1"/>
                </a:solidFill>
                <a:latin typeface="+mn-lt"/>
                <a:ea typeface="+mn-ea"/>
                <a:cs typeface="+mn-cs"/>
              </a:rPr>
              <a:t>khóa</a:t>
            </a:r>
            <a:r>
              <a:rPr lang="en-US" sz="1200" i="1" kern="1200" dirty="0" smtClean="0">
                <a:solidFill>
                  <a:schemeClr val="tx1"/>
                </a:solidFill>
                <a:latin typeface="+mn-lt"/>
                <a:ea typeface="+mn-ea"/>
                <a:cs typeface="+mn-cs"/>
              </a:rPr>
              <a:t> X </a:t>
            </a:r>
            <a:r>
              <a:rPr lang="en-US" sz="1200" i="1" kern="1200" dirty="0" err="1" smtClean="0">
                <a:solidFill>
                  <a:schemeClr val="tx1"/>
                </a:solidFill>
                <a:latin typeface="+mn-lt"/>
                <a:ea typeface="+mn-ea"/>
                <a:cs typeface="+mn-cs"/>
              </a:rPr>
              <a:t>về</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Chiến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lược</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biển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Việt</a:t>
            </a:r>
            <a:r>
              <a:rPr lang="en-US" sz="1200" i="1" kern="1200" dirty="0" smtClean="0">
                <a:solidFill>
                  <a:schemeClr val="tx1"/>
                </a:solidFill>
                <a:latin typeface="+mn-lt"/>
                <a:ea typeface="+mn-ea"/>
                <a:cs typeface="+mn-cs"/>
              </a:rPr>
              <a:t> Nam </a:t>
            </a:r>
            <a:r>
              <a:rPr lang="en-US" sz="1200" i="1" kern="1200" dirty="0" err="1" smtClean="0">
                <a:solidFill>
                  <a:schemeClr val="tx1"/>
                </a:solidFill>
                <a:latin typeface="+mn-lt"/>
                <a:ea typeface="+mn-ea"/>
                <a:cs typeface="+mn-cs"/>
              </a:rPr>
              <a:t>đến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năm</a:t>
            </a:r>
            <a:r>
              <a:rPr lang="en-US" sz="1200" i="1" kern="1200" dirty="0" smtClean="0">
                <a:solidFill>
                  <a:schemeClr val="tx1"/>
                </a:solidFill>
                <a:latin typeface="+mn-lt"/>
                <a:ea typeface="+mn-ea"/>
                <a:cs typeface="+mn-cs"/>
              </a:rPr>
              <a:t> 2020 </a:t>
            </a:r>
            <a:r>
              <a:rPr lang="en-US" sz="1200" i="1" kern="1200" dirty="0" err="1" smtClean="0">
                <a:solidFill>
                  <a:schemeClr val="tx1"/>
                </a:solidFill>
                <a:latin typeface="+mn-lt"/>
                <a:ea typeface="+mn-ea"/>
                <a:cs typeface="+mn-cs"/>
              </a:rPr>
              <a:t>với</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những</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kết</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quả</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đạt</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được</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những</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thuận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lợi</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khó</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khăn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và</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hạn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chế</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Ngày</a:t>
            </a:r>
            <a:r>
              <a:rPr lang="en-US" sz="1200" i="1" kern="1200" dirty="0" smtClean="0">
                <a:solidFill>
                  <a:schemeClr val="tx1"/>
                </a:solidFill>
                <a:latin typeface="+mn-lt"/>
                <a:ea typeface="+mn-ea"/>
                <a:cs typeface="+mn-cs"/>
              </a:rPr>
              <a:t> nay, </a:t>
            </a:r>
            <a:r>
              <a:rPr lang="en-US" sz="1200" i="1" kern="1200" dirty="0" err="1" smtClean="0">
                <a:solidFill>
                  <a:schemeClr val="tx1"/>
                </a:solidFill>
                <a:latin typeface="+mn-lt"/>
                <a:ea typeface="+mn-ea"/>
                <a:cs typeface="+mn-cs"/>
              </a:rPr>
              <a:t>với</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sự</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phát</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triển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của</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khoa</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học</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kỹ</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thuật</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sự</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hội</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nhập</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quốc</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tế</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ngày</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càng</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sâu</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rộng</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của</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nước</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ta</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để</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phát</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huy</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mạnh</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mẽ</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tiềm</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năng</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lợi</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thế</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về</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biển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và</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phù</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hợp</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với</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tình</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hình</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mới</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Đảng</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ta</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đã</a:t>
            </a:r>
            <a:r>
              <a:rPr lang="en-US" sz="1200" i="1" kern="1200" dirty="0" smtClean="0">
                <a:solidFill>
                  <a:schemeClr val="tx1"/>
                </a:solidFill>
                <a:latin typeface="+mn-lt"/>
                <a:ea typeface="+mn-ea"/>
                <a:cs typeface="+mn-cs"/>
              </a:rPr>
              <a:t> ban </a:t>
            </a:r>
            <a:r>
              <a:rPr lang="en-US" sz="1200" i="1" kern="1200" dirty="0" err="1" smtClean="0">
                <a:solidFill>
                  <a:schemeClr val="tx1"/>
                </a:solidFill>
                <a:latin typeface="+mn-lt"/>
                <a:ea typeface="+mn-ea"/>
                <a:cs typeface="+mn-cs"/>
              </a:rPr>
              <a:t>hành</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Nghị</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quyết</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số</a:t>
            </a:r>
            <a:r>
              <a:rPr lang="en-US" sz="1200" i="1" kern="1200" dirty="0" smtClean="0">
                <a:solidFill>
                  <a:schemeClr val="tx1"/>
                </a:solidFill>
                <a:latin typeface="+mn-lt"/>
                <a:ea typeface="+mn-ea"/>
                <a:cs typeface="+mn-cs"/>
              </a:rPr>
              <a:t> 36-NQ/TW, </a:t>
            </a:r>
            <a:r>
              <a:rPr lang="en-US" sz="1200" i="1" kern="1200" dirty="0" err="1" smtClean="0">
                <a:solidFill>
                  <a:schemeClr val="tx1"/>
                </a:solidFill>
                <a:latin typeface="+mn-lt"/>
                <a:ea typeface="+mn-ea"/>
                <a:cs typeface="+mn-cs"/>
              </a:rPr>
              <a:t>ngày</a:t>
            </a:r>
            <a:r>
              <a:rPr lang="en-US" sz="1200" i="1" kern="1200" dirty="0" smtClean="0">
                <a:solidFill>
                  <a:schemeClr val="tx1"/>
                </a:solidFill>
                <a:latin typeface="+mn-lt"/>
                <a:ea typeface="+mn-ea"/>
                <a:cs typeface="+mn-cs"/>
              </a:rPr>
              <a:t> 22/10/2018 </a:t>
            </a:r>
            <a:r>
              <a:rPr lang="en-US" sz="1200" i="1" kern="1200" dirty="0" err="1" smtClean="0">
                <a:solidFill>
                  <a:schemeClr val="tx1"/>
                </a:solidFill>
                <a:latin typeface="+mn-lt"/>
                <a:ea typeface="+mn-ea"/>
                <a:cs typeface="+mn-cs"/>
              </a:rPr>
              <a:t>về</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Chiến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lược</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phát</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triển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bền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vững</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kinh</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tế</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biển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Việt</a:t>
            </a:r>
            <a:r>
              <a:rPr lang="en-US" sz="1200" i="1" kern="1200" dirty="0" smtClean="0">
                <a:solidFill>
                  <a:schemeClr val="tx1"/>
                </a:solidFill>
                <a:latin typeface="+mn-lt"/>
                <a:ea typeface="+mn-ea"/>
                <a:cs typeface="+mn-cs"/>
              </a:rPr>
              <a:t> Nam </a:t>
            </a:r>
            <a:r>
              <a:rPr lang="en-US" sz="1200" i="1" kern="1200" dirty="0" err="1" smtClean="0">
                <a:solidFill>
                  <a:schemeClr val="tx1"/>
                </a:solidFill>
                <a:latin typeface="+mn-lt"/>
                <a:ea typeface="+mn-ea"/>
                <a:cs typeface="+mn-cs"/>
              </a:rPr>
              <a:t>đến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năm</a:t>
            </a:r>
            <a:r>
              <a:rPr lang="en-US" sz="1200" i="1" kern="1200" dirty="0" smtClean="0">
                <a:solidFill>
                  <a:schemeClr val="tx1"/>
                </a:solidFill>
                <a:latin typeface="+mn-lt"/>
                <a:ea typeface="+mn-ea"/>
                <a:cs typeface="+mn-cs"/>
              </a:rPr>
              <a:t> 2030, </a:t>
            </a:r>
            <a:r>
              <a:rPr lang="en-US" sz="1200" i="1" kern="1200" dirty="0" err="1" smtClean="0">
                <a:solidFill>
                  <a:schemeClr val="tx1"/>
                </a:solidFill>
                <a:latin typeface="+mn-lt"/>
                <a:ea typeface="+mn-ea"/>
                <a:cs typeface="+mn-cs"/>
              </a:rPr>
              <a:t>tầm</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nhìn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đến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năm</a:t>
            </a:r>
            <a:r>
              <a:rPr lang="en-US" sz="1200" i="1" kern="1200" dirty="0" smtClean="0">
                <a:solidFill>
                  <a:schemeClr val="tx1"/>
                </a:solidFill>
                <a:latin typeface="+mn-lt"/>
                <a:ea typeface="+mn-ea"/>
                <a:cs typeface="+mn-cs"/>
              </a:rPr>
              <a:t> 2045”.</a:t>
            </a:r>
            <a:endParaRPr lang="en-US" sz="1400" dirty="0" smtClean="0">
              <a:latin typeface="Times New Roman" pitchFamily="18" charset="0"/>
              <a:cs typeface="Times New Roman" pitchFamily="18" charset="0"/>
            </a:endParaRPr>
          </a:p>
        </p:txBody>
      </p:sp>
      <p:sp>
        <p:nvSpPr>
          <p:cNvPr id="34819"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vi-VN"/>
              <a:t>BAN TỔ CHỨC TRUNG ƯƠNG</a:t>
            </a:r>
            <a:endParaRPr lang="en-US"/>
          </a:p>
        </p:txBody>
      </p:sp>
      <p:sp>
        <p:nvSpPr>
          <p:cNvPr id="34820"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A757DB07-1128-4325-B196-78FEF30544EB}" type="datetime1">
              <a:rPr lang="en-US" smtClean="0"/>
              <a:t>12/3/2018</a:t>
            </a:fld>
            <a:endParaRPr lang="en-US"/>
          </a:p>
        </p:txBody>
      </p:sp>
      <p:sp>
        <p:nvSpPr>
          <p:cNvPr id="34821"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t>VĂN PHÒNG BAN</a:t>
            </a:r>
          </a:p>
        </p:txBody>
      </p:sp>
      <p:sp>
        <p:nvSpPr>
          <p:cNvPr id="34822"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0CC3BA-E6DF-4EB1-9BA0-5DBCAC300751}" type="slidenum">
              <a:rPr lang="en-US"/>
              <a:pPr fontAlgn="base">
                <a:spcBef>
                  <a:spcPct val="0"/>
                </a:spcBef>
                <a:spcAft>
                  <a:spcPct val="0"/>
                </a:spcAft>
              </a:pPr>
              <a:t>3</a:t>
            </a:fld>
            <a:endParaRPr lang="en-US"/>
          </a:p>
        </p:txBody>
      </p:sp>
    </p:spTree>
    <p:extLst>
      <p:ext uri="{BB962C8B-B14F-4D97-AF65-F5344CB8AC3E}">
        <p14:creationId xmlns:p14="http://schemas.microsoft.com/office/powerpoint/2010/main" val="1120905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Trong</a:t>
            </a:r>
            <a:r>
              <a:rPr lang="en-US" dirty="0" smtClean="0"/>
              <a:t> </a:t>
            </a:r>
            <a:r>
              <a:rPr lang="en-US" dirty="0" err="1" smtClean="0"/>
              <a:t>bối</a:t>
            </a:r>
            <a:r>
              <a:rPr lang="en-US" dirty="0" smtClean="0"/>
              <a:t> </a:t>
            </a:r>
            <a:r>
              <a:rPr lang="en-US" dirty="0" err="1" smtClean="0"/>
              <a:t>cảnh</a:t>
            </a:r>
            <a:r>
              <a:rPr lang="en-US" dirty="0" smtClean="0"/>
              <a:t> </a:t>
            </a:r>
            <a:r>
              <a:rPr lang="en-US" dirty="0" err="1" smtClean="0"/>
              <a:t>đó</a:t>
            </a:r>
            <a:r>
              <a:rPr lang="en-US" dirty="0" smtClean="0"/>
              <a:t>, </a:t>
            </a:r>
            <a:r>
              <a:rPr lang="en-US" dirty="0" err="1" smtClean="0"/>
              <a:t>hầu</a:t>
            </a:r>
            <a:r>
              <a:rPr lang="en-US" dirty="0" smtClean="0"/>
              <a:t> </a:t>
            </a:r>
            <a:r>
              <a:rPr lang="en-US" dirty="0" err="1" smtClean="0"/>
              <a:t>hết</a:t>
            </a:r>
            <a:r>
              <a:rPr lang="en-US" dirty="0" smtClean="0"/>
              <a:t> </a:t>
            </a:r>
            <a:r>
              <a:rPr lang="en-US" dirty="0" err="1" smtClean="0"/>
              <a:t>các</a:t>
            </a:r>
            <a:r>
              <a:rPr lang="en-US" dirty="0" smtClean="0"/>
              <a:t> </a:t>
            </a:r>
            <a:r>
              <a:rPr lang="en-US" dirty="0" err="1" smtClean="0"/>
              <a:t>nước</a:t>
            </a:r>
            <a:r>
              <a:rPr lang="en-US" dirty="0" smtClean="0"/>
              <a:t> </a:t>
            </a:r>
            <a:r>
              <a:rPr lang="en-US" dirty="0" err="1" smtClean="0"/>
              <a:t>đều</a:t>
            </a:r>
            <a:r>
              <a:rPr lang="en-US" dirty="0" smtClean="0"/>
              <a:t> </a:t>
            </a:r>
            <a:r>
              <a:rPr lang="en-US" dirty="0" err="1" smtClean="0"/>
              <a:t>đặt</a:t>
            </a:r>
            <a:r>
              <a:rPr lang="en-US" dirty="0" smtClean="0"/>
              <a:t> </a:t>
            </a:r>
            <a:r>
              <a:rPr lang="en-US" dirty="0" err="1" smtClean="0"/>
              <a:t>ra</a:t>
            </a:r>
            <a:r>
              <a:rPr lang="en-US" dirty="0" smtClean="0"/>
              <a:t> </a:t>
            </a:r>
            <a:r>
              <a:rPr lang="en-US" dirty="0" err="1" smtClean="0"/>
              <a:t>yêu</a:t>
            </a:r>
            <a:r>
              <a:rPr lang="en-US" dirty="0" smtClean="0"/>
              <a:t> </a:t>
            </a:r>
            <a:r>
              <a:rPr lang="en-US" dirty="0" err="1" smtClean="0"/>
              <a:t>cầu</a:t>
            </a:r>
            <a:r>
              <a:rPr lang="en-US" dirty="0" smtClean="0"/>
              <a:t> </a:t>
            </a:r>
            <a:r>
              <a:rPr lang="en-US" dirty="0" err="1" smtClean="0"/>
              <a:t>phát</a:t>
            </a:r>
            <a:r>
              <a:rPr lang="en-US" dirty="0" smtClean="0"/>
              <a:t> </a:t>
            </a:r>
            <a:r>
              <a:rPr lang="en-US" dirty="0" err="1" smtClean="0"/>
              <a:t>triển</a:t>
            </a:r>
            <a:r>
              <a:rPr lang="en-US" dirty="0" smtClean="0"/>
              <a:t> </a:t>
            </a:r>
            <a:r>
              <a:rPr lang="en-US" dirty="0" err="1" smtClean="0"/>
              <a:t>một</a:t>
            </a:r>
            <a:r>
              <a:rPr lang="en-US" dirty="0" smtClean="0"/>
              <a:t> </a:t>
            </a:r>
            <a:r>
              <a:rPr lang="en-US" dirty="0" err="1" smtClean="0"/>
              <a:t>nền</a:t>
            </a:r>
            <a:r>
              <a:rPr lang="en-US" dirty="0" smtClean="0"/>
              <a:t> </a:t>
            </a:r>
            <a:r>
              <a:rPr lang="en-US" dirty="0" err="1" smtClean="0"/>
              <a:t>kinh</a:t>
            </a:r>
            <a:r>
              <a:rPr lang="en-US" dirty="0" smtClean="0"/>
              <a:t> </a:t>
            </a:r>
            <a:r>
              <a:rPr lang="en-US" dirty="0" err="1" smtClean="0"/>
              <a:t>tế</a:t>
            </a:r>
            <a:r>
              <a:rPr lang="en-US" dirty="0" smtClean="0"/>
              <a:t> </a:t>
            </a:r>
            <a:r>
              <a:rPr lang="en-US" dirty="0" err="1" smtClean="0"/>
              <a:t>biển</a:t>
            </a:r>
            <a:r>
              <a:rPr lang="en-US" dirty="0" smtClean="0"/>
              <a:t> </a:t>
            </a:r>
            <a:r>
              <a:rPr lang="en-US" dirty="0" err="1" smtClean="0"/>
              <a:t>xanh</a:t>
            </a:r>
            <a:r>
              <a:rPr lang="en-US" dirty="0" smtClean="0"/>
              <a:t>, </a:t>
            </a:r>
            <a:r>
              <a:rPr lang="en-US" dirty="0" err="1" smtClean="0"/>
              <a:t>kinh</a:t>
            </a:r>
            <a:r>
              <a:rPr lang="en-US" dirty="0" smtClean="0"/>
              <a:t> </a:t>
            </a:r>
            <a:r>
              <a:rPr lang="en-US" dirty="0" err="1" smtClean="0"/>
              <a:t>tế</a:t>
            </a:r>
            <a:r>
              <a:rPr lang="en-US" dirty="0" smtClean="0"/>
              <a:t> </a:t>
            </a:r>
            <a:r>
              <a:rPr lang="en-US" dirty="0" err="1" smtClean="0"/>
              <a:t>sinh</a:t>
            </a:r>
            <a:r>
              <a:rPr lang="en-US" dirty="0" smtClean="0"/>
              <a:t> </a:t>
            </a:r>
            <a:r>
              <a:rPr lang="en-US" dirty="0" err="1" smtClean="0"/>
              <a:t>thái</a:t>
            </a:r>
            <a:r>
              <a:rPr lang="en-US" dirty="0" smtClean="0"/>
              <a:t>, </a:t>
            </a:r>
            <a:r>
              <a:rPr lang="en-US" dirty="0" err="1" smtClean="0"/>
              <a:t>kinh</a:t>
            </a:r>
            <a:r>
              <a:rPr lang="en-US" dirty="0" smtClean="0"/>
              <a:t> </a:t>
            </a:r>
            <a:r>
              <a:rPr lang="en-US" dirty="0" err="1" smtClean="0"/>
              <a:t>tế</a:t>
            </a:r>
            <a:r>
              <a:rPr lang="en-US" dirty="0" smtClean="0"/>
              <a:t> </a:t>
            </a:r>
            <a:r>
              <a:rPr lang="en-US" dirty="0" err="1" smtClean="0"/>
              <a:t>mới</a:t>
            </a:r>
            <a:r>
              <a:rPr lang="en-US" dirty="0" smtClean="0"/>
              <a:t> </a:t>
            </a:r>
            <a:r>
              <a:rPr lang="en-US" dirty="0" err="1" smtClean="0"/>
              <a:t>vì</a:t>
            </a:r>
            <a:r>
              <a:rPr lang="en-US" dirty="0" smtClean="0"/>
              <a:t> </a:t>
            </a:r>
            <a:r>
              <a:rPr lang="en-US" dirty="0" err="1" smtClean="0"/>
              <a:t>đại</a:t>
            </a:r>
            <a:r>
              <a:rPr lang="en-US" dirty="0" smtClean="0"/>
              <a:t> </a:t>
            </a:r>
            <a:r>
              <a:rPr lang="en-US" dirty="0" err="1" smtClean="0"/>
              <a:t>dương</a:t>
            </a:r>
            <a:r>
              <a:rPr lang="en-US" dirty="0" smtClean="0"/>
              <a:t> </a:t>
            </a:r>
            <a:r>
              <a:rPr lang="en-US" dirty="0" err="1" smtClean="0"/>
              <a:t>khoẻ</a:t>
            </a:r>
            <a:r>
              <a:rPr lang="en-US" dirty="0" smtClean="0"/>
              <a:t> </a:t>
            </a:r>
            <a:r>
              <a:rPr lang="en-US" dirty="0" err="1" smtClean="0"/>
              <a:t>mạnh</a:t>
            </a:r>
            <a:r>
              <a:rPr lang="en-US" dirty="0" smtClean="0"/>
              <a:t>; </a:t>
            </a:r>
            <a:r>
              <a:rPr lang="en-US" dirty="0" err="1" smtClean="0"/>
              <a:t>nâng</a:t>
            </a:r>
            <a:r>
              <a:rPr lang="en-US" dirty="0" smtClean="0"/>
              <a:t> </a:t>
            </a:r>
            <a:r>
              <a:rPr lang="en-US" dirty="0" err="1" smtClean="0"/>
              <a:t>cao</a:t>
            </a:r>
            <a:r>
              <a:rPr lang="en-US" dirty="0" smtClean="0"/>
              <a:t> </a:t>
            </a:r>
            <a:r>
              <a:rPr lang="en-US" dirty="0" err="1" smtClean="0"/>
              <a:t>năng</a:t>
            </a:r>
            <a:r>
              <a:rPr lang="en-US" dirty="0" smtClean="0"/>
              <a:t> </a:t>
            </a:r>
            <a:r>
              <a:rPr lang="en-US" dirty="0" err="1" smtClean="0"/>
              <a:t>lực</a:t>
            </a:r>
            <a:r>
              <a:rPr lang="en-US" dirty="0" smtClean="0"/>
              <a:t> </a:t>
            </a:r>
            <a:r>
              <a:rPr lang="en-US" dirty="0" err="1" smtClean="0"/>
              <a:t>quản</a:t>
            </a:r>
            <a:r>
              <a:rPr lang="en-US" dirty="0" smtClean="0"/>
              <a:t> </a:t>
            </a:r>
            <a:r>
              <a:rPr lang="en-US" dirty="0" err="1" smtClean="0"/>
              <a:t>trị</a:t>
            </a:r>
            <a:r>
              <a:rPr lang="en-US" dirty="0" smtClean="0"/>
              <a:t>, </a:t>
            </a:r>
            <a:r>
              <a:rPr lang="en-US" dirty="0" err="1" smtClean="0"/>
              <a:t>phát</a:t>
            </a:r>
            <a:r>
              <a:rPr lang="en-US" dirty="0" smtClean="0"/>
              <a:t> </a:t>
            </a:r>
            <a:r>
              <a:rPr lang="en-US" dirty="0" err="1" smtClean="0"/>
              <a:t>triển</a:t>
            </a:r>
            <a:r>
              <a:rPr lang="en-US" dirty="0" smtClean="0"/>
              <a:t> </a:t>
            </a:r>
            <a:r>
              <a:rPr lang="en-US" dirty="0" err="1" smtClean="0"/>
              <a:t>kinh</a:t>
            </a:r>
            <a:r>
              <a:rPr lang="en-US" dirty="0" smtClean="0"/>
              <a:t> </a:t>
            </a:r>
            <a:r>
              <a:rPr lang="en-US" dirty="0" err="1" smtClean="0"/>
              <a:t>tế</a:t>
            </a:r>
            <a:r>
              <a:rPr lang="en-US" dirty="0" smtClean="0"/>
              <a:t> </a:t>
            </a:r>
            <a:r>
              <a:rPr lang="en-US" dirty="0" err="1" smtClean="0"/>
              <a:t>gắn</a:t>
            </a:r>
            <a:r>
              <a:rPr lang="en-US" dirty="0" smtClean="0"/>
              <a:t> </a:t>
            </a:r>
            <a:r>
              <a:rPr lang="en-US" dirty="0" err="1" smtClean="0"/>
              <a:t>liền</a:t>
            </a:r>
            <a:r>
              <a:rPr lang="en-US" dirty="0" smtClean="0"/>
              <a:t> </a:t>
            </a:r>
            <a:r>
              <a:rPr lang="en-US" dirty="0" err="1" smtClean="0"/>
              <a:t>với</a:t>
            </a:r>
            <a:r>
              <a:rPr lang="en-US" dirty="0" smtClean="0"/>
              <a:t> </a:t>
            </a:r>
            <a:r>
              <a:rPr lang="en-US" dirty="0" err="1" smtClean="0"/>
              <a:t>giữ</a:t>
            </a:r>
            <a:r>
              <a:rPr lang="en-US" dirty="0" smtClean="0"/>
              <a:t> </a:t>
            </a:r>
            <a:r>
              <a:rPr lang="en-US" dirty="0" err="1" smtClean="0"/>
              <a:t>vững</a:t>
            </a:r>
            <a:r>
              <a:rPr lang="en-US" dirty="0" smtClean="0"/>
              <a:t> </a:t>
            </a:r>
            <a:r>
              <a:rPr lang="en-US" dirty="0" err="1" smtClean="0"/>
              <a:t>chủ</a:t>
            </a:r>
            <a:r>
              <a:rPr lang="en-US" dirty="0" smtClean="0"/>
              <a:t> </a:t>
            </a:r>
            <a:r>
              <a:rPr lang="en-US" dirty="0" err="1" smtClean="0"/>
              <a:t>quyền</a:t>
            </a:r>
            <a:r>
              <a:rPr lang="en-US" dirty="0" smtClean="0"/>
              <a:t> </a:t>
            </a:r>
            <a:r>
              <a:rPr lang="en-US" dirty="0" err="1" smtClean="0"/>
              <a:t>và</a:t>
            </a:r>
            <a:r>
              <a:rPr lang="en-US" dirty="0" smtClean="0"/>
              <a:t> </a:t>
            </a:r>
            <a:r>
              <a:rPr lang="en-US" dirty="0" err="1" smtClean="0"/>
              <a:t>bảo</a:t>
            </a:r>
            <a:r>
              <a:rPr lang="en-US" dirty="0" smtClean="0"/>
              <a:t> </a:t>
            </a:r>
            <a:r>
              <a:rPr lang="en-US" dirty="0" err="1" smtClean="0"/>
              <a:t>đảm</a:t>
            </a:r>
            <a:r>
              <a:rPr lang="en-US" dirty="0" smtClean="0"/>
              <a:t> an </a:t>
            </a:r>
            <a:r>
              <a:rPr lang="en-US" dirty="0" err="1" smtClean="0"/>
              <a:t>ninh</a:t>
            </a:r>
            <a:r>
              <a:rPr lang="en-US" dirty="0" smtClean="0"/>
              <a:t>, an </a:t>
            </a:r>
            <a:r>
              <a:rPr lang="en-US" dirty="0" err="1" smtClean="0"/>
              <a:t>toàn</a:t>
            </a:r>
            <a:r>
              <a:rPr lang="en-US" dirty="0" smtClean="0"/>
              <a:t> </a:t>
            </a:r>
            <a:r>
              <a:rPr lang="en-US" dirty="0" err="1" smtClean="0"/>
              <a:t>trên</a:t>
            </a:r>
            <a:r>
              <a:rPr lang="en-US" dirty="0" smtClean="0"/>
              <a:t> </a:t>
            </a:r>
            <a:r>
              <a:rPr lang="en-US" dirty="0" err="1" smtClean="0"/>
              <a:t>biển</a:t>
            </a:r>
            <a:r>
              <a:rPr lang="en-US" dirty="0" smtClean="0"/>
              <a:t>; </a:t>
            </a:r>
            <a:r>
              <a:rPr lang="en-US" dirty="0" err="1" smtClean="0"/>
              <a:t>xây</a:t>
            </a:r>
            <a:r>
              <a:rPr lang="en-US" dirty="0" smtClean="0"/>
              <a:t> </a:t>
            </a:r>
            <a:r>
              <a:rPr lang="en-US" dirty="0" err="1" smtClean="0"/>
              <a:t>dựng</a:t>
            </a:r>
            <a:r>
              <a:rPr lang="en-US" dirty="0" smtClean="0"/>
              <a:t> </a:t>
            </a:r>
            <a:r>
              <a:rPr lang="en-US" dirty="0" err="1" smtClean="0"/>
              <a:t>văn</a:t>
            </a:r>
            <a:r>
              <a:rPr lang="en-US" dirty="0" smtClean="0"/>
              <a:t> </a:t>
            </a:r>
            <a:r>
              <a:rPr lang="en-US" dirty="0" err="1" smtClean="0"/>
              <a:t>hoá</a:t>
            </a:r>
            <a:r>
              <a:rPr lang="en-US" dirty="0" smtClean="0"/>
              <a:t> </a:t>
            </a:r>
            <a:r>
              <a:rPr lang="en-US" dirty="0" err="1" smtClean="0"/>
              <a:t>sinh</a:t>
            </a:r>
            <a:r>
              <a:rPr lang="en-US" dirty="0" smtClean="0"/>
              <a:t> </a:t>
            </a:r>
            <a:r>
              <a:rPr lang="en-US" dirty="0" err="1" smtClean="0"/>
              <a:t>thái</a:t>
            </a:r>
            <a:r>
              <a:rPr lang="en-US" dirty="0" smtClean="0"/>
              <a:t> </a:t>
            </a:r>
            <a:r>
              <a:rPr lang="en-US" dirty="0" err="1" smtClean="0"/>
              <a:t>biển</a:t>
            </a:r>
            <a:r>
              <a:rPr lang="en-US" dirty="0" smtClean="0"/>
              <a:t>; </a:t>
            </a:r>
            <a:r>
              <a:rPr lang="en-US" dirty="0" err="1" smtClean="0"/>
              <a:t>hài</a:t>
            </a:r>
            <a:r>
              <a:rPr lang="en-US" dirty="0" smtClean="0"/>
              <a:t> </a:t>
            </a:r>
            <a:r>
              <a:rPr lang="en-US" dirty="0" err="1" smtClean="0"/>
              <a:t>hòa</a:t>
            </a:r>
            <a:r>
              <a:rPr lang="en-US" dirty="0" smtClean="0"/>
              <a:t> </a:t>
            </a:r>
            <a:r>
              <a:rPr lang="en-US" dirty="0" err="1" smtClean="0"/>
              <a:t>giữa</a:t>
            </a:r>
            <a:r>
              <a:rPr lang="en-US" dirty="0" smtClean="0"/>
              <a:t> </a:t>
            </a:r>
            <a:r>
              <a:rPr lang="en-US" dirty="0" err="1" smtClean="0"/>
              <a:t>phát</a:t>
            </a:r>
            <a:r>
              <a:rPr lang="en-US" dirty="0" smtClean="0"/>
              <a:t> </a:t>
            </a:r>
            <a:r>
              <a:rPr lang="en-US" dirty="0" err="1" smtClean="0"/>
              <a:t>triển</a:t>
            </a:r>
            <a:r>
              <a:rPr lang="en-US" dirty="0" smtClean="0"/>
              <a:t> </a:t>
            </a:r>
            <a:r>
              <a:rPr lang="en-US" dirty="0" err="1" smtClean="0"/>
              <a:t>kinh</a:t>
            </a:r>
            <a:r>
              <a:rPr lang="en-US" dirty="0" smtClean="0"/>
              <a:t> </a:t>
            </a:r>
            <a:r>
              <a:rPr lang="en-US" dirty="0" err="1" smtClean="0"/>
              <a:t>tế</a:t>
            </a:r>
            <a:r>
              <a:rPr lang="en-US" dirty="0" smtClean="0"/>
              <a:t> </a:t>
            </a:r>
            <a:r>
              <a:rPr lang="en-US" dirty="0" err="1" smtClean="0"/>
              <a:t>với</a:t>
            </a:r>
            <a:r>
              <a:rPr lang="en-US" dirty="0" smtClean="0"/>
              <a:t> </a:t>
            </a:r>
            <a:r>
              <a:rPr lang="en-US" dirty="0" err="1" smtClean="0"/>
              <a:t>bảo</a:t>
            </a:r>
            <a:r>
              <a:rPr lang="en-US" dirty="0" smtClean="0"/>
              <a:t> </a:t>
            </a:r>
            <a:r>
              <a:rPr lang="en-US" dirty="0" err="1" smtClean="0"/>
              <a:t>tồn</a:t>
            </a:r>
            <a:r>
              <a:rPr lang="en-US" dirty="0" smtClean="0"/>
              <a:t> </a:t>
            </a:r>
            <a:r>
              <a:rPr lang="en-US" dirty="0" err="1" smtClean="0"/>
              <a:t>hệ</a:t>
            </a:r>
            <a:r>
              <a:rPr lang="en-US" dirty="0" smtClean="0"/>
              <a:t> </a:t>
            </a:r>
            <a:r>
              <a:rPr lang="en-US" dirty="0" err="1" smtClean="0"/>
              <a:t>sinh</a:t>
            </a:r>
            <a:r>
              <a:rPr lang="en-US" dirty="0" smtClean="0"/>
              <a:t> </a:t>
            </a:r>
            <a:r>
              <a:rPr lang="en-US" dirty="0" err="1" smtClean="0"/>
              <a:t>thái</a:t>
            </a:r>
            <a:r>
              <a:rPr lang="en-US" dirty="0" smtClean="0"/>
              <a:t> </a:t>
            </a:r>
            <a:r>
              <a:rPr lang="en-US" dirty="0" err="1" smtClean="0"/>
              <a:t>tự</a:t>
            </a:r>
            <a:r>
              <a:rPr lang="en-US" dirty="0" smtClean="0"/>
              <a:t> </a:t>
            </a:r>
            <a:r>
              <a:rPr lang="en-US" dirty="0" err="1" smtClean="0"/>
              <a:t>nhiên</a:t>
            </a:r>
            <a:r>
              <a:rPr lang="en-US" dirty="0" smtClean="0"/>
              <a:t>. </a:t>
            </a:r>
            <a:r>
              <a:rPr lang="en-US" dirty="0" err="1" smtClean="0"/>
              <a:t>Nhiều</a:t>
            </a:r>
            <a:r>
              <a:rPr lang="en-US" dirty="0" smtClean="0"/>
              <a:t> </a:t>
            </a:r>
            <a:r>
              <a:rPr lang="en-US" dirty="0" err="1" smtClean="0"/>
              <a:t>quốc</a:t>
            </a:r>
            <a:r>
              <a:rPr lang="en-US" dirty="0" smtClean="0"/>
              <a:t> </a:t>
            </a:r>
            <a:r>
              <a:rPr lang="en-US" dirty="0" err="1" smtClean="0"/>
              <a:t>gia</a:t>
            </a:r>
            <a:r>
              <a:rPr lang="en-US" dirty="0" smtClean="0"/>
              <a:t> </a:t>
            </a:r>
            <a:r>
              <a:rPr lang="en-US" dirty="0" err="1" smtClean="0"/>
              <a:t>đã</a:t>
            </a:r>
            <a:r>
              <a:rPr lang="en-US" dirty="0" smtClean="0"/>
              <a:t> </a:t>
            </a:r>
            <a:r>
              <a:rPr lang="en-US" dirty="0" err="1" smtClean="0"/>
              <a:t>lấy</a:t>
            </a:r>
            <a:r>
              <a:rPr lang="en-US" dirty="0" smtClean="0"/>
              <a:t> </a:t>
            </a:r>
            <a:r>
              <a:rPr lang="en-US" dirty="0" err="1" smtClean="0"/>
              <a:t>khoa</a:t>
            </a:r>
            <a:r>
              <a:rPr lang="en-US" dirty="0" smtClean="0"/>
              <a:t> </a:t>
            </a:r>
            <a:r>
              <a:rPr lang="en-US" dirty="0" err="1" smtClean="0"/>
              <a:t>học</a:t>
            </a:r>
            <a:r>
              <a:rPr lang="en-US" dirty="0" smtClean="0"/>
              <a:t>, </a:t>
            </a:r>
            <a:r>
              <a:rPr lang="en-US" dirty="0" err="1" smtClean="0"/>
              <a:t>công</a:t>
            </a:r>
            <a:r>
              <a:rPr lang="en-US" dirty="0" smtClean="0"/>
              <a:t> </a:t>
            </a:r>
            <a:r>
              <a:rPr lang="en-US" dirty="0" err="1" smtClean="0"/>
              <a:t>nghệ</a:t>
            </a:r>
            <a:r>
              <a:rPr lang="en-US" dirty="0" smtClean="0"/>
              <a:t> </a:t>
            </a:r>
            <a:r>
              <a:rPr lang="en-US" dirty="0" err="1" smtClean="0"/>
              <a:t>tiên</a:t>
            </a:r>
            <a:r>
              <a:rPr lang="en-US" dirty="0" smtClean="0"/>
              <a:t> </a:t>
            </a:r>
            <a:r>
              <a:rPr lang="en-US" dirty="0" err="1" smtClean="0"/>
              <a:t>tiến</a:t>
            </a:r>
            <a:r>
              <a:rPr lang="en-US" dirty="0" smtClean="0"/>
              <a:t> </a:t>
            </a:r>
            <a:r>
              <a:rPr lang="en-US" dirty="0" err="1" smtClean="0"/>
              <a:t>và</a:t>
            </a:r>
            <a:r>
              <a:rPr lang="en-US" dirty="0" smtClean="0"/>
              <a:t> </a:t>
            </a:r>
            <a:r>
              <a:rPr lang="en-US" dirty="0" err="1" smtClean="0"/>
              <a:t>nguồn</a:t>
            </a:r>
            <a:r>
              <a:rPr lang="en-US" dirty="0" smtClean="0"/>
              <a:t> </a:t>
            </a:r>
            <a:r>
              <a:rPr lang="en-US" dirty="0" err="1" smtClean="0"/>
              <a:t>nhân</a:t>
            </a:r>
            <a:r>
              <a:rPr lang="en-US" dirty="0" smtClean="0"/>
              <a:t> </a:t>
            </a:r>
            <a:r>
              <a:rPr lang="en-US" dirty="0" err="1" smtClean="0"/>
              <a:t>lực</a:t>
            </a:r>
            <a:r>
              <a:rPr lang="en-US" dirty="0" smtClean="0"/>
              <a:t> </a:t>
            </a:r>
            <a:r>
              <a:rPr lang="en-US" dirty="0" err="1" smtClean="0"/>
              <a:t>chất</a:t>
            </a:r>
            <a:r>
              <a:rPr lang="en-US" dirty="0" smtClean="0"/>
              <a:t> </a:t>
            </a:r>
            <a:r>
              <a:rPr lang="en-US" dirty="0" err="1" smtClean="0"/>
              <a:t>lượng</a:t>
            </a:r>
            <a:r>
              <a:rPr lang="en-US" dirty="0" smtClean="0"/>
              <a:t> </a:t>
            </a:r>
            <a:r>
              <a:rPr lang="en-US" dirty="0" err="1" smtClean="0"/>
              <a:t>cao</a:t>
            </a:r>
            <a:r>
              <a:rPr lang="en-US" dirty="0" smtClean="0"/>
              <a:t> </a:t>
            </a:r>
            <a:r>
              <a:rPr lang="en-US" dirty="0" err="1" smtClean="0"/>
              <a:t>làm</a:t>
            </a:r>
            <a:r>
              <a:rPr lang="en-US" dirty="0" smtClean="0"/>
              <a:t> </a:t>
            </a:r>
            <a:r>
              <a:rPr lang="en-US" dirty="0" err="1" smtClean="0"/>
              <a:t>hạt</a:t>
            </a:r>
            <a:r>
              <a:rPr lang="en-US" dirty="0" smtClean="0"/>
              <a:t> </a:t>
            </a:r>
            <a:r>
              <a:rPr lang="en-US" dirty="0" err="1" smtClean="0"/>
              <a:t>nhân</a:t>
            </a:r>
            <a:r>
              <a:rPr lang="en-US" dirty="0" smtClean="0"/>
              <a:t> </a:t>
            </a:r>
            <a:r>
              <a:rPr lang="en-US" dirty="0" err="1" smtClean="0"/>
              <a:t>cho</a:t>
            </a:r>
            <a:r>
              <a:rPr lang="en-US" dirty="0" smtClean="0"/>
              <a:t> </a:t>
            </a:r>
            <a:r>
              <a:rPr lang="en-US" dirty="0" err="1" smtClean="0"/>
              <a:t>phát</a:t>
            </a:r>
            <a:r>
              <a:rPr lang="en-US" dirty="0" smtClean="0"/>
              <a:t> </a:t>
            </a:r>
            <a:r>
              <a:rPr lang="en-US" dirty="0" err="1" smtClean="0"/>
              <a:t>triển</a:t>
            </a:r>
            <a:r>
              <a:rPr lang="en-US" dirty="0" smtClean="0"/>
              <a:t> </a:t>
            </a:r>
            <a:r>
              <a:rPr lang="en-US" dirty="0" err="1" smtClean="0"/>
              <a:t>bền</a:t>
            </a:r>
            <a:r>
              <a:rPr lang="en-US" dirty="0" smtClean="0"/>
              <a:t> </a:t>
            </a:r>
            <a:r>
              <a:rPr lang="en-US" dirty="0" err="1" smtClean="0"/>
              <a:t>vững</a:t>
            </a:r>
            <a:r>
              <a:rPr lang="en-US" dirty="0" smtClean="0"/>
              <a:t> </a:t>
            </a:r>
            <a:r>
              <a:rPr lang="en-US" dirty="0" err="1" smtClean="0"/>
              <a:t>biển</a:t>
            </a:r>
            <a:r>
              <a:rPr lang="en-US" dirty="0" smtClean="0"/>
              <a:t>. </a:t>
            </a:r>
            <a:r>
              <a:rPr lang="en-US" dirty="0" err="1" smtClean="0"/>
              <a:t>Công</a:t>
            </a:r>
            <a:r>
              <a:rPr lang="en-US" dirty="0" smtClean="0"/>
              <a:t> </a:t>
            </a:r>
            <a:r>
              <a:rPr lang="en-US" dirty="0" err="1" smtClean="0"/>
              <a:t>tác</a:t>
            </a:r>
            <a:r>
              <a:rPr lang="en-US" dirty="0" smtClean="0"/>
              <a:t> </a:t>
            </a:r>
            <a:r>
              <a:rPr lang="en-US" dirty="0" err="1" smtClean="0"/>
              <a:t>điều</a:t>
            </a:r>
            <a:r>
              <a:rPr lang="en-US" dirty="0" smtClean="0"/>
              <a:t> </a:t>
            </a:r>
            <a:r>
              <a:rPr lang="en-US" dirty="0" err="1" smtClean="0"/>
              <a:t>tra</a:t>
            </a:r>
            <a:r>
              <a:rPr lang="en-US" dirty="0" smtClean="0"/>
              <a:t> </a:t>
            </a:r>
            <a:r>
              <a:rPr lang="en-US" dirty="0" err="1" smtClean="0"/>
              <a:t>cơ</a:t>
            </a:r>
            <a:r>
              <a:rPr lang="en-US" dirty="0" smtClean="0"/>
              <a:t> </a:t>
            </a:r>
            <a:r>
              <a:rPr lang="en-US" dirty="0" err="1" smtClean="0"/>
              <a:t>bản</a:t>
            </a:r>
            <a:r>
              <a:rPr lang="en-US" dirty="0" smtClean="0"/>
              <a:t> </a:t>
            </a:r>
            <a:r>
              <a:rPr lang="en-US" dirty="0" err="1" smtClean="0"/>
              <a:t>về</a:t>
            </a:r>
            <a:r>
              <a:rPr lang="en-US" dirty="0" smtClean="0"/>
              <a:t> </a:t>
            </a:r>
            <a:r>
              <a:rPr lang="en-US" dirty="0" err="1" smtClean="0"/>
              <a:t>biển</a:t>
            </a:r>
            <a:r>
              <a:rPr lang="en-US" dirty="0" smtClean="0"/>
              <a:t> </a:t>
            </a:r>
            <a:r>
              <a:rPr lang="en-US" dirty="0" err="1" smtClean="0"/>
              <a:t>được</a:t>
            </a:r>
            <a:r>
              <a:rPr lang="en-US" dirty="0" smtClean="0"/>
              <a:t> </a:t>
            </a:r>
            <a:r>
              <a:rPr lang="en-US" dirty="0" err="1" smtClean="0"/>
              <a:t>coi</a:t>
            </a:r>
            <a:r>
              <a:rPr lang="en-US" dirty="0" smtClean="0"/>
              <a:t> </a:t>
            </a:r>
            <a:r>
              <a:rPr lang="en-US" dirty="0" err="1" smtClean="0"/>
              <a:t>là</a:t>
            </a:r>
            <a:r>
              <a:rPr lang="en-US" dirty="0" smtClean="0"/>
              <a:t> </a:t>
            </a:r>
            <a:r>
              <a:rPr lang="en-US" dirty="0" err="1" smtClean="0"/>
              <a:t>nền</a:t>
            </a:r>
            <a:r>
              <a:rPr lang="en-US" dirty="0" smtClean="0"/>
              <a:t> </a:t>
            </a:r>
            <a:r>
              <a:rPr lang="en-US" dirty="0" err="1" smtClean="0"/>
              <a:t>tảng</a:t>
            </a:r>
            <a:r>
              <a:rPr lang="en-US" dirty="0" smtClean="0"/>
              <a:t> </a:t>
            </a:r>
            <a:r>
              <a:rPr lang="en-US" dirty="0" err="1" smtClean="0"/>
              <a:t>quan</a:t>
            </a:r>
            <a:r>
              <a:rPr lang="en-US" dirty="0" smtClean="0"/>
              <a:t> </a:t>
            </a:r>
            <a:r>
              <a:rPr lang="en-US" dirty="0" err="1" smtClean="0"/>
              <a:t>trọng</a:t>
            </a:r>
            <a:r>
              <a:rPr lang="en-US" dirty="0" smtClean="0"/>
              <a:t> </a:t>
            </a:r>
            <a:r>
              <a:rPr lang="en-US" dirty="0" err="1" smtClean="0"/>
              <a:t>cho</a:t>
            </a:r>
            <a:r>
              <a:rPr lang="en-US" dirty="0" smtClean="0"/>
              <a:t> </a:t>
            </a:r>
            <a:r>
              <a:rPr lang="en-US" dirty="0" err="1" smtClean="0"/>
              <a:t>hoạch</a:t>
            </a:r>
            <a:r>
              <a:rPr lang="en-US" dirty="0" smtClean="0"/>
              <a:t> </a:t>
            </a:r>
            <a:r>
              <a:rPr lang="en-US" dirty="0" err="1" smtClean="0"/>
              <a:t>định</a:t>
            </a:r>
            <a:r>
              <a:rPr lang="en-US" dirty="0" smtClean="0"/>
              <a:t> </a:t>
            </a:r>
            <a:r>
              <a:rPr lang="en-US" dirty="0" err="1" smtClean="0"/>
              <a:t>cơ</a:t>
            </a:r>
            <a:r>
              <a:rPr lang="en-US" dirty="0" smtClean="0"/>
              <a:t> </a:t>
            </a:r>
            <a:r>
              <a:rPr lang="en-US" dirty="0" err="1" smtClean="0"/>
              <a:t>chế</a:t>
            </a:r>
            <a:r>
              <a:rPr lang="en-US" dirty="0" smtClean="0"/>
              <a:t>, </a:t>
            </a:r>
            <a:r>
              <a:rPr lang="en-US" dirty="0" err="1" smtClean="0"/>
              <a:t>chính</a:t>
            </a:r>
            <a:r>
              <a:rPr lang="en-US" dirty="0" smtClean="0"/>
              <a:t> </a:t>
            </a:r>
            <a:r>
              <a:rPr lang="en-US" dirty="0" err="1" smtClean="0"/>
              <a:t>sách</a:t>
            </a:r>
            <a:r>
              <a:rPr lang="en-US" dirty="0" smtClean="0"/>
              <a:t> </a:t>
            </a:r>
            <a:r>
              <a:rPr lang="en-US" dirty="0" err="1" smtClean="0"/>
              <a:t>khai</a:t>
            </a:r>
            <a:r>
              <a:rPr lang="en-US" dirty="0" smtClean="0"/>
              <a:t> </a:t>
            </a:r>
            <a:r>
              <a:rPr lang="en-US" dirty="0" err="1" smtClean="0"/>
              <a:t>thác</a:t>
            </a:r>
            <a:r>
              <a:rPr lang="en-US" dirty="0" smtClean="0"/>
              <a:t>, </a:t>
            </a:r>
            <a:r>
              <a:rPr lang="en-US" dirty="0" err="1" smtClean="0"/>
              <a:t>bảo</a:t>
            </a:r>
            <a:r>
              <a:rPr lang="en-US" dirty="0" smtClean="0"/>
              <a:t> </a:t>
            </a:r>
            <a:r>
              <a:rPr lang="en-US" dirty="0" err="1" smtClean="0"/>
              <a:t>tồn</a:t>
            </a:r>
            <a:r>
              <a:rPr lang="en-US" dirty="0" smtClean="0"/>
              <a:t> </a:t>
            </a:r>
            <a:r>
              <a:rPr lang="en-US" dirty="0" err="1" smtClean="0"/>
              <a:t>và</a:t>
            </a:r>
            <a:r>
              <a:rPr lang="en-US" dirty="0" smtClean="0"/>
              <a:t> </a:t>
            </a:r>
            <a:r>
              <a:rPr lang="en-US" dirty="0" err="1" smtClean="0"/>
              <a:t>phát</a:t>
            </a:r>
            <a:r>
              <a:rPr lang="en-US" dirty="0" smtClean="0"/>
              <a:t> </a:t>
            </a:r>
            <a:r>
              <a:rPr lang="en-US" dirty="0" err="1" smtClean="0"/>
              <a:t>triển</a:t>
            </a:r>
            <a:r>
              <a:rPr lang="en-US" dirty="0" smtClean="0"/>
              <a:t> </a:t>
            </a:r>
            <a:r>
              <a:rPr lang="en-US" dirty="0" err="1" smtClean="0"/>
              <a:t>tài</a:t>
            </a:r>
            <a:r>
              <a:rPr lang="en-US" dirty="0" smtClean="0"/>
              <a:t> </a:t>
            </a:r>
            <a:r>
              <a:rPr lang="en-US" dirty="0" err="1" smtClean="0"/>
              <a:t>nguyên</a:t>
            </a:r>
            <a:r>
              <a:rPr lang="en-US" dirty="0" smtClean="0"/>
              <a:t> </a:t>
            </a:r>
            <a:r>
              <a:rPr lang="en-US" dirty="0" err="1" smtClean="0"/>
              <a:t>biển</a:t>
            </a:r>
            <a:r>
              <a:rPr lang="en-US" dirty="0" smtClean="0"/>
              <a:t>. </a:t>
            </a:r>
            <a:r>
              <a:rPr lang="en-US" dirty="0" err="1" smtClean="0"/>
              <a:t>Tính</a:t>
            </a:r>
            <a:r>
              <a:rPr lang="en-US" dirty="0" smtClean="0"/>
              <a:t> </a:t>
            </a:r>
            <a:r>
              <a:rPr lang="en-US" dirty="0" err="1" smtClean="0"/>
              <a:t>chất</a:t>
            </a:r>
            <a:r>
              <a:rPr lang="en-US" dirty="0" smtClean="0"/>
              <a:t> </a:t>
            </a:r>
            <a:r>
              <a:rPr lang="en-US" dirty="0" err="1" smtClean="0"/>
              <a:t>mở</a:t>
            </a:r>
            <a:r>
              <a:rPr lang="en-US" dirty="0" smtClean="0"/>
              <a:t>, </a:t>
            </a:r>
            <a:r>
              <a:rPr lang="en-US" dirty="0" err="1" smtClean="0"/>
              <a:t>xuyên</a:t>
            </a:r>
            <a:r>
              <a:rPr lang="en-US" dirty="0" smtClean="0"/>
              <a:t> </a:t>
            </a:r>
            <a:r>
              <a:rPr lang="en-US" dirty="0" err="1" smtClean="0"/>
              <a:t>biên</a:t>
            </a:r>
            <a:r>
              <a:rPr lang="en-US" dirty="0" smtClean="0"/>
              <a:t> </a:t>
            </a:r>
            <a:r>
              <a:rPr lang="en-US" dirty="0" err="1" smtClean="0"/>
              <a:t>giới</a:t>
            </a:r>
            <a:r>
              <a:rPr lang="en-US" dirty="0" smtClean="0"/>
              <a:t> </a:t>
            </a:r>
            <a:r>
              <a:rPr lang="en-US" dirty="0" err="1" smtClean="0"/>
              <a:t>của</a:t>
            </a:r>
            <a:r>
              <a:rPr lang="en-US" dirty="0" smtClean="0"/>
              <a:t> </a:t>
            </a:r>
            <a:r>
              <a:rPr lang="en-US" dirty="0" err="1" smtClean="0"/>
              <a:t>biển</a:t>
            </a:r>
            <a:r>
              <a:rPr lang="en-US" dirty="0" smtClean="0"/>
              <a:t> </a:t>
            </a:r>
            <a:r>
              <a:rPr lang="en-US" dirty="0" err="1" smtClean="0"/>
              <a:t>và</a:t>
            </a:r>
            <a:r>
              <a:rPr lang="en-US" dirty="0" smtClean="0"/>
              <a:t> </a:t>
            </a:r>
            <a:r>
              <a:rPr lang="en-US" dirty="0" err="1" smtClean="0"/>
              <a:t>đại</a:t>
            </a:r>
            <a:r>
              <a:rPr lang="en-US" dirty="0" smtClean="0"/>
              <a:t> </a:t>
            </a:r>
            <a:r>
              <a:rPr lang="en-US" dirty="0" err="1" smtClean="0"/>
              <a:t>dương</a:t>
            </a:r>
            <a:r>
              <a:rPr lang="en-US" dirty="0" smtClean="0"/>
              <a:t>, </a:t>
            </a:r>
            <a:r>
              <a:rPr lang="en-US" dirty="0" err="1" smtClean="0"/>
              <a:t>đòi</a:t>
            </a:r>
            <a:r>
              <a:rPr lang="en-US" dirty="0" smtClean="0"/>
              <a:t> </a:t>
            </a:r>
            <a:r>
              <a:rPr lang="en-US" dirty="0" err="1" smtClean="0"/>
              <a:t>hỏi</a:t>
            </a:r>
            <a:r>
              <a:rPr lang="en-US" dirty="0" smtClean="0"/>
              <a:t> </a:t>
            </a:r>
            <a:r>
              <a:rPr lang="en-US" dirty="0" err="1" smtClean="0"/>
              <a:t>sự</a:t>
            </a:r>
            <a:r>
              <a:rPr lang="en-US" dirty="0" smtClean="0"/>
              <a:t> </a:t>
            </a:r>
            <a:r>
              <a:rPr lang="en-US" dirty="0" err="1" smtClean="0"/>
              <a:t>hợp</a:t>
            </a:r>
            <a:r>
              <a:rPr lang="en-US" dirty="0" smtClean="0"/>
              <a:t> </a:t>
            </a:r>
            <a:r>
              <a:rPr lang="en-US" dirty="0" err="1" smtClean="0"/>
              <a:t>tác</a:t>
            </a:r>
            <a:r>
              <a:rPr lang="en-US" dirty="0" smtClean="0"/>
              <a:t> </a:t>
            </a:r>
            <a:r>
              <a:rPr lang="en-US" dirty="0" err="1" smtClean="0"/>
              <a:t>chặt</a:t>
            </a:r>
            <a:r>
              <a:rPr lang="en-US" dirty="0" smtClean="0"/>
              <a:t> </a:t>
            </a:r>
            <a:r>
              <a:rPr lang="en-US" dirty="0" err="1" smtClean="0"/>
              <a:t>chẽ</a:t>
            </a:r>
            <a:r>
              <a:rPr lang="en-US" dirty="0" smtClean="0"/>
              <a:t>, </a:t>
            </a:r>
            <a:r>
              <a:rPr lang="en-US" dirty="0" err="1" smtClean="0"/>
              <a:t>toàn</a:t>
            </a:r>
            <a:r>
              <a:rPr lang="en-US" dirty="0" smtClean="0"/>
              <a:t> </a:t>
            </a:r>
            <a:r>
              <a:rPr lang="en-US" dirty="0" err="1" smtClean="0"/>
              <a:t>diện</a:t>
            </a:r>
            <a:r>
              <a:rPr lang="en-US" dirty="0" smtClean="0"/>
              <a:t> </a:t>
            </a:r>
            <a:r>
              <a:rPr lang="en-US" dirty="0" err="1" smtClean="0"/>
              <a:t>của</a:t>
            </a:r>
            <a:r>
              <a:rPr lang="en-US" dirty="0" smtClean="0"/>
              <a:t> </a:t>
            </a:r>
            <a:r>
              <a:rPr lang="en-US" dirty="0" err="1" smtClean="0"/>
              <a:t>các</a:t>
            </a:r>
            <a:r>
              <a:rPr lang="en-US" dirty="0" smtClean="0"/>
              <a:t> </a:t>
            </a:r>
            <a:r>
              <a:rPr lang="en-US" dirty="0" err="1" smtClean="0"/>
              <a:t>quốc</a:t>
            </a:r>
            <a:r>
              <a:rPr lang="en-US" dirty="0" smtClean="0"/>
              <a:t> </a:t>
            </a:r>
            <a:r>
              <a:rPr lang="en-US" dirty="0" err="1" smtClean="0"/>
              <a:t>gia</a:t>
            </a:r>
            <a:r>
              <a:rPr lang="en-US" dirty="0" smtClean="0"/>
              <a:t> </a:t>
            </a:r>
            <a:r>
              <a:rPr lang="en-US" dirty="0" err="1" smtClean="0"/>
              <a:t>trên</a:t>
            </a:r>
            <a:r>
              <a:rPr lang="en-US" dirty="0" smtClean="0"/>
              <a:t> </a:t>
            </a:r>
            <a:r>
              <a:rPr lang="en-US" dirty="0" err="1" smtClean="0"/>
              <a:t>thế</a:t>
            </a:r>
            <a:r>
              <a:rPr lang="en-US" dirty="0" smtClean="0"/>
              <a:t> </a:t>
            </a:r>
            <a:r>
              <a:rPr lang="en-US" dirty="0" err="1" smtClean="0"/>
              <a:t>giới</a:t>
            </a:r>
            <a:r>
              <a:rPr lang="en-US" dirty="0" smtClean="0"/>
              <a:t> </a:t>
            </a:r>
            <a:r>
              <a:rPr lang="en-US" dirty="0" err="1" smtClean="0"/>
              <a:t>để</a:t>
            </a:r>
            <a:r>
              <a:rPr lang="en-US" dirty="0" smtClean="0"/>
              <a:t> </a:t>
            </a:r>
            <a:r>
              <a:rPr lang="en-US" dirty="0" err="1" smtClean="0"/>
              <a:t>giải</a:t>
            </a:r>
            <a:r>
              <a:rPr lang="en-US" dirty="0" smtClean="0"/>
              <a:t> </a:t>
            </a:r>
            <a:r>
              <a:rPr lang="en-US" dirty="0" err="1" smtClean="0"/>
              <a:t>quyết</a:t>
            </a:r>
            <a:r>
              <a:rPr lang="en-US" dirty="0" smtClean="0"/>
              <a:t> </a:t>
            </a:r>
            <a:r>
              <a:rPr lang="en-US" dirty="0" err="1" smtClean="0"/>
              <a:t>các</a:t>
            </a:r>
            <a:r>
              <a:rPr lang="en-US" dirty="0" smtClean="0"/>
              <a:t> </a:t>
            </a:r>
            <a:r>
              <a:rPr lang="en-US" dirty="0" err="1" smtClean="0"/>
              <a:t>vấn</a:t>
            </a:r>
            <a:r>
              <a:rPr lang="en-US" dirty="0" smtClean="0"/>
              <a:t> </a:t>
            </a:r>
            <a:r>
              <a:rPr lang="en-US" dirty="0" err="1" smtClean="0"/>
              <a:t>đề</a:t>
            </a:r>
            <a:r>
              <a:rPr lang="en-US" dirty="0" smtClean="0"/>
              <a:t> </a:t>
            </a:r>
            <a:r>
              <a:rPr lang="en-US" dirty="0" err="1" smtClean="0"/>
              <a:t>về</a:t>
            </a:r>
            <a:r>
              <a:rPr lang="en-US" dirty="0" smtClean="0"/>
              <a:t> </a:t>
            </a:r>
            <a:r>
              <a:rPr lang="en-US" dirty="0" err="1" smtClean="0"/>
              <a:t>biển</a:t>
            </a:r>
            <a:r>
              <a:rPr lang="en-US" dirty="0" smtClean="0"/>
              <a:t>, </a:t>
            </a:r>
            <a:r>
              <a:rPr lang="en-US" dirty="0" err="1" smtClean="0"/>
              <a:t>đặc</a:t>
            </a:r>
            <a:r>
              <a:rPr lang="en-US" dirty="0" smtClean="0"/>
              <a:t> </a:t>
            </a:r>
            <a:r>
              <a:rPr lang="en-US" dirty="0" err="1" smtClean="0"/>
              <a:t>biệt</a:t>
            </a:r>
            <a:r>
              <a:rPr lang="en-US" dirty="0" smtClean="0"/>
              <a:t> </a:t>
            </a:r>
            <a:r>
              <a:rPr lang="en-US" dirty="0" err="1" smtClean="0"/>
              <a:t>là</a:t>
            </a:r>
            <a:r>
              <a:rPr lang="en-US" dirty="0" smtClean="0"/>
              <a:t> </a:t>
            </a:r>
            <a:r>
              <a:rPr lang="en-US" dirty="0" err="1" smtClean="0"/>
              <a:t>vấn</a:t>
            </a:r>
            <a:r>
              <a:rPr lang="en-US" dirty="0" smtClean="0"/>
              <a:t> </a:t>
            </a:r>
            <a:r>
              <a:rPr lang="en-US" dirty="0" err="1" smtClean="0"/>
              <a:t>đề</a:t>
            </a:r>
            <a:r>
              <a:rPr lang="en-US" dirty="0" smtClean="0"/>
              <a:t> </a:t>
            </a:r>
            <a:r>
              <a:rPr lang="en-US" dirty="0" err="1" smtClean="0"/>
              <a:t>ứng</a:t>
            </a:r>
            <a:r>
              <a:rPr lang="en-US" dirty="0" smtClean="0"/>
              <a:t> </a:t>
            </a:r>
            <a:r>
              <a:rPr lang="en-US" dirty="0" err="1" smtClean="0"/>
              <a:t>phó</a:t>
            </a:r>
            <a:r>
              <a:rPr lang="en-US" dirty="0" smtClean="0"/>
              <a:t> </a:t>
            </a:r>
            <a:r>
              <a:rPr lang="en-US" dirty="0" err="1" smtClean="0"/>
              <a:t>với</a:t>
            </a:r>
            <a:r>
              <a:rPr lang="en-US" dirty="0" smtClean="0"/>
              <a:t> </a:t>
            </a:r>
            <a:r>
              <a:rPr lang="en-US" dirty="0" err="1" smtClean="0"/>
              <a:t>biến</a:t>
            </a:r>
            <a:r>
              <a:rPr lang="en-US" dirty="0" smtClean="0"/>
              <a:t> </a:t>
            </a:r>
            <a:r>
              <a:rPr lang="en-US" dirty="0" err="1" smtClean="0"/>
              <a:t>đổi</a:t>
            </a:r>
            <a:r>
              <a:rPr lang="en-US" dirty="0" smtClean="0"/>
              <a:t> </a:t>
            </a:r>
            <a:r>
              <a:rPr lang="en-US" dirty="0" err="1" smtClean="0"/>
              <a:t>khí</a:t>
            </a:r>
            <a:r>
              <a:rPr lang="en-US" dirty="0" smtClean="0"/>
              <a:t> </a:t>
            </a:r>
            <a:r>
              <a:rPr lang="en-US" dirty="0" err="1" smtClean="0"/>
              <a:t>hậu</a:t>
            </a:r>
            <a:r>
              <a:rPr lang="en-US" dirty="0" smtClean="0"/>
              <a:t>, </a:t>
            </a:r>
            <a:r>
              <a:rPr lang="en-US" dirty="0" err="1" smtClean="0"/>
              <a:t>nước</a:t>
            </a:r>
            <a:r>
              <a:rPr lang="en-US" dirty="0" smtClean="0"/>
              <a:t> </a:t>
            </a:r>
            <a:r>
              <a:rPr lang="en-US" dirty="0" err="1" smtClean="0"/>
              <a:t>biển</a:t>
            </a:r>
            <a:r>
              <a:rPr lang="en-US" dirty="0" smtClean="0"/>
              <a:t> </a:t>
            </a:r>
            <a:r>
              <a:rPr lang="en-US" dirty="0" err="1" smtClean="0"/>
              <a:t>dâng</a:t>
            </a:r>
            <a:r>
              <a:rPr lang="en-US" dirty="0" smtClean="0"/>
              <a:t> </a:t>
            </a:r>
            <a:r>
              <a:rPr lang="en-US" dirty="0" err="1" smtClean="0"/>
              <a:t>và</a:t>
            </a:r>
            <a:r>
              <a:rPr lang="en-US" dirty="0" smtClean="0"/>
              <a:t> </a:t>
            </a:r>
            <a:r>
              <a:rPr lang="en-US" dirty="0" err="1" smtClean="0"/>
              <a:t>bảo</a:t>
            </a:r>
            <a:r>
              <a:rPr lang="en-US" dirty="0" smtClean="0"/>
              <a:t> </a:t>
            </a:r>
            <a:r>
              <a:rPr lang="en-US" dirty="0" err="1" smtClean="0"/>
              <a:t>vệ</a:t>
            </a:r>
            <a:r>
              <a:rPr lang="en-US" dirty="0" smtClean="0"/>
              <a:t> </a:t>
            </a:r>
            <a:r>
              <a:rPr lang="en-US" dirty="0" err="1" smtClean="0"/>
              <a:t>môi</a:t>
            </a:r>
            <a:r>
              <a:rPr lang="en-US" dirty="0" smtClean="0"/>
              <a:t> </a:t>
            </a:r>
            <a:r>
              <a:rPr lang="en-US" dirty="0" err="1" smtClean="0"/>
              <a:t>trường</a:t>
            </a:r>
            <a:r>
              <a:rPr lang="en-US" dirty="0" smtClean="0"/>
              <a:t>. </a:t>
            </a:r>
            <a:endParaRPr lang="en-US" dirty="0"/>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6B60A52C-49D2-4F74-A8F5-607879C1BB1F}"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31</a:t>
            </a:fld>
            <a:endParaRPr lang="en-US"/>
          </a:p>
        </p:txBody>
      </p:sp>
    </p:spTree>
    <p:extLst>
      <p:ext uri="{BB962C8B-B14F-4D97-AF65-F5344CB8AC3E}">
        <p14:creationId xmlns:p14="http://schemas.microsoft.com/office/powerpoint/2010/main" val="30789415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indent="0" eaLnBrk="1" fontAlgn="auto" hangingPunct="1">
              <a:spcAft>
                <a:spcPts val="0"/>
              </a:spcAft>
              <a:buFont typeface="Arial" panose="020B0604020202020204" pitchFamily="34" charset="0"/>
              <a:buNone/>
              <a:defRPr/>
            </a:pPr>
            <a:r>
              <a:rPr lang="en-US" b="1" dirty="0" err="1" smtClean="0">
                <a:solidFill>
                  <a:srgbClr val="C00000"/>
                </a:solidFill>
                <a:effectLst>
                  <a:outerShdw blurRad="38100" dist="38100" dir="2700000" algn="tl">
                    <a:srgbClr val="000000">
                      <a:alpha val="43137"/>
                    </a:srgbClr>
                  </a:outerShdw>
                </a:effectLst>
              </a:rPr>
              <a:t>Tình</a:t>
            </a:r>
            <a:r>
              <a:rPr lang="en-US" b="1" dirty="0" smtClean="0">
                <a:solidFill>
                  <a:srgbClr val="C00000"/>
                </a:solidFill>
                <a:effectLst>
                  <a:outerShdw blurRad="38100" dist="38100" dir="2700000" algn="tl">
                    <a:srgbClr val="000000">
                      <a:alpha val="43137"/>
                    </a:srgbClr>
                  </a:outerShdw>
                </a:effectLst>
              </a:rPr>
              <a:t> </a:t>
            </a:r>
            <a:r>
              <a:rPr lang="en-US" b="1" dirty="0" err="1" smtClean="0">
                <a:solidFill>
                  <a:srgbClr val="C00000"/>
                </a:solidFill>
                <a:effectLst>
                  <a:outerShdw blurRad="38100" dist="38100" dir="2700000" algn="tl">
                    <a:srgbClr val="000000">
                      <a:alpha val="43137"/>
                    </a:srgbClr>
                  </a:outerShdw>
                </a:effectLst>
              </a:rPr>
              <a:t>hình</a:t>
            </a:r>
            <a:r>
              <a:rPr lang="en-US" b="1" dirty="0" smtClean="0">
                <a:solidFill>
                  <a:srgbClr val="C00000"/>
                </a:solidFill>
                <a:effectLst>
                  <a:outerShdw blurRad="38100" dist="38100" dir="2700000" algn="tl">
                    <a:srgbClr val="000000">
                      <a:alpha val="43137"/>
                    </a:srgbClr>
                  </a:outerShdw>
                </a:effectLst>
              </a:rPr>
              <a:t> </a:t>
            </a:r>
            <a:r>
              <a:rPr lang="en-US" b="1" dirty="0" err="1" smtClean="0">
                <a:solidFill>
                  <a:srgbClr val="C00000"/>
                </a:solidFill>
                <a:effectLst>
                  <a:outerShdw blurRad="38100" dist="38100" dir="2700000" algn="tl">
                    <a:srgbClr val="000000">
                      <a:alpha val="43137"/>
                    </a:srgbClr>
                  </a:outerShdw>
                </a:effectLst>
              </a:rPr>
              <a:t>trong</a:t>
            </a:r>
            <a:r>
              <a:rPr lang="en-US" b="1" dirty="0" smtClean="0">
                <a:solidFill>
                  <a:srgbClr val="C00000"/>
                </a:solidFill>
                <a:effectLst>
                  <a:outerShdw blurRad="38100" dist="38100" dir="2700000" algn="tl">
                    <a:srgbClr val="000000">
                      <a:alpha val="43137"/>
                    </a:srgbClr>
                  </a:outerShdw>
                </a:effectLst>
              </a:rPr>
              <a:t> </a:t>
            </a:r>
            <a:r>
              <a:rPr lang="en-US" b="1" dirty="0" err="1" smtClean="0">
                <a:solidFill>
                  <a:srgbClr val="C00000"/>
                </a:solidFill>
                <a:effectLst>
                  <a:outerShdw blurRad="38100" dist="38100" dir="2700000" algn="tl">
                    <a:srgbClr val="000000">
                      <a:alpha val="43137"/>
                    </a:srgbClr>
                  </a:outerShdw>
                </a:effectLst>
              </a:rPr>
              <a:t>nước</a:t>
            </a:r>
            <a:endParaRPr lang="en-US" b="1" dirty="0" smtClean="0">
              <a:solidFill>
                <a:srgbClr val="C00000"/>
              </a:solidFill>
              <a:effectLst>
                <a:outerShdw blurRad="38100" dist="38100" dir="2700000" algn="tl">
                  <a:srgbClr val="000000">
                    <a:alpha val="43137"/>
                  </a:srgbClr>
                </a:outerShdw>
              </a:effectLst>
            </a:endParaRPr>
          </a:p>
          <a:p>
            <a:pPr marL="0" indent="0" eaLnBrk="1" fontAlgn="auto" hangingPunct="1">
              <a:spcAft>
                <a:spcPts val="0"/>
              </a:spcAft>
              <a:buFont typeface="Arial" panose="020B0604020202020204" pitchFamily="34" charset="0"/>
              <a:buNone/>
              <a:defRPr/>
            </a:pPr>
            <a:endParaRPr lang="en-US" b="1" dirty="0" smtClean="0">
              <a:solidFill>
                <a:srgbClr val="C00000"/>
              </a:solidFill>
              <a:effectLst>
                <a:outerShdw blurRad="38100" dist="38100" dir="2700000" algn="tl">
                  <a:srgbClr val="000000">
                    <a:alpha val="43137"/>
                  </a:srgbClr>
                </a:outerShdw>
              </a:effectLst>
            </a:endParaRPr>
          </a:p>
          <a:p>
            <a:pPr fontAlgn="base"/>
            <a:r>
              <a:rPr lang="en-US" sz="1200" i="1" kern="1200" dirty="0" err="1" smtClean="0">
                <a:solidFill>
                  <a:schemeClr val="tx1"/>
                </a:solidFill>
                <a:latin typeface="+mn-lt"/>
                <a:ea typeface="+mn-ea"/>
                <a:cs typeface="+mn-cs"/>
              </a:rPr>
              <a:t>Như</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chúng</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ta</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đã</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biết</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trong</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tình</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hình</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hiện</a:t>
            </a:r>
            <a:r>
              <a:rPr lang="en-US" sz="1200" i="1" kern="1200" dirty="0" smtClean="0">
                <a:solidFill>
                  <a:schemeClr val="tx1"/>
                </a:solidFill>
                <a:latin typeface="+mn-lt"/>
                <a:ea typeface="+mn-ea"/>
                <a:cs typeface="+mn-cs"/>
              </a:rPr>
              <a:t> nay, </a:t>
            </a:r>
            <a:r>
              <a:rPr lang="en-US" sz="1200" i="1" kern="1200" dirty="0" err="1" smtClean="0">
                <a:solidFill>
                  <a:schemeClr val="tx1"/>
                </a:solidFill>
                <a:latin typeface="+mn-lt"/>
                <a:ea typeface="+mn-ea"/>
                <a:cs typeface="+mn-cs"/>
              </a:rPr>
              <a:t>trên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thế</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giới</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và</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khu</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vực</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mọi</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diễn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biến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diễn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ra</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rất</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nhanh</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chóng</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phức</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tạp</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và</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khó</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lường</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cuộc</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cách</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mạng</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công</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nghiệp</a:t>
            </a:r>
            <a:r>
              <a:rPr lang="en-US" sz="1200" i="1" kern="1200" dirty="0" smtClean="0">
                <a:solidFill>
                  <a:schemeClr val="tx1"/>
                </a:solidFill>
                <a:latin typeface="+mn-lt"/>
                <a:ea typeface="+mn-ea"/>
                <a:cs typeface="+mn-cs"/>
              </a:rPr>
              <a:t> 4.0 </a:t>
            </a:r>
            <a:r>
              <a:rPr lang="en-US" sz="1200" i="1" kern="1200" dirty="0" err="1" smtClean="0">
                <a:solidFill>
                  <a:schemeClr val="tx1"/>
                </a:solidFill>
                <a:latin typeface="+mn-lt"/>
                <a:ea typeface="+mn-ea"/>
                <a:cs typeface="+mn-cs"/>
              </a:rPr>
              <a:t>đã</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tác</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động</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mạnh</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mẽ</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đến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quá</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trình</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phát</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triển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Tình</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hình</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trong</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nước</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cũng</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có</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những</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chuyển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biến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thuận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lợi</a:t>
            </a:r>
            <a:r>
              <a:rPr lang="en-US" sz="1200" i="1" kern="1200" dirty="0" smtClean="0">
                <a:solidFill>
                  <a:schemeClr val="tx1"/>
                </a:solidFill>
                <a:latin typeface="+mn-lt"/>
                <a:ea typeface="+mn-ea"/>
                <a:cs typeface="+mn-cs"/>
              </a:rPr>
              <a:t>, song </a:t>
            </a:r>
            <a:r>
              <a:rPr lang="en-US" sz="1200" i="1" kern="1200" dirty="0" err="1" smtClean="0">
                <a:solidFill>
                  <a:schemeClr val="tx1"/>
                </a:solidFill>
                <a:latin typeface="+mn-lt"/>
                <a:ea typeface="+mn-ea"/>
                <a:cs typeface="+mn-cs"/>
              </a:rPr>
              <a:t>cũng</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có</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những</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khó</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khăn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thách</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thức</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đan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xen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đặc</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biệt</a:t>
            </a:r>
            <a:r>
              <a:rPr lang="en-US" sz="1200" i="1" kern="1200" dirty="0" smtClean="0">
                <a:solidFill>
                  <a:schemeClr val="tx1"/>
                </a:solidFill>
                <a:latin typeface="+mn-lt"/>
                <a:ea typeface="+mn-ea"/>
                <a:cs typeface="+mn-cs"/>
              </a:rPr>
              <a:t> qua </a:t>
            </a:r>
            <a:r>
              <a:rPr lang="en-US" sz="1200" i="1" kern="1200" dirty="0" err="1" smtClean="0">
                <a:solidFill>
                  <a:schemeClr val="tx1"/>
                </a:solidFill>
                <a:latin typeface="+mn-lt"/>
                <a:ea typeface="+mn-ea"/>
                <a:cs typeface="+mn-cs"/>
              </a:rPr>
              <a:t>Tổng</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kết</a:t>
            </a:r>
            <a:r>
              <a:rPr lang="en-US" sz="1200"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Nghị</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quyết</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Trung</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ương</a:t>
            </a:r>
            <a:r>
              <a:rPr lang="en-US" sz="1200" i="1" kern="1200" dirty="0" smtClean="0">
                <a:solidFill>
                  <a:schemeClr val="tx1"/>
                </a:solidFill>
                <a:latin typeface="+mn-lt"/>
                <a:ea typeface="+mn-ea"/>
                <a:cs typeface="+mn-cs"/>
              </a:rPr>
              <a:t> 4 </a:t>
            </a:r>
            <a:r>
              <a:rPr lang="en-US" sz="1200" i="1" kern="1200" dirty="0" err="1" smtClean="0">
                <a:solidFill>
                  <a:schemeClr val="tx1"/>
                </a:solidFill>
                <a:latin typeface="+mn-lt"/>
                <a:ea typeface="+mn-ea"/>
                <a:cs typeface="+mn-cs"/>
              </a:rPr>
              <a:t>khoá</a:t>
            </a:r>
            <a:r>
              <a:rPr lang="en-US" sz="1200" i="1" kern="1200" dirty="0" smtClean="0">
                <a:solidFill>
                  <a:schemeClr val="tx1"/>
                </a:solidFill>
                <a:latin typeface="+mn-lt"/>
                <a:ea typeface="+mn-ea"/>
                <a:cs typeface="+mn-cs"/>
              </a:rPr>
              <a:t> X </a:t>
            </a:r>
            <a:r>
              <a:rPr lang="en-US" sz="1200" i="1" kern="1200" dirty="0" err="1" smtClean="0">
                <a:solidFill>
                  <a:schemeClr val="tx1"/>
                </a:solidFill>
                <a:latin typeface="+mn-lt"/>
                <a:ea typeface="+mn-ea"/>
                <a:cs typeface="+mn-cs"/>
              </a:rPr>
              <a:t>về</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Chiến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lược</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biển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Việt</a:t>
            </a:r>
            <a:r>
              <a:rPr lang="en-US" sz="1200" i="1" kern="1200" dirty="0" smtClean="0">
                <a:solidFill>
                  <a:schemeClr val="tx1"/>
                </a:solidFill>
                <a:latin typeface="+mn-lt"/>
                <a:ea typeface="+mn-ea"/>
                <a:cs typeface="+mn-cs"/>
              </a:rPr>
              <a:t> Nam </a:t>
            </a:r>
            <a:r>
              <a:rPr lang="en-US" sz="1200" i="1" kern="1200" dirty="0" err="1" smtClean="0">
                <a:solidFill>
                  <a:schemeClr val="tx1"/>
                </a:solidFill>
                <a:latin typeface="+mn-lt"/>
                <a:ea typeface="+mn-ea"/>
                <a:cs typeface="+mn-cs"/>
              </a:rPr>
              <a:t>đến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năm</a:t>
            </a:r>
            <a:r>
              <a:rPr lang="en-US" sz="1200" i="1" kern="1200" dirty="0" smtClean="0">
                <a:solidFill>
                  <a:schemeClr val="tx1"/>
                </a:solidFill>
                <a:latin typeface="+mn-lt"/>
                <a:ea typeface="+mn-ea"/>
                <a:cs typeface="+mn-cs"/>
              </a:rPr>
              <a:t> 2020, </a:t>
            </a:r>
            <a:r>
              <a:rPr lang="en-US" sz="1200" i="1" kern="1200" dirty="0" err="1" smtClean="0">
                <a:solidFill>
                  <a:schemeClr val="tx1"/>
                </a:solidFill>
                <a:latin typeface="+mn-lt"/>
                <a:ea typeface="+mn-ea"/>
                <a:cs typeface="+mn-cs"/>
              </a:rPr>
              <a:t>cần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được</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đặt</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Chiến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lược</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biển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trong</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tình</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hình</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mới</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với</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những</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quan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điểm</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mục</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tiêu</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trên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cơ</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sở</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đánh</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giá</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đúng</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tình</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hình</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về</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biển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hiện</a:t>
            </a:r>
            <a:r>
              <a:rPr lang="en-US" sz="1200" i="1" kern="1200" dirty="0" smtClean="0">
                <a:solidFill>
                  <a:schemeClr val="tx1"/>
                </a:solidFill>
                <a:latin typeface="+mn-lt"/>
                <a:ea typeface="+mn-ea"/>
                <a:cs typeface="+mn-cs"/>
              </a:rPr>
              <a:t> nay. </a:t>
            </a:r>
          </a:p>
          <a:p>
            <a:pPr fontAlgn="base"/>
            <a:r>
              <a:rPr lang="en-US" sz="1200" i="1" kern="1200" dirty="0" err="1" smtClean="0">
                <a:solidFill>
                  <a:schemeClr val="tx1"/>
                </a:solidFill>
                <a:latin typeface="+mn-lt"/>
                <a:ea typeface="+mn-ea"/>
                <a:cs typeface="+mn-cs"/>
              </a:rPr>
              <a:t>Đó</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là</a:t>
            </a:r>
            <a:endParaRPr lang="en-US" sz="1200" i="1" kern="1200" dirty="0" smtClean="0">
              <a:solidFill>
                <a:schemeClr val="tx1"/>
              </a:solidFill>
              <a:latin typeface="+mn-lt"/>
              <a:ea typeface="+mn-ea"/>
              <a:cs typeface="+mn-cs"/>
            </a:endParaRPr>
          </a:p>
          <a:p>
            <a:pPr fontAlgn="base"/>
            <a:endParaRPr lang="en-US" sz="1200" kern="1200" dirty="0" smtClean="0">
              <a:solidFill>
                <a:schemeClr val="tx1"/>
              </a:solidFill>
              <a:latin typeface="+mn-lt"/>
              <a:ea typeface="+mn-ea"/>
              <a:cs typeface="+mn-cs"/>
            </a:endParaRPr>
          </a:p>
          <a:p>
            <a:pPr fontAlgn="base">
              <a:buFontTx/>
              <a:buChar char="-"/>
            </a:pPr>
            <a:r>
              <a:rPr lang="en-US" sz="1200" kern="1200" dirty="0" err="1" smtClean="0">
                <a:solidFill>
                  <a:schemeClr val="tx1"/>
                </a:solidFill>
                <a:latin typeface="+mn-lt"/>
                <a:ea typeface="+mn-ea"/>
                <a:cs typeface="+mn-cs"/>
              </a:rPr>
              <a:t>Dự</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báo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trong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thời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tình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hình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quốc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tiếp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tục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có</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nhiều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diễn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phức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tạp</a:t>
            </a:r>
            <a:r>
              <a:rPr lang="en-US" sz="1200" kern="1200" dirty="0" smtClean="0">
                <a:solidFill>
                  <a:schemeClr val="tx1"/>
                </a:solidFill>
                <a:latin typeface="+mn-lt"/>
                <a:ea typeface="+mn-ea"/>
                <a:cs typeface="+mn-cs"/>
              </a:rPr>
              <a:t>,</a:t>
            </a:r>
          </a:p>
          <a:p>
            <a:pPr fontAlgn="base">
              <a:buFontTx/>
              <a:buChar char="-"/>
            </a:pPr>
            <a:endParaRPr lang="en-US" sz="1200" kern="1200" dirty="0" smtClean="0">
              <a:solidFill>
                <a:schemeClr val="tx1"/>
              </a:solidFill>
              <a:latin typeface="+mn-lt"/>
              <a:ea typeface="+mn-ea"/>
              <a:cs typeface="+mn-cs"/>
            </a:endParaRPr>
          </a:p>
          <a:p>
            <a:pPr fontAlgn="base"/>
            <a:r>
              <a:rPr lang="en-US" sz="1200" kern="1200" dirty="0" smtClean="0">
                <a:solidFill>
                  <a:schemeClr val="tx1"/>
                </a:solidFill>
                <a:latin typeface="+mn-lt"/>
                <a:ea typeface="+mn-ea"/>
                <a:cs typeface="+mn-cs"/>
              </a:rPr>
              <a:t> + </a:t>
            </a:r>
            <a:r>
              <a:rPr lang="en-US" sz="1200" kern="1200" dirty="0" err="1" smtClean="0">
                <a:solidFill>
                  <a:schemeClr val="tx1"/>
                </a:solidFill>
                <a:latin typeface="+mn-lt"/>
                <a:ea typeface="+mn-ea"/>
                <a:cs typeface="+mn-cs"/>
              </a:rPr>
              <a:t>Cạnh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tranh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chiến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lược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giữa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lớn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tranh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chấp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quyền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ranh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sự</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đồng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giữa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Đông</a:t>
            </a:r>
            <a:r>
              <a:rPr lang="en-US" sz="1200" kern="1200" dirty="0" smtClean="0">
                <a:solidFill>
                  <a:schemeClr val="tx1"/>
                </a:solidFill>
                <a:latin typeface="+mn-lt"/>
                <a:ea typeface="+mn-ea"/>
                <a:cs typeface="+mn-cs"/>
              </a:rPr>
              <a:t>.</a:t>
            </a:r>
          </a:p>
          <a:p>
            <a:pPr fontAlgn="base"/>
            <a:r>
              <a:rPr lang="en-US" sz="1200" kern="1200" dirty="0" smtClean="0">
                <a:solidFill>
                  <a:schemeClr val="tx1"/>
                </a:solidFill>
                <a:latin typeface="+mn-lt"/>
                <a:ea typeface="+mn-ea"/>
                <a:cs typeface="+mn-cs"/>
              </a:rPr>
              <a:t>+ Ô </a:t>
            </a:r>
            <a:r>
              <a:rPr lang="en-US" sz="1200" kern="1200" dirty="0" err="1" smtClean="0">
                <a:solidFill>
                  <a:schemeClr val="tx1"/>
                </a:solidFill>
                <a:latin typeface="+mn-lt"/>
                <a:ea typeface="+mn-ea"/>
                <a:cs typeface="+mn-cs"/>
              </a:rPr>
              <a:t>nhiễm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môi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trường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xuyên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đổi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khí</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hậu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dâng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trở</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thành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vấn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cấp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bách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toàn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cầu</a:t>
            </a:r>
            <a:r>
              <a:rPr lang="en-US" sz="1200" kern="1200" dirty="0" smtClean="0">
                <a:solidFill>
                  <a:schemeClr val="tx1"/>
                </a:solidFill>
                <a:latin typeface="+mn-lt"/>
                <a:ea typeface="+mn-ea"/>
                <a:cs typeface="+mn-cs"/>
              </a:rPr>
              <a:t>. </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vững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hài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giữa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tồn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trở</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thành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đạo</a:t>
            </a:r>
            <a:r>
              <a:rPr lang="en-US" sz="1200" kern="1200" dirty="0" smtClean="0">
                <a:solidFill>
                  <a:schemeClr val="tx1"/>
                </a:solidFill>
                <a:latin typeface="+mn-lt"/>
                <a:ea typeface="+mn-ea"/>
                <a:cs typeface="+mn-cs"/>
              </a:rPr>
              <a:t>. </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Toàn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cầu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hoá</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khoa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học</a:t>
            </a:r>
            <a:r>
              <a:rPr lang="en-US" sz="1200" kern="1200" dirty="0" smtClean="0">
                <a:solidFill>
                  <a:schemeClr val="tx1"/>
                </a:solidFill>
                <a:latin typeface="+mn-lt"/>
                <a:ea typeface="+mn-ea"/>
                <a:cs typeface="+mn-cs"/>
              </a:rPr>
              <a:t> - </a:t>
            </a:r>
            <a:r>
              <a:rPr lang="en-US" sz="1200" kern="1200" dirty="0" err="1" smtClean="0">
                <a:solidFill>
                  <a:schemeClr val="tx1"/>
                </a:solidFill>
                <a:latin typeface="+mn-lt"/>
                <a:ea typeface="+mn-ea"/>
                <a:cs typeface="+mn-cs"/>
              </a:rPr>
              <a:t>công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nghệ</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tạo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nhiều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cơ</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hội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thách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thức</a:t>
            </a:r>
            <a:r>
              <a:rPr lang="en-US" sz="1200" kern="1200" dirty="0" smtClean="0">
                <a:solidFill>
                  <a:schemeClr val="tx1"/>
                </a:solidFill>
                <a:latin typeface="+mn-lt"/>
                <a:ea typeface="+mn-ea"/>
                <a:cs typeface="+mn-cs"/>
              </a:rPr>
              <a:t>.</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Trong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ổn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định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vĩ</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mô</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vững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thích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ứng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đổi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khí</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hậu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dâng</a:t>
            </a:r>
            <a:r>
              <a:rPr lang="en-US" sz="1200" kern="1200" dirty="0" smtClean="0">
                <a:solidFill>
                  <a:schemeClr val="tx1"/>
                </a:solidFill>
                <a:latin typeface="+mn-lt"/>
                <a:ea typeface="+mn-ea"/>
                <a:cs typeface="+mn-cs"/>
              </a:rPr>
              <a:t>; an </a:t>
            </a:r>
            <a:r>
              <a:rPr lang="en-US" sz="1200" kern="1200" dirty="0" err="1" smtClean="0">
                <a:solidFill>
                  <a:schemeClr val="tx1"/>
                </a:solidFill>
                <a:latin typeface="+mn-lt"/>
                <a:ea typeface="+mn-ea"/>
                <a:cs typeface="+mn-cs"/>
              </a:rPr>
              <a:t>ninh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trật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tự</a:t>
            </a:r>
            <a:r>
              <a:rPr lang="en-US" sz="1200" kern="1200" dirty="0" smtClean="0">
                <a:solidFill>
                  <a:schemeClr val="tx1"/>
                </a:solidFill>
                <a:latin typeface="+mn-lt"/>
                <a:ea typeface="+mn-ea"/>
                <a:cs typeface="+mn-cs"/>
              </a:rPr>
              <a:t>, an </a:t>
            </a:r>
            <a:r>
              <a:rPr lang="en-US" sz="1200" kern="1200" dirty="0" err="1" smtClean="0">
                <a:solidFill>
                  <a:schemeClr val="tx1"/>
                </a:solidFill>
                <a:latin typeface="+mn-lt"/>
                <a:ea typeface="+mn-ea"/>
                <a:cs typeface="+mn-cs"/>
              </a:rPr>
              <a:t>toàn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hội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vẫn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những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khó</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thách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thức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lớn</a:t>
            </a:r>
            <a:r>
              <a:rPr lang="en-US" sz="1200" kern="1200" dirty="0" smtClean="0">
                <a:solidFill>
                  <a:schemeClr val="tx1"/>
                </a:solidFill>
                <a:latin typeface="+mn-lt"/>
                <a:ea typeface="+mn-ea"/>
                <a:cs typeface="+mn-cs"/>
              </a:rPr>
              <a:t>.</a:t>
            </a:r>
          </a:p>
          <a:p>
            <a:pPr marL="0" indent="0" eaLnBrk="1" fontAlgn="auto" hangingPunct="1">
              <a:spcAft>
                <a:spcPts val="0"/>
              </a:spcAft>
              <a:buFont typeface="Arial" panose="020B0604020202020204" pitchFamily="34" charset="0"/>
              <a:buNone/>
              <a:defRPr/>
            </a:pPr>
            <a:endParaRPr lang="en-US" b="1" dirty="0" smtClean="0">
              <a:solidFill>
                <a:srgbClr val="C00000"/>
              </a:solidFill>
              <a:effectLst>
                <a:outerShdw blurRad="38100" dist="38100" dir="2700000" algn="tl">
                  <a:srgbClr val="000000">
                    <a:alpha val="43137"/>
                  </a:srgbClr>
                </a:outerShdw>
              </a:effectLst>
            </a:endParaRPr>
          </a:p>
          <a:p>
            <a:pPr marL="0" indent="0" eaLnBrk="1" fontAlgn="auto" hangingPunct="1">
              <a:spcAft>
                <a:spcPts val="0"/>
              </a:spcAft>
              <a:buFont typeface="Arial" panose="020B0604020202020204" pitchFamily="34" charset="0"/>
              <a:buNone/>
              <a:defRPr/>
            </a:pPr>
            <a:r>
              <a:rPr lang="en-US" dirty="0" err="1" smtClean="0"/>
              <a:t>Bên</a:t>
            </a:r>
            <a:r>
              <a:rPr lang="en-US" dirty="0" smtClean="0"/>
              <a:t> </a:t>
            </a:r>
            <a:r>
              <a:rPr lang="en-US" dirty="0" err="1" smtClean="0"/>
              <a:t>cạnh</a:t>
            </a:r>
            <a:r>
              <a:rPr lang="en-US" dirty="0" smtClean="0"/>
              <a:t> </a:t>
            </a:r>
            <a:r>
              <a:rPr lang="en-US" dirty="0" err="1" smtClean="0"/>
              <a:t>những</a:t>
            </a:r>
            <a:r>
              <a:rPr lang="en-US" dirty="0" smtClean="0"/>
              <a:t> </a:t>
            </a:r>
            <a:r>
              <a:rPr lang="en-US" dirty="0" err="1" smtClean="0"/>
              <a:t>chuyển</a:t>
            </a:r>
            <a:r>
              <a:rPr lang="en-US" dirty="0" smtClean="0"/>
              <a:t> </a:t>
            </a:r>
            <a:r>
              <a:rPr lang="en-US" dirty="0" err="1" smtClean="0"/>
              <a:t>biến</a:t>
            </a:r>
            <a:r>
              <a:rPr lang="en-US" dirty="0" smtClean="0"/>
              <a:t> </a:t>
            </a:r>
            <a:r>
              <a:rPr lang="en-US" dirty="0" err="1" smtClean="0"/>
              <a:t>tích</a:t>
            </a:r>
            <a:r>
              <a:rPr lang="en-US" dirty="0" smtClean="0"/>
              <a:t> </a:t>
            </a:r>
            <a:r>
              <a:rPr lang="en-US" dirty="0" err="1" smtClean="0"/>
              <a:t>cực</a:t>
            </a:r>
            <a:r>
              <a:rPr lang="en-US" dirty="0" smtClean="0"/>
              <a:t> </a:t>
            </a:r>
            <a:r>
              <a:rPr lang="en-US" dirty="0" err="1" smtClean="0"/>
              <a:t>về</a:t>
            </a:r>
            <a:r>
              <a:rPr lang="en-US" dirty="0" smtClean="0"/>
              <a:t> </a:t>
            </a:r>
            <a:r>
              <a:rPr lang="en-US" dirty="0" err="1" smtClean="0"/>
              <a:t>kinh</a:t>
            </a:r>
            <a:r>
              <a:rPr lang="en-US" dirty="0" smtClean="0"/>
              <a:t> </a:t>
            </a:r>
            <a:r>
              <a:rPr lang="en-US" dirty="0" err="1" smtClean="0"/>
              <a:t>tế</a:t>
            </a:r>
            <a:r>
              <a:rPr lang="en-US" dirty="0" smtClean="0"/>
              <a:t>, </a:t>
            </a:r>
            <a:r>
              <a:rPr lang="en-US" dirty="0" err="1" smtClean="0"/>
              <a:t>xã</a:t>
            </a:r>
            <a:r>
              <a:rPr lang="en-US" dirty="0" smtClean="0"/>
              <a:t> </a:t>
            </a:r>
            <a:r>
              <a:rPr lang="en-US" dirty="0" err="1" smtClean="0"/>
              <a:t>hội</a:t>
            </a:r>
            <a:r>
              <a:rPr lang="en-US" dirty="0" smtClean="0"/>
              <a:t> </a:t>
            </a:r>
            <a:r>
              <a:rPr lang="en-US" dirty="0" err="1" smtClean="0"/>
              <a:t>và</a:t>
            </a:r>
            <a:r>
              <a:rPr lang="en-US" dirty="0" smtClean="0"/>
              <a:t> </a:t>
            </a:r>
            <a:r>
              <a:rPr lang="en-US" dirty="0" err="1" smtClean="0"/>
              <a:t>vị</a:t>
            </a:r>
            <a:r>
              <a:rPr lang="en-US" dirty="0" smtClean="0"/>
              <a:t> </a:t>
            </a:r>
            <a:r>
              <a:rPr lang="en-US" dirty="0" err="1" smtClean="0"/>
              <a:t>thế</a:t>
            </a:r>
            <a:r>
              <a:rPr lang="en-US" dirty="0" smtClean="0"/>
              <a:t>, </a:t>
            </a:r>
            <a:r>
              <a:rPr lang="en-US" dirty="0" err="1" smtClean="0"/>
              <a:t>vai</a:t>
            </a:r>
            <a:r>
              <a:rPr lang="en-US" dirty="0" smtClean="0"/>
              <a:t> </a:t>
            </a:r>
            <a:r>
              <a:rPr lang="en-US" dirty="0" err="1" smtClean="0"/>
              <a:t>trò</a:t>
            </a:r>
            <a:r>
              <a:rPr lang="en-US" dirty="0" smtClean="0"/>
              <a:t> </a:t>
            </a:r>
            <a:r>
              <a:rPr lang="en-US" dirty="0" err="1" smtClean="0"/>
              <a:t>của</a:t>
            </a:r>
            <a:r>
              <a:rPr lang="en-US" dirty="0" smtClean="0"/>
              <a:t> </a:t>
            </a:r>
            <a:r>
              <a:rPr lang="en-US" dirty="0" err="1" smtClean="0"/>
              <a:t>Việt</a:t>
            </a:r>
            <a:r>
              <a:rPr lang="en-US" dirty="0" smtClean="0"/>
              <a:t> Nam </a:t>
            </a:r>
            <a:r>
              <a:rPr lang="en-US" dirty="0" err="1" smtClean="0"/>
              <a:t>trên</a:t>
            </a:r>
            <a:r>
              <a:rPr lang="en-US" dirty="0" smtClean="0"/>
              <a:t> </a:t>
            </a:r>
            <a:r>
              <a:rPr lang="en-US" dirty="0" err="1" smtClean="0"/>
              <a:t>trường</a:t>
            </a:r>
            <a:r>
              <a:rPr lang="en-US" dirty="0" smtClean="0"/>
              <a:t> </a:t>
            </a:r>
            <a:r>
              <a:rPr lang="en-US" dirty="0" err="1" smtClean="0"/>
              <a:t>quốc</a:t>
            </a:r>
            <a:r>
              <a:rPr lang="en-US" dirty="0" smtClean="0"/>
              <a:t> </a:t>
            </a:r>
            <a:r>
              <a:rPr lang="en-US" dirty="0" err="1" smtClean="0"/>
              <a:t>tế</a:t>
            </a:r>
            <a:r>
              <a:rPr lang="en-US" dirty="0" smtClean="0"/>
              <a:t> </a:t>
            </a:r>
            <a:r>
              <a:rPr lang="en-US" dirty="0" err="1" smtClean="0"/>
              <a:t>ngày</a:t>
            </a:r>
            <a:r>
              <a:rPr lang="en-US" dirty="0" smtClean="0"/>
              <a:t> </a:t>
            </a:r>
            <a:r>
              <a:rPr lang="en-US" dirty="0" err="1" smtClean="0"/>
              <a:t>càng</a:t>
            </a:r>
            <a:r>
              <a:rPr lang="en-US" dirty="0" smtClean="0"/>
              <a:t> </a:t>
            </a:r>
            <a:r>
              <a:rPr lang="en-US" dirty="0" err="1" smtClean="0"/>
              <a:t>được</a:t>
            </a:r>
            <a:r>
              <a:rPr lang="en-US" dirty="0" smtClean="0"/>
              <a:t> </a:t>
            </a:r>
            <a:r>
              <a:rPr lang="en-US" dirty="0" err="1" smtClean="0"/>
              <a:t>nâng</a:t>
            </a:r>
            <a:r>
              <a:rPr lang="en-US" dirty="0" smtClean="0"/>
              <a:t> </a:t>
            </a:r>
            <a:r>
              <a:rPr lang="en-US" dirty="0" err="1" smtClean="0"/>
              <a:t>cao</a:t>
            </a:r>
            <a:r>
              <a:rPr lang="en-US" dirty="0" smtClean="0"/>
              <a:t>, </a:t>
            </a:r>
            <a:r>
              <a:rPr lang="en-US" dirty="0" err="1" smtClean="0"/>
              <a:t>nước</a:t>
            </a:r>
            <a:r>
              <a:rPr lang="en-US" dirty="0" smtClean="0"/>
              <a:t> </a:t>
            </a:r>
            <a:r>
              <a:rPr lang="en-US" dirty="0" err="1" smtClean="0"/>
              <a:t>ta</a:t>
            </a:r>
            <a:r>
              <a:rPr lang="en-US" dirty="0" smtClean="0"/>
              <a:t> </a:t>
            </a:r>
            <a:r>
              <a:rPr lang="en-US" dirty="0" err="1" smtClean="0"/>
              <a:t>tiếp</a:t>
            </a:r>
            <a:r>
              <a:rPr lang="en-US" dirty="0" smtClean="0"/>
              <a:t> </a:t>
            </a:r>
            <a:r>
              <a:rPr lang="en-US" dirty="0" err="1" smtClean="0"/>
              <a:t>tục</a:t>
            </a:r>
            <a:r>
              <a:rPr lang="en-US" dirty="0" smtClean="0"/>
              <a:t> </a:t>
            </a:r>
            <a:r>
              <a:rPr lang="en-US" dirty="0" err="1" smtClean="0"/>
              <a:t>phải</a:t>
            </a:r>
            <a:r>
              <a:rPr lang="en-US" dirty="0" smtClean="0"/>
              <a:t> </a:t>
            </a:r>
            <a:r>
              <a:rPr lang="en-US" dirty="0" err="1" smtClean="0"/>
              <a:t>đối</a:t>
            </a:r>
            <a:r>
              <a:rPr lang="en-US" dirty="0" smtClean="0"/>
              <a:t> </a:t>
            </a:r>
            <a:r>
              <a:rPr lang="en-US" dirty="0" err="1" smtClean="0"/>
              <a:t>mặt</a:t>
            </a:r>
            <a:r>
              <a:rPr lang="en-US" dirty="0" smtClean="0"/>
              <a:t> </a:t>
            </a:r>
            <a:r>
              <a:rPr lang="en-US" dirty="0" err="1" smtClean="0"/>
              <a:t>với</a:t>
            </a:r>
            <a:r>
              <a:rPr lang="en-US" dirty="0" smtClean="0"/>
              <a:t> </a:t>
            </a:r>
            <a:r>
              <a:rPr lang="en-US" dirty="0" err="1" smtClean="0"/>
              <a:t>những</a:t>
            </a:r>
            <a:r>
              <a:rPr lang="en-US" dirty="0" smtClean="0"/>
              <a:t> </a:t>
            </a:r>
            <a:r>
              <a:rPr lang="en-US" dirty="0" err="1" smtClean="0"/>
              <a:t>thách</a:t>
            </a:r>
            <a:r>
              <a:rPr lang="en-US" dirty="0" smtClean="0"/>
              <a:t> </a:t>
            </a:r>
            <a:r>
              <a:rPr lang="en-US" dirty="0" err="1" smtClean="0"/>
              <a:t>thức</a:t>
            </a:r>
            <a:r>
              <a:rPr lang="en-US" dirty="0" smtClean="0"/>
              <a:t> </a:t>
            </a:r>
            <a:r>
              <a:rPr lang="en-US" dirty="0" err="1" smtClean="0"/>
              <a:t>về</a:t>
            </a:r>
            <a:r>
              <a:rPr lang="en-US" dirty="0" smtClean="0"/>
              <a:t> </a:t>
            </a:r>
            <a:r>
              <a:rPr lang="en-US" dirty="0" err="1" smtClean="0"/>
              <a:t>ổn</a:t>
            </a:r>
            <a:r>
              <a:rPr lang="en-US" dirty="0" smtClean="0"/>
              <a:t> </a:t>
            </a:r>
            <a:r>
              <a:rPr lang="en-US" dirty="0" err="1" smtClean="0"/>
              <a:t>định</a:t>
            </a:r>
            <a:r>
              <a:rPr lang="en-US" dirty="0" smtClean="0"/>
              <a:t> </a:t>
            </a:r>
            <a:r>
              <a:rPr lang="en-US" dirty="0" err="1" smtClean="0"/>
              <a:t>kinh</a:t>
            </a:r>
            <a:r>
              <a:rPr lang="en-US" dirty="0" smtClean="0"/>
              <a:t> </a:t>
            </a:r>
            <a:r>
              <a:rPr lang="en-US" dirty="0" err="1" smtClean="0"/>
              <a:t>tế</a:t>
            </a:r>
            <a:r>
              <a:rPr lang="en-US" dirty="0" smtClean="0"/>
              <a:t> </a:t>
            </a:r>
            <a:r>
              <a:rPr lang="en-US" dirty="0" err="1" smtClean="0"/>
              <a:t>vĩ</a:t>
            </a:r>
            <a:r>
              <a:rPr lang="en-US" dirty="0" smtClean="0"/>
              <a:t> </a:t>
            </a:r>
            <a:r>
              <a:rPr lang="en-US" dirty="0" err="1" smtClean="0"/>
              <a:t>mô</a:t>
            </a:r>
            <a:r>
              <a:rPr lang="en-US" dirty="0" smtClean="0"/>
              <a:t>, </a:t>
            </a:r>
            <a:r>
              <a:rPr lang="en-US" dirty="0" err="1" smtClean="0"/>
              <a:t>đảm</a:t>
            </a:r>
            <a:r>
              <a:rPr lang="en-US" dirty="0" smtClean="0"/>
              <a:t> </a:t>
            </a:r>
            <a:r>
              <a:rPr lang="en-US" dirty="0" err="1" smtClean="0"/>
              <a:t>bảo</a:t>
            </a:r>
            <a:r>
              <a:rPr lang="en-US" dirty="0" smtClean="0"/>
              <a:t> an </a:t>
            </a:r>
            <a:r>
              <a:rPr lang="en-US" dirty="0" err="1" smtClean="0"/>
              <a:t>ninh</a:t>
            </a:r>
            <a:r>
              <a:rPr lang="en-US" dirty="0" smtClean="0"/>
              <a:t>, </a:t>
            </a:r>
            <a:r>
              <a:rPr lang="en-US" dirty="0" err="1" smtClean="0"/>
              <a:t>trật</a:t>
            </a:r>
            <a:r>
              <a:rPr lang="en-US" dirty="0" smtClean="0"/>
              <a:t> </a:t>
            </a:r>
            <a:r>
              <a:rPr lang="en-US" dirty="0" err="1" smtClean="0"/>
              <a:t>tự</a:t>
            </a:r>
            <a:r>
              <a:rPr lang="en-US" dirty="0" smtClean="0"/>
              <a:t>, an </a:t>
            </a:r>
            <a:r>
              <a:rPr lang="en-US" dirty="0" err="1" smtClean="0"/>
              <a:t>toàn</a:t>
            </a:r>
            <a:r>
              <a:rPr lang="en-US" dirty="0" smtClean="0"/>
              <a:t> </a:t>
            </a:r>
            <a:r>
              <a:rPr lang="en-US" dirty="0" err="1" smtClean="0"/>
              <a:t>xã</a:t>
            </a:r>
            <a:r>
              <a:rPr lang="en-US" dirty="0" smtClean="0"/>
              <a:t> </a:t>
            </a:r>
            <a:r>
              <a:rPr lang="en-US" dirty="0" err="1" smtClean="0"/>
              <a:t>hội</a:t>
            </a:r>
            <a:r>
              <a:rPr lang="en-US" dirty="0" smtClean="0"/>
              <a:t>, </a:t>
            </a:r>
            <a:r>
              <a:rPr lang="en-US" dirty="0" err="1" smtClean="0"/>
              <a:t>bảo</a:t>
            </a:r>
            <a:r>
              <a:rPr lang="en-US" dirty="0" smtClean="0"/>
              <a:t> </a:t>
            </a:r>
            <a:r>
              <a:rPr lang="en-US" dirty="0" err="1" smtClean="0"/>
              <a:t>vệ</a:t>
            </a:r>
            <a:r>
              <a:rPr lang="en-US" dirty="0" smtClean="0"/>
              <a:t> </a:t>
            </a:r>
            <a:r>
              <a:rPr lang="en-US" dirty="0" err="1" smtClean="0"/>
              <a:t>môi</a:t>
            </a:r>
            <a:r>
              <a:rPr lang="en-US" dirty="0" smtClean="0"/>
              <a:t> </a:t>
            </a:r>
            <a:r>
              <a:rPr lang="en-US" dirty="0" err="1" smtClean="0"/>
              <a:t>trường</a:t>
            </a:r>
            <a:r>
              <a:rPr lang="en-US" dirty="0" smtClean="0"/>
              <a:t>, </a:t>
            </a:r>
            <a:r>
              <a:rPr lang="en-US" dirty="0" err="1" smtClean="0"/>
              <a:t>thích</a:t>
            </a:r>
            <a:r>
              <a:rPr lang="en-US" dirty="0" smtClean="0"/>
              <a:t> </a:t>
            </a:r>
            <a:r>
              <a:rPr lang="en-US" dirty="0" err="1" smtClean="0"/>
              <a:t>ứng</a:t>
            </a:r>
            <a:r>
              <a:rPr lang="en-US" dirty="0" smtClean="0"/>
              <a:t> </a:t>
            </a:r>
            <a:r>
              <a:rPr lang="en-US" dirty="0" err="1" smtClean="0"/>
              <a:t>với</a:t>
            </a:r>
            <a:r>
              <a:rPr lang="en-US" dirty="0" smtClean="0"/>
              <a:t> </a:t>
            </a:r>
            <a:r>
              <a:rPr lang="en-US" dirty="0" err="1" smtClean="0"/>
              <a:t>biến</a:t>
            </a:r>
            <a:r>
              <a:rPr lang="en-US" dirty="0" smtClean="0"/>
              <a:t> </a:t>
            </a:r>
            <a:r>
              <a:rPr lang="en-US" dirty="0" err="1" smtClean="0"/>
              <a:t>đổi</a:t>
            </a:r>
            <a:r>
              <a:rPr lang="en-US" dirty="0" smtClean="0"/>
              <a:t> </a:t>
            </a:r>
            <a:r>
              <a:rPr lang="en-US" dirty="0" err="1" smtClean="0"/>
              <a:t>khí</a:t>
            </a:r>
            <a:r>
              <a:rPr lang="en-US" dirty="0" smtClean="0"/>
              <a:t> </a:t>
            </a:r>
            <a:r>
              <a:rPr lang="en-US" dirty="0" err="1" smtClean="0"/>
              <a:t>hậu</a:t>
            </a:r>
            <a:r>
              <a:rPr lang="en-US" dirty="0" smtClean="0"/>
              <a:t>. </a:t>
            </a:r>
          </a:p>
          <a:p>
            <a:pPr marL="0" indent="0" eaLnBrk="1" fontAlgn="auto" hangingPunct="1">
              <a:spcAft>
                <a:spcPts val="0"/>
              </a:spcAft>
              <a:buFont typeface="Arial" panose="020B0604020202020204" pitchFamily="34" charset="0"/>
              <a:buNone/>
              <a:defRPr/>
            </a:pPr>
            <a:endParaRPr lang="en-US" dirty="0" smtClean="0"/>
          </a:p>
          <a:p>
            <a:pPr marL="0" indent="0" eaLnBrk="1" fontAlgn="auto" hangingPunct="1">
              <a:spcAft>
                <a:spcPts val="0"/>
              </a:spcAft>
              <a:buFont typeface="Arial" panose="020B0604020202020204" pitchFamily="34" charset="0"/>
              <a:buNone/>
              <a:defRPr/>
            </a:pPr>
            <a:r>
              <a:rPr lang="en-US" dirty="0" err="1" smtClean="0"/>
              <a:t>Xu</a:t>
            </a:r>
            <a:r>
              <a:rPr lang="en-US" dirty="0" smtClean="0"/>
              <a:t> </a:t>
            </a:r>
            <a:r>
              <a:rPr lang="en-US" dirty="0" err="1" smtClean="0"/>
              <a:t>thế</a:t>
            </a:r>
            <a:r>
              <a:rPr lang="en-US" dirty="0" smtClean="0"/>
              <a:t> ô </a:t>
            </a:r>
            <a:r>
              <a:rPr lang="en-US" dirty="0" err="1" smtClean="0"/>
              <a:t>nhiễm</a:t>
            </a:r>
            <a:r>
              <a:rPr lang="en-US" dirty="0" smtClean="0"/>
              <a:t>, </a:t>
            </a:r>
            <a:r>
              <a:rPr lang="en-US" dirty="0" err="1" smtClean="0"/>
              <a:t>suy</a:t>
            </a:r>
            <a:r>
              <a:rPr lang="en-US" dirty="0" smtClean="0"/>
              <a:t> </a:t>
            </a:r>
            <a:r>
              <a:rPr lang="en-US" dirty="0" err="1" smtClean="0"/>
              <a:t>thoái</a:t>
            </a:r>
            <a:r>
              <a:rPr lang="en-US" dirty="0" smtClean="0"/>
              <a:t> </a:t>
            </a:r>
            <a:r>
              <a:rPr lang="en-US" dirty="0" err="1" smtClean="0"/>
              <a:t>tài</a:t>
            </a:r>
            <a:r>
              <a:rPr lang="en-US" dirty="0" smtClean="0"/>
              <a:t> </a:t>
            </a:r>
            <a:r>
              <a:rPr lang="en-US" dirty="0" err="1" smtClean="0"/>
              <a:t>nguyên</a:t>
            </a:r>
            <a:r>
              <a:rPr lang="en-US" dirty="0" smtClean="0"/>
              <a:t> </a:t>
            </a:r>
            <a:r>
              <a:rPr lang="en-US" dirty="0" err="1" smtClean="0"/>
              <a:t>môi</a:t>
            </a:r>
            <a:r>
              <a:rPr lang="en-US" dirty="0" smtClean="0"/>
              <a:t> </a:t>
            </a:r>
            <a:r>
              <a:rPr lang="en-US" dirty="0" err="1" smtClean="0"/>
              <a:t>trường</a:t>
            </a:r>
            <a:r>
              <a:rPr lang="en-US" dirty="0" smtClean="0"/>
              <a:t> </a:t>
            </a:r>
            <a:r>
              <a:rPr lang="en-US" dirty="0" err="1" smtClean="0"/>
              <a:t>biển</a:t>
            </a:r>
            <a:r>
              <a:rPr lang="en-US" dirty="0" smtClean="0"/>
              <a:t> </a:t>
            </a:r>
            <a:r>
              <a:rPr lang="en-US" dirty="0" err="1" smtClean="0"/>
              <a:t>chưa</a:t>
            </a:r>
            <a:r>
              <a:rPr lang="en-US" dirty="0" smtClean="0"/>
              <a:t> </a:t>
            </a:r>
            <a:r>
              <a:rPr lang="en-US" dirty="0" err="1" smtClean="0"/>
              <a:t>được</a:t>
            </a:r>
            <a:r>
              <a:rPr lang="en-US" dirty="0" smtClean="0"/>
              <a:t> </a:t>
            </a:r>
            <a:r>
              <a:rPr lang="en-US" dirty="0" err="1" smtClean="0"/>
              <a:t>ngăn</a:t>
            </a:r>
            <a:r>
              <a:rPr lang="en-US" dirty="0" smtClean="0"/>
              <a:t> </a:t>
            </a:r>
            <a:r>
              <a:rPr lang="en-US" dirty="0" err="1" smtClean="0"/>
              <a:t>chặn</a:t>
            </a:r>
            <a:r>
              <a:rPr lang="en-US" dirty="0" smtClean="0"/>
              <a:t>; </a:t>
            </a:r>
            <a:r>
              <a:rPr lang="en-US" dirty="0" err="1" smtClean="0"/>
              <a:t>sự</a:t>
            </a:r>
            <a:r>
              <a:rPr lang="en-US" dirty="0" smtClean="0"/>
              <a:t> </a:t>
            </a:r>
            <a:r>
              <a:rPr lang="en-US" dirty="0" err="1" smtClean="0"/>
              <a:t>cố</a:t>
            </a:r>
            <a:r>
              <a:rPr lang="en-US" dirty="0" smtClean="0"/>
              <a:t> </a:t>
            </a:r>
            <a:r>
              <a:rPr lang="en-US" dirty="0" err="1" smtClean="0"/>
              <a:t>môi</a:t>
            </a:r>
            <a:r>
              <a:rPr lang="en-US" dirty="0" smtClean="0"/>
              <a:t> </a:t>
            </a:r>
            <a:r>
              <a:rPr lang="en-US" dirty="0" err="1" smtClean="0"/>
              <a:t>trường</a:t>
            </a:r>
            <a:r>
              <a:rPr lang="en-US" dirty="0" smtClean="0"/>
              <a:t> </a:t>
            </a:r>
            <a:r>
              <a:rPr lang="en-US" dirty="0" err="1" smtClean="0"/>
              <a:t>đã</a:t>
            </a:r>
            <a:r>
              <a:rPr lang="en-US" dirty="0" smtClean="0"/>
              <a:t> </a:t>
            </a:r>
            <a:r>
              <a:rPr lang="en-US" dirty="0" err="1" smtClean="0"/>
              <a:t>xảy</a:t>
            </a:r>
            <a:r>
              <a:rPr lang="en-US" dirty="0" smtClean="0"/>
              <a:t> </a:t>
            </a:r>
            <a:r>
              <a:rPr lang="en-US" dirty="0" err="1" smtClean="0"/>
              <a:t>ra</a:t>
            </a:r>
            <a:r>
              <a:rPr lang="en-US" dirty="0" smtClean="0"/>
              <a:t> </a:t>
            </a:r>
            <a:r>
              <a:rPr lang="en-US" dirty="0" err="1" smtClean="0"/>
              <a:t>tại</a:t>
            </a:r>
            <a:r>
              <a:rPr lang="en-US" dirty="0" smtClean="0"/>
              <a:t> </a:t>
            </a:r>
            <a:r>
              <a:rPr lang="en-US" dirty="0" err="1" smtClean="0"/>
              <a:t>các</a:t>
            </a:r>
            <a:r>
              <a:rPr lang="en-US" dirty="0" smtClean="0"/>
              <a:t> </a:t>
            </a:r>
            <a:r>
              <a:rPr lang="en-US" dirty="0" err="1" smtClean="0"/>
              <a:t>tỉnh</a:t>
            </a:r>
            <a:r>
              <a:rPr lang="en-US" dirty="0" smtClean="0"/>
              <a:t> </a:t>
            </a:r>
            <a:r>
              <a:rPr lang="en-US" dirty="0" err="1" smtClean="0"/>
              <a:t>miền</a:t>
            </a:r>
            <a:r>
              <a:rPr lang="en-US" dirty="0" smtClean="0"/>
              <a:t> </a:t>
            </a:r>
            <a:r>
              <a:rPr lang="en-US" dirty="0" err="1" smtClean="0"/>
              <a:t>Trung</a:t>
            </a:r>
            <a:r>
              <a:rPr lang="en-US" dirty="0" smtClean="0"/>
              <a:t> </a:t>
            </a:r>
            <a:r>
              <a:rPr lang="en-US" dirty="0" err="1" smtClean="0"/>
              <a:t>và</a:t>
            </a:r>
            <a:r>
              <a:rPr lang="en-US" dirty="0" smtClean="0"/>
              <a:t> </a:t>
            </a:r>
            <a:r>
              <a:rPr lang="en-US" dirty="0" err="1" smtClean="0"/>
              <a:t>các</a:t>
            </a:r>
            <a:r>
              <a:rPr lang="en-US" dirty="0" smtClean="0"/>
              <a:t> </a:t>
            </a:r>
            <a:r>
              <a:rPr lang="en-US" dirty="0" err="1" smtClean="0"/>
              <a:t>vấn</a:t>
            </a:r>
            <a:r>
              <a:rPr lang="en-US" dirty="0" smtClean="0"/>
              <a:t> </a:t>
            </a:r>
            <a:r>
              <a:rPr lang="en-US" dirty="0" err="1" smtClean="0"/>
              <a:t>đề</a:t>
            </a:r>
            <a:r>
              <a:rPr lang="en-US" dirty="0" smtClean="0"/>
              <a:t> </a:t>
            </a:r>
            <a:r>
              <a:rPr lang="en-US" dirty="0" err="1" smtClean="0"/>
              <a:t>về</a:t>
            </a:r>
            <a:r>
              <a:rPr lang="en-US" dirty="0" smtClean="0"/>
              <a:t> </a:t>
            </a:r>
            <a:r>
              <a:rPr lang="en-US" dirty="0" err="1" smtClean="0"/>
              <a:t>kinh</a:t>
            </a:r>
            <a:r>
              <a:rPr lang="en-US" dirty="0" smtClean="0"/>
              <a:t> </a:t>
            </a:r>
            <a:r>
              <a:rPr lang="en-US" dirty="0" err="1" smtClean="0"/>
              <a:t>tế</a:t>
            </a:r>
            <a:r>
              <a:rPr lang="en-US" dirty="0" smtClean="0"/>
              <a:t>, </a:t>
            </a:r>
            <a:r>
              <a:rPr lang="en-US" dirty="0" err="1" smtClean="0"/>
              <a:t>xã</a:t>
            </a:r>
            <a:r>
              <a:rPr lang="en-US" dirty="0" smtClean="0"/>
              <a:t> </a:t>
            </a:r>
            <a:r>
              <a:rPr lang="en-US" dirty="0" err="1" smtClean="0"/>
              <a:t>hội</a:t>
            </a:r>
            <a:r>
              <a:rPr lang="en-US" dirty="0" smtClean="0"/>
              <a:t>, </a:t>
            </a:r>
            <a:r>
              <a:rPr lang="en-US" dirty="0" err="1" smtClean="0"/>
              <a:t>môi</a:t>
            </a:r>
            <a:r>
              <a:rPr lang="en-US" dirty="0" smtClean="0"/>
              <a:t> </a:t>
            </a:r>
            <a:r>
              <a:rPr lang="en-US" dirty="0" err="1" smtClean="0"/>
              <a:t>trường</a:t>
            </a:r>
            <a:r>
              <a:rPr lang="en-US" dirty="0" smtClean="0"/>
              <a:t> </a:t>
            </a:r>
            <a:r>
              <a:rPr lang="en-US" dirty="0" err="1" smtClean="0"/>
              <a:t>tại</a:t>
            </a:r>
            <a:r>
              <a:rPr lang="en-US" dirty="0" smtClean="0"/>
              <a:t> </a:t>
            </a:r>
            <a:r>
              <a:rPr lang="en-US" dirty="0" err="1" smtClean="0"/>
              <a:t>các</a:t>
            </a:r>
            <a:r>
              <a:rPr lang="en-US" dirty="0" smtClean="0"/>
              <a:t> </a:t>
            </a:r>
            <a:r>
              <a:rPr lang="en-US" dirty="0" err="1" smtClean="0"/>
              <a:t>địa</a:t>
            </a:r>
            <a:r>
              <a:rPr lang="en-US" dirty="0" smtClean="0"/>
              <a:t> </a:t>
            </a:r>
            <a:r>
              <a:rPr lang="en-US" dirty="0" err="1" smtClean="0"/>
              <a:t>phương</a:t>
            </a:r>
            <a:r>
              <a:rPr lang="en-US" dirty="0" smtClean="0"/>
              <a:t> </a:t>
            </a:r>
            <a:r>
              <a:rPr lang="en-US" dirty="0" err="1" smtClean="0"/>
              <a:t>có</a:t>
            </a:r>
            <a:r>
              <a:rPr lang="en-US" dirty="0" smtClean="0"/>
              <a:t> </a:t>
            </a:r>
            <a:r>
              <a:rPr lang="en-US" dirty="0" err="1" smtClean="0"/>
              <a:t>biển</a:t>
            </a:r>
            <a:r>
              <a:rPr lang="en-US" dirty="0" smtClean="0"/>
              <a:t> </a:t>
            </a:r>
            <a:r>
              <a:rPr lang="en-US" dirty="0" err="1" smtClean="0"/>
              <a:t>đang</a:t>
            </a:r>
            <a:r>
              <a:rPr lang="en-US" dirty="0" smtClean="0"/>
              <a:t> </a:t>
            </a:r>
            <a:r>
              <a:rPr lang="en-US" dirty="0" err="1" smtClean="0"/>
              <a:t>tác</a:t>
            </a:r>
            <a:r>
              <a:rPr lang="en-US" dirty="0" smtClean="0"/>
              <a:t> </a:t>
            </a:r>
            <a:r>
              <a:rPr lang="en-US" dirty="0" err="1" smtClean="0"/>
              <a:t>động</a:t>
            </a:r>
            <a:r>
              <a:rPr lang="en-US" dirty="0" smtClean="0"/>
              <a:t> </a:t>
            </a:r>
            <a:r>
              <a:rPr lang="en-US" dirty="0" err="1" smtClean="0"/>
              <a:t>mạnh</a:t>
            </a:r>
            <a:r>
              <a:rPr lang="en-US" dirty="0" smtClean="0"/>
              <a:t> </a:t>
            </a:r>
            <a:r>
              <a:rPr lang="en-US" dirty="0" err="1" smtClean="0"/>
              <a:t>mẽ</a:t>
            </a:r>
            <a:r>
              <a:rPr lang="en-US" dirty="0" smtClean="0"/>
              <a:t> </a:t>
            </a:r>
            <a:r>
              <a:rPr lang="en-US" dirty="0" err="1" smtClean="0"/>
              <a:t>đến</a:t>
            </a:r>
            <a:r>
              <a:rPr lang="en-US" dirty="0" smtClean="0"/>
              <a:t> </a:t>
            </a:r>
            <a:r>
              <a:rPr lang="en-US" dirty="0" err="1" smtClean="0"/>
              <a:t>đời</a:t>
            </a:r>
            <a:r>
              <a:rPr lang="en-US" dirty="0" smtClean="0"/>
              <a:t> </a:t>
            </a:r>
            <a:r>
              <a:rPr lang="en-US" dirty="0" err="1" smtClean="0"/>
              <a:t>sống</a:t>
            </a:r>
            <a:r>
              <a:rPr lang="en-US" dirty="0" smtClean="0"/>
              <a:t>, </a:t>
            </a:r>
            <a:r>
              <a:rPr lang="en-US" dirty="0" err="1" smtClean="0"/>
              <a:t>sinh</a:t>
            </a:r>
            <a:r>
              <a:rPr lang="en-US" dirty="0" smtClean="0"/>
              <a:t> </a:t>
            </a:r>
            <a:r>
              <a:rPr lang="en-US" dirty="0" err="1" smtClean="0"/>
              <a:t>hoạt</a:t>
            </a:r>
            <a:r>
              <a:rPr lang="en-US" dirty="0" smtClean="0"/>
              <a:t>, </a:t>
            </a:r>
            <a:r>
              <a:rPr lang="en-US" dirty="0" err="1" smtClean="0"/>
              <a:t>sản</a:t>
            </a:r>
            <a:r>
              <a:rPr lang="en-US" dirty="0" smtClean="0"/>
              <a:t> </a:t>
            </a:r>
            <a:r>
              <a:rPr lang="en-US" dirty="0" err="1" smtClean="0"/>
              <a:t>xuất</a:t>
            </a:r>
            <a:r>
              <a:rPr lang="en-US" dirty="0" smtClean="0"/>
              <a:t>, an </a:t>
            </a:r>
            <a:r>
              <a:rPr lang="en-US" dirty="0" err="1" smtClean="0"/>
              <a:t>ninh</a:t>
            </a:r>
            <a:r>
              <a:rPr lang="en-US" dirty="0" smtClean="0"/>
              <a:t> </a:t>
            </a:r>
            <a:r>
              <a:rPr lang="en-US" dirty="0" err="1" smtClean="0"/>
              <a:t>trật</a:t>
            </a:r>
            <a:r>
              <a:rPr lang="en-US" dirty="0" smtClean="0"/>
              <a:t> </a:t>
            </a:r>
            <a:r>
              <a:rPr lang="en-US" dirty="0" err="1" smtClean="0"/>
              <a:t>tự</a:t>
            </a:r>
            <a:r>
              <a:rPr lang="en-US" dirty="0" smtClean="0"/>
              <a:t> </a:t>
            </a:r>
            <a:r>
              <a:rPr lang="en-US" dirty="0" err="1" smtClean="0"/>
              <a:t>của</a:t>
            </a:r>
            <a:r>
              <a:rPr lang="en-US" dirty="0" smtClean="0"/>
              <a:t> </a:t>
            </a:r>
            <a:r>
              <a:rPr lang="en-US" dirty="0" err="1" smtClean="0"/>
              <a:t>người</a:t>
            </a:r>
            <a:r>
              <a:rPr lang="en-US" dirty="0" smtClean="0"/>
              <a:t> </a:t>
            </a:r>
            <a:r>
              <a:rPr lang="en-US" dirty="0" err="1" smtClean="0"/>
              <a:t>dân</a:t>
            </a:r>
            <a:r>
              <a:rPr lang="en-US" dirty="0" smtClean="0"/>
              <a:t> </a:t>
            </a:r>
            <a:r>
              <a:rPr lang="en-US" dirty="0" err="1" smtClean="0"/>
              <a:t>cả</a:t>
            </a:r>
            <a:r>
              <a:rPr lang="en-US" dirty="0" smtClean="0"/>
              <a:t> </a:t>
            </a:r>
            <a:r>
              <a:rPr lang="en-US" dirty="0" err="1" smtClean="0"/>
              <a:t>nước</a:t>
            </a:r>
            <a:r>
              <a:rPr lang="en-US" dirty="0" smtClean="0"/>
              <a:t>. </a:t>
            </a:r>
          </a:p>
          <a:p>
            <a:pPr marL="0" indent="0" eaLnBrk="1" fontAlgn="auto" hangingPunct="1">
              <a:spcAft>
                <a:spcPts val="0"/>
              </a:spcAft>
              <a:buFont typeface="Arial" panose="020B0604020202020204" pitchFamily="34" charset="0"/>
              <a:buNone/>
              <a:defRPr/>
            </a:pPr>
            <a:endParaRPr lang="en-US" dirty="0" smtClean="0"/>
          </a:p>
          <a:p>
            <a:pPr marL="0" indent="0" eaLnBrk="1" fontAlgn="auto" hangingPunct="1">
              <a:spcAft>
                <a:spcPts val="0"/>
              </a:spcAft>
              <a:buFont typeface="Arial" panose="020B0604020202020204" pitchFamily="34" charset="0"/>
              <a:buNone/>
              <a:defRPr/>
            </a:pPr>
            <a:r>
              <a:rPr lang="en-US" dirty="0" err="1" smtClean="0"/>
              <a:t>Các</a:t>
            </a:r>
            <a:r>
              <a:rPr lang="en-US" dirty="0" smtClean="0"/>
              <a:t> </a:t>
            </a:r>
            <a:r>
              <a:rPr lang="en-US" dirty="0" err="1" smtClean="0"/>
              <a:t>thế</a:t>
            </a:r>
            <a:r>
              <a:rPr lang="en-US" dirty="0" smtClean="0"/>
              <a:t> </a:t>
            </a:r>
            <a:r>
              <a:rPr lang="en-US" dirty="0" err="1" smtClean="0"/>
              <a:t>lực</a:t>
            </a:r>
            <a:r>
              <a:rPr lang="en-US" dirty="0" smtClean="0"/>
              <a:t> </a:t>
            </a:r>
            <a:r>
              <a:rPr lang="en-US" dirty="0" err="1" smtClean="0"/>
              <a:t>thù</a:t>
            </a:r>
            <a:r>
              <a:rPr lang="en-US" dirty="0" smtClean="0"/>
              <a:t> </a:t>
            </a:r>
            <a:r>
              <a:rPr lang="en-US" dirty="0" err="1" smtClean="0"/>
              <a:t>địch</a:t>
            </a:r>
            <a:r>
              <a:rPr lang="en-US" dirty="0" smtClean="0"/>
              <a:t> </a:t>
            </a:r>
            <a:r>
              <a:rPr lang="en-US" dirty="0" err="1" smtClean="0"/>
              <a:t>thường</a:t>
            </a:r>
            <a:r>
              <a:rPr lang="en-US" dirty="0" smtClean="0"/>
              <a:t> </a:t>
            </a:r>
            <a:r>
              <a:rPr lang="en-US" dirty="0" err="1" smtClean="0"/>
              <a:t>xuyên</a:t>
            </a:r>
            <a:r>
              <a:rPr lang="en-US" dirty="0" smtClean="0"/>
              <a:t> </a:t>
            </a:r>
            <a:r>
              <a:rPr lang="en-US" dirty="0" err="1" smtClean="0"/>
              <a:t>lợi</a:t>
            </a:r>
            <a:r>
              <a:rPr lang="en-US" dirty="0" smtClean="0"/>
              <a:t> </a:t>
            </a:r>
            <a:r>
              <a:rPr lang="en-US" dirty="0" err="1" smtClean="0"/>
              <a:t>dụng</a:t>
            </a:r>
            <a:r>
              <a:rPr lang="en-US" dirty="0" smtClean="0"/>
              <a:t> </a:t>
            </a:r>
            <a:r>
              <a:rPr lang="en-US" dirty="0" err="1" smtClean="0"/>
              <a:t>vấn</a:t>
            </a:r>
            <a:r>
              <a:rPr lang="en-US" dirty="0" smtClean="0"/>
              <a:t> </a:t>
            </a:r>
            <a:r>
              <a:rPr lang="en-US" dirty="0" err="1" smtClean="0"/>
              <a:t>đề</a:t>
            </a:r>
            <a:r>
              <a:rPr lang="en-US" dirty="0" smtClean="0"/>
              <a:t> </a:t>
            </a:r>
            <a:r>
              <a:rPr lang="en-US" dirty="0" err="1" smtClean="0"/>
              <a:t>chủ</a:t>
            </a:r>
            <a:r>
              <a:rPr lang="en-US" dirty="0" smtClean="0"/>
              <a:t> </a:t>
            </a:r>
            <a:r>
              <a:rPr lang="en-US" dirty="0" err="1" smtClean="0"/>
              <a:t>quyền</a:t>
            </a:r>
            <a:r>
              <a:rPr lang="en-US" dirty="0" smtClean="0"/>
              <a:t> </a:t>
            </a:r>
            <a:r>
              <a:rPr lang="en-US" dirty="0" err="1" smtClean="0"/>
              <a:t>biển</a:t>
            </a:r>
            <a:r>
              <a:rPr lang="en-US" dirty="0" smtClean="0"/>
              <a:t>, </a:t>
            </a:r>
            <a:r>
              <a:rPr lang="en-US" dirty="0" err="1" smtClean="0"/>
              <a:t>đảo</a:t>
            </a:r>
            <a:r>
              <a:rPr lang="en-US" dirty="0" smtClean="0"/>
              <a:t>, </a:t>
            </a:r>
            <a:r>
              <a:rPr lang="en-US" dirty="0" err="1" smtClean="0"/>
              <a:t>đất</a:t>
            </a:r>
            <a:r>
              <a:rPr lang="en-US" dirty="0" smtClean="0"/>
              <a:t> </a:t>
            </a:r>
            <a:r>
              <a:rPr lang="en-US" dirty="0" err="1" smtClean="0"/>
              <a:t>đai</a:t>
            </a:r>
            <a:r>
              <a:rPr lang="en-US" dirty="0" smtClean="0"/>
              <a:t>, </a:t>
            </a:r>
            <a:r>
              <a:rPr lang="en-US" dirty="0" err="1" smtClean="0"/>
              <a:t>môi</a:t>
            </a:r>
            <a:r>
              <a:rPr lang="en-US" dirty="0" smtClean="0"/>
              <a:t> </a:t>
            </a:r>
            <a:r>
              <a:rPr lang="en-US" dirty="0" err="1" smtClean="0"/>
              <a:t>trường</a:t>
            </a:r>
            <a:r>
              <a:rPr lang="en-US" dirty="0" smtClean="0"/>
              <a:t>, </a:t>
            </a:r>
            <a:r>
              <a:rPr lang="en-US" dirty="0" err="1" smtClean="0"/>
              <a:t>tôn</a:t>
            </a:r>
            <a:r>
              <a:rPr lang="en-US" dirty="0" smtClean="0"/>
              <a:t> </a:t>
            </a:r>
            <a:r>
              <a:rPr lang="en-US" dirty="0" err="1" smtClean="0"/>
              <a:t>giáo</a:t>
            </a:r>
            <a:r>
              <a:rPr lang="en-US" dirty="0" smtClean="0"/>
              <a:t> </a:t>
            </a:r>
            <a:r>
              <a:rPr lang="en-US" dirty="0" err="1" smtClean="0"/>
              <a:t>để</a:t>
            </a:r>
            <a:r>
              <a:rPr lang="en-US" dirty="0" smtClean="0"/>
              <a:t> </a:t>
            </a:r>
            <a:r>
              <a:rPr lang="en-US" dirty="0" err="1" smtClean="0"/>
              <a:t>kích</a:t>
            </a:r>
            <a:r>
              <a:rPr lang="en-US" dirty="0" smtClean="0"/>
              <a:t> </a:t>
            </a:r>
            <a:r>
              <a:rPr lang="en-US" dirty="0" err="1" smtClean="0"/>
              <a:t>động</a:t>
            </a:r>
            <a:r>
              <a:rPr lang="en-US" dirty="0" smtClean="0"/>
              <a:t>, </a:t>
            </a:r>
            <a:r>
              <a:rPr lang="en-US" dirty="0" err="1" smtClean="0"/>
              <a:t>chống</a:t>
            </a:r>
            <a:r>
              <a:rPr lang="en-US" dirty="0" smtClean="0"/>
              <a:t> </a:t>
            </a:r>
            <a:r>
              <a:rPr lang="en-US" dirty="0" err="1" smtClean="0"/>
              <a:t>phá</a:t>
            </a:r>
            <a:r>
              <a:rPr lang="en-US" dirty="0" smtClean="0"/>
              <a:t> </a:t>
            </a:r>
            <a:r>
              <a:rPr lang="en-US" dirty="0" err="1" smtClean="0"/>
              <a:t>Đảng</a:t>
            </a:r>
            <a:r>
              <a:rPr lang="en-US" dirty="0" smtClean="0"/>
              <a:t> </a:t>
            </a:r>
            <a:r>
              <a:rPr lang="en-US" dirty="0" err="1" smtClean="0"/>
              <a:t>và</a:t>
            </a:r>
            <a:r>
              <a:rPr lang="en-US" dirty="0" smtClean="0"/>
              <a:t> </a:t>
            </a:r>
            <a:r>
              <a:rPr lang="en-US" dirty="0" err="1" smtClean="0"/>
              <a:t>Nhà</a:t>
            </a:r>
            <a:r>
              <a:rPr lang="en-US" dirty="0" smtClean="0"/>
              <a:t> </a:t>
            </a:r>
            <a:r>
              <a:rPr lang="en-US" dirty="0" err="1" smtClean="0"/>
              <a:t>nước</a:t>
            </a:r>
            <a:r>
              <a:rPr lang="en-US" dirty="0" smtClean="0"/>
              <a:t>, </a:t>
            </a:r>
            <a:r>
              <a:rPr lang="en-US" dirty="0" err="1" smtClean="0"/>
              <a:t>ảnh</a:t>
            </a:r>
            <a:r>
              <a:rPr lang="en-US" dirty="0" smtClean="0"/>
              <a:t> </a:t>
            </a:r>
            <a:r>
              <a:rPr lang="en-US" dirty="0" err="1" smtClean="0"/>
              <a:t>hưởng</a:t>
            </a:r>
            <a:r>
              <a:rPr lang="en-US" dirty="0" smtClean="0"/>
              <a:t> </a:t>
            </a:r>
            <a:r>
              <a:rPr lang="en-US" dirty="0" err="1" smtClean="0"/>
              <a:t>tiêu</a:t>
            </a:r>
            <a:r>
              <a:rPr lang="en-US" dirty="0" smtClean="0"/>
              <a:t> </a:t>
            </a:r>
            <a:r>
              <a:rPr lang="en-US" dirty="0" err="1" smtClean="0"/>
              <a:t>cực</a:t>
            </a:r>
            <a:r>
              <a:rPr lang="en-US" dirty="0" smtClean="0"/>
              <a:t> </a:t>
            </a:r>
            <a:r>
              <a:rPr lang="en-US" dirty="0" err="1" smtClean="0"/>
              <a:t>đến</a:t>
            </a:r>
            <a:r>
              <a:rPr lang="en-US" dirty="0" smtClean="0"/>
              <a:t> </a:t>
            </a:r>
            <a:r>
              <a:rPr lang="en-US" dirty="0" err="1" smtClean="0"/>
              <a:t>môi</a:t>
            </a:r>
            <a:r>
              <a:rPr lang="en-US" dirty="0" smtClean="0"/>
              <a:t> </a:t>
            </a:r>
            <a:r>
              <a:rPr lang="en-US" dirty="0" err="1" smtClean="0"/>
              <a:t>trường</a:t>
            </a:r>
            <a:r>
              <a:rPr lang="en-US" dirty="0" smtClean="0"/>
              <a:t> </a:t>
            </a:r>
            <a:r>
              <a:rPr lang="en-US" dirty="0" err="1" smtClean="0"/>
              <a:t>chính</a:t>
            </a:r>
            <a:r>
              <a:rPr lang="en-US" dirty="0" smtClean="0"/>
              <a:t> </a:t>
            </a:r>
            <a:r>
              <a:rPr lang="en-US" dirty="0" err="1" smtClean="0"/>
              <a:t>trị</a:t>
            </a:r>
            <a:r>
              <a:rPr lang="en-US" dirty="0" smtClean="0"/>
              <a:t>, </a:t>
            </a:r>
            <a:r>
              <a:rPr lang="en-US" dirty="0" err="1" smtClean="0"/>
              <a:t>kinh</a:t>
            </a:r>
            <a:r>
              <a:rPr lang="en-US" dirty="0" smtClean="0"/>
              <a:t> </a:t>
            </a:r>
            <a:r>
              <a:rPr lang="en-US" dirty="0" err="1" smtClean="0"/>
              <a:t>tế</a:t>
            </a:r>
            <a:r>
              <a:rPr lang="en-US" dirty="0" smtClean="0"/>
              <a:t>, </a:t>
            </a:r>
            <a:r>
              <a:rPr lang="en-US" dirty="0" err="1" smtClean="0"/>
              <a:t>xã</a:t>
            </a:r>
            <a:r>
              <a:rPr lang="en-US" dirty="0" smtClean="0"/>
              <a:t> </a:t>
            </a:r>
            <a:r>
              <a:rPr lang="en-US" dirty="0" err="1" smtClean="0"/>
              <a:t>hội</a:t>
            </a:r>
            <a:r>
              <a:rPr lang="en-US" dirty="0" smtClean="0"/>
              <a:t> </a:t>
            </a:r>
            <a:r>
              <a:rPr lang="en-US" dirty="0" err="1" smtClean="0"/>
              <a:t>của</a:t>
            </a:r>
            <a:r>
              <a:rPr lang="en-US" dirty="0" smtClean="0"/>
              <a:t> </a:t>
            </a:r>
            <a:r>
              <a:rPr lang="en-US" dirty="0" err="1" smtClean="0"/>
              <a:t>nước</a:t>
            </a:r>
            <a:r>
              <a:rPr lang="en-US" dirty="0" smtClean="0"/>
              <a:t> </a:t>
            </a:r>
            <a:r>
              <a:rPr lang="en-US" dirty="0" err="1" smtClean="0"/>
              <a:t>ta</a:t>
            </a:r>
            <a:r>
              <a:rPr lang="en-US" dirty="0" smtClean="0"/>
              <a:t>. </a:t>
            </a:r>
            <a:r>
              <a:rPr lang="en-US" dirty="0" err="1" smtClean="0"/>
              <a:t>Hơn</a:t>
            </a:r>
            <a:r>
              <a:rPr lang="en-US" dirty="0" smtClean="0"/>
              <a:t> </a:t>
            </a:r>
            <a:r>
              <a:rPr lang="en-US" dirty="0" err="1" smtClean="0"/>
              <a:t>bao</a:t>
            </a:r>
            <a:r>
              <a:rPr lang="en-US" dirty="0" smtClean="0"/>
              <a:t> </a:t>
            </a:r>
            <a:r>
              <a:rPr lang="en-US" dirty="0" err="1" smtClean="0"/>
              <a:t>giờ</a:t>
            </a:r>
            <a:r>
              <a:rPr lang="en-US" dirty="0" smtClean="0"/>
              <a:t> </a:t>
            </a:r>
            <a:r>
              <a:rPr lang="en-US" dirty="0" err="1" smtClean="0"/>
              <a:t>hết</a:t>
            </a:r>
            <a:r>
              <a:rPr lang="en-US" dirty="0" smtClean="0"/>
              <a:t>, </a:t>
            </a:r>
            <a:r>
              <a:rPr lang="en-US" dirty="0" err="1" smtClean="0"/>
              <a:t>các</a:t>
            </a:r>
            <a:r>
              <a:rPr lang="en-US" dirty="0" smtClean="0"/>
              <a:t> </a:t>
            </a:r>
            <a:r>
              <a:rPr lang="en-US" dirty="0" err="1" smtClean="0"/>
              <a:t>vấn</a:t>
            </a:r>
            <a:r>
              <a:rPr lang="en-US" dirty="0" smtClean="0"/>
              <a:t> </a:t>
            </a:r>
            <a:r>
              <a:rPr lang="en-US" dirty="0" err="1" smtClean="0"/>
              <a:t>đề</a:t>
            </a:r>
            <a:r>
              <a:rPr lang="en-US" dirty="0" smtClean="0"/>
              <a:t> </a:t>
            </a:r>
            <a:r>
              <a:rPr lang="en-US" dirty="0" err="1" smtClean="0"/>
              <a:t>biển</a:t>
            </a:r>
            <a:r>
              <a:rPr lang="en-US" dirty="0" smtClean="0"/>
              <a:t>, </a:t>
            </a:r>
            <a:r>
              <a:rPr lang="en-US" dirty="0" err="1" smtClean="0"/>
              <a:t>đảo</a:t>
            </a:r>
            <a:r>
              <a:rPr lang="en-US" dirty="0" smtClean="0"/>
              <a:t> </a:t>
            </a:r>
            <a:r>
              <a:rPr lang="en-US" dirty="0" err="1" smtClean="0"/>
              <a:t>nhận</a:t>
            </a:r>
            <a:r>
              <a:rPr lang="en-US" dirty="0" smtClean="0"/>
              <a:t> </a:t>
            </a:r>
            <a:r>
              <a:rPr lang="en-US" dirty="0" err="1" smtClean="0"/>
              <a:t>được</a:t>
            </a:r>
            <a:r>
              <a:rPr lang="en-US" dirty="0" smtClean="0"/>
              <a:t> </a:t>
            </a:r>
            <a:r>
              <a:rPr lang="en-US" dirty="0" err="1" smtClean="0"/>
              <a:t>sự</a:t>
            </a:r>
            <a:r>
              <a:rPr lang="en-US" dirty="0" smtClean="0"/>
              <a:t> </a:t>
            </a:r>
            <a:r>
              <a:rPr lang="en-US" dirty="0" err="1" smtClean="0"/>
              <a:t>quan</a:t>
            </a:r>
            <a:r>
              <a:rPr lang="en-US" dirty="0" smtClean="0"/>
              <a:t> </a:t>
            </a:r>
            <a:r>
              <a:rPr lang="en-US" dirty="0" err="1" smtClean="0"/>
              <a:t>tâm</a:t>
            </a:r>
            <a:r>
              <a:rPr lang="en-US" dirty="0" smtClean="0"/>
              <a:t> </a:t>
            </a:r>
            <a:r>
              <a:rPr lang="en-US" dirty="0" err="1" smtClean="0"/>
              <a:t>của</a:t>
            </a:r>
            <a:r>
              <a:rPr lang="en-US" dirty="0" smtClean="0"/>
              <a:t> </a:t>
            </a:r>
            <a:r>
              <a:rPr lang="en-US" dirty="0" err="1" smtClean="0"/>
              <a:t>toàn</a:t>
            </a:r>
            <a:r>
              <a:rPr lang="en-US" dirty="0" smtClean="0"/>
              <a:t> </a:t>
            </a:r>
            <a:r>
              <a:rPr lang="en-US" dirty="0" err="1" smtClean="0"/>
              <a:t>xã</a:t>
            </a:r>
            <a:r>
              <a:rPr lang="en-US" dirty="0" smtClean="0"/>
              <a:t> </a:t>
            </a:r>
            <a:r>
              <a:rPr lang="en-US" dirty="0" err="1" smtClean="0"/>
              <a:t>hội</a:t>
            </a:r>
            <a:r>
              <a:rPr lang="en-US" dirty="0" smtClean="0"/>
              <a:t>.</a:t>
            </a:r>
            <a:endParaRPr lang="en-US" dirty="0"/>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AD89259A-CC75-4E78-82A0-C498B537D232}"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32</a:t>
            </a:fld>
            <a:endParaRPr lang="en-US"/>
          </a:p>
        </p:txBody>
      </p:sp>
    </p:spTree>
    <p:extLst>
      <p:ext uri="{BB962C8B-B14F-4D97-AF65-F5344CB8AC3E}">
        <p14:creationId xmlns:p14="http://schemas.microsoft.com/office/powerpoint/2010/main" val="5426392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76FA4F59-8DE6-420C-A58D-C6550002FD1E}"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33</a:t>
            </a:fld>
            <a:endParaRPr lang="en-US"/>
          </a:p>
        </p:txBody>
      </p:sp>
    </p:spTree>
    <p:extLst>
      <p:ext uri="{BB962C8B-B14F-4D97-AF65-F5344CB8AC3E}">
        <p14:creationId xmlns:p14="http://schemas.microsoft.com/office/powerpoint/2010/main" val="422640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vi-VN" sz="1200" spc="-150" dirty="0" smtClean="0">
              <a:solidFill>
                <a:schemeClr val="tx1">
                  <a:lumMod val="95000"/>
                  <a:lumOff val="5000"/>
                </a:schemeClr>
              </a:solidFill>
              <a:latin typeface="Times New Roman" pitchFamily="18" charset="0"/>
              <a:ea typeface="Tahoma" pitchFamily="34" charset="0"/>
              <a:cs typeface="Times New Roman" pitchFamily="18" charset="0"/>
            </a:endParaRPr>
          </a:p>
          <a:p>
            <a:pPr fontAlgn="base"/>
            <a:r>
              <a:rPr lang="en-US" sz="1200" kern="1200" dirty="0" err="1" smtClean="0">
                <a:solidFill>
                  <a:schemeClr val="tx1"/>
                </a:solidFill>
                <a:latin typeface="+mn-lt"/>
                <a:ea typeface="+mn-ea"/>
                <a:cs typeface="+mn-cs"/>
              </a:rPr>
              <a:t>Một</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là</a:t>
            </a:r>
            <a:r>
              <a:rPr lang="en-US" sz="1200" kern="1200" baseline="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Thống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nhất</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tư</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tưởng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nhận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thức</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về</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vị</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trí</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vai</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trò</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và</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tầm</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quan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trọng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đặc</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biệt</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của</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biển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đối</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với</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sự</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nghiệp</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xây</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dựng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và</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bảo</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vệ</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Tổ</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quốc</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trong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toàn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Đảng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toàn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dân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và</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toàn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quân</a:t>
            </a:r>
            <a:endParaRPr lang="en-US" sz="1200" b="1" kern="1200" dirty="0" smtClean="0">
              <a:solidFill>
                <a:schemeClr val="tx1"/>
              </a:solidFill>
              <a:latin typeface="+mn-lt"/>
              <a:ea typeface="+mn-ea"/>
              <a:cs typeface="+mn-cs"/>
            </a:endParaRPr>
          </a:p>
          <a:p>
            <a:pPr fontAlgn="base"/>
            <a:endParaRPr lang="en-US" sz="1200" kern="1200" dirty="0" smtClean="0">
              <a:solidFill>
                <a:schemeClr val="tx1"/>
              </a:solidFill>
              <a:latin typeface="+mn-lt"/>
              <a:ea typeface="+mn-ea"/>
              <a:cs typeface="+mn-cs"/>
            </a:endParaRP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bộ</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phận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cấu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thành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quyền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thiêng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liêng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Tổ</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quốc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tồn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cửa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ngõ</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giao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lưu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quốc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gắn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bó</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mật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thiết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sự</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nghiệp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xây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dựng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vệ</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Tổ</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quốc</a:t>
            </a:r>
            <a:r>
              <a:rPr lang="en-US" sz="1200" kern="1200" dirty="0" smtClean="0">
                <a:solidFill>
                  <a:schemeClr val="tx1"/>
                </a:solidFill>
                <a:latin typeface="+mn-lt"/>
                <a:ea typeface="+mn-ea"/>
                <a:cs typeface="+mn-cs"/>
              </a:rPr>
              <a:t>.</a:t>
            </a:r>
          </a:p>
          <a:p>
            <a:pPr fontAlgn="base"/>
            <a:endParaRPr lang="en-US" sz="1200" kern="1200" dirty="0" smtClean="0">
              <a:solidFill>
                <a:schemeClr val="tx1"/>
              </a:solidFill>
              <a:latin typeface="+mn-lt"/>
              <a:ea typeface="+mn-ea"/>
              <a:cs typeface="+mn-cs"/>
            </a:endParaRP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Việt</a:t>
            </a:r>
            <a:r>
              <a:rPr lang="en-US" sz="1200" kern="1200" dirty="0" smtClean="0">
                <a:solidFill>
                  <a:schemeClr val="tx1"/>
                </a:solidFill>
                <a:latin typeface="+mn-lt"/>
                <a:ea typeface="+mn-ea"/>
                <a:cs typeface="+mn-cs"/>
              </a:rPr>
              <a:t> Nam </a:t>
            </a:r>
            <a:r>
              <a:rPr lang="en-US" sz="1200" kern="1200" dirty="0" err="1" smtClean="0">
                <a:solidFill>
                  <a:schemeClr val="tx1"/>
                </a:solidFill>
                <a:latin typeface="+mn-lt"/>
                <a:ea typeface="+mn-ea"/>
                <a:cs typeface="+mn-cs"/>
              </a:rPr>
              <a:t>phải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trở</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thành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quốc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mạnh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giàu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từ</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vững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thịnh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vượng</a:t>
            </a:r>
            <a:r>
              <a:rPr lang="en-US" sz="1200" kern="1200" dirty="0" smtClean="0">
                <a:solidFill>
                  <a:schemeClr val="tx1"/>
                </a:solidFill>
                <a:latin typeface="+mn-lt"/>
                <a:ea typeface="+mn-ea"/>
                <a:cs typeface="+mn-cs"/>
              </a:rPr>
              <a:t>, an </a:t>
            </a:r>
            <a:r>
              <a:rPr lang="en-US" sz="1200" kern="1200" dirty="0" err="1" smtClean="0">
                <a:solidFill>
                  <a:schemeClr val="tx1"/>
                </a:solidFill>
                <a:latin typeface="+mn-lt"/>
                <a:ea typeface="+mn-ea"/>
                <a:cs typeface="+mn-cs"/>
              </a:rPr>
              <a:t>ninh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an </a:t>
            </a:r>
            <a:r>
              <a:rPr lang="en-US" sz="1200" kern="1200" dirty="0" err="1" smtClean="0">
                <a:solidFill>
                  <a:schemeClr val="tx1"/>
                </a:solidFill>
                <a:latin typeface="+mn-lt"/>
                <a:ea typeface="+mn-ea"/>
                <a:cs typeface="+mn-cs"/>
              </a:rPr>
              <a:t>toàn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vững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gắn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liền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đảm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quốc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phòng</a:t>
            </a:r>
            <a:r>
              <a:rPr lang="en-US" sz="1200" kern="1200" dirty="0" smtClean="0">
                <a:solidFill>
                  <a:schemeClr val="tx1"/>
                </a:solidFill>
                <a:latin typeface="+mn-lt"/>
                <a:ea typeface="+mn-ea"/>
                <a:cs typeface="+mn-cs"/>
              </a:rPr>
              <a:t>, an </a:t>
            </a:r>
            <a:r>
              <a:rPr lang="en-US" sz="1200" kern="1200" dirty="0" err="1" smtClean="0">
                <a:solidFill>
                  <a:schemeClr val="tx1"/>
                </a:solidFill>
                <a:latin typeface="+mn-lt"/>
                <a:ea typeface="+mn-ea"/>
                <a:cs typeface="+mn-cs"/>
              </a:rPr>
              <a:t>ninh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giữ</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vững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lập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quyền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toàn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vẹn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lãnh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thổ</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tăng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cường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đối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ngoại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hợp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quốc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góp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phần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duy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trì</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môi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trường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bình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ổn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định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triển</a:t>
            </a:r>
            <a:r>
              <a:rPr lang="en-US" sz="1200" kern="1200" dirty="0" smtClean="0">
                <a:solidFill>
                  <a:schemeClr val="tx1"/>
                </a:solidFill>
                <a:latin typeface="+mn-lt"/>
                <a:ea typeface="+mn-ea"/>
                <a:cs typeface="+mn-cs"/>
              </a:rPr>
              <a:t>. </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vững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Việt</a:t>
            </a:r>
            <a:r>
              <a:rPr lang="en-US" sz="1200" kern="1200" dirty="0" smtClean="0">
                <a:solidFill>
                  <a:schemeClr val="tx1"/>
                </a:solidFill>
                <a:latin typeface="+mn-lt"/>
                <a:ea typeface="+mn-ea"/>
                <a:cs typeface="+mn-cs"/>
              </a:rPr>
              <a:t> Nam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trách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nhiệm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hệ</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thống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chính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trị</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quyền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nghĩa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vụ</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mọi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tổ</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chức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doanh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nghiệp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người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dân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Việt</a:t>
            </a:r>
            <a:r>
              <a:rPr lang="en-US" sz="1200" kern="1200" dirty="0" smtClean="0">
                <a:solidFill>
                  <a:schemeClr val="tx1"/>
                </a:solidFill>
                <a:latin typeface="+mn-lt"/>
                <a:ea typeface="+mn-ea"/>
                <a:cs typeface="+mn-cs"/>
              </a:rPr>
              <a:t> Nam.</a:t>
            </a:r>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28F1C837-043A-4DB5-ABA4-4D161ADD316F}"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34</a:t>
            </a:fld>
            <a:endParaRPr lang="en-US"/>
          </a:p>
        </p:txBody>
      </p:sp>
    </p:spTree>
    <p:extLst>
      <p:ext uri="{BB962C8B-B14F-4D97-AF65-F5344CB8AC3E}">
        <p14:creationId xmlns:p14="http://schemas.microsoft.com/office/powerpoint/2010/main" val="27016745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endParaRPr lang="de-DE" sz="1200" kern="1200" dirty="0" smtClean="0">
              <a:solidFill>
                <a:schemeClr val="tx1"/>
              </a:solidFill>
              <a:latin typeface="+mn-lt"/>
              <a:ea typeface="+mn-ea"/>
              <a:cs typeface="+mn-cs"/>
            </a:endParaRPr>
          </a:p>
          <a:p>
            <a:pPr fontAlgn="base"/>
            <a:r>
              <a:rPr lang="de-DE" sz="1200" kern="1200" dirty="0" smtClean="0">
                <a:solidFill>
                  <a:schemeClr val="tx1"/>
                </a:solidFill>
                <a:latin typeface="+mn-lt"/>
                <a:ea typeface="+mn-ea"/>
                <a:cs typeface="+mn-cs"/>
              </a:rPr>
              <a:t>	Hai là,</a:t>
            </a:r>
            <a:r>
              <a:rPr lang="de-DE" sz="1200" kern="1200" baseline="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Phát</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triển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bền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vững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kinh</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tế</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biển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trên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nền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tảng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tăng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trưởng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xanh</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bảo</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tồn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đa</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dạng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sinh</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học</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các</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hệ</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sinh</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thái</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biển</a:t>
            </a:r>
            <a:endParaRPr lang="en-US" sz="1200" kern="1200" dirty="0" smtClean="0">
              <a:solidFill>
                <a:schemeClr val="tx1"/>
              </a:solidFill>
              <a:latin typeface="+mn-lt"/>
              <a:ea typeface="+mn-ea"/>
              <a:cs typeface="+mn-cs"/>
            </a:endParaRPr>
          </a:p>
          <a:p>
            <a:pPr fontAlgn="base"/>
            <a:endParaRPr lang="en-US" sz="1200" kern="1200" dirty="0" smtClean="0">
              <a:solidFill>
                <a:schemeClr val="tx1"/>
              </a:solidFill>
              <a:latin typeface="+mn-lt"/>
              <a:ea typeface="+mn-ea"/>
              <a:cs typeface="+mn-cs"/>
            </a:endParaRP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đảm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hài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giữa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hệ</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tự</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giữa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tồn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giữa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lợi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ích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địa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phương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có</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địa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phương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có</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p>
          <a:p>
            <a:pPr fontAlgn="base"/>
            <a:endParaRPr lang="en-US" sz="1200" kern="1200" dirty="0" smtClean="0">
              <a:solidFill>
                <a:schemeClr val="tx1"/>
              </a:solidFill>
              <a:latin typeface="+mn-lt"/>
              <a:ea typeface="+mn-ea"/>
              <a:cs typeface="+mn-cs"/>
            </a:endParaRP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Tăng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cường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kết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cơ</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cấu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ngành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lĩnh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theo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hướng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nâng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cao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năng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suất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lượng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sức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cạnh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tranh</a:t>
            </a:r>
            <a:r>
              <a:rPr lang="en-US" sz="1200" kern="1200" dirty="0" smtClean="0">
                <a:solidFill>
                  <a:schemeClr val="tx1"/>
                </a:solidFill>
                <a:latin typeface="+mn-lt"/>
                <a:ea typeface="+mn-ea"/>
                <a:cs typeface="+mn-cs"/>
              </a:rPr>
              <a:t>; </a:t>
            </a:r>
          </a:p>
          <a:p>
            <a:pPr fontAlgn="base"/>
            <a:endParaRPr lang="en-US" sz="1200" kern="1200" dirty="0" smtClean="0">
              <a:solidFill>
                <a:schemeClr val="tx1"/>
              </a:solidFill>
              <a:latin typeface="+mn-lt"/>
              <a:ea typeface="+mn-ea"/>
              <a:cs typeface="+mn-cs"/>
            </a:endParaRP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huy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tiềm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năng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lợi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tạo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nước</a:t>
            </a:r>
            <a:r>
              <a:rPr lang="en-US" sz="1200" kern="1200" dirty="0" smtClean="0">
                <a:solidFill>
                  <a:schemeClr val="tx1"/>
                </a:solidFill>
                <a:latin typeface="+mn-lt"/>
                <a:ea typeface="+mn-ea"/>
                <a:cs typeface="+mn-cs"/>
              </a:rPr>
              <a:t>.</a:t>
            </a:r>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491821A1-E00E-4E20-9EEA-2D04DF763BFB}"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35</a:t>
            </a:fld>
            <a:endParaRPr lang="en-US"/>
          </a:p>
        </p:txBody>
      </p:sp>
    </p:spTree>
    <p:extLst>
      <p:ext uri="{BB962C8B-B14F-4D97-AF65-F5344CB8AC3E}">
        <p14:creationId xmlns:p14="http://schemas.microsoft.com/office/powerpoint/2010/main" val="42034823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Giữ</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gìn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giá</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trị</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phát</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huy</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truyền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thống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lịch</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sử</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bản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sắc</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văn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hoá</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biển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đi</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đôi</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với</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xây</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dựng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xã</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hội</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gắn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kết</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thân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thiện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với</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biển</a:t>
            </a:r>
            <a:r>
              <a:rPr lang="en-US" sz="1200" b="1" kern="1200" dirty="0" smtClean="0">
                <a:solidFill>
                  <a:schemeClr val="tx1"/>
                </a:solidFill>
                <a:latin typeface="+mn-lt"/>
                <a:ea typeface="+mn-ea"/>
                <a:cs typeface="+mn-cs"/>
              </a:rPr>
              <a:t> </a:t>
            </a:r>
          </a:p>
          <a:p>
            <a:pPr fontAlgn="base"/>
            <a:endParaRPr lang="en-US" sz="1200" kern="1200" dirty="0" smtClean="0">
              <a:solidFill>
                <a:schemeClr val="tx1"/>
              </a:solidFill>
              <a:latin typeface="+mn-lt"/>
              <a:ea typeface="+mn-ea"/>
              <a:cs typeface="+mn-cs"/>
            </a:endParaRP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đảm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quyền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tham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hưởng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lợi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trách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nhiệm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người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dân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đối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vững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p>
          <a:p>
            <a:pPr fontAlgn="base"/>
            <a:endParaRPr lang="en-US" sz="1200" kern="1200" dirty="0" smtClean="0">
              <a:solidFill>
                <a:schemeClr val="tx1"/>
              </a:solidFill>
              <a:latin typeface="+mn-lt"/>
              <a:ea typeface="+mn-ea"/>
              <a:cs typeface="+mn-cs"/>
            </a:endParaRP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bằng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bình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đẳng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tuân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luật</a:t>
            </a:r>
            <a:r>
              <a:rPr lang="en-US" sz="1200" kern="1200" dirty="0" smtClean="0">
                <a:solidFill>
                  <a:schemeClr val="tx1"/>
                </a:solidFill>
                <a:latin typeface="+mn-lt"/>
                <a:ea typeface="+mn-ea"/>
                <a:cs typeface="+mn-cs"/>
              </a:rPr>
              <a:t>.</a:t>
            </a:r>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8F65E6D0-28E9-4FEC-A4BD-BE520C19CE14}"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36</a:t>
            </a:fld>
            <a:endParaRPr lang="en-US"/>
          </a:p>
        </p:txBody>
      </p:sp>
    </p:spTree>
    <p:extLst>
      <p:ext uri="{BB962C8B-B14F-4D97-AF65-F5344CB8AC3E}">
        <p14:creationId xmlns:p14="http://schemas.microsoft.com/office/powerpoint/2010/main" val="28162682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vi-VN" sz="1200" spc="-150" dirty="0" smtClean="0">
              <a:solidFill>
                <a:schemeClr val="tx1">
                  <a:lumMod val="95000"/>
                  <a:lumOff val="5000"/>
                </a:schemeClr>
              </a:solidFill>
              <a:latin typeface="Times New Roman" pitchFamily="18" charset="0"/>
              <a:ea typeface="Tahoma" pitchFamily="34" charset="0"/>
              <a:cs typeface="Times New Roman" pitchFamily="18" charset="0"/>
            </a:endParaRPr>
          </a:p>
          <a:p>
            <a:pPr marL="0" marR="0" indent="0" algn="just" defTabSz="914400" rtl="0" eaLnBrk="1" fontAlgn="base" latinLnBrk="0" hangingPunct="1">
              <a:lnSpc>
                <a:spcPct val="100000"/>
              </a:lnSpc>
              <a:spcBef>
                <a:spcPct val="30000"/>
              </a:spcBef>
              <a:spcAft>
                <a:spcPct val="0"/>
              </a:spcAft>
              <a:buClrTx/>
              <a:buSzTx/>
              <a:buFontTx/>
              <a:buNone/>
              <a:tabLst/>
              <a:defRPr/>
            </a:pPr>
            <a:r>
              <a:rPr lang="en-US" sz="1200" kern="1200" baseline="0" dirty="0" err="1" smtClean="0">
                <a:solidFill>
                  <a:schemeClr val="tx1"/>
                </a:solidFill>
                <a:latin typeface="+mn-lt"/>
                <a:ea typeface="+mn-ea"/>
                <a:cs typeface="+mn-cs"/>
              </a:rPr>
              <a:t>Bốn</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là</a:t>
            </a:r>
            <a:r>
              <a:rPr lang="en-US" sz="1200" kern="1200" baseline="0" dirty="0" smtClean="0">
                <a:solidFill>
                  <a:schemeClr val="tx1"/>
                </a:solidFill>
                <a:latin typeface="+mn-lt"/>
                <a:ea typeface="+mn-ea"/>
                <a:cs typeface="+mn-cs"/>
              </a:rPr>
              <a:t>, </a:t>
            </a:r>
            <a:r>
              <a:rPr lang="vi-VN" sz="1200" kern="1200" baseline="0" dirty="0" smtClean="0">
                <a:solidFill>
                  <a:schemeClr val="tx1"/>
                </a:solidFill>
                <a:latin typeface="+mn-lt"/>
                <a:ea typeface="+mn-ea"/>
                <a:cs typeface="+mn-cs"/>
              </a:rPr>
              <a:t>Tăng cường quản lý tổng hợp, thống nhất tài nguyên và bảo vệ môi trường biển, bảo tồn đa dạng sinh học, các hệ sinh thái biển tự nhiên;</a:t>
            </a:r>
          </a:p>
          <a:p>
            <a:pPr marL="0" marR="0" indent="0" algn="just" defTabSz="914400" rtl="0" eaLnBrk="1" fontAlgn="base" latinLnBrk="0" hangingPunct="1">
              <a:lnSpc>
                <a:spcPct val="100000"/>
              </a:lnSpc>
              <a:spcBef>
                <a:spcPct val="30000"/>
              </a:spcBef>
              <a:spcAft>
                <a:spcPct val="0"/>
              </a:spcAft>
              <a:buClrTx/>
              <a:buSzTx/>
              <a:buFontTx/>
              <a:buNone/>
              <a:tabLst/>
              <a:defRPr/>
            </a:pPr>
            <a:r>
              <a:rPr lang="vi-VN" sz="1200" kern="1200" baseline="0" dirty="0" smtClean="0">
                <a:solidFill>
                  <a:schemeClr val="tx1"/>
                </a:solidFill>
                <a:latin typeface="+mn-lt"/>
                <a:ea typeface="+mn-ea"/>
                <a:cs typeface="+mn-cs"/>
              </a:rPr>
              <a:t>+ Chủ động ứng phó với biến đổi khí hậu, nước biển dâng.</a:t>
            </a:r>
          </a:p>
          <a:p>
            <a:pPr marL="0" marR="0" indent="0" algn="just" defTabSz="914400" rtl="0" eaLnBrk="1" fontAlgn="base" latinLnBrk="0" hangingPunct="1">
              <a:lnSpc>
                <a:spcPct val="100000"/>
              </a:lnSpc>
              <a:spcBef>
                <a:spcPct val="30000"/>
              </a:spcBef>
              <a:spcAft>
                <a:spcPct val="0"/>
              </a:spcAft>
              <a:buClrTx/>
              <a:buSzTx/>
              <a:buFontTx/>
              <a:buNone/>
              <a:tabLst/>
              <a:defRPr/>
            </a:pPr>
            <a:r>
              <a:rPr lang="vi-VN" sz="1200" kern="1200" baseline="0" dirty="0" smtClean="0">
                <a:solidFill>
                  <a:schemeClr val="tx1"/>
                </a:solidFill>
                <a:latin typeface="+mn-lt"/>
                <a:ea typeface="+mn-ea"/>
                <a:cs typeface="+mn-cs"/>
              </a:rPr>
              <a:t>+  Đẩy mạnh đầu tư vào bảo tồn và phát triển giá trị đa dạng sinh học, phục hồi các hệ sinh thái biển </a:t>
            </a:r>
          </a:p>
          <a:p>
            <a:pPr marL="0" marR="0" indent="0" algn="just" defTabSz="914400" rtl="0" eaLnBrk="1" fontAlgn="base" latinLnBrk="0" hangingPunct="1">
              <a:lnSpc>
                <a:spcPct val="100000"/>
              </a:lnSpc>
              <a:spcBef>
                <a:spcPct val="30000"/>
              </a:spcBef>
              <a:spcAft>
                <a:spcPct val="0"/>
              </a:spcAft>
              <a:buClrTx/>
              <a:buSzTx/>
              <a:buFontTx/>
              <a:buNone/>
              <a:tabLst/>
              <a:defRPr/>
            </a:pPr>
            <a:r>
              <a:rPr lang="vi-VN" sz="1200" kern="1200" baseline="0" dirty="0" smtClean="0">
                <a:solidFill>
                  <a:schemeClr val="tx1"/>
                </a:solidFill>
                <a:latin typeface="+mn-lt"/>
                <a:ea typeface="+mn-ea"/>
                <a:cs typeface="+mn-cs"/>
              </a:rPr>
              <a:t>+ Bảo vệ tính toàn vẹn của hệ sinh thái từ đất liền ra biển. Gắn bảo vệ môi trường biển với phòng ngừa, ngăn chặn ô nhiễm, sự cố môi trường, tăng cường hợp tác khu vực và toàn cầu.</a:t>
            </a:r>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0D21B619-C1F0-4AF5-92C0-AE5376686016}"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37</a:t>
            </a:fld>
            <a:endParaRPr lang="en-US"/>
          </a:p>
        </p:txBody>
      </p:sp>
    </p:spTree>
    <p:extLst>
      <p:ext uri="{BB962C8B-B14F-4D97-AF65-F5344CB8AC3E}">
        <p14:creationId xmlns:p14="http://schemas.microsoft.com/office/powerpoint/2010/main" val="12355602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de-DE" sz="1200" kern="1200" dirty="0" smtClean="0">
                <a:solidFill>
                  <a:schemeClr val="tx1"/>
                </a:solidFill>
                <a:latin typeface="+mn-lt"/>
                <a:ea typeface="+mn-ea"/>
                <a:cs typeface="+mn-cs"/>
              </a:rPr>
              <a:t>Năm</a:t>
            </a:r>
            <a:r>
              <a:rPr lang="de-DE" sz="1200" kern="1200" baseline="0" dirty="0" smtClean="0">
                <a:solidFill>
                  <a:schemeClr val="tx1"/>
                </a:solidFill>
                <a:latin typeface="+mn-lt"/>
                <a:ea typeface="+mn-ea"/>
                <a:cs typeface="+mn-cs"/>
              </a:rPr>
              <a:t> là, </a:t>
            </a:r>
            <a:r>
              <a:rPr lang="vi-VN" sz="1200" kern="1200" baseline="0" dirty="0" smtClean="0">
                <a:solidFill>
                  <a:schemeClr val="tx1"/>
                </a:solidFill>
                <a:latin typeface="+mn-lt"/>
                <a:ea typeface="+mn-ea"/>
                <a:cs typeface="+mn-cs"/>
              </a:rPr>
              <a:t>Lấy khoa học, công nghệ tiên tiến, hiện đại và nguồn nhân lực chất lượng cao làm nhân tố đột phá. </a:t>
            </a:r>
            <a:endParaRPr lang="en-US" sz="1200" kern="1200" baseline="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vi-VN" sz="1200" kern="1200" baseline="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vi-VN" sz="1200" kern="1200" baseline="0" dirty="0" smtClean="0">
                <a:solidFill>
                  <a:schemeClr val="tx1"/>
                </a:solidFill>
                <a:latin typeface="+mn-lt"/>
                <a:ea typeface="+mn-ea"/>
                <a:cs typeface="+mn-cs"/>
              </a:rPr>
              <a:t>+ Ưu tiên đầu tư ngân sách nhà nước cho công tác nghiên cứu, điều tra cơ bản, đào tạo nguồn nhân lực về biển; </a:t>
            </a:r>
          </a:p>
          <a:p>
            <a:pPr marL="0" marR="0" indent="0" algn="l" defTabSz="914400" rtl="0" eaLnBrk="1" fontAlgn="base" latinLnBrk="0" hangingPunct="1">
              <a:lnSpc>
                <a:spcPct val="100000"/>
              </a:lnSpc>
              <a:spcBef>
                <a:spcPct val="30000"/>
              </a:spcBef>
              <a:spcAft>
                <a:spcPct val="0"/>
              </a:spcAft>
              <a:buClrTx/>
              <a:buSzTx/>
              <a:buFontTx/>
              <a:buNone/>
              <a:tabLst/>
              <a:defRPr/>
            </a:pPr>
            <a:r>
              <a:rPr lang="vi-VN" sz="1200" kern="1200" baseline="0" dirty="0" smtClean="0">
                <a:solidFill>
                  <a:schemeClr val="tx1"/>
                </a:solidFill>
                <a:latin typeface="+mn-lt"/>
                <a:ea typeface="+mn-ea"/>
                <a:cs typeface="+mn-cs"/>
              </a:rPr>
              <a:t>+ Kết hợp huy động các nguồn lực trong và ngoài nước.</a:t>
            </a:r>
          </a:p>
          <a:p>
            <a:pPr marL="0" marR="0" indent="0" algn="l" defTabSz="914400" rtl="0" eaLnBrk="1" fontAlgn="base" latinLnBrk="0" hangingPunct="1">
              <a:lnSpc>
                <a:spcPct val="100000"/>
              </a:lnSpc>
              <a:spcBef>
                <a:spcPct val="30000"/>
              </a:spcBef>
              <a:spcAft>
                <a:spcPct val="0"/>
              </a:spcAft>
              <a:buClrTx/>
              <a:buSzTx/>
              <a:buFontTx/>
              <a:buNone/>
              <a:tabLst/>
              <a:defRPr/>
            </a:pPr>
            <a:r>
              <a:rPr lang="vi-VN" sz="1200" kern="1200" baseline="0" dirty="0" smtClean="0">
                <a:solidFill>
                  <a:schemeClr val="tx1"/>
                </a:solidFill>
                <a:latin typeface="+mn-lt"/>
                <a:ea typeface="+mn-ea"/>
                <a:cs typeface="+mn-cs"/>
              </a:rPr>
              <a:t>+ Chủ động, nâng cao hiệu quả hội nhập, hợp tác quốc tế, ưu tiên thu hút các nhà đầu tư chiến lược hàng đầu thế giới có công nghệ nguồn, trình độ quản lý tiên tiến trên nguyên tắc bình đẳng, cùng có lợi, tôn trọng độc lập, chủ quyền và toàn vẹn lãnh thổ của Việt Nam.</a:t>
            </a:r>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BD9C2142-1892-4E78-AE37-2E89EB8FF989}"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38</a:t>
            </a:fld>
            <a:endParaRPr lang="en-US"/>
          </a:p>
        </p:txBody>
      </p:sp>
    </p:spTree>
    <p:extLst>
      <p:ext uri="{BB962C8B-B14F-4D97-AF65-F5344CB8AC3E}">
        <p14:creationId xmlns:p14="http://schemas.microsoft.com/office/powerpoint/2010/main" val="35306845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Về</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mục</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tiêu</a:t>
            </a:r>
            <a:r>
              <a:rPr lang="en-US" sz="1200" kern="1200" dirty="0" smtClean="0">
                <a:solidFill>
                  <a:schemeClr val="tx1"/>
                </a:solidFill>
                <a:latin typeface="+mn-lt"/>
                <a:ea typeface="+mn-ea"/>
                <a:cs typeface="+mn-cs"/>
              </a:rPr>
              <a:t>,  </a:t>
            </a:r>
            <a:r>
              <a:rPr lang="tr-TR" sz="1200" kern="1200" dirty="0" smtClean="0">
                <a:solidFill>
                  <a:schemeClr val="tx1"/>
                </a:solidFill>
                <a:latin typeface="+mn-lt"/>
                <a:ea typeface="+mn-ea"/>
                <a:cs typeface="+mn-cs"/>
              </a:rPr>
              <a:t>Ban Chấp hành Trung ương Đảng thống nhất xác định: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Mục</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tiêu</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tổng</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quát</a:t>
            </a:r>
            <a:r>
              <a:rPr lang="en-US" sz="1200" i="1" kern="1200" dirty="0" smtClean="0">
                <a:solidFill>
                  <a:schemeClr val="tx1"/>
                </a:solidFill>
                <a:latin typeface="+mn-lt"/>
                <a:ea typeface="+mn-ea"/>
                <a:cs typeface="+mn-cs"/>
              </a:rPr>
              <a:t>:</a:t>
            </a:r>
          </a:p>
          <a:p>
            <a:pPr marL="0" marR="0" indent="0" algn="l" defTabSz="914400" rtl="0" eaLnBrk="1" fontAlgn="base" latinLnBrk="0" hangingPunct="1">
              <a:lnSpc>
                <a:spcPct val="100000"/>
              </a:lnSpc>
              <a:spcBef>
                <a:spcPct val="30000"/>
              </a:spcBef>
              <a:spcAft>
                <a:spcPct val="0"/>
              </a:spcAft>
              <a:buClrTx/>
              <a:buSzTx/>
              <a:buFontTx/>
              <a:buNone/>
              <a:tabLst/>
              <a:defRPr/>
            </a:pPr>
            <a:endParaRPr lang="vi-VN" sz="1200" i="1" kern="120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i="0" kern="1200" dirty="0" smtClean="0">
                <a:solidFill>
                  <a:schemeClr val="tx1"/>
                </a:solidFill>
                <a:latin typeface="+mn-lt"/>
                <a:ea typeface="+mn-ea"/>
                <a:cs typeface="+mn-cs"/>
              </a:rPr>
              <a:t>	</a:t>
            </a:r>
            <a:r>
              <a:rPr lang="vi-VN" sz="1200" i="0" kern="1200" dirty="0" smtClean="0">
                <a:solidFill>
                  <a:schemeClr val="tx1"/>
                </a:solidFill>
                <a:latin typeface="+mn-lt"/>
                <a:ea typeface="+mn-ea"/>
                <a:cs typeface="+mn-cs"/>
              </a:rPr>
              <a:t>Qua 10 năm thực hiện Nghị quyết Trung ương 4 khoá X về Chiến lược biển Việt Nam đến năm 2020 với những kết quả đạt được, Đảng ta đưa ra mục tiêu tổng quát như sau</a:t>
            </a:r>
            <a:r>
              <a:rPr lang="en-US" sz="1200" i="0" kern="1200" dirty="0" smtClean="0">
                <a:solidFill>
                  <a:schemeClr val="tx1"/>
                </a:solidFill>
                <a:latin typeface="+mn-lt"/>
                <a:ea typeface="+mn-ea"/>
                <a:cs typeface="+mn-cs"/>
              </a:rPr>
              <a: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i="0" kern="1200" dirty="0" smtClean="0">
              <a:solidFill>
                <a:schemeClr val="tx1"/>
              </a:solidFill>
              <a:latin typeface="+mn-lt"/>
              <a:ea typeface="+mn-ea"/>
              <a:cs typeface="+mn-cs"/>
            </a:endParaRPr>
          </a:p>
          <a:p>
            <a:pPr fontAlgn="base"/>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Đưa</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Việt</a:t>
            </a:r>
            <a:r>
              <a:rPr lang="en-US" sz="1200" b="1" kern="1200" dirty="0" smtClean="0">
                <a:solidFill>
                  <a:schemeClr val="tx1"/>
                </a:solidFill>
                <a:latin typeface="+mn-lt"/>
                <a:ea typeface="+mn-ea"/>
                <a:cs typeface="+mn-cs"/>
              </a:rPr>
              <a:t> Nam </a:t>
            </a:r>
            <a:r>
              <a:rPr lang="en-US" sz="1200" b="1" kern="1200" dirty="0" err="1" smtClean="0">
                <a:solidFill>
                  <a:schemeClr val="tx1"/>
                </a:solidFill>
                <a:latin typeface="+mn-lt"/>
                <a:ea typeface="+mn-ea"/>
                <a:cs typeface="+mn-cs"/>
              </a:rPr>
              <a:t>trở</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thành</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quốc</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gia</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biển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mạnh</a:t>
            </a:r>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cơ</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bản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tiêu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chí</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vững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Hình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thành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hoá</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thích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ứng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đổi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khí</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hậu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dâng</a:t>
            </a:r>
            <a:r>
              <a:rPr lang="en-US" sz="1200" kern="1200" dirty="0" smtClean="0">
                <a:solidFill>
                  <a:schemeClr val="tx1"/>
                </a:solidFill>
                <a:latin typeface="+mn-lt"/>
                <a:ea typeface="+mn-ea"/>
                <a:cs typeface="+mn-cs"/>
              </a:rPr>
              <a:t>; </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chặn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thế</a:t>
            </a:r>
            <a:r>
              <a:rPr lang="en-US" sz="1200" kern="1200" dirty="0" smtClean="0">
                <a:solidFill>
                  <a:schemeClr val="tx1"/>
                </a:solidFill>
                <a:latin typeface="+mn-lt"/>
                <a:ea typeface="+mn-ea"/>
                <a:cs typeface="+mn-cs"/>
              </a:rPr>
              <a:t> ô </a:t>
            </a:r>
            <a:r>
              <a:rPr lang="en-US" sz="1200" kern="1200" dirty="0" err="1" smtClean="0">
                <a:solidFill>
                  <a:schemeClr val="tx1"/>
                </a:solidFill>
                <a:latin typeface="+mn-lt"/>
                <a:ea typeface="+mn-ea"/>
                <a:cs typeface="+mn-cs"/>
              </a:rPr>
              <a:t>nhiễm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suy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thoái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môi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trường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tình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lở</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bờ</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xâm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thực</a:t>
            </a:r>
            <a:r>
              <a:rPr lang="en-US" sz="1200" kern="1200" dirty="0" smtClean="0">
                <a:solidFill>
                  <a:schemeClr val="tx1"/>
                </a:solidFill>
                <a:latin typeface="+mn-lt"/>
                <a:ea typeface="+mn-ea"/>
                <a:cs typeface="+mn-cs"/>
              </a:rPr>
              <a:t>; </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Phục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hồi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tồn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hệ</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trọng</a:t>
            </a:r>
            <a:r>
              <a:rPr lang="en-US" sz="1200" kern="1200" dirty="0" smtClean="0">
                <a:solidFill>
                  <a:schemeClr val="tx1"/>
                </a:solidFill>
                <a:latin typeface="+mn-lt"/>
                <a:ea typeface="+mn-ea"/>
                <a:cs typeface="+mn-cs"/>
              </a:rPr>
              <a:t>. </a:t>
            </a:r>
          </a:p>
          <a:p>
            <a:pPr fontAlgn="base"/>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Ửng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dụng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những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thành</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tựu</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khoa</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học</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mới</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tiên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tiến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hiện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đại</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trở</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thành</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nhân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tố</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trực</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tiếp</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thúc</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đẩy</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phát</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triển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bền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vững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kinh</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tế</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biển</a:t>
            </a:r>
            <a:r>
              <a:rPr lang="en-US" sz="1200" b="1"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i="0" kern="1200" dirty="0" smtClean="0">
              <a:solidFill>
                <a:schemeClr val="tx1"/>
              </a:solidFill>
              <a:latin typeface="+mn-lt"/>
              <a:ea typeface="+mn-ea"/>
              <a:cs typeface="+mn-cs"/>
            </a:endParaRPr>
          </a:p>
        </p:txBody>
      </p:sp>
      <p:sp>
        <p:nvSpPr>
          <p:cNvPr id="64515"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vi-VN"/>
              <a:t>BAN TỔ CHỨC TRUNG ƯƠNG</a:t>
            </a:r>
            <a:endParaRPr lang="en-US"/>
          </a:p>
        </p:txBody>
      </p:sp>
      <p:sp>
        <p:nvSpPr>
          <p:cNvPr id="64516"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22DDDE60-C9A3-491D-8F55-E7B37C83A351}" type="datetime1">
              <a:rPr lang="en-US" smtClean="0"/>
              <a:t>12/3/2018</a:t>
            </a:fld>
            <a:endParaRPr lang="en-US"/>
          </a:p>
        </p:txBody>
      </p:sp>
      <p:sp>
        <p:nvSpPr>
          <p:cNvPr id="64517"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t>VĂN PHÒNG BAN</a:t>
            </a:r>
          </a:p>
        </p:txBody>
      </p:sp>
      <p:sp>
        <p:nvSpPr>
          <p:cNvPr id="64518"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C7B503A-DD6B-4B11-9C69-A3BE31823A22}" type="slidenum">
              <a:rPr lang="en-US"/>
              <a:pPr fontAlgn="base">
                <a:spcBef>
                  <a:spcPct val="0"/>
                </a:spcBef>
                <a:spcAft>
                  <a:spcPct val="0"/>
                </a:spcAft>
              </a:pPr>
              <a:t>39</a:t>
            </a:fld>
            <a:endParaRPr lang="en-US"/>
          </a:p>
        </p:txBody>
      </p:sp>
    </p:spTree>
    <p:extLst>
      <p:ext uri="{BB962C8B-B14F-4D97-AF65-F5344CB8AC3E}">
        <p14:creationId xmlns:p14="http://schemas.microsoft.com/office/powerpoint/2010/main" val="37819564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de-DE" sz="1200" kern="1200" dirty="0" smtClean="0">
                <a:solidFill>
                  <a:schemeClr val="tx1"/>
                </a:solidFill>
                <a:latin typeface="+mn-lt"/>
                <a:ea typeface="+mn-ea"/>
                <a:cs typeface="+mn-cs"/>
              </a:rPr>
              <a:t>Một</a:t>
            </a:r>
            <a:r>
              <a:rPr lang="de-DE" sz="1200" kern="1200" baseline="0" dirty="0" smtClean="0">
                <a:solidFill>
                  <a:schemeClr val="tx1"/>
                </a:solidFill>
                <a:latin typeface="+mn-lt"/>
                <a:ea typeface="+mn-ea"/>
                <a:cs typeface="+mn-cs"/>
              </a:rPr>
              <a:t> là, </a:t>
            </a:r>
            <a:r>
              <a:rPr lang="vi-VN" sz="1200" kern="1200" baseline="0" dirty="0" smtClean="0">
                <a:solidFill>
                  <a:schemeClr val="tx1"/>
                </a:solidFill>
                <a:latin typeface="+mn-lt"/>
                <a:ea typeface="+mn-ea"/>
                <a:cs typeface="+mn-cs"/>
              </a:rPr>
              <a:t>Các chỉ tiêu tổng hợp: </a:t>
            </a:r>
            <a:endParaRPr lang="en-US" sz="1200" kern="1200" baseline="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vi-VN" sz="1200" kern="1200" baseline="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vi-VN" sz="1200" kern="1200" baseline="0" dirty="0" smtClean="0">
                <a:solidFill>
                  <a:schemeClr val="tx1"/>
                </a:solidFill>
                <a:latin typeface="+mn-lt"/>
                <a:ea typeface="+mn-ea"/>
                <a:cs typeface="+mn-cs"/>
              </a:rPr>
              <a:t>+ Các chỉ tiêu về quản trị biển và đại dương, quản lý vùng bờ theo chuẩn mực quốc tế đạt mức thuộc nhóm nước trung bình cao trở lên trên thế giới. </a:t>
            </a:r>
          </a:p>
          <a:p>
            <a:pPr marL="0" marR="0" indent="0" algn="l" defTabSz="914400" rtl="0" eaLnBrk="1" fontAlgn="base" latinLnBrk="0" hangingPunct="1">
              <a:lnSpc>
                <a:spcPct val="100000"/>
              </a:lnSpc>
              <a:spcBef>
                <a:spcPct val="30000"/>
              </a:spcBef>
              <a:spcAft>
                <a:spcPct val="0"/>
              </a:spcAft>
              <a:buClrTx/>
              <a:buSzTx/>
              <a:buFontTx/>
              <a:buNone/>
              <a:tabLst/>
              <a:defRPr/>
            </a:pPr>
            <a:r>
              <a:rPr lang="vi-VN" sz="1200" kern="1200" baseline="0" dirty="0" smtClean="0">
                <a:solidFill>
                  <a:schemeClr val="tx1"/>
                </a:solidFill>
                <a:latin typeface="+mn-lt"/>
                <a:ea typeface="+mn-ea"/>
                <a:cs typeface="+mn-cs"/>
              </a:rPr>
              <a:t>+ Các hoạt động phát triển kinh tế - xã hội liên quan đến biển, đảo được thực hiện theo nguyên tắc quản lý tổng hợp phù hợp với hệ sinh thái biển.</a:t>
            </a:r>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C5AF6887-2559-4A4F-A67E-8D2E5A9C08BA}"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40</a:t>
            </a:fld>
            <a:endParaRPr lang="en-US"/>
          </a:p>
        </p:txBody>
      </p:sp>
    </p:spTree>
    <p:extLst>
      <p:ext uri="{BB962C8B-B14F-4D97-AF65-F5344CB8AC3E}">
        <p14:creationId xmlns:p14="http://schemas.microsoft.com/office/powerpoint/2010/main" val="1155522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eaLnBrk="1" fontAlgn="auto" hangingPunct="1">
              <a:spcAft>
                <a:spcPts val="0"/>
              </a:spcAft>
              <a:buFont typeface="Arial" panose="020B0604020202020204" pitchFamily="34" charset="0"/>
              <a:buNone/>
              <a:defRPr/>
            </a:pPr>
            <a:r>
              <a:rPr lang="vi-VN" sz="1400" dirty="0" smtClean="0">
                <a:solidFill>
                  <a:srgbClr val="C00000"/>
                </a:solidFill>
              </a:rPr>
              <a:t>Đánh giá khái quát những mặt được, hạn chế, yếu kém và nguyên nhân qua 10 năm thực hiện </a:t>
            </a:r>
            <a:r>
              <a:rPr lang="en-US" sz="1400" dirty="0" err="1" smtClean="0">
                <a:solidFill>
                  <a:srgbClr val="C00000"/>
                </a:solidFill>
              </a:rPr>
              <a:t>Chiến</a:t>
            </a:r>
            <a:r>
              <a:rPr lang="en-US" sz="1400" dirty="0" smtClean="0">
                <a:solidFill>
                  <a:srgbClr val="C00000"/>
                </a:solidFill>
              </a:rPr>
              <a:t> l</a:t>
            </a:r>
            <a:r>
              <a:rPr lang="vi-VN" sz="1400" dirty="0" smtClean="0">
                <a:solidFill>
                  <a:srgbClr val="C00000"/>
                </a:solidFill>
              </a:rPr>
              <a:t>ư</a:t>
            </a:r>
            <a:r>
              <a:rPr lang="en-US" sz="1400" dirty="0" err="1" smtClean="0">
                <a:solidFill>
                  <a:srgbClr val="C00000"/>
                </a:solidFill>
              </a:rPr>
              <a:t>ợc</a:t>
            </a:r>
            <a:r>
              <a:rPr lang="en-US" sz="1400" dirty="0" smtClean="0">
                <a:solidFill>
                  <a:srgbClr val="C00000"/>
                </a:solidFill>
              </a:rPr>
              <a:t> </a:t>
            </a:r>
            <a:r>
              <a:rPr lang="en-US" sz="1400" dirty="0" err="1" smtClean="0">
                <a:solidFill>
                  <a:srgbClr val="C00000"/>
                </a:solidFill>
              </a:rPr>
              <a:t>biển</a:t>
            </a:r>
            <a:r>
              <a:rPr lang="en-US" sz="1400" dirty="0" smtClean="0">
                <a:solidFill>
                  <a:srgbClr val="C00000"/>
                </a:solidFill>
              </a:rPr>
              <a:t> </a:t>
            </a:r>
            <a:r>
              <a:rPr lang="en-US" sz="1400" dirty="0" err="1" smtClean="0">
                <a:solidFill>
                  <a:srgbClr val="C00000"/>
                </a:solidFill>
              </a:rPr>
              <a:t>Việt</a:t>
            </a:r>
            <a:r>
              <a:rPr lang="en-US" sz="1400" dirty="0" smtClean="0">
                <a:solidFill>
                  <a:srgbClr val="C00000"/>
                </a:solidFill>
              </a:rPr>
              <a:t> Nam </a:t>
            </a:r>
            <a:r>
              <a:rPr lang="en-US" sz="1400" dirty="0" err="1" smtClean="0">
                <a:solidFill>
                  <a:srgbClr val="C00000"/>
                </a:solidFill>
              </a:rPr>
              <a:t>đến</a:t>
            </a:r>
            <a:r>
              <a:rPr lang="en-US" sz="1400" dirty="0" smtClean="0">
                <a:solidFill>
                  <a:srgbClr val="C00000"/>
                </a:solidFill>
              </a:rPr>
              <a:t> </a:t>
            </a:r>
            <a:r>
              <a:rPr lang="en-US" sz="1400" dirty="0" err="1" smtClean="0">
                <a:solidFill>
                  <a:srgbClr val="C00000"/>
                </a:solidFill>
              </a:rPr>
              <a:t>năm</a:t>
            </a:r>
            <a:r>
              <a:rPr lang="en-US" sz="1400" dirty="0" smtClean="0">
                <a:solidFill>
                  <a:srgbClr val="C00000"/>
                </a:solidFill>
              </a:rPr>
              <a:t> 2020 </a:t>
            </a:r>
            <a:r>
              <a:rPr lang="en-US" sz="1400" dirty="0" smtClean="0">
                <a:solidFill>
                  <a:srgbClr val="FF0000"/>
                </a:solidFill>
              </a:rPr>
              <a:t>(</a:t>
            </a:r>
            <a:r>
              <a:rPr lang="en-US" sz="1400" dirty="0" err="1" smtClean="0">
                <a:solidFill>
                  <a:srgbClr val="FF0000"/>
                </a:solidFill>
              </a:rPr>
              <a:t>Nghị</a:t>
            </a:r>
            <a:r>
              <a:rPr lang="en-US" sz="1400" dirty="0" smtClean="0">
                <a:solidFill>
                  <a:srgbClr val="FF0000"/>
                </a:solidFill>
              </a:rPr>
              <a:t> </a:t>
            </a:r>
            <a:r>
              <a:rPr lang="en-US" sz="1400" dirty="0" err="1" smtClean="0">
                <a:solidFill>
                  <a:srgbClr val="FF0000"/>
                </a:solidFill>
              </a:rPr>
              <a:t>quyết</a:t>
            </a:r>
            <a:r>
              <a:rPr lang="en-US" sz="1400" dirty="0" smtClean="0">
                <a:solidFill>
                  <a:srgbClr val="FF0000"/>
                </a:solidFill>
              </a:rPr>
              <a:t> </a:t>
            </a:r>
            <a:r>
              <a:rPr lang="en-US" sz="1400" dirty="0" err="1" smtClean="0">
                <a:solidFill>
                  <a:srgbClr val="FF0000"/>
                </a:solidFill>
              </a:rPr>
              <a:t>số</a:t>
            </a:r>
            <a:r>
              <a:rPr lang="en-US" sz="1400" dirty="0" smtClean="0">
                <a:solidFill>
                  <a:srgbClr val="FF0000"/>
                </a:solidFill>
              </a:rPr>
              <a:t> 09-NQ/TW)</a:t>
            </a:r>
            <a:r>
              <a:rPr lang="en-US" sz="1400" b="1" kern="1200" dirty="0" smtClean="0">
                <a:solidFill>
                  <a:schemeClr val="tx1"/>
                </a:solidFill>
                <a:latin typeface="Times New Roman" pitchFamily="18" charset="0"/>
                <a:ea typeface="+mn-ea"/>
                <a:cs typeface="Times New Roman" pitchFamily="18" charset="0"/>
              </a:rPr>
              <a:t>	</a:t>
            </a:r>
          </a:p>
          <a:p>
            <a:pPr marL="0" indent="0" eaLnBrk="1" fontAlgn="auto" hangingPunct="1">
              <a:spcAft>
                <a:spcPts val="0"/>
              </a:spcAft>
              <a:buFont typeface="Arial" panose="020B0604020202020204" pitchFamily="34" charset="0"/>
              <a:buNone/>
              <a:defRPr/>
            </a:pPr>
            <a:endParaRPr lang="en-US" sz="1400" b="1" kern="1200" dirty="0" smtClean="0">
              <a:solidFill>
                <a:schemeClr val="tx1"/>
              </a:solidFill>
              <a:effectLst>
                <a:outerShdw blurRad="38100" dist="38100" dir="2700000" algn="tl">
                  <a:srgbClr val="000000">
                    <a:alpha val="43137"/>
                  </a:srgbClr>
                </a:outerShdw>
              </a:effectLst>
              <a:latin typeface="Times New Roman" pitchFamily="18" charset="0"/>
              <a:ea typeface="+mn-ea"/>
              <a:cs typeface="Times New Roman" pitchFamily="18" charset="0"/>
            </a:endParaRPr>
          </a:p>
          <a:p>
            <a:pPr marL="0" indent="0" eaLnBrk="1" fontAlgn="auto" hangingPunct="1">
              <a:spcAft>
                <a:spcPts val="0"/>
              </a:spcAft>
              <a:buFont typeface="Arial" panose="020B0604020202020204" pitchFamily="34" charset="0"/>
              <a:buNone/>
              <a:defRPr/>
            </a:pPr>
            <a:r>
              <a:rPr lang="en-US" sz="1400" dirty="0" err="1" smtClean="0">
                <a:solidFill>
                  <a:schemeClr val="bg1"/>
                </a:solidFill>
                <a:effectLst>
                  <a:outerShdw blurRad="38100" dist="38100" dir="2700000" algn="tl">
                    <a:srgbClr val="000000">
                      <a:alpha val="43137"/>
                    </a:srgbClr>
                  </a:outerShdw>
                </a:effectLst>
              </a:rPr>
              <a:t>Một</a:t>
            </a:r>
            <a:r>
              <a:rPr lang="en-US" sz="1400" baseline="0" dirty="0" smtClean="0">
                <a:solidFill>
                  <a:schemeClr val="bg1"/>
                </a:solidFill>
                <a:effectLst>
                  <a:outerShdw blurRad="38100" dist="38100" dir="2700000" algn="tl">
                    <a:srgbClr val="000000">
                      <a:alpha val="43137"/>
                    </a:srgbClr>
                  </a:outerShdw>
                </a:effectLst>
              </a:rPr>
              <a:t> </a:t>
            </a:r>
            <a:r>
              <a:rPr lang="en-US" sz="1400" baseline="0" dirty="0" err="1" smtClean="0">
                <a:solidFill>
                  <a:schemeClr val="bg1"/>
                </a:solidFill>
                <a:effectLst>
                  <a:outerShdw blurRad="38100" dist="38100" dir="2700000" algn="tl">
                    <a:srgbClr val="000000">
                      <a:alpha val="43137"/>
                    </a:srgbClr>
                  </a:outerShdw>
                </a:effectLst>
              </a:rPr>
              <a:t>là</a:t>
            </a:r>
            <a:r>
              <a:rPr lang="en-US" sz="1400" baseline="0" dirty="0" smtClean="0">
                <a:solidFill>
                  <a:schemeClr val="bg1"/>
                </a:solidFill>
                <a:effectLst>
                  <a:outerShdw blurRad="38100" dist="38100" dir="2700000" algn="tl">
                    <a:srgbClr val="000000">
                      <a:alpha val="43137"/>
                    </a:srgbClr>
                  </a:outerShdw>
                </a:effectLst>
              </a:rPr>
              <a:t>, n</a:t>
            </a:r>
            <a:r>
              <a:rPr lang="vi-VN" sz="1400" dirty="0" smtClean="0">
                <a:solidFill>
                  <a:schemeClr val="bg1"/>
                </a:solidFill>
                <a:effectLst>
                  <a:outerShdw blurRad="38100" dist="38100" dir="2700000" algn="tl">
                    <a:srgbClr val="000000">
                      <a:alpha val="43137"/>
                    </a:srgbClr>
                  </a:outerShdw>
                </a:effectLst>
              </a:rPr>
              <a:t>hận thức của hệ thống chính trị, toàn xã hội và kiều bào ta ở nước ngoài về biển, đảo được nâng lên. Đã đổi mới tư duy hướng mạnh ra biển, phát huy tiềm năng, lợi thế của biển để phát triển đất nước. </a:t>
            </a:r>
          </a:p>
          <a:p>
            <a:pPr marL="0" indent="0" eaLnBrk="1" fontAlgn="auto" hangingPunct="1">
              <a:spcAft>
                <a:spcPts val="0"/>
              </a:spcAft>
              <a:buFont typeface="Arial" panose="020B0604020202020204" pitchFamily="34" charset="0"/>
              <a:buNone/>
              <a:defRPr/>
            </a:pPr>
            <a:endParaRPr lang="en-US" sz="1400" b="1" i="1" dirty="0" smtClean="0">
              <a:solidFill>
                <a:schemeClr val="bg1"/>
              </a:solidFill>
              <a:effectLst>
                <a:outerShdw blurRad="38100" dist="38100" dir="2700000" algn="tl">
                  <a:srgbClr val="000000">
                    <a:alpha val="43137"/>
                  </a:srgbClr>
                </a:outerShdw>
              </a:effectLst>
            </a:endParaRPr>
          </a:p>
          <a:p>
            <a:pPr marL="0" indent="0" eaLnBrk="1" fontAlgn="auto" hangingPunct="1">
              <a:spcAft>
                <a:spcPts val="0"/>
              </a:spcAft>
              <a:buFont typeface="Arial" panose="020B0604020202020204" pitchFamily="34" charset="0"/>
              <a:buNone/>
              <a:defRPr/>
            </a:pPr>
            <a:endParaRPr lang="en-US" sz="1400" dirty="0" smtClean="0">
              <a:latin typeface="Times New Roman" pitchFamily="18" charset="0"/>
              <a:cs typeface="Times New Roman" pitchFamily="18" charset="0"/>
            </a:endParaRPr>
          </a:p>
        </p:txBody>
      </p:sp>
      <p:sp>
        <p:nvSpPr>
          <p:cNvPr id="34819"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vi-VN"/>
              <a:t>BAN TỔ CHỨC TRUNG ƯƠNG</a:t>
            </a:r>
            <a:endParaRPr lang="en-US"/>
          </a:p>
        </p:txBody>
      </p:sp>
      <p:sp>
        <p:nvSpPr>
          <p:cNvPr id="34820"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0F8CBB6F-DF9F-477C-A480-9517225A089D}" type="datetime1">
              <a:rPr lang="en-US" smtClean="0"/>
              <a:t>12/3/2018</a:t>
            </a:fld>
            <a:endParaRPr lang="en-US"/>
          </a:p>
        </p:txBody>
      </p:sp>
      <p:sp>
        <p:nvSpPr>
          <p:cNvPr id="34821"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t>VĂN PHÒNG BAN</a:t>
            </a:r>
          </a:p>
        </p:txBody>
      </p:sp>
      <p:sp>
        <p:nvSpPr>
          <p:cNvPr id="34822"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0CC3BA-E6DF-4EB1-9BA0-5DBCAC300751}" type="slidenum">
              <a:rPr lang="en-US"/>
              <a:pPr fontAlgn="base">
                <a:spcBef>
                  <a:spcPct val="0"/>
                </a:spcBef>
                <a:spcAft>
                  <a:spcPct val="0"/>
                </a:spcAft>
              </a:pPr>
              <a:t>4</a:t>
            </a:fld>
            <a:endParaRPr lang="en-US"/>
          </a:p>
        </p:txBody>
      </p:sp>
    </p:spTree>
    <p:extLst>
      <p:ext uri="{BB962C8B-B14F-4D97-AF65-F5344CB8AC3E}">
        <p14:creationId xmlns:p14="http://schemas.microsoft.com/office/powerpoint/2010/main" val="6647722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de-DE" sz="1200" kern="1200" dirty="0" smtClean="0">
                <a:solidFill>
                  <a:schemeClr val="tx1"/>
                </a:solidFill>
                <a:latin typeface="+mn-lt"/>
                <a:ea typeface="+mn-ea"/>
                <a:cs typeface="+mn-cs"/>
              </a:rPr>
              <a:t>Hai là,</a:t>
            </a:r>
            <a:r>
              <a:rPr lang="de-DE" sz="1200" kern="1200" baseline="0" dirty="0" smtClean="0">
                <a:solidFill>
                  <a:schemeClr val="tx1"/>
                </a:solidFill>
                <a:latin typeface="+mn-lt"/>
                <a:ea typeface="+mn-ea"/>
                <a:cs typeface="+mn-cs"/>
              </a:rPr>
              <a:t> </a:t>
            </a:r>
            <a:r>
              <a:rPr lang="vi-VN" sz="1200" kern="1200" baseline="0" dirty="0" smtClean="0">
                <a:solidFill>
                  <a:schemeClr val="tx1"/>
                </a:solidFill>
                <a:latin typeface="+mn-lt"/>
                <a:ea typeface="+mn-ea"/>
                <a:cs typeface="+mn-cs"/>
              </a:rPr>
              <a:t>Về kinh tế biển:</a:t>
            </a:r>
            <a:endParaRPr lang="en-US" sz="1200" kern="1200" baseline="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vi-VN" sz="1200" kern="1200" baseline="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vi-VN" sz="1200" kern="1200" baseline="0" dirty="0" smtClean="0">
                <a:solidFill>
                  <a:schemeClr val="tx1"/>
                </a:solidFill>
                <a:latin typeface="+mn-lt"/>
                <a:ea typeface="+mn-ea"/>
                <a:cs typeface="+mn-cs"/>
              </a:rPr>
              <a:t>+ Các ngành kinh tế thuần biển đóng góp khoảng 10% GDP cả nước; kinh tế của 28 tỉnh, thành phố ven biển ước đạt 65 - 70% GDP cả nước. </a:t>
            </a:r>
          </a:p>
          <a:p>
            <a:pPr marL="0" marR="0" indent="0" algn="l" defTabSz="914400" rtl="0" eaLnBrk="1" fontAlgn="base" latinLnBrk="0" hangingPunct="1">
              <a:lnSpc>
                <a:spcPct val="100000"/>
              </a:lnSpc>
              <a:spcBef>
                <a:spcPct val="30000"/>
              </a:spcBef>
              <a:spcAft>
                <a:spcPct val="0"/>
              </a:spcAft>
              <a:buClrTx/>
              <a:buSzTx/>
              <a:buFontTx/>
              <a:buNone/>
              <a:tabLst/>
              <a:defRPr/>
            </a:pPr>
            <a:r>
              <a:rPr lang="vi-VN" sz="1200" kern="1200" baseline="0" dirty="0" smtClean="0">
                <a:solidFill>
                  <a:schemeClr val="tx1"/>
                </a:solidFill>
                <a:latin typeface="+mn-lt"/>
                <a:ea typeface="+mn-ea"/>
                <a:cs typeface="+mn-cs"/>
              </a:rPr>
              <a:t>+ Các ngành kinh tế biển phát triển bền vững theo các chuẩn mực quốc tế; </a:t>
            </a:r>
          </a:p>
          <a:p>
            <a:pPr marL="0" marR="0" indent="0" algn="l" defTabSz="914400" rtl="0" eaLnBrk="1" fontAlgn="base" latinLnBrk="0" hangingPunct="1">
              <a:lnSpc>
                <a:spcPct val="100000"/>
              </a:lnSpc>
              <a:spcBef>
                <a:spcPct val="30000"/>
              </a:spcBef>
              <a:spcAft>
                <a:spcPct val="0"/>
              </a:spcAft>
              <a:buClrTx/>
              <a:buSzTx/>
              <a:buFontTx/>
              <a:buNone/>
              <a:tabLst/>
              <a:defRPr/>
            </a:pPr>
            <a:r>
              <a:rPr lang="vi-VN" sz="1200" kern="1200" baseline="0" dirty="0" smtClean="0">
                <a:solidFill>
                  <a:schemeClr val="tx1"/>
                </a:solidFill>
                <a:latin typeface="+mn-lt"/>
                <a:ea typeface="+mn-ea"/>
                <a:cs typeface="+mn-cs"/>
              </a:rPr>
              <a:t>+ Kiểm soát khai thác tài nguyên biển trong khả năng phục hồi của hệ sinh thái biển.</a:t>
            </a:r>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49A5F45B-770C-4CBE-B3D1-5EA09BAD8C70}"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41</a:t>
            </a:fld>
            <a:endParaRPr lang="en-US"/>
          </a:p>
        </p:txBody>
      </p:sp>
    </p:spTree>
    <p:extLst>
      <p:ext uri="{BB962C8B-B14F-4D97-AF65-F5344CB8AC3E}">
        <p14:creationId xmlns:p14="http://schemas.microsoft.com/office/powerpoint/2010/main" val="33919049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de-DE" sz="1200" kern="1200" dirty="0" smtClean="0">
                <a:solidFill>
                  <a:schemeClr val="tx1"/>
                </a:solidFill>
                <a:latin typeface="+mn-lt"/>
                <a:ea typeface="+mn-ea"/>
                <a:cs typeface="+mn-cs"/>
              </a:rPr>
              <a:t>Ba là,</a:t>
            </a:r>
            <a:r>
              <a:rPr lang="de-DE" sz="1200" kern="1200" baseline="0" dirty="0" smtClean="0">
                <a:solidFill>
                  <a:schemeClr val="tx1"/>
                </a:solidFill>
                <a:latin typeface="+mn-lt"/>
                <a:ea typeface="+mn-ea"/>
                <a:cs typeface="+mn-cs"/>
              </a:rPr>
              <a:t> </a:t>
            </a:r>
            <a:r>
              <a:rPr lang="vi-VN" sz="1200" kern="1200" baseline="0" dirty="0" smtClean="0">
                <a:solidFill>
                  <a:schemeClr val="tx1"/>
                </a:solidFill>
                <a:latin typeface="+mn-lt"/>
                <a:ea typeface="+mn-ea"/>
                <a:cs typeface="+mn-cs"/>
              </a:rPr>
              <a:t>Về xã hội: </a:t>
            </a:r>
            <a:endParaRPr lang="en-US" sz="1200" kern="1200" baseline="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vi-VN" sz="1200" kern="1200" baseline="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vi-VN" sz="1200" kern="1200" baseline="0" dirty="0" smtClean="0">
                <a:solidFill>
                  <a:schemeClr val="tx1"/>
                </a:solidFill>
                <a:latin typeface="+mn-lt"/>
                <a:ea typeface="+mn-ea"/>
                <a:cs typeface="+mn-cs"/>
              </a:rPr>
              <a:t>+ Chỉ số phát triển con người (HDI) của các tỉnh, thành phố ven biển cao hơn mức trung bình của cả nước;</a:t>
            </a:r>
          </a:p>
          <a:p>
            <a:pPr marL="0" marR="0" indent="0" algn="l" defTabSz="914400" rtl="0" eaLnBrk="1" fontAlgn="base" latinLnBrk="0" hangingPunct="1">
              <a:lnSpc>
                <a:spcPct val="100000"/>
              </a:lnSpc>
              <a:spcBef>
                <a:spcPct val="30000"/>
              </a:spcBef>
              <a:spcAft>
                <a:spcPct val="0"/>
              </a:spcAft>
              <a:buClrTx/>
              <a:buSzTx/>
              <a:buFontTx/>
              <a:buNone/>
              <a:tabLst/>
              <a:defRPr/>
            </a:pPr>
            <a:r>
              <a:rPr lang="vi-VN" sz="1200" kern="1200" baseline="0" dirty="0" smtClean="0">
                <a:solidFill>
                  <a:schemeClr val="tx1"/>
                </a:solidFill>
                <a:latin typeface="+mn-lt"/>
                <a:ea typeface="+mn-ea"/>
                <a:cs typeface="+mn-cs"/>
              </a:rPr>
              <a:t>+ Tthu nhập bình quân đầu người của các tỉnh, thành phố ven biển gấp từ 1,2 lần trở lên so với thu nhập bình quân của cả nước. </a:t>
            </a:r>
          </a:p>
          <a:p>
            <a:pPr marL="0" marR="0" indent="0" algn="l" defTabSz="914400" rtl="0" eaLnBrk="1" fontAlgn="base" latinLnBrk="0" hangingPunct="1">
              <a:lnSpc>
                <a:spcPct val="100000"/>
              </a:lnSpc>
              <a:spcBef>
                <a:spcPct val="30000"/>
              </a:spcBef>
              <a:spcAft>
                <a:spcPct val="0"/>
              </a:spcAft>
              <a:buClrTx/>
              <a:buSzTx/>
              <a:buFontTx/>
              <a:buNone/>
              <a:tabLst/>
              <a:defRPr/>
            </a:pPr>
            <a:r>
              <a:rPr lang="vi-VN" sz="1200" kern="1200" baseline="0" dirty="0" smtClean="0">
                <a:solidFill>
                  <a:schemeClr val="tx1"/>
                </a:solidFill>
                <a:latin typeface="+mn-lt"/>
                <a:ea typeface="+mn-ea"/>
                <a:cs typeface="+mn-cs"/>
              </a:rPr>
              <a:t>+ Các đảo có người dân sinh sống có hạ tầng kinh tế - xã hội cơ bản đầy đủ, đặc biệt là điện, nước ngọt, thông tin liên lạc, y tế, giáo dục...</a:t>
            </a:r>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9988258E-EBB8-429A-8BB1-1DB98B744F76}"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42</a:t>
            </a:fld>
            <a:endParaRPr lang="en-US"/>
          </a:p>
        </p:txBody>
      </p:sp>
    </p:spTree>
    <p:extLst>
      <p:ext uri="{BB962C8B-B14F-4D97-AF65-F5344CB8AC3E}">
        <p14:creationId xmlns:p14="http://schemas.microsoft.com/office/powerpoint/2010/main" val="25063808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de-DE" sz="1200" kern="1200" dirty="0" smtClean="0">
                <a:solidFill>
                  <a:schemeClr val="tx1"/>
                </a:solidFill>
                <a:latin typeface="+mn-lt"/>
                <a:ea typeface="+mn-ea"/>
                <a:cs typeface="+mn-cs"/>
              </a:rPr>
              <a:t>Bốn</a:t>
            </a:r>
            <a:r>
              <a:rPr lang="de-DE" sz="1200" kern="1200" baseline="0" dirty="0" smtClean="0">
                <a:solidFill>
                  <a:schemeClr val="tx1"/>
                </a:solidFill>
                <a:latin typeface="+mn-lt"/>
                <a:ea typeface="+mn-ea"/>
                <a:cs typeface="+mn-cs"/>
              </a:rPr>
              <a:t> là, </a:t>
            </a:r>
            <a:r>
              <a:rPr lang="vi-VN" sz="1200" kern="1200" baseline="0" dirty="0" smtClean="0">
                <a:solidFill>
                  <a:schemeClr val="tx1"/>
                </a:solidFill>
                <a:latin typeface="+mn-lt"/>
                <a:ea typeface="+mn-ea"/>
                <a:cs typeface="+mn-cs"/>
              </a:rPr>
              <a:t>Về khoa học, công nghệ, phát triển nguồn nhân lực biển: </a:t>
            </a:r>
            <a:endParaRPr lang="en-US" sz="1200" kern="1200" baseline="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vi-VN" sz="1200" kern="1200" baseline="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vi-VN" sz="1200" kern="1200" baseline="0" dirty="0" smtClean="0">
                <a:solidFill>
                  <a:schemeClr val="tx1"/>
                </a:solidFill>
                <a:latin typeface="+mn-lt"/>
                <a:ea typeface="+mn-ea"/>
                <a:cs typeface="+mn-cs"/>
              </a:rPr>
              <a:t>+ Tiếp cận, tận dụng tối đa thành tựu khoa học, công nghệ tiên tiến và thuộc nhóm nước dẫn đầu trong ASEAN, có một số lĩnh vực khoa học và công nghệ biển đạt trình độ tiên tiến, hiện đại trên thế giới. </a:t>
            </a:r>
          </a:p>
          <a:p>
            <a:pPr marL="0" marR="0" indent="0" algn="l" defTabSz="914400" rtl="0" eaLnBrk="1" fontAlgn="base" latinLnBrk="0" hangingPunct="1">
              <a:lnSpc>
                <a:spcPct val="100000"/>
              </a:lnSpc>
              <a:spcBef>
                <a:spcPct val="30000"/>
              </a:spcBef>
              <a:spcAft>
                <a:spcPct val="0"/>
              </a:spcAft>
              <a:buClrTx/>
              <a:buSzTx/>
              <a:buFontTx/>
              <a:buNone/>
              <a:tabLst/>
              <a:defRPr/>
            </a:pPr>
            <a:r>
              <a:rPr lang="vi-VN" sz="1200" kern="1200" baseline="0" dirty="0" smtClean="0">
                <a:solidFill>
                  <a:schemeClr val="tx1"/>
                </a:solidFill>
                <a:latin typeface="+mn-lt"/>
                <a:ea typeface="+mn-ea"/>
                <a:cs typeface="+mn-cs"/>
              </a:rPr>
              <a:t>+ Đào tạo và phát triển nguồn nhân lực biển, hình thành đội ngũ cán bộ khoa học và công nghệ biển có năng lực, trình độ cao.</a:t>
            </a:r>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5A2F9FE8-C9E8-4DFF-AAC2-B6FA9607AB78}"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43</a:t>
            </a:fld>
            <a:endParaRPr lang="en-US"/>
          </a:p>
        </p:txBody>
      </p:sp>
    </p:spTree>
    <p:extLst>
      <p:ext uri="{BB962C8B-B14F-4D97-AF65-F5344CB8AC3E}">
        <p14:creationId xmlns:p14="http://schemas.microsoft.com/office/powerpoint/2010/main" val="7252468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de-DE" sz="1200" kern="1200" baseline="0" dirty="0" smtClean="0">
                <a:solidFill>
                  <a:schemeClr val="tx1"/>
                </a:solidFill>
                <a:latin typeface="+mn-lt"/>
                <a:ea typeface="+mn-ea"/>
                <a:cs typeface="+mn-cs"/>
              </a:rPr>
              <a:t>Năm là, </a:t>
            </a:r>
            <a:r>
              <a:rPr lang="vi-VN" sz="1200" kern="1200" baseline="0" dirty="0" smtClean="0">
                <a:solidFill>
                  <a:schemeClr val="tx1"/>
                </a:solidFill>
                <a:latin typeface="+mn-lt"/>
                <a:ea typeface="+mn-ea"/>
                <a:cs typeface="+mn-cs"/>
              </a:rPr>
              <a:t>- Về môi trường, ứng phó với biến đổi khí hậu, nước biển dâng:</a:t>
            </a:r>
            <a:endParaRPr lang="en-US" sz="1200" kern="1200" baseline="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vi-VN" sz="1200" kern="1200" baseline="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vi-VN" sz="1200" kern="1200" baseline="0" dirty="0" smtClean="0">
                <a:solidFill>
                  <a:schemeClr val="tx1"/>
                </a:solidFill>
                <a:latin typeface="+mn-lt"/>
                <a:ea typeface="+mn-ea"/>
                <a:cs typeface="+mn-cs"/>
              </a:rPr>
              <a:t>+ Đánh giá được tiềm năng, giá trị các tài nguyên biển quan trọng. </a:t>
            </a:r>
          </a:p>
          <a:p>
            <a:pPr marL="0" marR="0" indent="0" algn="l" defTabSz="914400" rtl="0" eaLnBrk="1" fontAlgn="base" latinLnBrk="0" hangingPunct="1">
              <a:lnSpc>
                <a:spcPct val="100000"/>
              </a:lnSpc>
              <a:spcBef>
                <a:spcPct val="30000"/>
              </a:spcBef>
              <a:spcAft>
                <a:spcPct val="0"/>
              </a:spcAft>
              <a:buClrTx/>
              <a:buSzTx/>
              <a:buFontTx/>
              <a:buNone/>
              <a:tabLst/>
              <a:defRPr/>
            </a:pPr>
            <a:r>
              <a:rPr lang="vi-VN" sz="1200" kern="1200" baseline="0" dirty="0" smtClean="0">
                <a:solidFill>
                  <a:schemeClr val="tx1"/>
                </a:solidFill>
                <a:latin typeface="+mn-lt"/>
                <a:ea typeface="+mn-ea"/>
                <a:cs typeface="+mn-cs"/>
              </a:rPr>
              <a:t>+ Tối thiểu 50% diện tích vùng biển Việt Nam được điều tra cơ bản tài nguyên, môi trường biển ở tỉ lệ bản đồ 1: 500.000 và điều tra tỉ lệ lớn ở một số vùng trọng điểm.</a:t>
            </a:r>
          </a:p>
          <a:p>
            <a:pPr marL="0" marR="0" indent="0" algn="l" defTabSz="914400" rtl="0" eaLnBrk="1" fontAlgn="base" latinLnBrk="0" hangingPunct="1">
              <a:lnSpc>
                <a:spcPct val="100000"/>
              </a:lnSpc>
              <a:spcBef>
                <a:spcPct val="30000"/>
              </a:spcBef>
              <a:spcAft>
                <a:spcPct val="0"/>
              </a:spcAft>
              <a:buClrTx/>
              <a:buSzTx/>
              <a:buFontTx/>
              <a:buNone/>
              <a:tabLst/>
              <a:defRPr/>
            </a:pPr>
            <a:r>
              <a:rPr lang="vi-VN" sz="1200" kern="1200" baseline="0" dirty="0" smtClean="0">
                <a:solidFill>
                  <a:schemeClr val="tx1"/>
                </a:solidFill>
                <a:latin typeface="+mn-lt"/>
                <a:ea typeface="+mn-ea"/>
                <a:cs typeface="+mn-cs"/>
              </a:rPr>
              <a:t>+ Thiết lập bộ cơ sở dữ liệu số hoá về biển, đảo, bảo đảm tính tích hợp, chia sẻ và cập nhật.</a:t>
            </a:r>
          </a:p>
          <a:p>
            <a:pPr marL="0" marR="0" indent="0" algn="l" defTabSz="914400" rtl="0" eaLnBrk="1" fontAlgn="base" latinLnBrk="0" hangingPunct="1">
              <a:lnSpc>
                <a:spcPct val="100000"/>
              </a:lnSpc>
              <a:spcBef>
                <a:spcPct val="30000"/>
              </a:spcBef>
              <a:spcAft>
                <a:spcPct val="0"/>
              </a:spcAft>
              <a:buClrTx/>
              <a:buSzTx/>
              <a:buFontTx/>
              <a:buNone/>
              <a:tabLst/>
              <a:defRPr/>
            </a:pPr>
            <a:r>
              <a:rPr lang="vi-VN" sz="1200" kern="1200" baseline="0" dirty="0" smtClean="0">
                <a:solidFill>
                  <a:schemeClr val="tx1"/>
                </a:solidFill>
                <a:latin typeface="+mn-lt"/>
                <a:ea typeface="+mn-ea"/>
                <a:cs typeface="+mn-cs"/>
              </a:rPr>
              <a:t>+ Ngăn ngừa, kiểm soát và giảm đáng kể ô nhiễm môi trường biển; tiên phong trong khu vực về giảm thiểu chất thải nhựa đại dương.</a:t>
            </a:r>
          </a:p>
          <a:p>
            <a:pPr marL="0" marR="0" indent="0" algn="l" defTabSz="914400" rtl="0" eaLnBrk="1" fontAlgn="base" latinLnBrk="0" hangingPunct="1">
              <a:lnSpc>
                <a:spcPct val="100000"/>
              </a:lnSpc>
              <a:spcBef>
                <a:spcPct val="30000"/>
              </a:spcBef>
              <a:spcAft>
                <a:spcPct val="0"/>
              </a:spcAft>
              <a:buClrTx/>
              <a:buSzTx/>
              <a:buFontTx/>
              <a:buNone/>
              <a:tabLst/>
              <a:defRPr/>
            </a:pPr>
            <a:r>
              <a:rPr lang="vi-VN" sz="1200" kern="1200" baseline="0" dirty="0" smtClean="0">
                <a:solidFill>
                  <a:schemeClr val="tx1"/>
                </a:solidFill>
                <a:latin typeface="+mn-lt"/>
                <a:ea typeface="+mn-ea"/>
                <a:cs typeface="+mn-cs"/>
              </a:rPr>
              <a:t>+ Ở các tỉnh, thành phố ven biển, 100% chất thải nguy hại, chất thải rắn sinh hoạt được thu gom và xử lý đạt quy chuẩn môi trường; 100% khu kinh tế, khu công nghiệp và khu đô thị ven biển được quy hoạch, xây dựng theo hướng bền vững, sinh thái, thông minh, thích ứng với biến đổi khí hậu, nước biển dâng, có hệ thống xử lý nước thải tập trung, đáp ứng các quy chuẩn, tiêu chuẩn về môi trường.</a:t>
            </a:r>
          </a:p>
          <a:p>
            <a:pPr marL="0" marR="0" indent="0" algn="l" defTabSz="914400" rtl="0" eaLnBrk="1" fontAlgn="base" latinLnBrk="0" hangingPunct="1">
              <a:lnSpc>
                <a:spcPct val="100000"/>
              </a:lnSpc>
              <a:spcBef>
                <a:spcPct val="30000"/>
              </a:spcBef>
              <a:spcAft>
                <a:spcPct val="0"/>
              </a:spcAft>
              <a:buClrTx/>
              <a:buSzTx/>
              <a:buFontTx/>
              <a:buNone/>
              <a:tabLst/>
              <a:defRPr/>
            </a:pPr>
            <a:r>
              <a:rPr lang="vi-VN" sz="1200" kern="1200" baseline="0" dirty="0" smtClean="0">
                <a:solidFill>
                  <a:schemeClr val="tx1"/>
                </a:solidFill>
                <a:latin typeface="+mn-lt"/>
                <a:ea typeface="+mn-ea"/>
                <a:cs typeface="+mn-cs"/>
              </a:rPr>
              <a:t>+ Quản lý và bảo vệ tốt các hệ sinh thái biển, ven biển và hải đảo; tăng diện tích các khu bảo tồn biển, ven biển đạt tối thiểu 6% diện tích tự nhiên vùng biển quốc gia; phục hồi diện tích rừng ngập mặn ven biển tối thiểu bằng mức năm 2000.</a:t>
            </a:r>
          </a:p>
          <a:p>
            <a:pPr marL="0" marR="0" indent="0" algn="l" defTabSz="914400" rtl="0" eaLnBrk="1" fontAlgn="base" latinLnBrk="0" hangingPunct="1">
              <a:lnSpc>
                <a:spcPct val="100000"/>
              </a:lnSpc>
              <a:spcBef>
                <a:spcPct val="30000"/>
              </a:spcBef>
              <a:spcAft>
                <a:spcPct val="0"/>
              </a:spcAft>
              <a:buClrTx/>
              <a:buSzTx/>
              <a:buFontTx/>
              <a:buNone/>
              <a:tabLst/>
              <a:defRPr/>
            </a:pPr>
            <a:r>
              <a:rPr lang="vi-VN" sz="1200" kern="1200" baseline="0" dirty="0" smtClean="0">
                <a:solidFill>
                  <a:schemeClr val="tx1"/>
                </a:solidFill>
                <a:latin typeface="+mn-lt"/>
                <a:ea typeface="+mn-ea"/>
                <a:cs typeface="+mn-cs"/>
              </a:rPr>
              <a:t>+ Năng lực dự báo, cảnh báo thiên tai, động đất, sóng thần, quan trắc, giám sát môi trường biển, biến đổi khí hậu, nước biển dâng, bao gồm cả thông qua việc ứng dụng công nghệ vũ trụ và trí tuệ nhân tạo, đạt trình độ ngang tầm với các nước tiên tiến trong khu vực. </a:t>
            </a:r>
          </a:p>
          <a:p>
            <a:pPr marL="0" marR="0" indent="0" algn="l" defTabSz="914400" rtl="0" eaLnBrk="1" fontAlgn="base" latinLnBrk="0" hangingPunct="1">
              <a:lnSpc>
                <a:spcPct val="100000"/>
              </a:lnSpc>
              <a:spcBef>
                <a:spcPct val="30000"/>
              </a:spcBef>
              <a:spcAft>
                <a:spcPct val="0"/>
              </a:spcAft>
              <a:buClrTx/>
              <a:buSzTx/>
              <a:buFontTx/>
              <a:buNone/>
              <a:tabLst/>
              <a:defRPr/>
            </a:pPr>
            <a:r>
              <a:rPr lang="vi-VN" sz="1200" kern="1200" baseline="0" dirty="0" smtClean="0">
                <a:solidFill>
                  <a:schemeClr val="tx1"/>
                </a:solidFill>
                <a:latin typeface="+mn-lt"/>
                <a:ea typeface="+mn-ea"/>
                <a:cs typeface="+mn-cs"/>
              </a:rPr>
              <a:t>+ Có biện pháp phòng, tránh, ngăn chặn, hạn chế tác động của triều cường, xâm nhập mặn, xói lở bờ biển.</a:t>
            </a:r>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355EB4B0-7792-4162-9F65-0CBAF069E534}"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44</a:t>
            </a:fld>
            <a:endParaRPr lang="en-US"/>
          </a:p>
        </p:txBody>
      </p:sp>
    </p:spTree>
    <p:extLst>
      <p:ext uri="{BB962C8B-B14F-4D97-AF65-F5344CB8AC3E}">
        <p14:creationId xmlns:p14="http://schemas.microsoft.com/office/powerpoint/2010/main" val="32000782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Một</a:t>
            </a:r>
            <a:r>
              <a:rPr lang="de-DE" sz="1200" kern="1200" baseline="0" dirty="0" smtClean="0">
                <a:solidFill>
                  <a:schemeClr val="tx1"/>
                </a:solidFill>
                <a:latin typeface="+mn-lt"/>
                <a:ea typeface="+mn-ea"/>
                <a:cs typeface="+mn-cs"/>
              </a:rPr>
              <a:t> là,</a:t>
            </a:r>
            <a:r>
              <a:rPr lang="de-DE"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Việt</a:t>
            </a:r>
            <a:r>
              <a:rPr lang="en-US" sz="1200" kern="1200" dirty="0" smtClean="0">
                <a:solidFill>
                  <a:schemeClr val="tx1"/>
                </a:solidFill>
                <a:latin typeface="+mn-lt"/>
                <a:ea typeface="+mn-ea"/>
                <a:cs typeface="+mn-cs"/>
              </a:rPr>
              <a:t> Nam </a:t>
            </a:r>
            <a:r>
              <a:rPr lang="en-US" sz="1200" kern="1200" dirty="0" err="1" smtClean="0">
                <a:solidFill>
                  <a:schemeClr val="tx1"/>
                </a:solidFill>
                <a:latin typeface="+mn-lt"/>
                <a:ea typeface="+mn-ea"/>
                <a:cs typeface="+mn-cs"/>
              </a:rPr>
              <a:t>trở</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thành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quốc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mạnh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vững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thịnh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vượng</a:t>
            </a:r>
            <a:r>
              <a:rPr lang="en-US" sz="1200" kern="1200" dirty="0" smtClean="0">
                <a:solidFill>
                  <a:schemeClr val="tx1"/>
                </a:solidFill>
                <a:latin typeface="+mn-lt"/>
                <a:ea typeface="+mn-ea"/>
                <a:cs typeface="+mn-cs"/>
              </a:rPr>
              <a:t>, an </a:t>
            </a:r>
            <a:r>
              <a:rPr lang="en-US" sz="1200" kern="1200" dirty="0" err="1" smtClean="0">
                <a:solidFill>
                  <a:schemeClr val="tx1"/>
                </a:solidFill>
                <a:latin typeface="+mn-lt"/>
                <a:ea typeface="+mn-ea"/>
                <a:cs typeface="+mn-cs"/>
              </a:rPr>
              <a:t>ninh</a:t>
            </a:r>
            <a:r>
              <a:rPr lang="en-US" sz="1200" kern="1200" dirty="0" smtClean="0">
                <a:solidFill>
                  <a:schemeClr val="tx1"/>
                </a:solidFill>
                <a:latin typeface="+mn-lt"/>
                <a:ea typeface="+mn-ea"/>
                <a:cs typeface="+mn-cs"/>
              </a:rPr>
              <a:t>, an </a:t>
            </a:r>
            <a:r>
              <a:rPr lang="en-US" sz="1200" kern="1200" dirty="0" err="1" smtClean="0">
                <a:solidFill>
                  <a:schemeClr val="tx1"/>
                </a:solidFill>
                <a:latin typeface="+mn-lt"/>
                <a:ea typeface="+mn-ea"/>
                <a:cs typeface="+mn-cs"/>
              </a:rPr>
              <a:t>toàn</a:t>
            </a:r>
            <a:endParaRPr lang="en-US" dirty="0"/>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223C2C78-DEC0-4F12-AAE4-F5183BD6EE75}"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45</a:t>
            </a:fld>
            <a:endParaRPr lang="en-US"/>
          </a:p>
        </p:txBody>
      </p:sp>
    </p:spTree>
    <p:extLst>
      <p:ext uri="{BB962C8B-B14F-4D97-AF65-F5344CB8AC3E}">
        <p14:creationId xmlns:p14="http://schemas.microsoft.com/office/powerpoint/2010/main" val="8628385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sz="1200" kern="1200" dirty="0" smtClean="0">
                <a:solidFill>
                  <a:schemeClr val="tx1"/>
                </a:solidFill>
                <a:latin typeface="+mn-lt"/>
                <a:ea typeface="+mn-ea"/>
                <a:cs typeface="+mn-cs"/>
              </a:rPr>
              <a:t>Hai là,</a:t>
            </a:r>
            <a:r>
              <a:rPr lang="de-DE" sz="1200" kern="1200" baseline="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đóng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góp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trọng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góp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phần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xây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dựng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thành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nghiệp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theo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định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hướng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hội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nghĩa</a:t>
            </a:r>
            <a:r>
              <a:rPr lang="en-US" sz="1200" kern="1200" dirty="0" smtClean="0">
                <a:solidFill>
                  <a:schemeClr val="tx1"/>
                </a:solidFill>
                <a:latin typeface="+mn-lt"/>
                <a:ea typeface="+mn-ea"/>
                <a:cs typeface="+mn-cs"/>
              </a:rPr>
              <a:t>;</a:t>
            </a:r>
            <a:endParaRPr lang="de-DE" sz="1200" kern="1200" dirty="0" smtClean="0">
              <a:solidFill>
                <a:schemeClr val="tx1"/>
              </a:solidFill>
              <a:latin typeface="+mn-lt"/>
              <a:ea typeface="+mn-ea"/>
              <a:cs typeface="+mn-cs"/>
            </a:endParaRPr>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7030B4CA-952C-4871-8E64-E168E9F3748C}"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46</a:t>
            </a:fld>
            <a:endParaRPr lang="en-US"/>
          </a:p>
        </p:txBody>
      </p:sp>
    </p:spTree>
    <p:extLst>
      <p:ext uri="{BB962C8B-B14F-4D97-AF65-F5344CB8AC3E}">
        <p14:creationId xmlns:p14="http://schemas.microsoft.com/office/powerpoint/2010/main" val="29480886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de-DE" sz="1200" kern="1200" dirty="0" smtClean="0">
                <a:solidFill>
                  <a:schemeClr val="tx1"/>
                </a:solidFill>
                <a:latin typeface="+mn-lt"/>
                <a:ea typeface="+mn-ea"/>
                <a:cs typeface="+mn-cs"/>
              </a:rPr>
              <a:t>Ba là,</a:t>
            </a:r>
            <a:r>
              <a:rPr lang="de-DE" sz="1200" kern="1200" baseline="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Tham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có</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trách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nhiệm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giải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quyết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vấn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quốc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dương</a:t>
            </a:r>
            <a:r>
              <a:rPr lang="en-US" sz="1200" kern="1200" dirty="0" smtClean="0">
                <a:solidFill>
                  <a:schemeClr val="tx1"/>
                </a:solidFill>
                <a:latin typeface="+mn-lt"/>
                <a:ea typeface="+mn-ea"/>
                <a:cs typeface="+mn-cs"/>
              </a:rPr>
              <a:t>.</a:t>
            </a:r>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9A1B7CF9-033F-4FC3-B70C-306F73048944}"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47</a:t>
            </a:fld>
            <a:endParaRPr lang="en-US"/>
          </a:p>
        </p:txBody>
      </p:sp>
    </p:spTree>
    <p:extLst>
      <p:ext uri="{BB962C8B-B14F-4D97-AF65-F5344CB8AC3E}">
        <p14:creationId xmlns:p14="http://schemas.microsoft.com/office/powerpoint/2010/main" val="13556531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vi-VN" sz="1200" dirty="0" smtClean="0">
                <a:solidFill>
                  <a:srgbClr val="002060"/>
                </a:solidFill>
                <a:latin typeface="Times New Roman" panose="02020603050405020304" pitchFamily="18" charset="0"/>
                <a:cs typeface="Times New Roman" panose="02020603050405020304" pitchFamily="18" charset="0"/>
              </a:rPr>
              <a:t/>
            </a:r>
            <a:br>
              <a:rPr lang="vi-VN" sz="1200" dirty="0" smtClean="0">
                <a:solidFill>
                  <a:srgbClr val="002060"/>
                </a:solidFill>
                <a:latin typeface="Times New Roman" panose="02020603050405020304" pitchFamily="18" charset="0"/>
                <a:cs typeface="Times New Roman" panose="02020603050405020304" pitchFamily="18" charset="0"/>
              </a:rPr>
            </a:br>
            <a:r>
              <a:rPr lang="en-US" sz="1200" dirty="0" err="1" smtClean="0">
                <a:solidFill>
                  <a:srgbClr val="002060"/>
                </a:solidFill>
                <a:latin typeface="Times New Roman" panose="02020603050405020304" pitchFamily="18" charset="0"/>
                <a:cs typeface="Times New Roman" panose="02020603050405020304" pitchFamily="18" charset="0"/>
              </a:rPr>
              <a:t>Thứ</a:t>
            </a:r>
            <a:r>
              <a:rPr lang="en-US" sz="1200" baseline="0" dirty="0" smtClean="0">
                <a:solidFill>
                  <a:srgbClr val="002060"/>
                </a:solidFill>
                <a:latin typeface="Times New Roman" panose="02020603050405020304" pitchFamily="18" charset="0"/>
                <a:cs typeface="Times New Roman" panose="02020603050405020304" pitchFamily="18" charset="0"/>
              </a:rPr>
              <a:t> </a:t>
            </a:r>
            <a:r>
              <a:rPr lang="en-US" sz="1200" baseline="0" dirty="0" err="1" smtClean="0">
                <a:solidFill>
                  <a:srgbClr val="002060"/>
                </a:solidFill>
                <a:latin typeface="Times New Roman" panose="02020603050405020304" pitchFamily="18" charset="0"/>
                <a:cs typeface="Times New Roman" panose="02020603050405020304" pitchFamily="18" charset="0"/>
              </a:rPr>
              <a:t>nhất</a:t>
            </a:r>
            <a:r>
              <a:rPr lang="en-US" sz="1200" baseline="0" dirty="0" smtClean="0">
                <a:solidFill>
                  <a:srgbClr val="002060"/>
                </a:solidFill>
                <a:latin typeface="Times New Roman" panose="02020603050405020304" pitchFamily="18" charset="0"/>
                <a:cs typeface="Times New Roman" panose="02020603050405020304" pitchFamily="18" charset="0"/>
              </a:rPr>
              <a:t>,</a:t>
            </a:r>
            <a:r>
              <a:rPr lang="vi-VN" sz="1200" dirty="0" smtClean="0">
                <a:solidFill>
                  <a:srgbClr val="002060"/>
                </a:solidFill>
                <a:latin typeface="Times New Roman" panose="02020603050405020304" pitchFamily="18" charset="0"/>
                <a:cs typeface="Times New Roman" panose="02020603050405020304" pitchFamily="18" charset="0"/>
              </a:rPr>
              <a:t> </a:t>
            </a:r>
            <a:r>
              <a:rPr lang="en-US" sz="1200" dirty="0" smtClean="0">
                <a:solidFill>
                  <a:srgbClr val="002060"/>
                </a:solidFill>
                <a:latin typeface="Times New Roman" panose="02020603050405020304" pitchFamily="18" charset="0"/>
                <a:cs typeface="Times New Roman" panose="02020603050405020304" pitchFamily="18" charset="0"/>
              </a:rPr>
              <a:t>p</a:t>
            </a:r>
            <a:r>
              <a:rPr lang="vi-VN" sz="1200" dirty="0" smtClean="0">
                <a:solidFill>
                  <a:srgbClr val="002060"/>
                </a:solidFill>
                <a:latin typeface="Times New Roman" panose="02020603050405020304" pitchFamily="18" charset="0"/>
                <a:cs typeface="Times New Roman" panose="02020603050405020304" pitchFamily="18" charset="0"/>
              </a:rPr>
              <a:t>hát triển kinh tế biển và ven biển: sắp xếp theo thứ tự ưu tiên các ngành kinh tế thuần </a:t>
            </a:r>
            <a:r>
              <a:rPr lang="en-US" sz="1200" dirty="0" smtClean="0">
                <a:solidFill>
                  <a:srgbClr val="002060"/>
                </a:solidFill>
                <a:latin typeface="Times New Roman" panose="02020603050405020304" pitchFamily="18" charset="0"/>
                <a:cs typeface="Times New Roman" panose="02020603050405020304" pitchFamily="18" charset="0"/>
              </a:rPr>
              <a:t>biển</a:t>
            </a:r>
            <a:r>
              <a:rPr lang="en-US" sz="1200" baseline="30000" dirty="0" smtClean="0">
                <a:solidFill>
                  <a:srgbClr val="002060"/>
                </a:solidFill>
                <a:latin typeface="Times New Roman" panose="02020603050405020304" pitchFamily="18" charset="0"/>
                <a:cs typeface="Times New Roman" panose="02020603050405020304" pitchFamily="18" charset="0"/>
              </a:rPr>
              <a:t>1</a:t>
            </a:r>
            <a:r>
              <a:rPr lang="vi-VN" sz="1200" dirty="0" smtClean="0">
                <a:solidFill>
                  <a:srgbClr val="002060"/>
                </a:solidFill>
                <a:latin typeface="Times New Roman" panose="02020603050405020304" pitchFamily="18" charset="0"/>
                <a:cs typeface="Times New Roman" panose="02020603050405020304" pitchFamily="18" charset="0"/>
              </a:rPr>
              <a:t>; phát triển đồng bộ, từng bước hình thành các khu kinh tế, khu công nghiệp, khu đô thị sinh thái ven biển. </a:t>
            </a:r>
            <a:endParaRPr lang="en-US" sz="1200" dirty="0" smtClean="0">
              <a:solidFill>
                <a:srgbClr val="002060"/>
              </a:solidFill>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solidFill>
                <a:srgbClr val="002060"/>
              </a:solidFill>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err="1" smtClean="0">
                <a:solidFill>
                  <a:srgbClr val="002060"/>
                </a:solidFill>
                <a:latin typeface="Times New Roman" panose="02020603050405020304" pitchFamily="18" charset="0"/>
                <a:cs typeface="Times New Roman" panose="02020603050405020304" pitchFamily="18" charset="0"/>
              </a:rPr>
              <a:t>Thứ</a:t>
            </a:r>
            <a:r>
              <a:rPr lang="en-US" sz="1200" baseline="0" dirty="0" smtClean="0">
                <a:solidFill>
                  <a:srgbClr val="002060"/>
                </a:solidFill>
                <a:latin typeface="Times New Roman" panose="02020603050405020304" pitchFamily="18" charset="0"/>
                <a:cs typeface="Times New Roman" panose="02020603050405020304" pitchFamily="18" charset="0"/>
              </a:rPr>
              <a:t> </a:t>
            </a:r>
            <a:r>
              <a:rPr lang="en-US" sz="1200" baseline="0" dirty="0" err="1" smtClean="0">
                <a:solidFill>
                  <a:srgbClr val="002060"/>
                </a:solidFill>
                <a:latin typeface="Times New Roman" panose="02020603050405020304" pitchFamily="18" charset="0"/>
                <a:cs typeface="Times New Roman" panose="02020603050405020304" pitchFamily="18" charset="0"/>
              </a:rPr>
              <a:t>hai</a:t>
            </a:r>
            <a:r>
              <a:rPr lang="en-US" sz="1200" baseline="0" dirty="0" smtClean="0">
                <a:solidFill>
                  <a:srgbClr val="002060"/>
                </a:solidFill>
                <a:latin typeface="Times New Roman" panose="02020603050405020304" pitchFamily="18" charset="0"/>
                <a:cs typeface="Times New Roman" panose="02020603050405020304" pitchFamily="18" charset="0"/>
              </a:rPr>
              <a:t>, </a:t>
            </a:r>
            <a:r>
              <a:rPr lang="vi-VN" sz="1200" dirty="0" smtClean="0">
                <a:solidFill>
                  <a:srgbClr val="002060"/>
                </a:solidFill>
                <a:latin typeface="Times New Roman" panose="02020603050405020304" pitchFamily="18" charset="0"/>
                <a:cs typeface="Times New Roman" panose="02020603050405020304" pitchFamily="18" charset="0"/>
              </a:rPr>
              <a:t> Phát triển các vùng biển dựa trên lợi thế về điều kiện tự nhiên, hài hòa giữa bảo tồn và phát triển: Dựa trên quy hoạch không gian biển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endParaRPr lang="en-US" dirty="0"/>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5A6EB4C0-A3C5-43D9-919D-544E30458641}"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48</a:t>
            </a:fld>
            <a:endParaRPr lang="en-US"/>
          </a:p>
        </p:txBody>
      </p:sp>
    </p:spTree>
    <p:extLst>
      <p:ext uri="{BB962C8B-B14F-4D97-AF65-F5344CB8AC3E}">
        <p14:creationId xmlns:p14="http://schemas.microsoft.com/office/powerpoint/2010/main" val="22654514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vi-VN" sz="1200" dirty="0" smtClean="0">
                <a:solidFill>
                  <a:srgbClr val="002060"/>
                </a:solidFill>
                <a:latin typeface="Times New Roman" panose="02020603050405020304" pitchFamily="18" charset="0"/>
                <a:cs typeface="Times New Roman" panose="02020603050405020304" pitchFamily="18" charset="0"/>
              </a:rPr>
              <a:t/>
            </a:r>
            <a:br>
              <a:rPr lang="vi-VN" sz="1200" dirty="0" smtClean="0">
                <a:solidFill>
                  <a:srgbClr val="002060"/>
                </a:solidFill>
                <a:latin typeface="Times New Roman" panose="02020603050405020304" pitchFamily="18" charset="0"/>
                <a:cs typeface="Times New Roman" panose="02020603050405020304" pitchFamily="18" charset="0"/>
              </a:rPr>
            </a:br>
            <a:endParaRPr lang="en-US" sz="1200" dirty="0" smtClean="0">
              <a:solidFill>
                <a:srgbClr val="002060"/>
              </a:solidFill>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err="1" smtClean="0">
                <a:solidFill>
                  <a:srgbClr val="002060"/>
                </a:solidFill>
                <a:latin typeface="Times New Roman" panose="02020603050405020304" pitchFamily="18" charset="0"/>
                <a:cs typeface="Times New Roman" panose="02020603050405020304" pitchFamily="18" charset="0"/>
              </a:rPr>
              <a:t>Thứ</a:t>
            </a:r>
            <a:r>
              <a:rPr lang="en-US" sz="1200" baseline="0" dirty="0" smtClean="0">
                <a:solidFill>
                  <a:srgbClr val="002060"/>
                </a:solidFill>
                <a:latin typeface="Times New Roman" panose="02020603050405020304" pitchFamily="18" charset="0"/>
                <a:cs typeface="Times New Roman" panose="02020603050405020304" pitchFamily="18" charset="0"/>
              </a:rPr>
              <a:t> </a:t>
            </a:r>
            <a:r>
              <a:rPr lang="en-US" sz="1200" baseline="0" dirty="0" err="1" smtClean="0">
                <a:solidFill>
                  <a:srgbClr val="002060"/>
                </a:solidFill>
                <a:latin typeface="Times New Roman" panose="02020603050405020304" pitchFamily="18" charset="0"/>
                <a:cs typeface="Times New Roman" panose="02020603050405020304" pitchFamily="18" charset="0"/>
              </a:rPr>
              <a:t>hai</a:t>
            </a:r>
            <a:r>
              <a:rPr lang="en-US" sz="1200" baseline="0" dirty="0" smtClean="0">
                <a:solidFill>
                  <a:srgbClr val="002060"/>
                </a:solidFill>
                <a:latin typeface="Times New Roman" panose="02020603050405020304" pitchFamily="18" charset="0"/>
                <a:cs typeface="Times New Roman" panose="02020603050405020304" pitchFamily="18" charset="0"/>
              </a:rPr>
              <a:t>, </a:t>
            </a:r>
            <a:r>
              <a:rPr lang="vi-VN" sz="1200" dirty="0" smtClean="0">
                <a:solidFill>
                  <a:srgbClr val="002060"/>
                </a:solidFill>
                <a:latin typeface="Times New Roman" panose="02020603050405020304" pitchFamily="18" charset="0"/>
                <a:cs typeface="Times New Roman" panose="02020603050405020304" pitchFamily="18" charset="0"/>
              </a:rPr>
              <a:t> Phát triển các vùng biển dựa trên lợi thế về điều kiện tự nhiên, hài hòa giữa bảo tồn và phát triển: Dựa trên quy hoạch không gian biển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endParaRPr lang="en-US" dirty="0"/>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3DBD4F3C-4B2E-447A-B017-7C6EA70E893E}"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49</a:t>
            </a:fld>
            <a:endParaRPr lang="en-US"/>
          </a:p>
        </p:txBody>
      </p:sp>
    </p:spTree>
    <p:extLst>
      <p:ext uri="{BB962C8B-B14F-4D97-AF65-F5344CB8AC3E}">
        <p14:creationId xmlns:p14="http://schemas.microsoft.com/office/powerpoint/2010/main" val="25902611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vi-VN" sz="1200" dirty="0" smtClean="0">
                <a:solidFill>
                  <a:srgbClr val="002060"/>
                </a:solidFill>
                <a:latin typeface="Times New Roman" panose="02020603050405020304" pitchFamily="18" charset="0"/>
                <a:cs typeface="Times New Roman" panose="02020603050405020304" pitchFamily="18" charset="0"/>
              </a:rPr>
              <a:t/>
            </a:r>
            <a:br>
              <a:rPr lang="vi-VN" sz="1200" dirty="0" smtClean="0">
                <a:solidFill>
                  <a:srgbClr val="002060"/>
                </a:solidFill>
                <a:latin typeface="Times New Roman" panose="02020603050405020304" pitchFamily="18" charset="0"/>
                <a:cs typeface="Times New Roman" panose="02020603050405020304" pitchFamily="18" charset="0"/>
              </a:rPr>
            </a:br>
            <a:endParaRPr lang="en-US" sz="1200" dirty="0" smtClean="0">
              <a:solidFill>
                <a:srgbClr val="002060"/>
              </a:solidFill>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err="1" smtClean="0">
                <a:solidFill>
                  <a:srgbClr val="002060"/>
                </a:solidFill>
                <a:latin typeface="Times New Roman" panose="02020603050405020304" pitchFamily="18" charset="0"/>
                <a:cs typeface="Times New Roman" panose="02020603050405020304" pitchFamily="18" charset="0"/>
              </a:rPr>
              <a:t>Thứ</a:t>
            </a:r>
            <a:r>
              <a:rPr lang="en-US" sz="1200" baseline="0" dirty="0" smtClean="0">
                <a:solidFill>
                  <a:srgbClr val="002060"/>
                </a:solidFill>
                <a:latin typeface="Times New Roman" panose="02020603050405020304" pitchFamily="18" charset="0"/>
                <a:cs typeface="Times New Roman" panose="02020603050405020304" pitchFamily="18" charset="0"/>
              </a:rPr>
              <a:t> </a:t>
            </a:r>
            <a:r>
              <a:rPr lang="en-US" sz="1200" baseline="0" dirty="0" err="1" smtClean="0">
                <a:solidFill>
                  <a:srgbClr val="002060"/>
                </a:solidFill>
                <a:latin typeface="Times New Roman" panose="02020603050405020304" pitchFamily="18" charset="0"/>
                <a:cs typeface="Times New Roman" panose="02020603050405020304" pitchFamily="18" charset="0"/>
              </a:rPr>
              <a:t>ba</a:t>
            </a:r>
            <a:r>
              <a:rPr lang="en-US" sz="1200" baseline="0" dirty="0" smtClean="0">
                <a:solidFill>
                  <a:srgbClr val="002060"/>
                </a:solidFill>
                <a:latin typeface="Times New Roman" panose="02020603050405020304" pitchFamily="18" charset="0"/>
                <a:cs typeface="Times New Roman" panose="02020603050405020304" pitchFamily="18" charset="0"/>
              </a:rPr>
              <a:t>,</a:t>
            </a:r>
            <a:r>
              <a:rPr lang="vi-VN" sz="1200" dirty="0" smtClean="0">
                <a:solidFill>
                  <a:srgbClr val="002060"/>
                </a:solidFill>
                <a:latin typeface="Times New Roman" panose="02020603050405020304" pitchFamily="18" charset="0"/>
                <a:cs typeface="Times New Roman" panose="02020603050405020304" pitchFamily="18" charset="0"/>
              </a:rPr>
              <a:t> Bảo vệ môi trường, bảo tồn, phát triển bền vững đa dạng sinh học biển; chủ động ứng phó với biến đổi khí hậu, nước biển dâng và phòng, chống thiên tai.</a:t>
            </a:r>
          </a:p>
          <a:p>
            <a:endParaRPr lang="en-US" dirty="0"/>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CDB99824-6433-48CF-B2D8-DAD357BF07D1}"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50</a:t>
            </a:fld>
            <a:endParaRPr lang="en-US"/>
          </a:p>
        </p:txBody>
      </p:sp>
    </p:spTree>
    <p:extLst>
      <p:ext uri="{BB962C8B-B14F-4D97-AF65-F5344CB8AC3E}">
        <p14:creationId xmlns:p14="http://schemas.microsoft.com/office/powerpoint/2010/main" val="3200606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algn="just"/>
            <a:r>
              <a:rPr lang="en-US" sz="1400" b="1" kern="1200" dirty="0" smtClean="0">
                <a:solidFill>
                  <a:schemeClr val="tx1"/>
                </a:solidFill>
                <a:latin typeface="Times New Roman" pitchFamily="18" charset="0"/>
                <a:ea typeface="+mn-ea"/>
                <a:cs typeface="Times New Roman" pitchFamily="18" charset="0"/>
              </a:rPr>
              <a:t>	</a:t>
            </a:r>
            <a:r>
              <a:rPr lang="en-US" sz="1400" b="1" kern="1200" dirty="0" err="1" smtClean="0">
                <a:solidFill>
                  <a:schemeClr val="tx1"/>
                </a:solidFill>
                <a:latin typeface="Times New Roman" pitchFamily="18" charset="0"/>
                <a:ea typeface="+mn-ea"/>
                <a:cs typeface="Times New Roman" pitchFamily="18" charset="0"/>
              </a:rPr>
              <a:t>Hai</a:t>
            </a:r>
            <a:r>
              <a:rPr lang="en-US" sz="1400" b="1" kern="1200" dirty="0" smtClean="0">
                <a:solidFill>
                  <a:schemeClr val="tx1"/>
                </a:solidFill>
                <a:latin typeface="Times New Roman" pitchFamily="18" charset="0"/>
                <a:ea typeface="+mn-ea"/>
                <a:cs typeface="Times New Roman" pitchFamily="18" charset="0"/>
              </a:rPr>
              <a:t> </a:t>
            </a:r>
            <a:r>
              <a:rPr lang="en-US" sz="1400" b="1" kern="1200" dirty="0" err="1" smtClean="0">
                <a:solidFill>
                  <a:schemeClr val="tx1"/>
                </a:solidFill>
                <a:latin typeface="Times New Roman" pitchFamily="18" charset="0"/>
                <a:ea typeface="+mn-ea"/>
                <a:cs typeface="Times New Roman" pitchFamily="18" charset="0"/>
              </a:rPr>
              <a:t>là</a:t>
            </a:r>
            <a:r>
              <a:rPr lang="en-US" sz="1400" b="1" kern="1200" dirty="0" smtClean="0">
                <a:solidFill>
                  <a:schemeClr val="tx1"/>
                </a:solidFill>
                <a:latin typeface="Times New Roman" pitchFamily="18" charset="0"/>
                <a:ea typeface="+mn-ea"/>
                <a:cs typeface="Times New Roman" pitchFamily="18" charset="0"/>
              </a:rPr>
              <a:t>,</a:t>
            </a:r>
            <a:r>
              <a:rPr lang="en-US" sz="1400" b="1" kern="1200" baseline="0" dirty="0" smtClean="0">
                <a:solidFill>
                  <a:schemeClr val="tx1"/>
                </a:solidFill>
                <a:latin typeface="Times New Roman" pitchFamily="18" charset="0"/>
                <a:ea typeface="+mn-ea"/>
                <a:cs typeface="Times New Roman" pitchFamily="18" charset="0"/>
              </a:rPr>
              <a:t> </a:t>
            </a:r>
            <a:r>
              <a:rPr lang="en-US" sz="1400" b="0" i="0" dirty="0" smtClean="0">
                <a:solidFill>
                  <a:schemeClr val="bg1"/>
                </a:solidFill>
                <a:effectLst>
                  <a:outerShdw blurRad="38100" dist="38100" dir="2700000" algn="tl">
                    <a:srgbClr val="000000">
                      <a:alpha val="43137"/>
                    </a:srgbClr>
                  </a:outerShdw>
                </a:effectLst>
              </a:rPr>
              <a:t>t</a:t>
            </a:r>
            <a:r>
              <a:rPr lang="vi-VN" sz="1400" dirty="0" smtClean="0">
                <a:solidFill>
                  <a:schemeClr val="bg1"/>
                </a:solidFill>
                <a:effectLst>
                  <a:outerShdw blurRad="38100" dist="38100" dir="2700000" algn="tl">
                    <a:srgbClr val="000000">
                      <a:alpha val="43137"/>
                    </a:srgbClr>
                  </a:outerShdw>
                </a:effectLst>
              </a:rPr>
              <a:t>rên biển, chủ quyền quốc gia được giữ vững, an ninh cơ bản được đảm bảo; đã xây dựng được thế trận quốc phòng toàn dân gắn với thế trận an ninh nhân dân. Nhiều lực lượng tiến thẳng lên hiện đại, trở thành nòng cốt bảo vệ chủ quyền, an ninh, bảo đảm trật tự và thực thi pháp luật trên biển, bảo đảm an toàn cho người dân và các hoạt động kinh tế trên biển, khu vực ven biển.</a:t>
            </a:r>
            <a:endParaRPr lang="en-US" sz="1400" dirty="0" smtClean="0">
              <a:solidFill>
                <a:schemeClr val="bg1"/>
              </a:solidFill>
              <a:effectLst>
                <a:outerShdw blurRad="38100" dist="38100" dir="2700000" algn="tl">
                  <a:srgbClr val="000000">
                    <a:alpha val="43137"/>
                  </a:srgbClr>
                </a:outerShdw>
              </a:effectLst>
            </a:endParaRPr>
          </a:p>
        </p:txBody>
      </p:sp>
      <p:sp>
        <p:nvSpPr>
          <p:cNvPr id="34819"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vi-VN"/>
              <a:t>BAN TỔ CHỨC TRUNG ƯƠNG</a:t>
            </a:r>
            <a:endParaRPr lang="en-US"/>
          </a:p>
        </p:txBody>
      </p:sp>
      <p:sp>
        <p:nvSpPr>
          <p:cNvPr id="34820"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957CE47C-47B5-4E3D-9993-86BB322379EA}" type="datetime1">
              <a:rPr lang="en-US" smtClean="0"/>
              <a:t>12/3/2018</a:t>
            </a:fld>
            <a:endParaRPr lang="en-US"/>
          </a:p>
        </p:txBody>
      </p:sp>
      <p:sp>
        <p:nvSpPr>
          <p:cNvPr id="34821"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t>VĂN PHÒNG BAN</a:t>
            </a:r>
          </a:p>
        </p:txBody>
      </p:sp>
      <p:sp>
        <p:nvSpPr>
          <p:cNvPr id="34822"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0CC3BA-E6DF-4EB1-9BA0-5DBCAC300751}" type="slidenum">
              <a:rPr lang="en-US"/>
              <a:pPr fontAlgn="base">
                <a:spcBef>
                  <a:spcPct val="0"/>
                </a:spcBef>
                <a:spcAft>
                  <a:spcPct val="0"/>
                </a:spcAft>
              </a:pPr>
              <a:t>5</a:t>
            </a:fld>
            <a:endParaRPr lang="en-US"/>
          </a:p>
        </p:txBody>
      </p:sp>
    </p:spTree>
    <p:extLst>
      <p:ext uri="{BB962C8B-B14F-4D97-AF65-F5344CB8AC3E}">
        <p14:creationId xmlns:p14="http://schemas.microsoft.com/office/powerpoint/2010/main" val="22895882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vi-VN" sz="1200" dirty="0" smtClean="0">
                <a:solidFill>
                  <a:srgbClr val="002060"/>
                </a:solidFill>
                <a:latin typeface="Times New Roman" panose="02020603050405020304" pitchFamily="18" charset="0"/>
                <a:cs typeface="Times New Roman" panose="02020603050405020304" pitchFamily="18" charset="0"/>
              </a:rPr>
              <a:t/>
            </a:r>
            <a:br>
              <a:rPr lang="vi-VN" sz="1200" dirty="0" smtClean="0">
                <a:solidFill>
                  <a:srgbClr val="002060"/>
                </a:solidFill>
                <a:latin typeface="Times New Roman" panose="02020603050405020304" pitchFamily="18" charset="0"/>
                <a:cs typeface="Times New Roman" panose="02020603050405020304" pitchFamily="18" charset="0"/>
              </a:rPr>
            </a:br>
            <a:endParaRPr lang="en-US" sz="1200" dirty="0" smtClean="0">
              <a:solidFill>
                <a:srgbClr val="002060"/>
              </a:solidFill>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err="1" smtClean="0">
                <a:solidFill>
                  <a:srgbClr val="002060"/>
                </a:solidFill>
                <a:latin typeface="Times New Roman" panose="02020603050405020304" pitchFamily="18" charset="0"/>
                <a:cs typeface="Times New Roman" panose="02020603050405020304" pitchFamily="18" charset="0"/>
              </a:rPr>
              <a:t>Thứ</a:t>
            </a:r>
            <a:r>
              <a:rPr lang="en-US" sz="1200" baseline="0" dirty="0" smtClean="0">
                <a:solidFill>
                  <a:srgbClr val="002060"/>
                </a:solidFill>
                <a:latin typeface="Times New Roman" panose="02020603050405020304" pitchFamily="18" charset="0"/>
                <a:cs typeface="Times New Roman" panose="02020603050405020304" pitchFamily="18" charset="0"/>
              </a:rPr>
              <a:t> </a:t>
            </a:r>
            <a:r>
              <a:rPr lang="en-US" sz="1200" baseline="0" dirty="0" err="1" smtClean="0">
                <a:solidFill>
                  <a:srgbClr val="002060"/>
                </a:solidFill>
                <a:latin typeface="Times New Roman" panose="02020603050405020304" pitchFamily="18" charset="0"/>
                <a:cs typeface="Times New Roman" panose="02020603050405020304" pitchFamily="18" charset="0"/>
              </a:rPr>
              <a:t>tư</a:t>
            </a:r>
            <a:r>
              <a:rPr lang="en-US" sz="1200" baseline="0" dirty="0" smtClean="0">
                <a:solidFill>
                  <a:srgbClr val="002060"/>
                </a:solidFill>
                <a:latin typeface="Times New Roman" panose="02020603050405020304" pitchFamily="18" charset="0"/>
                <a:cs typeface="Times New Roman" panose="02020603050405020304" pitchFamily="18" charset="0"/>
              </a:rPr>
              <a:t>,</a:t>
            </a:r>
            <a:r>
              <a:rPr lang="vi-VN" sz="1200" dirty="0" smtClean="0">
                <a:solidFill>
                  <a:srgbClr val="7030A0"/>
                </a:solidFill>
                <a:latin typeface="Times New Roman" panose="02020603050405020304" pitchFamily="18" charset="0"/>
                <a:cs typeface="Times New Roman" panose="02020603050405020304" pitchFamily="18" charset="0"/>
              </a:rPr>
              <a:t> Nâng cao đời sống nhân dân, xây dựng văn hóa biển, xã hội gắn bó, thân thiện với biển</a:t>
            </a:r>
            <a:r>
              <a:rPr lang="en-US" sz="1200" dirty="0" smtClean="0">
                <a:solidFill>
                  <a:srgbClr val="7030A0"/>
                </a:solidFill>
                <a:latin typeface="Times New Roman" panose="02020603050405020304" pitchFamily="18" charset="0"/>
                <a:cs typeface="Times New Roman" panose="02020603050405020304" pitchFamily="18" charset="0"/>
              </a:rPr>
              <a:t>.</a:t>
            </a:r>
            <a:endParaRPr lang="vi-VN" sz="1200" dirty="0" smtClean="0">
              <a:solidFill>
                <a:srgbClr val="7030A0"/>
              </a:solidFill>
              <a:latin typeface="Times New Roman" panose="02020603050405020304" pitchFamily="18"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D6EC3A72-6464-4F60-AC6A-BF4FB4EB3218}"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51</a:t>
            </a:fld>
            <a:endParaRPr lang="en-US"/>
          </a:p>
        </p:txBody>
      </p:sp>
    </p:spTree>
    <p:extLst>
      <p:ext uri="{BB962C8B-B14F-4D97-AF65-F5344CB8AC3E}">
        <p14:creationId xmlns:p14="http://schemas.microsoft.com/office/powerpoint/2010/main" val="12971422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vi-VN" sz="1200" dirty="0" smtClean="0">
                <a:solidFill>
                  <a:srgbClr val="002060"/>
                </a:solidFill>
                <a:latin typeface="Times New Roman" panose="02020603050405020304" pitchFamily="18" charset="0"/>
                <a:cs typeface="Times New Roman" panose="02020603050405020304" pitchFamily="18" charset="0"/>
              </a:rPr>
              <a:t/>
            </a:r>
            <a:br>
              <a:rPr lang="vi-VN" sz="1200" dirty="0" smtClean="0">
                <a:solidFill>
                  <a:srgbClr val="002060"/>
                </a:solidFill>
                <a:latin typeface="Times New Roman" panose="02020603050405020304" pitchFamily="18" charset="0"/>
                <a:cs typeface="Times New Roman" panose="02020603050405020304" pitchFamily="18" charset="0"/>
              </a:rPr>
            </a:br>
            <a:endParaRPr lang="en-US" sz="1200" dirty="0" smtClean="0">
              <a:solidFill>
                <a:srgbClr val="002060"/>
              </a:solidFill>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err="1" smtClean="0">
                <a:solidFill>
                  <a:srgbClr val="002060"/>
                </a:solidFill>
                <a:latin typeface="Times New Roman" panose="02020603050405020304" pitchFamily="18" charset="0"/>
                <a:cs typeface="Times New Roman" panose="02020603050405020304" pitchFamily="18" charset="0"/>
              </a:rPr>
              <a:t>Thứ</a:t>
            </a:r>
            <a:r>
              <a:rPr lang="en-US" sz="1200" baseline="0" dirty="0" smtClean="0">
                <a:solidFill>
                  <a:srgbClr val="002060"/>
                </a:solidFill>
                <a:latin typeface="Times New Roman" panose="02020603050405020304" pitchFamily="18" charset="0"/>
                <a:cs typeface="Times New Roman" panose="02020603050405020304" pitchFamily="18" charset="0"/>
              </a:rPr>
              <a:t> </a:t>
            </a:r>
            <a:r>
              <a:rPr lang="en-US" sz="1200" baseline="0" dirty="0" err="1" smtClean="0">
                <a:solidFill>
                  <a:srgbClr val="002060"/>
                </a:solidFill>
                <a:latin typeface="Times New Roman" panose="02020603050405020304" pitchFamily="18" charset="0"/>
                <a:cs typeface="Times New Roman" panose="02020603050405020304" pitchFamily="18" charset="0"/>
              </a:rPr>
              <a:t>năm</a:t>
            </a:r>
            <a:r>
              <a:rPr lang="en-US" sz="1200" baseline="0" dirty="0" smtClean="0">
                <a:solidFill>
                  <a:srgbClr val="002060"/>
                </a:solidFill>
                <a:latin typeface="Times New Roman" panose="02020603050405020304" pitchFamily="18" charset="0"/>
                <a:cs typeface="Times New Roman" panose="02020603050405020304" pitchFamily="18" charset="0"/>
              </a:rPr>
              <a:t>,</a:t>
            </a:r>
            <a:r>
              <a:rPr lang="vi-VN" sz="1200" baseline="0" dirty="0" smtClean="0">
                <a:solidFill>
                  <a:srgbClr val="002060"/>
                </a:solidFill>
                <a:latin typeface="Times New Roman" panose="02020603050405020304" pitchFamily="18" charset="0"/>
                <a:cs typeface="Times New Roman" panose="02020603050405020304" pitchFamily="18" charset="0"/>
              </a:rPr>
              <a:t> Bảo đảm quốc phòng, an ninh, đối ngoại và hợp tác quốc tế.</a:t>
            </a:r>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052E38EF-502A-40DA-B1F2-0BC4C56648E8}"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52</a:t>
            </a:fld>
            <a:endParaRPr lang="en-US"/>
          </a:p>
        </p:txBody>
      </p:sp>
    </p:spTree>
    <p:extLst>
      <p:ext uri="{BB962C8B-B14F-4D97-AF65-F5344CB8AC3E}">
        <p14:creationId xmlns:p14="http://schemas.microsoft.com/office/powerpoint/2010/main" val="9283009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vi-VN" sz="1200" dirty="0" smtClean="0">
                <a:solidFill>
                  <a:srgbClr val="002060"/>
                </a:solidFill>
                <a:latin typeface="Times New Roman" panose="02020603050405020304" pitchFamily="18" charset="0"/>
                <a:cs typeface="Times New Roman" panose="02020603050405020304" pitchFamily="18" charset="0"/>
              </a:rPr>
              <a:t/>
            </a:r>
            <a:br>
              <a:rPr lang="vi-VN" sz="1200" dirty="0" smtClean="0">
                <a:solidFill>
                  <a:srgbClr val="002060"/>
                </a:solidFill>
                <a:latin typeface="Times New Roman" panose="02020603050405020304" pitchFamily="18" charset="0"/>
                <a:cs typeface="Times New Roman" panose="02020603050405020304" pitchFamily="18" charset="0"/>
              </a:rPr>
            </a:br>
            <a:endParaRPr lang="en-US" sz="1200" dirty="0" smtClean="0">
              <a:solidFill>
                <a:srgbClr val="002060"/>
              </a:solidFill>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err="1" smtClean="0">
                <a:solidFill>
                  <a:srgbClr val="002060"/>
                </a:solidFill>
                <a:latin typeface="Times New Roman" panose="02020603050405020304" pitchFamily="18" charset="0"/>
                <a:cs typeface="Times New Roman" panose="02020603050405020304" pitchFamily="18" charset="0"/>
              </a:rPr>
              <a:t>Thứ</a:t>
            </a:r>
            <a:r>
              <a:rPr lang="en-US" sz="1200" baseline="0" dirty="0" smtClean="0">
                <a:solidFill>
                  <a:srgbClr val="002060"/>
                </a:solidFill>
                <a:latin typeface="Times New Roman" panose="02020603050405020304" pitchFamily="18" charset="0"/>
                <a:cs typeface="Times New Roman" panose="02020603050405020304" pitchFamily="18" charset="0"/>
              </a:rPr>
              <a:t> </a:t>
            </a:r>
            <a:r>
              <a:rPr lang="en-US" sz="1200" baseline="0" dirty="0" err="1" smtClean="0">
                <a:solidFill>
                  <a:srgbClr val="002060"/>
                </a:solidFill>
                <a:latin typeface="Times New Roman" panose="02020603050405020304" pitchFamily="18" charset="0"/>
                <a:cs typeface="Times New Roman" panose="02020603050405020304" pitchFamily="18" charset="0"/>
              </a:rPr>
              <a:t>nhất</a:t>
            </a:r>
            <a:r>
              <a:rPr lang="en-US" sz="1200" baseline="0" dirty="0" smtClean="0">
                <a:solidFill>
                  <a:srgbClr val="002060"/>
                </a:solidFill>
                <a:latin typeface="Times New Roman" panose="02020603050405020304" pitchFamily="18" charset="0"/>
                <a:cs typeface="Times New Roman" panose="02020603050405020304" pitchFamily="18" charset="0"/>
              </a:rPr>
              <a:t>,</a:t>
            </a:r>
            <a:r>
              <a:rPr lang="vi-VN" sz="1200" baseline="0" dirty="0" smtClean="0">
                <a:solidFill>
                  <a:srgbClr val="002060"/>
                </a:solidFill>
                <a:latin typeface="Times New Roman" panose="02020603050405020304" pitchFamily="18" charset="0"/>
                <a:cs typeface="Times New Roman" panose="02020603050405020304" pitchFamily="18" charset="0"/>
              </a:rPr>
              <a:t> </a:t>
            </a:r>
            <a:r>
              <a:rPr lang="vi-VN" sz="1200" dirty="0" smtClean="0">
                <a:solidFill>
                  <a:schemeClr val="tx1"/>
                </a:solidFill>
                <a:latin typeface="Times New Roman" panose="02020603050405020304" pitchFamily="18" charset="0"/>
                <a:cs typeface="Times New Roman" panose="02020603050405020304" pitchFamily="18" charset="0"/>
              </a:rPr>
              <a:t>Hoàn thiện thể chế phát triển bền vững kinh tế biển, ưu tiên hoàn thiện hành lang pháp lý, đổi mới, phát triển mô hình tăng trưởng xanh, bảo vệ môi trường, nâng cao năng suất, chất lượng, sức cạnh tranh quốc tế của các ngành kinh tế biển, các vùng biển, ven biển; hoàn thiện cơ chế quản lý tổng hợp và thống nhất về biển. Rà soát, điều chỉnh, bổ sung và lập mới các quy hoạch liên quan đến biển, bảo đảm tính liên kết, đồng bộ giữa các ngành, địa phương</a:t>
            </a:r>
            <a:endParaRPr lang="vi-VN" sz="1200" dirty="0" smtClean="0"/>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9F9E1E6C-6A55-48BF-8324-8F8F74756BD3}"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53</a:t>
            </a:fld>
            <a:endParaRPr lang="en-US"/>
          </a:p>
        </p:txBody>
      </p:sp>
    </p:spTree>
    <p:extLst>
      <p:ext uri="{BB962C8B-B14F-4D97-AF65-F5344CB8AC3E}">
        <p14:creationId xmlns:p14="http://schemas.microsoft.com/office/powerpoint/2010/main" val="6626982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vi-VN" sz="1200" dirty="0" smtClean="0">
                <a:solidFill>
                  <a:srgbClr val="002060"/>
                </a:solidFill>
                <a:latin typeface="Times New Roman" panose="02020603050405020304" pitchFamily="18" charset="0"/>
                <a:cs typeface="Times New Roman" panose="02020603050405020304" pitchFamily="18" charset="0"/>
              </a:rPr>
              <a:t/>
            </a:r>
            <a:br>
              <a:rPr lang="vi-VN" sz="1200" dirty="0" smtClean="0">
                <a:solidFill>
                  <a:srgbClr val="002060"/>
                </a:solidFill>
                <a:latin typeface="Times New Roman" panose="02020603050405020304" pitchFamily="18" charset="0"/>
                <a:cs typeface="Times New Roman" panose="02020603050405020304" pitchFamily="18" charset="0"/>
              </a:rPr>
            </a:br>
            <a:endParaRPr lang="en-US" sz="1200" dirty="0" smtClean="0">
              <a:solidFill>
                <a:srgbClr val="002060"/>
              </a:solidFill>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err="1" smtClean="0">
                <a:solidFill>
                  <a:srgbClr val="002060"/>
                </a:solidFill>
                <a:latin typeface="Times New Roman" panose="02020603050405020304" pitchFamily="18" charset="0"/>
                <a:cs typeface="Times New Roman" panose="02020603050405020304" pitchFamily="18" charset="0"/>
              </a:rPr>
              <a:t>Thứ</a:t>
            </a:r>
            <a:r>
              <a:rPr lang="en-US" sz="1200" baseline="0" dirty="0" smtClean="0">
                <a:solidFill>
                  <a:srgbClr val="002060"/>
                </a:solidFill>
                <a:latin typeface="Times New Roman" panose="02020603050405020304" pitchFamily="18" charset="0"/>
                <a:cs typeface="Times New Roman" panose="02020603050405020304" pitchFamily="18" charset="0"/>
              </a:rPr>
              <a:t> </a:t>
            </a:r>
            <a:r>
              <a:rPr lang="en-US" sz="1200" baseline="0" dirty="0" err="1" smtClean="0">
                <a:solidFill>
                  <a:srgbClr val="002060"/>
                </a:solidFill>
                <a:latin typeface="Times New Roman" panose="02020603050405020304" pitchFamily="18" charset="0"/>
                <a:cs typeface="Times New Roman" panose="02020603050405020304" pitchFamily="18" charset="0"/>
              </a:rPr>
              <a:t>hai</a:t>
            </a:r>
            <a:r>
              <a:rPr lang="en-US" sz="1200" baseline="0" dirty="0" smtClean="0">
                <a:solidFill>
                  <a:srgbClr val="002060"/>
                </a:solidFill>
                <a:latin typeface="Times New Roman" panose="02020603050405020304" pitchFamily="18" charset="0"/>
                <a:cs typeface="Times New Roman" panose="02020603050405020304" pitchFamily="18" charset="0"/>
              </a:rPr>
              <a:t>,</a:t>
            </a:r>
            <a:r>
              <a:rPr lang="vi-VN" sz="1200" baseline="0" dirty="0" smtClean="0">
                <a:solidFill>
                  <a:srgbClr val="002060"/>
                </a:solidFill>
                <a:latin typeface="Times New Roman" panose="02020603050405020304" pitchFamily="18" charset="0"/>
                <a:cs typeface="Times New Roman" panose="02020603050405020304" pitchFamily="18" charset="0"/>
              </a:rPr>
              <a:t> Phát triển khoa học, công nghệ và đào tạo nguồn nhân lực biển chất lượng cao, thúc đẩy đổi mới, sáng tạo, tận dụng thành tựu khoa học, công nghệ tiên tiến, khoa học, công nghệ mới, thu hút chuyên gia, nhà khoa học hàng đầu, nhân lực chất lượng cao</a:t>
            </a:r>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A700308E-9AC8-42C1-9F8C-AD3079AA86CE}"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54</a:t>
            </a:fld>
            <a:endParaRPr lang="en-US"/>
          </a:p>
        </p:txBody>
      </p:sp>
    </p:spTree>
    <p:extLst>
      <p:ext uri="{BB962C8B-B14F-4D97-AF65-F5344CB8AC3E}">
        <p14:creationId xmlns:p14="http://schemas.microsoft.com/office/powerpoint/2010/main" val="41821463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vi-VN" sz="1200" dirty="0" smtClean="0">
                <a:solidFill>
                  <a:srgbClr val="002060"/>
                </a:solidFill>
                <a:latin typeface="Times New Roman" panose="02020603050405020304" pitchFamily="18" charset="0"/>
                <a:cs typeface="Times New Roman" panose="02020603050405020304" pitchFamily="18" charset="0"/>
              </a:rPr>
              <a:t/>
            </a:r>
            <a:br>
              <a:rPr lang="vi-VN" sz="1200" dirty="0" smtClean="0">
                <a:solidFill>
                  <a:srgbClr val="002060"/>
                </a:solidFill>
                <a:latin typeface="Times New Roman" panose="02020603050405020304" pitchFamily="18" charset="0"/>
                <a:cs typeface="Times New Roman" panose="02020603050405020304" pitchFamily="18" charset="0"/>
              </a:rPr>
            </a:br>
            <a:endParaRPr lang="en-US" sz="1200" dirty="0" smtClean="0">
              <a:solidFill>
                <a:srgbClr val="002060"/>
              </a:solidFill>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err="1" smtClean="0">
                <a:solidFill>
                  <a:srgbClr val="002060"/>
                </a:solidFill>
                <a:latin typeface="Times New Roman" panose="02020603050405020304" pitchFamily="18" charset="0"/>
                <a:cs typeface="Times New Roman" panose="02020603050405020304" pitchFamily="18" charset="0"/>
              </a:rPr>
              <a:t>Thứ</a:t>
            </a:r>
            <a:r>
              <a:rPr lang="en-US" sz="1200" baseline="0" dirty="0" smtClean="0">
                <a:solidFill>
                  <a:srgbClr val="002060"/>
                </a:solidFill>
                <a:latin typeface="Times New Roman" panose="02020603050405020304" pitchFamily="18" charset="0"/>
                <a:cs typeface="Times New Roman" panose="02020603050405020304" pitchFamily="18" charset="0"/>
              </a:rPr>
              <a:t> </a:t>
            </a:r>
            <a:r>
              <a:rPr lang="en-US" sz="1200" baseline="0" dirty="0" err="1" smtClean="0">
                <a:solidFill>
                  <a:srgbClr val="002060"/>
                </a:solidFill>
                <a:latin typeface="Times New Roman" panose="02020603050405020304" pitchFamily="18" charset="0"/>
                <a:cs typeface="Times New Roman" panose="02020603050405020304" pitchFamily="18" charset="0"/>
              </a:rPr>
              <a:t>ba</a:t>
            </a:r>
            <a:r>
              <a:rPr lang="en-US" sz="1200" baseline="0" dirty="0" smtClean="0">
                <a:solidFill>
                  <a:srgbClr val="002060"/>
                </a:solidFill>
                <a:latin typeface="Times New Roman" panose="02020603050405020304" pitchFamily="18" charset="0"/>
                <a:cs typeface="Times New Roman" panose="02020603050405020304" pitchFamily="18" charset="0"/>
              </a:rPr>
              <a:t>, p</a:t>
            </a:r>
            <a:r>
              <a:rPr lang="vi-VN" sz="1200" baseline="0" dirty="0" smtClean="0">
                <a:solidFill>
                  <a:srgbClr val="002060"/>
                </a:solidFill>
                <a:latin typeface="Times New Roman" panose="02020603050405020304" pitchFamily="18" charset="0"/>
                <a:cs typeface="Times New Roman" panose="02020603050405020304" pitchFamily="18" charset="0"/>
              </a:rPr>
              <a:t>hát triển kết cấu hạ tầng đa mục tiêu, đồng bộ, mạng lưới giao thông kết nối các trung tâm kinh tế lớn của cả nước, các khu công nghiệp, khu đô thị, các vùng biển với các cảng biển dựa trên hệ sinh thái kinh tế và tự nhiên, kết nối chiến lược Bắc - Nam, Đông - Tây giữa các vùng trong nước và với quốc tế</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vi-VN" sz="1200" baseline="0" dirty="0" smtClean="0">
              <a:solidFill>
                <a:srgbClr val="002060"/>
              </a:solidFill>
              <a:latin typeface="Times New Roman" panose="02020603050405020304" pitchFamily="18"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E747C71F-7FBC-4F00-8E28-8202A329EF72}"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55</a:t>
            </a:fld>
            <a:endParaRPr lang="en-US"/>
          </a:p>
        </p:txBody>
      </p:sp>
    </p:spTree>
    <p:extLst>
      <p:ext uri="{BB962C8B-B14F-4D97-AF65-F5344CB8AC3E}">
        <p14:creationId xmlns:p14="http://schemas.microsoft.com/office/powerpoint/2010/main" val="32530437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228600" indent="-228600" fontAlgn="base">
              <a:buAutoNum type="arabicPeriod"/>
            </a:pPr>
            <a:r>
              <a:rPr lang="en-US" sz="1200" b="1" kern="1200" dirty="0" err="1" smtClean="0">
                <a:solidFill>
                  <a:schemeClr val="tx1"/>
                </a:solidFill>
                <a:latin typeface="+mn-lt"/>
                <a:ea typeface="+mn-ea"/>
                <a:cs typeface="+mn-cs"/>
              </a:rPr>
              <a:t>Tăng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cường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sự</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lãnh</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đạo</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của</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Đảng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đẩy</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mạnh</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công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tác</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tuyên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truyền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nâng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cao</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nhận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thức</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về</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phát</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triển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bền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vững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biển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tạo</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đồng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thuận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trong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toàn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xã</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hội</a:t>
            </a:r>
            <a:endParaRPr lang="en-US" sz="1200" b="1" kern="1200" dirty="0" smtClean="0">
              <a:solidFill>
                <a:schemeClr val="tx1"/>
              </a:solidFill>
              <a:latin typeface="+mn-lt"/>
              <a:ea typeface="+mn-ea"/>
              <a:cs typeface="+mn-cs"/>
            </a:endParaRPr>
          </a:p>
          <a:p>
            <a:pPr marL="228600" indent="-228600" fontAlgn="base">
              <a:buNone/>
            </a:pPr>
            <a:endParaRPr lang="en-US" sz="1200" kern="1200" dirty="0" smtClean="0">
              <a:solidFill>
                <a:schemeClr val="tx1"/>
              </a:solidFill>
              <a:latin typeface="+mn-lt"/>
              <a:ea typeface="+mn-ea"/>
              <a:cs typeface="+mn-cs"/>
            </a:endParaRP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Nâng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cao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nhận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thức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tăng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cường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sự</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lãnh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đạo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cấp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uỷ</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tổ</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chức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đảng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chính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quyền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trong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tổ</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chức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kiểm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giám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quá</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trình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khai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trương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giải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vững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Nâng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cao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hoá</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hình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thức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nội</a:t>
            </a:r>
            <a:r>
              <a:rPr lang="en-US" sz="1200" kern="1200" dirty="0" smtClean="0">
                <a:solidFill>
                  <a:schemeClr val="tx1"/>
                </a:solidFill>
                <a:latin typeface="+mn-lt"/>
                <a:ea typeface="+mn-ea"/>
                <a:cs typeface="+mn-cs"/>
              </a:rPr>
              <a:t> dung </a:t>
            </a:r>
            <a:r>
              <a:rPr lang="en-US" sz="1200" kern="1200" dirty="0" err="1" smtClean="0">
                <a:solidFill>
                  <a:schemeClr val="tx1"/>
                </a:solidFill>
                <a:latin typeface="+mn-lt"/>
                <a:ea typeface="+mn-ea"/>
                <a:cs typeface="+mn-cs"/>
              </a:rPr>
              <a:t>tuyên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truyền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trương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Đảng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chính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sách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luật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chiến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lược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vững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Việt</a:t>
            </a:r>
            <a:r>
              <a:rPr lang="en-US" sz="1200" kern="1200" dirty="0" smtClean="0">
                <a:solidFill>
                  <a:schemeClr val="tx1"/>
                </a:solidFill>
                <a:latin typeface="+mn-lt"/>
                <a:ea typeface="+mn-ea"/>
                <a:cs typeface="+mn-cs"/>
              </a:rPr>
              <a:t> Nam </a:t>
            </a:r>
            <a:r>
              <a:rPr lang="en-US" sz="1200" kern="1200" dirty="0" err="1" smtClean="0">
                <a:solidFill>
                  <a:schemeClr val="tx1"/>
                </a:solidFill>
                <a:latin typeface="+mn-lt"/>
                <a:ea typeface="+mn-ea"/>
                <a:cs typeface="+mn-cs"/>
              </a:rPr>
              <a:t>trong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toàn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hệ</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thống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chính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trị</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trong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nhân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dân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đồng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bào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ta</a:t>
            </a:r>
            <a:r>
              <a:rPr lang="en-US" sz="1200" kern="1200" dirty="0" smtClean="0">
                <a:solidFill>
                  <a:schemeClr val="tx1"/>
                </a:solidFill>
                <a:latin typeface="+mn-lt"/>
                <a:ea typeface="+mn-ea"/>
                <a:cs typeface="+mn-cs"/>
              </a:rPr>
              <a:t> ở </a:t>
            </a:r>
            <a:r>
              <a:rPr lang="en-US" sz="1200" kern="1200" dirty="0" err="1" smtClean="0">
                <a:solidFill>
                  <a:schemeClr val="tx1"/>
                </a:solidFill>
                <a:latin typeface="+mn-lt"/>
                <a:ea typeface="+mn-ea"/>
                <a:cs typeface="+mn-cs"/>
              </a:rPr>
              <a:t>nước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ngoài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cộng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đồng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quốc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khẳng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định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trương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quán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Việt</a:t>
            </a:r>
            <a:r>
              <a:rPr lang="en-US" sz="1200" kern="1200" dirty="0" smtClean="0">
                <a:solidFill>
                  <a:schemeClr val="tx1"/>
                </a:solidFill>
                <a:latin typeface="+mn-lt"/>
                <a:ea typeface="+mn-ea"/>
                <a:cs typeface="+mn-cs"/>
              </a:rPr>
              <a:t> Nam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duy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trì</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môi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trường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bình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ổn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định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tôn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trọng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luật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quốc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huy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vai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trò</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Mặt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trận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Tổ</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quốc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Việt</a:t>
            </a:r>
            <a:r>
              <a:rPr lang="en-US" sz="1200" kern="1200" dirty="0" smtClean="0">
                <a:solidFill>
                  <a:schemeClr val="tx1"/>
                </a:solidFill>
                <a:latin typeface="+mn-lt"/>
                <a:ea typeface="+mn-ea"/>
                <a:cs typeface="+mn-cs"/>
              </a:rPr>
              <a:t> Nam, </a:t>
            </a:r>
            <a:r>
              <a:rPr lang="en-US" sz="1200" kern="1200" dirty="0" err="1" smtClean="0">
                <a:solidFill>
                  <a:schemeClr val="tx1"/>
                </a:solidFill>
                <a:latin typeface="+mn-lt"/>
                <a:ea typeface="+mn-ea"/>
                <a:cs typeface="+mn-cs"/>
              </a:rPr>
              <a:t>tổ</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chức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đoàn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thể</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cấp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trong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tuyên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truyền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vận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tầng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lớp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nhân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dân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giám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phản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hội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việc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Nghị</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quyết</a:t>
            </a:r>
            <a:r>
              <a:rPr lang="en-US" sz="1200" kern="1200" dirty="0" smtClean="0">
                <a:solidFill>
                  <a:schemeClr val="tx1"/>
                </a:solidFill>
                <a:latin typeface="+mn-lt"/>
                <a:ea typeface="+mn-ea"/>
                <a:cs typeface="+mn-cs"/>
              </a:rPr>
              <a:t>.</a:t>
            </a:r>
          </a:p>
          <a:p>
            <a:pPr fontAlgn="base"/>
            <a:endParaRPr lang="en-US" sz="1200" kern="1200" dirty="0" smtClean="0">
              <a:solidFill>
                <a:schemeClr val="tx1"/>
              </a:solidFill>
              <a:latin typeface="+mn-lt"/>
              <a:ea typeface="+mn-ea"/>
              <a:cs typeface="+mn-cs"/>
            </a:endParaRPr>
          </a:p>
          <a:p>
            <a:pPr fontAlgn="base"/>
            <a:r>
              <a:rPr lang="en-US" sz="1200" b="1" kern="1200" dirty="0" smtClean="0">
                <a:solidFill>
                  <a:schemeClr val="tx1"/>
                </a:solidFill>
                <a:latin typeface="+mn-lt"/>
                <a:ea typeface="+mn-ea"/>
                <a:cs typeface="+mn-cs"/>
              </a:rPr>
              <a:t>2. </a:t>
            </a:r>
            <a:r>
              <a:rPr lang="en-US" sz="1200" b="1" kern="1200" dirty="0" err="1" smtClean="0">
                <a:solidFill>
                  <a:schemeClr val="tx1"/>
                </a:solidFill>
                <a:latin typeface="+mn-lt"/>
                <a:ea typeface="+mn-ea"/>
                <a:cs typeface="+mn-cs"/>
              </a:rPr>
              <a:t>Hoàn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thiện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thể</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chế</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chính</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sách</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chiến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lược</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quy</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hoạch</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kế</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hoạch</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về</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phát</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triển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bền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vững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kinh</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tế</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biển</a:t>
            </a:r>
            <a:endParaRPr lang="en-US" sz="1200" b="1" kern="1200" dirty="0" smtClean="0">
              <a:solidFill>
                <a:schemeClr val="tx1"/>
              </a:solidFill>
              <a:latin typeface="+mn-lt"/>
              <a:ea typeface="+mn-ea"/>
              <a:cs typeface="+mn-cs"/>
            </a:endParaRPr>
          </a:p>
          <a:p>
            <a:pPr fontAlgn="base"/>
            <a:endParaRPr lang="en-US" sz="1200" kern="1200" dirty="0" smtClean="0">
              <a:solidFill>
                <a:schemeClr val="tx1"/>
              </a:solidFill>
              <a:latin typeface="+mn-lt"/>
              <a:ea typeface="+mn-ea"/>
              <a:cs typeface="+mn-cs"/>
            </a:endParaRP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soát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hoàn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hệ</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thống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chính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sách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luật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theo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hướng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vững</a:t>
            </a:r>
            <a:r>
              <a:rPr lang="en-US" sz="1200" kern="1200" dirty="0" smtClean="0">
                <a:solidFill>
                  <a:schemeClr val="tx1"/>
                </a:solidFill>
                <a:latin typeface="+mn-lt"/>
                <a:ea typeface="+mn-ea"/>
                <a:cs typeface="+mn-cs"/>
              </a:rPr>
              <a:t>,</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đảm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tính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đồng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bộ</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thống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phù</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hợp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chuẩn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luật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điều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quốc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Việt</a:t>
            </a:r>
            <a:r>
              <a:rPr lang="en-US" sz="1200" kern="1200" dirty="0" smtClean="0">
                <a:solidFill>
                  <a:schemeClr val="tx1"/>
                </a:solidFill>
                <a:latin typeface="+mn-lt"/>
                <a:ea typeface="+mn-ea"/>
                <a:cs typeface="+mn-cs"/>
              </a:rPr>
              <a:t> Nam </a:t>
            </a:r>
            <a:r>
              <a:rPr lang="en-US" sz="1200" kern="1200" dirty="0" err="1" smtClean="0">
                <a:solidFill>
                  <a:schemeClr val="tx1"/>
                </a:solidFill>
                <a:latin typeface="+mn-lt"/>
                <a:ea typeface="+mn-ea"/>
                <a:cs typeface="+mn-cs"/>
              </a:rPr>
              <a:t>tham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gia</a:t>
            </a:r>
            <a:r>
              <a:rPr lang="en-US" sz="1200" kern="1200" dirty="0" smtClean="0">
                <a:solidFill>
                  <a:schemeClr val="tx1"/>
                </a:solidFill>
                <a:latin typeface="+mn-lt"/>
                <a:ea typeface="+mn-ea"/>
                <a:cs typeface="+mn-cs"/>
              </a:rPr>
              <a:t>.</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Tạo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hành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lang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thuận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lợi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để</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huy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nguồn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trong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ngoài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đầu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tư</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xây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dựng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hạ</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tầng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khoa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học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nghệ</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nguồn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nhân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chuyển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giao</a:t>
            </a:r>
            <a:r>
              <a:rPr lang="en-US" sz="1200" kern="1200" dirty="0" smtClean="0">
                <a:solidFill>
                  <a:schemeClr val="tx1"/>
                </a:solidFill>
                <a:latin typeface="+mn-lt"/>
                <a:ea typeface="+mn-ea"/>
                <a:cs typeface="+mn-cs"/>
              </a:rPr>
              <a:t> tri </a:t>
            </a:r>
            <a:r>
              <a:rPr lang="en-US" sz="1200" kern="1200" dirty="0" err="1" smtClean="0">
                <a:solidFill>
                  <a:schemeClr val="tx1"/>
                </a:solidFill>
                <a:latin typeface="+mn-lt"/>
                <a:ea typeface="+mn-ea"/>
                <a:cs typeface="+mn-cs"/>
              </a:rPr>
              <a:t>thức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Tích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tham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thúc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đẩy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hình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thành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cơ</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toàn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cầu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dương</a:t>
            </a:r>
            <a:r>
              <a:rPr lang="en-US" sz="1200" kern="1200" dirty="0" smtClean="0">
                <a:solidFill>
                  <a:schemeClr val="tx1"/>
                </a:solidFill>
                <a:latin typeface="+mn-lt"/>
                <a:ea typeface="+mn-ea"/>
                <a:cs typeface="+mn-cs"/>
              </a:rPr>
              <a:t>.</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toàn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hệ</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thống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cơ</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quản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tổng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hợp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thống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từ</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Trung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ương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địa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phương</a:t>
            </a:r>
            <a:r>
              <a:rPr lang="en-US" sz="1200" kern="1200" dirty="0" smtClean="0">
                <a:solidFill>
                  <a:schemeClr val="tx1"/>
                </a:solidFill>
                <a:latin typeface="+mn-lt"/>
                <a:ea typeface="+mn-ea"/>
                <a:cs typeface="+mn-cs"/>
              </a:rPr>
              <a:t> </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đảm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đồng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bộ</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xây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dựng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ngũ</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bộ</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có</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năng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chuyên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môn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cao</a:t>
            </a:r>
            <a:r>
              <a:rPr lang="en-US" sz="1200" kern="1200" dirty="0" smtClean="0">
                <a:solidFill>
                  <a:schemeClr val="tx1"/>
                </a:solidFill>
                <a:latin typeface="+mn-lt"/>
                <a:ea typeface="+mn-ea"/>
                <a:cs typeface="+mn-cs"/>
              </a:rPr>
              <a:t>.</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Nâng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cao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phối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hợp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giữa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cơ</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giữa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Trung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ương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địa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phương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đảo</a:t>
            </a:r>
            <a:r>
              <a:rPr lang="en-US" sz="1200" kern="1200" dirty="0" smtClean="0">
                <a:solidFill>
                  <a:schemeClr val="tx1"/>
                </a:solidFill>
                <a:latin typeface="+mn-lt"/>
                <a:ea typeface="+mn-ea"/>
                <a:cs typeface="+mn-cs"/>
              </a:rPr>
              <a:t>. </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toàn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cơ</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điều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phối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ngành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chỉ</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đạo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thống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việc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Chiến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lược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vững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do </a:t>
            </a:r>
            <a:r>
              <a:rPr lang="en-US" sz="1200" kern="1200" dirty="0" err="1" smtClean="0">
                <a:solidFill>
                  <a:schemeClr val="tx1"/>
                </a:solidFill>
                <a:latin typeface="+mn-lt"/>
                <a:ea typeface="+mn-ea"/>
                <a:cs typeface="+mn-cs"/>
              </a:rPr>
              <a:t>Thủ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tướng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Chính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đứng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đầu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tăng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cường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năng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Bộ</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Tài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nguyên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Môi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trường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tốt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chức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năng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nhiệm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vụ</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cơ</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thường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giúp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Chính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tướng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Chính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quản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tổng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hợp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thống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đảo</a:t>
            </a:r>
            <a:r>
              <a:rPr lang="en-US" sz="1200" kern="1200" dirty="0" smtClean="0">
                <a:solidFill>
                  <a:schemeClr val="tx1"/>
                </a:solidFill>
                <a:latin typeface="+mn-lt"/>
                <a:ea typeface="+mn-ea"/>
                <a:cs typeface="+mn-cs"/>
              </a:rPr>
              <a:t>.</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toàn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mô</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hình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tổ</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chức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nâng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cao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năng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quản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quần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vùng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ven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bố</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trí</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dân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cư</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gắn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chuyển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đổi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mô</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hình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tổ</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chức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sản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xuất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theo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hướng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thân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môi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trường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soát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bổ</a:t>
            </a:r>
            <a:r>
              <a:rPr lang="en-US" sz="1200" kern="1200" dirty="0" smtClean="0">
                <a:solidFill>
                  <a:schemeClr val="tx1"/>
                </a:solidFill>
                <a:latin typeface="+mn-lt"/>
                <a:ea typeface="+mn-ea"/>
                <a:cs typeface="+mn-cs"/>
              </a:rPr>
              <a:t> sung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xây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dựng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đồng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bộ</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chiến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lược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hoạch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hoạch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đảo</a:t>
            </a:r>
            <a:r>
              <a:rPr lang="en-US" sz="1200" kern="1200" dirty="0" smtClean="0">
                <a:solidFill>
                  <a:schemeClr val="tx1"/>
                </a:solidFill>
                <a:latin typeface="+mn-lt"/>
                <a:ea typeface="+mn-ea"/>
                <a:cs typeface="+mn-cs"/>
              </a:rPr>
              <a:t> </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Quản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tổng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hợp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phù</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hợp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hệ</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đảm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sự</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gắn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kết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hài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đồng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bộ</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giữa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tồn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vùng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liền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vùng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ven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bờ</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vùng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đặc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quyền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thềm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lục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địa</a:t>
            </a:r>
            <a:r>
              <a:rPr lang="en-US" sz="1200" kern="1200" dirty="0" smtClean="0">
                <a:solidFill>
                  <a:schemeClr val="tx1"/>
                </a:solidFill>
                <a:latin typeface="+mn-lt"/>
                <a:ea typeface="+mn-ea"/>
                <a:cs typeface="+mn-cs"/>
              </a:rPr>
              <a:t>. </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Khẩn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trương</a:t>
            </a:r>
            <a:r>
              <a:rPr lang="en-US" sz="1200" i="1"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xây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dựng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hoạch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quốc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hoạch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tổng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thể</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khai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sử</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dụng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vững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tài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nguyên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vùng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bờ</a:t>
            </a:r>
            <a:r>
              <a:rPr lang="en-US" sz="1200" kern="1200" dirty="0" smtClean="0">
                <a:solidFill>
                  <a:schemeClr val="tx1"/>
                </a:solidFill>
                <a:latin typeface="+mn-lt"/>
                <a:ea typeface="+mn-ea"/>
                <a:cs typeface="+mn-cs"/>
              </a:rPr>
              <a:t>.</a:t>
            </a:r>
          </a:p>
          <a:p>
            <a:endParaRPr lang="en-US" dirty="0"/>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CDDCA3FE-2F5F-4B69-A253-924274062CD6}"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56</a:t>
            </a:fld>
            <a:endParaRPr lang="en-US"/>
          </a:p>
        </p:txBody>
      </p:sp>
    </p:spTree>
    <p:extLst>
      <p:ext uri="{BB962C8B-B14F-4D97-AF65-F5344CB8AC3E}">
        <p14:creationId xmlns:p14="http://schemas.microsoft.com/office/powerpoint/2010/main" val="321122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fontAlgn="base"/>
            <a:endParaRPr lang="en-US" sz="1200" b="1" kern="1200" dirty="0" smtClean="0">
              <a:solidFill>
                <a:schemeClr val="tx1"/>
              </a:solidFill>
              <a:latin typeface="+mn-lt"/>
              <a:ea typeface="+mn-ea"/>
              <a:cs typeface="+mn-cs"/>
            </a:endParaRPr>
          </a:p>
          <a:p>
            <a:pPr fontAlgn="base"/>
            <a:r>
              <a:rPr lang="en-US" sz="1200" b="1" kern="1200" dirty="0" smtClean="0">
                <a:solidFill>
                  <a:schemeClr val="tx1"/>
                </a:solidFill>
                <a:latin typeface="+mn-lt"/>
                <a:ea typeface="+mn-ea"/>
                <a:cs typeface="+mn-cs"/>
              </a:rPr>
              <a:t>3. </a:t>
            </a:r>
            <a:r>
              <a:rPr lang="en-US" sz="1200" b="1" kern="1200" dirty="0" err="1" smtClean="0">
                <a:solidFill>
                  <a:schemeClr val="tx1"/>
                </a:solidFill>
                <a:latin typeface="+mn-lt"/>
                <a:ea typeface="+mn-ea"/>
                <a:cs typeface="+mn-cs"/>
              </a:rPr>
              <a:t>Phát</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triển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khoa</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học</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công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nghệ</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và</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tăng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cường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điều</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tra</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cơ</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bản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biển</a:t>
            </a:r>
            <a:endParaRPr lang="en-US" sz="1200" b="1" kern="1200" dirty="0" smtClean="0">
              <a:solidFill>
                <a:schemeClr val="tx1"/>
              </a:solidFill>
              <a:latin typeface="+mn-lt"/>
              <a:ea typeface="+mn-ea"/>
              <a:cs typeface="+mn-cs"/>
            </a:endParaRPr>
          </a:p>
          <a:p>
            <a:pPr fontAlgn="base"/>
            <a:endParaRPr lang="en-US" sz="1200" kern="1200" dirty="0" smtClean="0">
              <a:solidFill>
                <a:schemeClr val="tx1"/>
              </a:solidFill>
              <a:latin typeface="+mn-lt"/>
              <a:ea typeface="+mn-ea"/>
              <a:cs typeface="+mn-cs"/>
            </a:endParaRP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Thúc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đẩy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đổi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tạo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ứng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dụng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thành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tựu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khoa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học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nghệ</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đẩy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mạnh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cứu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lập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luận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cứ</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khoa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học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việc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hoạch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định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hoàn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chính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sách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luật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vững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Ưu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đầu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tư</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điều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cơ</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bản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cứu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khoa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học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nghệ</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đào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tạo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nguồn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nhân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Hình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thành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trung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tâm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cứu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ứng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dụng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nghệ</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học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khai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đáy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sâu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nghệ</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vũ</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trụ</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trong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giám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trình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trong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vực</a:t>
            </a:r>
            <a:r>
              <a:rPr lang="en-US" sz="1200" kern="1200" dirty="0" smtClean="0">
                <a:solidFill>
                  <a:schemeClr val="tx1"/>
                </a:solidFill>
                <a:latin typeface="+mn-lt"/>
                <a:ea typeface="+mn-ea"/>
                <a:cs typeface="+mn-cs"/>
              </a:rPr>
              <a:t>.</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Đánh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giá</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tiềm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năng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lợi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điều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tự</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tài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nguyên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hệ</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ngành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lĩnh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như</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hàng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hải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khai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nuôi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trồng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thuỷ</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hải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sản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năng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lượng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tạo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thông</a:t>
            </a:r>
            <a:r>
              <a:rPr lang="en-US" sz="1200" kern="1200" dirty="0" smtClean="0">
                <a:solidFill>
                  <a:schemeClr val="tx1"/>
                </a:solidFill>
                <a:latin typeface="+mn-lt"/>
                <a:ea typeface="+mn-ea"/>
                <a:cs typeface="+mn-cs"/>
              </a:rPr>
              <a:t> tin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nghệ</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số</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dược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học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thiết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bị</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tự</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vận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hành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ngầm</a:t>
            </a:r>
            <a:r>
              <a:rPr lang="en-US" sz="1200" kern="1200" dirty="0" smtClean="0">
                <a:solidFill>
                  <a:schemeClr val="tx1"/>
                </a:solidFill>
                <a:latin typeface="+mn-lt"/>
                <a:ea typeface="+mn-ea"/>
                <a:cs typeface="+mn-cs"/>
              </a:rPr>
              <a:t>… </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Xây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dựng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có</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Chương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trình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trọng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điểm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điều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cơ</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bản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tài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nguyên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môi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trường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hải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mở</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rộng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nâng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cao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hợp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quốc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trong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điều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cứu</a:t>
            </a:r>
            <a:r>
              <a:rPr lang="en-US" sz="1200" kern="1200" dirty="0" smtClean="0">
                <a:solidFill>
                  <a:schemeClr val="tx1"/>
                </a:solidFill>
                <a:latin typeface="+mn-lt"/>
                <a:ea typeface="+mn-ea"/>
                <a:cs typeface="+mn-cs"/>
              </a:rPr>
              <a:t> ở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vùng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quốc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Đầu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tư</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tàu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cứu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thiết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bị</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ngầm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dưới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có</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năng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cứu</a:t>
            </a:r>
            <a:r>
              <a:rPr lang="en-US" sz="1200" kern="1200" dirty="0" smtClean="0">
                <a:solidFill>
                  <a:schemeClr val="tx1"/>
                </a:solidFill>
                <a:latin typeface="+mn-lt"/>
                <a:ea typeface="+mn-ea"/>
                <a:cs typeface="+mn-cs"/>
              </a:rPr>
              <a:t> ở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vùng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sâu</a:t>
            </a:r>
            <a:r>
              <a:rPr lang="en-US" sz="1200" kern="1200" dirty="0" smtClean="0">
                <a:solidFill>
                  <a:schemeClr val="tx1"/>
                </a:solidFill>
                <a:latin typeface="+mn-lt"/>
                <a:ea typeface="+mn-ea"/>
                <a:cs typeface="+mn-cs"/>
              </a:rPr>
              <a:t>.</a:t>
            </a:r>
          </a:p>
          <a:p>
            <a:pPr fontAlgn="base"/>
            <a:endParaRPr lang="en-US" sz="1200" b="1" kern="1200" dirty="0" smtClean="0">
              <a:solidFill>
                <a:schemeClr val="tx1"/>
              </a:solidFill>
              <a:latin typeface="+mn-lt"/>
              <a:ea typeface="+mn-ea"/>
              <a:cs typeface="+mn-cs"/>
            </a:endParaRPr>
          </a:p>
          <a:p>
            <a:pPr fontAlgn="base"/>
            <a:r>
              <a:rPr lang="en-US" sz="1200" b="1" kern="1200" dirty="0" smtClean="0">
                <a:solidFill>
                  <a:schemeClr val="tx1"/>
                </a:solidFill>
                <a:latin typeface="+mn-lt"/>
                <a:ea typeface="+mn-ea"/>
                <a:cs typeface="+mn-cs"/>
              </a:rPr>
              <a:t>4. </a:t>
            </a:r>
            <a:r>
              <a:rPr lang="en-US" sz="1200" b="1" kern="1200" dirty="0" err="1" smtClean="0">
                <a:solidFill>
                  <a:schemeClr val="tx1"/>
                </a:solidFill>
                <a:latin typeface="+mn-lt"/>
                <a:ea typeface="+mn-ea"/>
                <a:cs typeface="+mn-cs"/>
              </a:rPr>
              <a:t>Đẩy</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mạnh</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giáo</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dục</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đào</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tạo</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và</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phát</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triển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nguồn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nhân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lực</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biển</a:t>
            </a:r>
            <a:endParaRPr lang="en-US" sz="1200" b="1" kern="1200" dirty="0" smtClean="0">
              <a:solidFill>
                <a:schemeClr val="tx1"/>
              </a:solidFill>
              <a:latin typeface="+mn-lt"/>
              <a:ea typeface="+mn-ea"/>
              <a:cs typeface="+mn-cs"/>
            </a:endParaRPr>
          </a:p>
          <a:p>
            <a:pPr fontAlgn="base"/>
            <a:endParaRPr lang="en-US" sz="1200" kern="1200" dirty="0" smtClean="0">
              <a:solidFill>
                <a:schemeClr val="tx1"/>
              </a:solidFill>
              <a:latin typeface="+mn-lt"/>
              <a:ea typeface="+mn-ea"/>
              <a:cs typeface="+mn-cs"/>
            </a:endParaRP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Tăng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cường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giáo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dục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nâng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cao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nhận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thức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thức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hiểu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biết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dương</a:t>
            </a:r>
            <a:r>
              <a:rPr lang="en-US" sz="1200" kern="1200" dirty="0" smtClean="0">
                <a:solidFill>
                  <a:schemeClr val="tx1"/>
                </a:solidFill>
                <a:latin typeface="+mn-lt"/>
                <a:ea typeface="+mn-ea"/>
                <a:cs typeface="+mn-cs"/>
              </a:rPr>
              <a:t>,</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Kỹ</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năng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tồn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thích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ứng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đổi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khí</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hậu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dâng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phòng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tránh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thiên</a:t>
            </a:r>
            <a:r>
              <a:rPr lang="en-US" sz="1200" kern="1200" dirty="0" smtClean="0">
                <a:solidFill>
                  <a:schemeClr val="tx1"/>
                </a:solidFill>
                <a:latin typeface="+mn-lt"/>
                <a:ea typeface="+mn-ea"/>
                <a:cs typeface="+mn-cs"/>
              </a:rPr>
              <a:t> tai </a:t>
            </a:r>
            <a:r>
              <a:rPr lang="en-US" sz="1200" kern="1200" dirty="0" err="1" smtClean="0">
                <a:solidFill>
                  <a:schemeClr val="tx1"/>
                </a:solidFill>
                <a:latin typeface="+mn-lt"/>
                <a:ea typeface="+mn-ea"/>
                <a:cs typeface="+mn-cs"/>
              </a:rPr>
              <a:t>cho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học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trong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bậc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học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cấp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học</a:t>
            </a:r>
            <a:r>
              <a:rPr lang="en-US" sz="1200" kern="1200" dirty="0" smtClean="0">
                <a:solidFill>
                  <a:schemeClr val="tx1"/>
                </a:solidFill>
                <a:latin typeface="+mn-lt"/>
                <a:ea typeface="+mn-ea"/>
                <a:cs typeface="+mn-cs"/>
              </a:rPr>
              <a:t>. </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nguồn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nhân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lượng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cao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phù</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hợp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cầu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thị</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trường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có</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cơ</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chính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sách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đặc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biệt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hút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nhân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tài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từng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hình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thành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ngũ</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quản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khoa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học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chuyên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trình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quốc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có</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chuyên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môn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sâu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dương</a:t>
            </a:r>
            <a:r>
              <a:rPr lang="en-US" sz="1200" kern="1200" dirty="0" smtClean="0">
                <a:solidFill>
                  <a:schemeClr val="tx1"/>
                </a:solidFill>
                <a:latin typeface="+mn-lt"/>
                <a:ea typeface="+mn-ea"/>
                <a:cs typeface="+mn-cs"/>
              </a:rPr>
              <a:t>.</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Có</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cơ</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hỗ</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nâng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cao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lượng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đào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tạo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lưới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cơ</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sở</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đào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tạo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nguồn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nhân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endParaRPr lang="en-US" sz="1200" kern="1200" dirty="0" smtClean="0">
              <a:solidFill>
                <a:schemeClr val="tx1"/>
              </a:solidFill>
              <a:latin typeface="+mn-lt"/>
              <a:ea typeface="+mn-ea"/>
              <a:cs typeface="+mn-cs"/>
            </a:endParaRP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trình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trong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vực</a:t>
            </a:r>
            <a:r>
              <a:rPr lang="en-US" sz="1200" kern="1200" dirty="0" smtClean="0">
                <a:solidFill>
                  <a:schemeClr val="tx1"/>
                </a:solidFill>
                <a:latin typeface="+mn-lt"/>
                <a:ea typeface="+mn-ea"/>
                <a:cs typeface="+mn-cs"/>
              </a:rPr>
              <a:t>. </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có</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đào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tạo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đáp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ứng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yêu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cầu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lao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ngành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việc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chuyển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đổi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người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dân</a:t>
            </a:r>
            <a:r>
              <a:rPr lang="en-US" sz="1200" kern="1200" dirty="0" smtClean="0">
                <a:solidFill>
                  <a:schemeClr val="tx1"/>
                </a:solidFill>
                <a:latin typeface="+mn-lt"/>
                <a:ea typeface="+mn-ea"/>
                <a:cs typeface="+mn-cs"/>
              </a:rPr>
              <a:t>.</a:t>
            </a:r>
          </a:p>
          <a:p>
            <a:endParaRPr lang="en-US" dirty="0"/>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083D08C4-89A1-41A1-AB09-A7545749877D}"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57</a:t>
            </a:fld>
            <a:endParaRPr lang="en-US"/>
          </a:p>
        </p:txBody>
      </p:sp>
    </p:spTree>
    <p:extLst>
      <p:ext uri="{BB962C8B-B14F-4D97-AF65-F5344CB8AC3E}">
        <p14:creationId xmlns:p14="http://schemas.microsoft.com/office/powerpoint/2010/main" val="10172876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fontAlgn="base"/>
            <a:endParaRPr lang="en-US" sz="1200" b="1" kern="1200" dirty="0" smtClean="0">
              <a:solidFill>
                <a:schemeClr val="tx1"/>
              </a:solidFill>
              <a:latin typeface="+mn-lt"/>
              <a:ea typeface="+mn-ea"/>
              <a:cs typeface="+mn-cs"/>
            </a:endParaRPr>
          </a:p>
          <a:p>
            <a:pPr fontAlgn="base"/>
            <a:r>
              <a:rPr lang="en-US" sz="1200" b="1" kern="1200" dirty="0" smtClean="0">
                <a:solidFill>
                  <a:schemeClr val="tx1"/>
                </a:solidFill>
                <a:latin typeface="+mn-lt"/>
                <a:ea typeface="+mn-ea"/>
                <a:cs typeface="+mn-cs"/>
              </a:rPr>
              <a:t>5. </a:t>
            </a:r>
            <a:r>
              <a:rPr lang="en-US" sz="1200" b="1" kern="1200" dirty="0" err="1" smtClean="0">
                <a:solidFill>
                  <a:schemeClr val="tx1"/>
                </a:solidFill>
                <a:latin typeface="+mn-lt"/>
                <a:ea typeface="+mn-ea"/>
                <a:cs typeface="+mn-cs"/>
              </a:rPr>
              <a:t>Tăng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cường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năng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lực</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bảo</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đảm</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quốc</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phòng</a:t>
            </a:r>
            <a:r>
              <a:rPr lang="en-US" sz="1200" b="1" kern="1200" dirty="0" smtClean="0">
                <a:solidFill>
                  <a:schemeClr val="tx1"/>
                </a:solidFill>
                <a:latin typeface="+mn-lt"/>
                <a:ea typeface="+mn-ea"/>
                <a:cs typeface="+mn-cs"/>
              </a:rPr>
              <a:t>, an </a:t>
            </a:r>
            <a:r>
              <a:rPr lang="en-US" sz="1200" b="1" kern="1200" dirty="0" err="1" smtClean="0">
                <a:solidFill>
                  <a:schemeClr val="tx1"/>
                </a:solidFill>
                <a:latin typeface="+mn-lt"/>
                <a:ea typeface="+mn-ea"/>
                <a:cs typeface="+mn-cs"/>
              </a:rPr>
              <a:t>ninh</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thực</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thi</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pháp</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luật</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trên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biển</a:t>
            </a:r>
            <a:endParaRPr lang="en-US" sz="1200" b="1" kern="1200" dirty="0" smtClean="0">
              <a:solidFill>
                <a:schemeClr val="tx1"/>
              </a:solidFill>
              <a:latin typeface="+mn-lt"/>
              <a:ea typeface="+mn-ea"/>
              <a:cs typeface="+mn-cs"/>
            </a:endParaRPr>
          </a:p>
          <a:p>
            <a:pPr fontAlgn="base"/>
            <a:endParaRPr lang="en-US" sz="1200" kern="1200" dirty="0" smtClean="0">
              <a:solidFill>
                <a:schemeClr val="tx1"/>
              </a:solidFill>
              <a:latin typeface="+mn-lt"/>
              <a:ea typeface="+mn-ea"/>
              <a:cs typeface="+mn-cs"/>
            </a:endParaRP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Hoàn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tổ</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chức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lượng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đảm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quốc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phòng</a:t>
            </a:r>
            <a:r>
              <a:rPr lang="en-US" sz="1200" kern="1200" dirty="0" smtClean="0">
                <a:solidFill>
                  <a:schemeClr val="tx1"/>
                </a:solidFill>
                <a:latin typeface="+mn-lt"/>
                <a:ea typeface="+mn-ea"/>
                <a:cs typeface="+mn-cs"/>
              </a:rPr>
              <a:t>, an </a:t>
            </a:r>
            <a:r>
              <a:rPr lang="en-US" sz="1200" kern="1200" dirty="0" err="1" smtClean="0">
                <a:solidFill>
                  <a:schemeClr val="tx1"/>
                </a:solidFill>
                <a:latin typeface="+mn-lt"/>
                <a:ea typeface="+mn-ea"/>
                <a:cs typeface="+mn-cs"/>
              </a:rPr>
              <a:t>ninh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luật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Đầu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tư</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trang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thiết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bị</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chú</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trọng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đào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tạo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nhân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nâng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cao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luật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tăng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cường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năng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đồng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chiến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lượng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tham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vệ</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quyền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quyền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quyền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quyền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tài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quyền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lợi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chính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hợp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nước</a:t>
            </a:r>
            <a:r>
              <a:rPr lang="en-US" sz="1200" kern="1200" dirty="0" smtClean="0">
                <a:solidFill>
                  <a:schemeClr val="tx1"/>
                </a:solidFill>
                <a:latin typeface="+mn-lt"/>
                <a:ea typeface="+mn-ea"/>
                <a:cs typeface="+mn-cs"/>
              </a:rPr>
              <a:t>.</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Xây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dựng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lượng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công</a:t>
            </a:r>
            <a:r>
              <a:rPr lang="en-US" sz="1200" kern="1200" dirty="0" smtClean="0">
                <a:solidFill>
                  <a:schemeClr val="tx1"/>
                </a:solidFill>
                <a:latin typeface="+mn-lt"/>
                <a:ea typeface="+mn-ea"/>
                <a:cs typeface="+mn-cs"/>
              </a:rPr>
              <a:t> an </a:t>
            </a:r>
            <a:r>
              <a:rPr lang="en-US" sz="1200" kern="1200" dirty="0" err="1" smtClean="0">
                <a:solidFill>
                  <a:schemeClr val="tx1"/>
                </a:solidFill>
                <a:latin typeface="+mn-lt"/>
                <a:ea typeface="+mn-ea"/>
                <a:cs typeface="+mn-cs"/>
              </a:rPr>
              <a:t>khu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ven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đô</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thị</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nghiệp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ven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vững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mạnh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nòng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cốt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đảm</a:t>
            </a:r>
            <a:r>
              <a:rPr lang="en-US" sz="1200" kern="1200" dirty="0" smtClean="0">
                <a:solidFill>
                  <a:schemeClr val="tx1"/>
                </a:solidFill>
                <a:latin typeface="+mn-lt"/>
                <a:ea typeface="+mn-ea"/>
                <a:cs typeface="+mn-cs"/>
              </a:rPr>
              <a:t> an </a:t>
            </a:r>
            <a:r>
              <a:rPr lang="en-US" sz="1200" kern="1200" dirty="0" err="1" smtClean="0">
                <a:solidFill>
                  <a:schemeClr val="tx1"/>
                </a:solidFill>
                <a:latin typeface="+mn-lt"/>
                <a:ea typeface="+mn-ea"/>
                <a:cs typeface="+mn-cs"/>
              </a:rPr>
              <a:t>ninh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chính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trị</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trật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tự</a:t>
            </a:r>
            <a:r>
              <a:rPr lang="en-US" sz="1200" kern="1200" dirty="0" smtClean="0">
                <a:solidFill>
                  <a:schemeClr val="tx1"/>
                </a:solidFill>
                <a:latin typeface="+mn-lt"/>
                <a:ea typeface="+mn-ea"/>
                <a:cs typeface="+mn-cs"/>
              </a:rPr>
              <a:t>, an </a:t>
            </a:r>
            <a:r>
              <a:rPr lang="en-US" sz="1200" kern="1200" dirty="0" err="1" smtClean="0">
                <a:solidFill>
                  <a:schemeClr val="tx1"/>
                </a:solidFill>
                <a:latin typeface="+mn-lt"/>
                <a:ea typeface="+mn-ea"/>
                <a:cs typeface="+mn-cs"/>
              </a:rPr>
              <a:t>toàn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hội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vùng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đảo</a:t>
            </a:r>
            <a:r>
              <a:rPr lang="en-US" sz="1200" kern="1200" dirty="0" smtClean="0">
                <a:solidFill>
                  <a:schemeClr val="tx1"/>
                </a:solidFill>
                <a:latin typeface="+mn-lt"/>
                <a:ea typeface="+mn-ea"/>
                <a:cs typeface="+mn-cs"/>
              </a:rPr>
              <a:t>.</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Nâng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cao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năng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lượng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tiếp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nhiệm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vụ</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phòng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tránh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giảm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nhẹ</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thiệt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thiên</a:t>
            </a:r>
            <a:r>
              <a:rPr lang="en-US" sz="1200" kern="1200" dirty="0" smtClean="0">
                <a:solidFill>
                  <a:schemeClr val="tx1"/>
                </a:solidFill>
                <a:latin typeface="+mn-lt"/>
                <a:ea typeface="+mn-ea"/>
                <a:cs typeface="+mn-cs"/>
              </a:rPr>
              <a:t> tai, </a:t>
            </a:r>
            <a:r>
              <a:rPr lang="en-US" sz="1200" kern="1200" dirty="0" err="1" smtClean="0">
                <a:solidFill>
                  <a:schemeClr val="tx1"/>
                </a:solidFill>
                <a:latin typeface="+mn-lt"/>
                <a:ea typeface="+mn-ea"/>
                <a:cs typeface="+mn-cs"/>
              </a:rPr>
              <a:t>cứu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nạn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cứu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hộ</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ứng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phó</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đổi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khí</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hậu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dâng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đảm</a:t>
            </a:r>
            <a:r>
              <a:rPr lang="en-US" sz="1200" kern="1200" dirty="0" smtClean="0">
                <a:solidFill>
                  <a:schemeClr val="tx1"/>
                </a:solidFill>
                <a:latin typeface="+mn-lt"/>
                <a:ea typeface="+mn-ea"/>
                <a:cs typeface="+mn-cs"/>
              </a:rPr>
              <a:t> an </a:t>
            </a:r>
            <a:r>
              <a:rPr lang="en-US" sz="1200" kern="1200" dirty="0" err="1" smtClean="0">
                <a:solidFill>
                  <a:schemeClr val="tx1"/>
                </a:solidFill>
                <a:latin typeface="+mn-lt"/>
                <a:ea typeface="+mn-ea"/>
                <a:cs typeface="+mn-cs"/>
              </a:rPr>
              <a:t>ninh</a:t>
            </a:r>
            <a:r>
              <a:rPr lang="en-US" sz="1200" kern="1200" dirty="0" smtClean="0">
                <a:solidFill>
                  <a:schemeClr val="tx1"/>
                </a:solidFill>
                <a:latin typeface="+mn-lt"/>
                <a:ea typeface="+mn-ea"/>
                <a:cs typeface="+mn-cs"/>
              </a:rPr>
              <a:t>, an </a:t>
            </a:r>
            <a:r>
              <a:rPr lang="en-US" sz="1200" kern="1200" dirty="0" err="1" smtClean="0">
                <a:solidFill>
                  <a:schemeClr val="tx1"/>
                </a:solidFill>
                <a:latin typeface="+mn-lt"/>
                <a:ea typeface="+mn-ea"/>
                <a:cs typeface="+mn-cs"/>
              </a:rPr>
              <a:t>toàn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dân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cư</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người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lao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xây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dựng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vững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chắc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trận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quốc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phòng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toàn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dân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gắn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trận</a:t>
            </a:r>
            <a:r>
              <a:rPr lang="en-US" sz="1200" kern="1200" dirty="0" smtClean="0">
                <a:solidFill>
                  <a:schemeClr val="tx1"/>
                </a:solidFill>
                <a:latin typeface="+mn-lt"/>
                <a:ea typeface="+mn-ea"/>
                <a:cs typeface="+mn-cs"/>
              </a:rPr>
              <a:t> an </a:t>
            </a:r>
            <a:r>
              <a:rPr lang="en-US" sz="1200" kern="1200" dirty="0" err="1" smtClean="0">
                <a:solidFill>
                  <a:schemeClr val="tx1"/>
                </a:solidFill>
                <a:latin typeface="+mn-lt"/>
                <a:ea typeface="+mn-ea"/>
                <a:cs typeface="+mn-cs"/>
              </a:rPr>
              <a:t>ninh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nhân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dân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vùng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đảo</a:t>
            </a:r>
            <a:r>
              <a:rPr lang="en-US" sz="1200" kern="1200" dirty="0" smtClean="0">
                <a:solidFill>
                  <a:schemeClr val="tx1"/>
                </a:solidFill>
                <a:latin typeface="+mn-lt"/>
                <a:ea typeface="+mn-ea"/>
                <a:cs typeface="+mn-cs"/>
              </a:rPr>
              <a:t>.</a:t>
            </a:r>
          </a:p>
          <a:p>
            <a:pPr fontAlgn="base"/>
            <a:endParaRPr lang="en-US" sz="1200" kern="1200" dirty="0" smtClean="0">
              <a:solidFill>
                <a:schemeClr val="tx1"/>
              </a:solidFill>
              <a:latin typeface="+mn-lt"/>
              <a:ea typeface="+mn-ea"/>
              <a:cs typeface="+mn-cs"/>
            </a:endParaRPr>
          </a:p>
          <a:p>
            <a:pPr fontAlgn="base"/>
            <a:r>
              <a:rPr lang="en-US" sz="1200" b="1" kern="1200" dirty="0" smtClean="0">
                <a:solidFill>
                  <a:schemeClr val="tx1"/>
                </a:solidFill>
                <a:latin typeface="+mn-lt"/>
                <a:ea typeface="+mn-ea"/>
                <a:cs typeface="+mn-cs"/>
              </a:rPr>
              <a:t>6. </a:t>
            </a:r>
            <a:r>
              <a:rPr lang="en-US" sz="1200" b="1" kern="1200" dirty="0" err="1" smtClean="0">
                <a:solidFill>
                  <a:schemeClr val="tx1"/>
                </a:solidFill>
                <a:latin typeface="+mn-lt"/>
                <a:ea typeface="+mn-ea"/>
                <a:cs typeface="+mn-cs"/>
              </a:rPr>
              <a:t>Chủ</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động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tăng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cường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và</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mở</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rộng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quan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hệ</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đối</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ngoại</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hợp</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tác</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quốc</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tế</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về</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biển</a:t>
            </a:r>
            <a:endParaRPr lang="en-US" sz="1200" b="1" kern="1200" dirty="0" smtClean="0">
              <a:solidFill>
                <a:schemeClr val="tx1"/>
              </a:solidFill>
              <a:latin typeface="+mn-lt"/>
              <a:ea typeface="+mn-ea"/>
              <a:cs typeface="+mn-cs"/>
            </a:endParaRPr>
          </a:p>
          <a:p>
            <a:pPr fontAlgn="base"/>
            <a:endParaRPr lang="en-US" sz="1200" kern="1200" dirty="0" smtClean="0">
              <a:solidFill>
                <a:schemeClr val="tx1"/>
              </a:solidFill>
              <a:latin typeface="+mn-lt"/>
              <a:ea typeface="+mn-ea"/>
              <a:cs typeface="+mn-cs"/>
            </a:endParaRP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quán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đường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lối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đối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ngoại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lập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tự</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hoá</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phương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hoá</a:t>
            </a:r>
            <a:r>
              <a:rPr lang="en-US" sz="1200" kern="1200" dirty="0" smtClean="0">
                <a:solidFill>
                  <a:schemeClr val="tx1"/>
                </a:solidFill>
                <a:latin typeface="+mn-lt"/>
                <a:ea typeface="+mn-ea"/>
                <a:cs typeface="+mn-cs"/>
              </a:rPr>
              <a:t>; </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nâng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cao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hội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nhập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quốc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quyết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trì</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đấu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tranh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vệ</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quyền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lợi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ích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hợp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chính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quốc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đồng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thời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tích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giải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quyết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xử</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tranh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chấp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đồng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bằng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bình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cơ</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sở</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luật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quốc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hợp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quốc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Luật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1982; </a:t>
            </a:r>
            <a:r>
              <a:rPr lang="en-US" sz="1200" kern="1200" dirty="0" err="1" smtClean="0">
                <a:solidFill>
                  <a:schemeClr val="tx1"/>
                </a:solidFill>
                <a:latin typeface="+mn-lt"/>
                <a:ea typeface="+mn-ea"/>
                <a:cs typeface="+mn-cs"/>
              </a:rPr>
              <a:t>giữ</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gìn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môi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trường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bình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ổn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định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hợp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để</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triển</a:t>
            </a:r>
            <a:r>
              <a:rPr lang="en-US" sz="1200" kern="1200" dirty="0" smtClean="0">
                <a:solidFill>
                  <a:schemeClr val="tx1"/>
                </a:solidFill>
                <a:latin typeface="+mn-lt"/>
                <a:ea typeface="+mn-ea"/>
                <a:cs typeface="+mn-cs"/>
              </a:rPr>
              <a:t>. </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Tăng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cường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hệ</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đối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chiến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lược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đối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toàn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bạn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bè</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truyền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thống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có</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tiềm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có</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chung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lợi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ích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nguyên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tắc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tôn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trọng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lập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quyền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bình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đẳng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cùng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có</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lợi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phù</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hợp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luật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quốc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tích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tham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diễn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đàn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quốc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hợp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trong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khuôn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khổ</a:t>
            </a:r>
            <a:r>
              <a:rPr lang="en-US" sz="1200" kern="1200" dirty="0" smtClean="0">
                <a:solidFill>
                  <a:schemeClr val="tx1"/>
                </a:solidFill>
                <a:latin typeface="+mn-lt"/>
                <a:ea typeface="+mn-ea"/>
                <a:cs typeface="+mn-cs"/>
              </a:rPr>
              <a:t> ASEAN; </a:t>
            </a:r>
            <a:r>
              <a:rPr lang="en-US" sz="1200" kern="1200" dirty="0" err="1" smtClean="0">
                <a:solidFill>
                  <a:schemeClr val="tx1"/>
                </a:solidFill>
                <a:latin typeface="+mn-lt"/>
                <a:ea typeface="+mn-ea"/>
                <a:cs typeface="+mn-cs"/>
              </a:rPr>
              <a:t>phối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hợp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đầy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Tuyên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bố</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ứng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xử</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Đông</a:t>
            </a:r>
            <a:r>
              <a:rPr lang="en-US" sz="1200" kern="1200" dirty="0" smtClean="0">
                <a:solidFill>
                  <a:schemeClr val="tx1"/>
                </a:solidFill>
                <a:latin typeface="+mn-lt"/>
                <a:ea typeface="+mn-ea"/>
                <a:cs typeface="+mn-cs"/>
              </a:rPr>
              <a:t> (DOC), </a:t>
            </a:r>
            <a:r>
              <a:rPr lang="en-US" sz="1200" kern="1200" dirty="0" err="1" smtClean="0">
                <a:solidFill>
                  <a:schemeClr val="tx1"/>
                </a:solidFill>
                <a:latin typeface="+mn-lt"/>
                <a:ea typeface="+mn-ea"/>
                <a:cs typeface="+mn-cs"/>
              </a:rPr>
              <a:t>thúc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đẩy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Bộ</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tắc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ứng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xử</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Đông</a:t>
            </a:r>
            <a:r>
              <a:rPr lang="en-US" sz="1200" kern="1200" dirty="0" smtClean="0">
                <a:solidFill>
                  <a:schemeClr val="tx1"/>
                </a:solidFill>
                <a:latin typeface="+mn-lt"/>
                <a:ea typeface="+mn-ea"/>
                <a:cs typeface="+mn-cs"/>
              </a:rPr>
              <a:t> (COC).</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Thúc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đẩy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hợp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quốc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quản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sử</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dụng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tồn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vững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dương</a:t>
            </a:r>
            <a:r>
              <a:rPr lang="en-US" sz="1200" kern="1200" dirty="0" smtClean="0">
                <a:solidFill>
                  <a:schemeClr val="tx1"/>
                </a:solidFill>
                <a:latin typeface="+mn-lt"/>
                <a:ea typeface="+mn-ea"/>
                <a:cs typeface="+mn-cs"/>
              </a:rPr>
              <a:t>;</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nghiêm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túc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điều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thoả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thuận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quốc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dương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Việt</a:t>
            </a:r>
            <a:r>
              <a:rPr lang="en-US" sz="1200" kern="1200" dirty="0" smtClean="0">
                <a:solidFill>
                  <a:schemeClr val="tx1"/>
                </a:solidFill>
                <a:latin typeface="+mn-lt"/>
                <a:ea typeface="+mn-ea"/>
                <a:cs typeface="+mn-cs"/>
              </a:rPr>
              <a:t> Nam </a:t>
            </a:r>
            <a:r>
              <a:rPr lang="en-US" sz="1200" kern="1200" dirty="0" err="1" smtClean="0">
                <a:solidFill>
                  <a:schemeClr val="tx1"/>
                </a:solidFill>
                <a:latin typeface="+mn-lt"/>
                <a:ea typeface="+mn-ea"/>
                <a:cs typeface="+mn-cs"/>
              </a:rPr>
              <a:t>đã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tham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cứu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tham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điều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quốc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trọng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mắt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ưu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lĩnh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quản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tài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nguyên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vệ</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môi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trường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cứu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khoa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học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đẩy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mạnh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tham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cứu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khoa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học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thăm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dò</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khai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tài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nguyên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vùng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quốc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Tiếp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tục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đẩy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mạnh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hợp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tranh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sự</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hỗ</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đối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tổ</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chức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quốc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để</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nguồn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nhân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cơ</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sở</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hạ</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tầng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vùng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ứng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dụng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khoa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học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nghệ</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vào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ngành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vệ</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môi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trường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phòng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chống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thiên</a:t>
            </a:r>
            <a:r>
              <a:rPr lang="en-US" sz="1200" kern="1200" dirty="0" smtClean="0">
                <a:solidFill>
                  <a:schemeClr val="tx1"/>
                </a:solidFill>
                <a:latin typeface="+mn-lt"/>
                <a:ea typeface="+mn-ea"/>
                <a:cs typeface="+mn-cs"/>
              </a:rPr>
              <a:t> tai </a:t>
            </a:r>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thích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ứng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với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đổi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khí</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hậu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dâng</a:t>
            </a:r>
            <a:r>
              <a:rPr lang="en-US" sz="1200" kern="1200" dirty="0" smtClean="0">
                <a:solidFill>
                  <a:schemeClr val="tx1"/>
                </a:solidFill>
                <a:latin typeface="+mn-lt"/>
                <a:ea typeface="+mn-ea"/>
                <a:cs typeface="+mn-cs"/>
              </a:rPr>
              <a:t>.</a:t>
            </a:r>
          </a:p>
          <a:p>
            <a:endParaRPr lang="en-US" dirty="0"/>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AF81BB9E-FC55-4668-9200-3269592D0E4F}"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58</a:t>
            </a:fld>
            <a:endParaRPr lang="en-US"/>
          </a:p>
        </p:txBody>
      </p:sp>
    </p:spTree>
    <p:extLst>
      <p:ext uri="{BB962C8B-B14F-4D97-AF65-F5344CB8AC3E}">
        <p14:creationId xmlns:p14="http://schemas.microsoft.com/office/powerpoint/2010/main" val="17562656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1200" b="1" kern="1200" dirty="0" smtClean="0">
                <a:solidFill>
                  <a:schemeClr val="tx1"/>
                </a:solidFill>
                <a:latin typeface="+mn-lt"/>
                <a:ea typeface="+mn-ea"/>
                <a:cs typeface="+mn-cs"/>
              </a:rPr>
              <a:t>7. </a:t>
            </a:r>
            <a:r>
              <a:rPr lang="en-US" sz="1200" b="1" kern="1200" dirty="0" err="1" smtClean="0">
                <a:solidFill>
                  <a:schemeClr val="tx1"/>
                </a:solidFill>
                <a:latin typeface="+mn-lt"/>
                <a:ea typeface="+mn-ea"/>
                <a:cs typeface="+mn-cs"/>
              </a:rPr>
              <a:t>Huy</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động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nguồn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lực</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khuyến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khích</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các</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thành</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phần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kinh</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tế</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đầu</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tư</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cho</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phát</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triển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bền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vững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biển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xây</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dựng</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các</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tập</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đoàn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kinh</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tế</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biển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mạnh</a:t>
            </a:r>
            <a:endParaRPr lang="en-US" sz="1200" b="1" kern="1200" dirty="0" smtClean="0">
              <a:solidFill>
                <a:schemeClr val="tx1"/>
              </a:solidFill>
              <a:latin typeface="+mn-lt"/>
              <a:ea typeface="+mn-ea"/>
              <a:cs typeface="+mn-cs"/>
            </a:endParaRPr>
          </a:p>
          <a:p>
            <a:pPr fontAlgn="base"/>
            <a:endParaRPr lang="en-US" sz="1200" kern="1200" dirty="0" smtClean="0">
              <a:solidFill>
                <a:schemeClr val="tx1"/>
              </a:solidFill>
              <a:latin typeface="+mn-lt"/>
              <a:ea typeface="+mn-ea"/>
              <a:cs typeface="+mn-cs"/>
            </a:endParaRP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Đẩy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mạnh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hút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nguồn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từ</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thành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phần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tư</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nhân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có</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vốn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đầu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tư</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ngoài</a:t>
            </a:r>
            <a:r>
              <a:rPr lang="en-US" sz="1200" kern="1200" dirty="0" smtClean="0">
                <a:solidFill>
                  <a:schemeClr val="tx1"/>
                </a:solidFill>
                <a:latin typeface="+mn-lt"/>
                <a:ea typeface="+mn-ea"/>
                <a:cs typeface="+mn-cs"/>
              </a:rPr>
              <a:t>.</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hút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đầu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tư</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lớn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có</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nghệ</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nguồn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trình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quản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từ</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triển</a:t>
            </a:r>
            <a:r>
              <a:rPr lang="en-US" sz="1200" kern="1200" dirty="0" smtClean="0">
                <a:solidFill>
                  <a:schemeClr val="tx1"/>
                </a:solidFill>
                <a:latin typeface="+mn-lt"/>
                <a:ea typeface="+mn-ea"/>
                <a:cs typeface="+mn-cs"/>
              </a:rPr>
              <a:t>.</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Ưu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đầu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tư</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ngân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sách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huyện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tiền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tiêu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bờ</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hội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hoá</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đầu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tư</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kết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cấu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hạ</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tầng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nghiệp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ven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Khuyến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khích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doanh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nghiệp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thuộc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mọi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thành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phần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tập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đoàn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mạnh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hoạt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động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sản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xuất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doanh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đặc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biệt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ở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vùng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bờ</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viễn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dương</a:t>
            </a:r>
            <a:r>
              <a:rPr lang="en-US" sz="1200" kern="1200" dirty="0" smtClean="0">
                <a:solidFill>
                  <a:schemeClr val="tx1"/>
                </a:solidFill>
                <a:latin typeface="+mn-lt"/>
                <a:ea typeface="+mn-ea"/>
                <a:cs typeface="+mn-cs"/>
              </a:rPr>
              <a:t>. </a:t>
            </a:r>
          </a:p>
          <a:p>
            <a:pPr fontAlgn="base"/>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Tiếp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tục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cơ</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cấu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lại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doanh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nghiệp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nước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thuộc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các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ngành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tế</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biển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bảo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đảm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nâng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cao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năng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lực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quản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trị</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quả</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sản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xuất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doanh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sức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cạnh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tranh</a:t>
            </a:r>
            <a:r>
              <a:rPr lang="en-US" sz="1200" kern="1200" dirty="0" smtClean="0">
                <a:solidFill>
                  <a:schemeClr val="tx1"/>
                </a:solidFill>
                <a:latin typeface="+mn-lt"/>
                <a:ea typeface="+mn-ea"/>
                <a:cs typeface="+mn-cs"/>
              </a:rPr>
              <a:t>.</a:t>
            </a:r>
          </a:p>
          <a:p>
            <a:endParaRPr lang="en-US" dirty="0"/>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C1B1FA8E-95D2-4383-A187-CD0BB950A6A3}"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59</a:t>
            </a:fld>
            <a:endParaRPr lang="en-US"/>
          </a:p>
        </p:txBody>
      </p:sp>
    </p:spTree>
    <p:extLst>
      <p:ext uri="{BB962C8B-B14F-4D97-AF65-F5344CB8AC3E}">
        <p14:creationId xmlns:p14="http://schemas.microsoft.com/office/powerpoint/2010/main" val="36959286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noTextEdit="1"/>
          </p:cNvSpPr>
          <p:nvPr>
            <p:ph type="sldImg"/>
          </p:nvPr>
        </p:nvSpPr>
        <p:spPr bwMode="auto">
          <a:noFill/>
          <a:ln>
            <a:solidFill>
              <a:srgbClr val="000000"/>
            </a:solidFill>
            <a:miter lim="800000"/>
            <a:headEnd/>
            <a:tailEnd/>
          </a:ln>
        </p:spPr>
      </p:sp>
      <p:sp>
        <p:nvSpPr>
          <p:cNvPr id="2017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vi-VN" altLang="en-US" smtClean="0">
              <a:latin typeface="Calibri" pitchFamily="34" charset="0"/>
            </a:endParaRPr>
          </a:p>
        </p:txBody>
      </p:sp>
    </p:spTree>
    <p:extLst>
      <p:ext uri="{BB962C8B-B14F-4D97-AF65-F5344CB8AC3E}">
        <p14:creationId xmlns:p14="http://schemas.microsoft.com/office/powerpoint/2010/main" val="1352140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eaLnBrk="1" hangingPunct="1">
              <a:buFont typeface="Arial" charset="0"/>
              <a:buNone/>
            </a:pPr>
            <a:r>
              <a:rPr lang="en-US" sz="1400" b="1" kern="1200" dirty="0" smtClean="0">
                <a:solidFill>
                  <a:schemeClr val="tx1"/>
                </a:solidFill>
                <a:latin typeface="Times New Roman" pitchFamily="18" charset="0"/>
                <a:ea typeface="+mn-ea"/>
                <a:cs typeface="Times New Roman" pitchFamily="18" charset="0"/>
              </a:rPr>
              <a:t>	</a:t>
            </a:r>
            <a:r>
              <a:rPr lang="en-US" sz="1400" b="1" kern="1200" dirty="0" err="1" smtClean="0">
                <a:solidFill>
                  <a:schemeClr val="tx1"/>
                </a:solidFill>
                <a:latin typeface="Times New Roman" pitchFamily="18" charset="0"/>
                <a:ea typeface="+mn-ea"/>
                <a:cs typeface="Times New Roman" pitchFamily="18" charset="0"/>
              </a:rPr>
              <a:t>Ba</a:t>
            </a:r>
            <a:r>
              <a:rPr lang="en-US" sz="1400" b="1" kern="1200" dirty="0" smtClean="0">
                <a:solidFill>
                  <a:schemeClr val="tx1"/>
                </a:solidFill>
                <a:latin typeface="Times New Roman" pitchFamily="18" charset="0"/>
                <a:ea typeface="+mn-ea"/>
                <a:cs typeface="Times New Roman" pitchFamily="18" charset="0"/>
              </a:rPr>
              <a:t> </a:t>
            </a:r>
            <a:r>
              <a:rPr lang="en-US" sz="1400" b="1" kern="1200" dirty="0" err="1" smtClean="0">
                <a:solidFill>
                  <a:schemeClr val="tx1"/>
                </a:solidFill>
                <a:latin typeface="Times New Roman" pitchFamily="18" charset="0"/>
                <a:ea typeface="+mn-ea"/>
                <a:cs typeface="Times New Roman" pitchFamily="18" charset="0"/>
              </a:rPr>
              <a:t>là</a:t>
            </a:r>
            <a:r>
              <a:rPr lang="en-US" sz="1400" b="1" kern="1200" dirty="0" smtClean="0">
                <a:solidFill>
                  <a:schemeClr val="tx1"/>
                </a:solidFill>
                <a:latin typeface="Times New Roman" pitchFamily="18" charset="0"/>
                <a:ea typeface="+mn-ea"/>
                <a:cs typeface="Times New Roman" pitchFamily="18" charset="0"/>
              </a:rPr>
              <a:t>,</a:t>
            </a:r>
            <a:r>
              <a:rPr lang="en-US" sz="1400" b="1" kern="1200" baseline="0" dirty="0" smtClean="0">
                <a:solidFill>
                  <a:schemeClr val="tx1"/>
                </a:solidFill>
                <a:latin typeface="Times New Roman" pitchFamily="18" charset="0"/>
                <a:ea typeface="+mn-ea"/>
                <a:cs typeface="Times New Roman" pitchFamily="18" charset="0"/>
              </a:rPr>
              <a:t> </a:t>
            </a:r>
            <a:r>
              <a:rPr lang="en-US" sz="1400" b="1" i="1" dirty="0" smtClean="0"/>
              <a:t>Đ</a:t>
            </a:r>
            <a:r>
              <a:rPr lang="vi-VN" sz="1400" b="1" i="1" dirty="0" smtClean="0"/>
              <a:t>ối ngoại, hợp tác quốc tế về biển, đảo </a:t>
            </a:r>
            <a:r>
              <a:rPr lang="vi-VN" sz="1400" dirty="0" smtClean="0"/>
              <a:t>được triển khai chủ động, toàn diện; giữ gìn môi trường hòa bình, ổn định, góp phần quan trọng vào việc bảo vệ chủ quyền, toàn vẹn lãnh thổ và quyền lợi chính đáng của quốc gia - dân tộc, nâng cao vị thế đất nước; mở rộng, phát triển quan hệ hữu nghị, hợp tác và tin cậy chính trị với các nước láng giềng, các đối tác lớn, quan trọng; chủ động, tích cực giải quyết và xử lý các tranh chấp, bất đồng trên biển. </a:t>
            </a:r>
            <a:endParaRPr lang="en-US" sz="1400" dirty="0" smtClean="0"/>
          </a:p>
          <a:p>
            <a:pPr marL="0" indent="0" eaLnBrk="1" hangingPunct="1">
              <a:buFont typeface="Arial" charset="0"/>
              <a:buNone/>
            </a:pPr>
            <a:endParaRPr lang="en-US" sz="1400" dirty="0" smtClean="0"/>
          </a:p>
          <a:p>
            <a:pPr marL="0" indent="0" eaLnBrk="1" hangingPunct="1">
              <a:buFont typeface="Arial" charset="0"/>
              <a:buNone/>
            </a:pPr>
            <a:r>
              <a:rPr lang="vi-VN" sz="1400" dirty="0" smtClean="0"/>
              <a:t>Hợp tác quốc tế được triển khai tích cực ở các cấp, các ngành với nhiều đối tác, đa dạng về hình thức và trải rộng trên các lĩnh vực, góp phần nâng cao năng lực quản lý, khai thác, sử dụng biển, bảo vệ môi trường và phòng chống thiên tai.</a:t>
            </a:r>
            <a:endParaRPr lang="en-US" sz="1400" dirty="0" smtClean="0">
              <a:latin typeface="Times New Roman" pitchFamily="18" charset="0"/>
              <a:cs typeface="Times New Roman" pitchFamily="18" charset="0"/>
            </a:endParaRPr>
          </a:p>
        </p:txBody>
      </p:sp>
      <p:sp>
        <p:nvSpPr>
          <p:cNvPr id="34819"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vi-VN"/>
              <a:t>BAN TỔ CHỨC TRUNG ƯƠNG</a:t>
            </a:r>
            <a:endParaRPr lang="en-US"/>
          </a:p>
        </p:txBody>
      </p:sp>
      <p:sp>
        <p:nvSpPr>
          <p:cNvPr id="34820"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D97C9465-BE5B-4ED0-87DE-D0E84490B47C}" type="datetime1">
              <a:rPr lang="en-US" smtClean="0"/>
              <a:t>12/3/2018</a:t>
            </a:fld>
            <a:endParaRPr lang="en-US"/>
          </a:p>
        </p:txBody>
      </p:sp>
      <p:sp>
        <p:nvSpPr>
          <p:cNvPr id="34821"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t>VĂN PHÒNG BAN</a:t>
            </a:r>
          </a:p>
        </p:txBody>
      </p:sp>
      <p:sp>
        <p:nvSpPr>
          <p:cNvPr id="34822"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0CC3BA-E6DF-4EB1-9BA0-5DBCAC300751}" type="slidenum">
              <a:rPr lang="en-US"/>
              <a:pPr fontAlgn="base">
                <a:spcBef>
                  <a:spcPct val="0"/>
                </a:spcBef>
                <a:spcAft>
                  <a:spcPct val="0"/>
                </a:spcAft>
              </a:pPr>
              <a:t>6</a:t>
            </a:fld>
            <a:endParaRPr lang="en-US"/>
          </a:p>
        </p:txBody>
      </p:sp>
    </p:spTree>
    <p:extLst>
      <p:ext uri="{BB962C8B-B14F-4D97-AF65-F5344CB8AC3E}">
        <p14:creationId xmlns:p14="http://schemas.microsoft.com/office/powerpoint/2010/main" val="1476411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000" kern="1200" dirty="0" smtClean="0">
              <a:solidFill>
                <a:schemeClr val="tx1"/>
              </a:solidFill>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kern="1200" dirty="0" smtClean="0">
                <a:solidFill>
                  <a:schemeClr val="tx1"/>
                </a:solidFill>
                <a:latin typeface="+mn-lt"/>
                <a:ea typeface="+mn-ea"/>
                <a:cs typeface="+mn-cs"/>
              </a:rPr>
              <a:t>	- </a:t>
            </a:r>
            <a:r>
              <a:rPr lang="vi-VN" sz="1000" kern="1200" dirty="0" smtClean="0">
                <a:solidFill>
                  <a:schemeClr val="tx1"/>
                </a:solidFill>
                <a:latin typeface="+mn-lt"/>
                <a:ea typeface="+mn-ea"/>
                <a:cs typeface="+mn-cs"/>
              </a:rPr>
              <a:t>Các vùng biển, địa phương có biển trở thành khu vực phát triển năng động, thu hút nguồn lực đầu tư trong nước và nước ngoài, tạo động lực phát triển, mở cửa, hội nhập quốc tế</a:t>
            </a:r>
            <a:endParaRPr lang="en-US" sz="1000" kern="1200" dirty="0" smtClean="0">
              <a:solidFill>
                <a:schemeClr val="tx1"/>
              </a:solidFill>
              <a:latin typeface="+mn-lt"/>
              <a:ea typeface="+mn-ea"/>
              <a:cs typeface="+mn-cs"/>
            </a:endParaRPr>
          </a:p>
          <a:p>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	- </a:t>
            </a:r>
            <a:r>
              <a:rPr lang="vi-VN" sz="1200" kern="1200" dirty="0" smtClean="0">
                <a:solidFill>
                  <a:schemeClr val="tx1"/>
                </a:solidFill>
                <a:latin typeface="+mn-lt"/>
                <a:ea typeface="+mn-ea"/>
                <a:cs typeface="+mn-cs"/>
              </a:rPr>
              <a:t>Phát triển các khu kinh tế, khu công nghiệp gắn với hình thành chuỗi đô thị ven biển.</a:t>
            </a:r>
            <a:endParaRPr lang="en-US" sz="1200" kern="1200" dirty="0" smtClean="0">
              <a:solidFill>
                <a:schemeClr val="tx1"/>
              </a:solidFill>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	- M</a:t>
            </a:r>
            <a:r>
              <a:rPr lang="vi-VN" sz="1200" kern="1200" dirty="0" smtClean="0">
                <a:solidFill>
                  <a:schemeClr val="tx1"/>
                </a:solidFill>
                <a:latin typeface="+mn-lt"/>
                <a:ea typeface="+mn-ea"/>
                <a:cs typeface="+mn-cs"/>
              </a:rPr>
              <a:t>ức đóng góp vào GDP cả nước luôn đạt trên 60% trong giai đoạn 2007-2017</a:t>
            </a:r>
            <a:endParaRPr lang="en-US" sz="1200" kern="1200" dirty="0" smtClean="0">
              <a:solidFill>
                <a:schemeClr val="tx1"/>
              </a:solidFill>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	- </a:t>
            </a:r>
            <a:r>
              <a:rPr lang="vi-VN" sz="1200" kern="1200" dirty="0" smtClean="0">
                <a:solidFill>
                  <a:schemeClr val="tx1"/>
                </a:solidFill>
                <a:latin typeface="+mn-lt"/>
                <a:ea typeface="+mn-ea"/>
                <a:cs typeface="+mn-cs"/>
              </a:rPr>
              <a:t>Đời sống văn hóa, xã hội, việc làm, thu nhập của người dân ven biển, các vùng biển và các đảo được nâng lên rõ rệt</a:t>
            </a: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endParaRPr lang="en-US" dirty="0"/>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F532E6AF-23A2-4D8F-973E-ED7141E43AD6}"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7</a:t>
            </a:fld>
            <a:endParaRPr lang="en-US"/>
          </a:p>
        </p:txBody>
      </p:sp>
    </p:spTree>
    <p:extLst>
      <p:ext uri="{BB962C8B-B14F-4D97-AF65-F5344CB8AC3E}">
        <p14:creationId xmlns:p14="http://schemas.microsoft.com/office/powerpoint/2010/main" val="1424403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b="1" dirty="0" smtClean="0">
              <a:solidFill>
                <a:schemeClr val="bg1"/>
              </a:solidFill>
              <a:latin typeface="Times New Roman" pitchFamily="18" charset="0"/>
              <a:cs typeface="Times New Roman" pitchFamily="18" charset="0"/>
            </a:endParaRPr>
          </a:p>
          <a:p>
            <a:r>
              <a:rPr lang="en-US" sz="1400" b="1" dirty="0" smtClean="0">
                <a:solidFill>
                  <a:schemeClr val="bg1"/>
                </a:solidFill>
                <a:latin typeface="Times New Roman" pitchFamily="18" charset="0"/>
                <a:cs typeface="Times New Roman" pitchFamily="18" charset="0"/>
              </a:rPr>
              <a:t>	</a:t>
            </a:r>
            <a:r>
              <a:rPr lang="en-US" sz="1400" b="1" dirty="0" err="1" smtClean="0">
                <a:solidFill>
                  <a:schemeClr val="bg1"/>
                </a:solidFill>
                <a:latin typeface="Times New Roman" pitchFamily="18" charset="0"/>
                <a:cs typeface="Times New Roman" pitchFamily="18" charset="0"/>
              </a:rPr>
              <a:t>Năm</a:t>
            </a:r>
            <a:r>
              <a:rPr lang="en-US" sz="1400" b="1" dirty="0" smtClean="0">
                <a:solidFill>
                  <a:schemeClr val="bg1"/>
                </a:solidFill>
                <a:latin typeface="Times New Roman" pitchFamily="18" charset="0"/>
                <a:cs typeface="Times New Roman" pitchFamily="18" charset="0"/>
              </a:rPr>
              <a:t> </a:t>
            </a:r>
            <a:r>
              <a:rPr lang="en-US" sz="1400" b="1" dirty="0" err="1" smtClean="0">
                <a:solidFill>
                  <a:schemeClr val="bg1"/>
                </a:solidFill>
                <a:latin typeface="Times New Roman" pitchFamily="18" charset="0"/>
                <a:cs typeface="Times New Roman" pitchFamily="18" charset="0"/>
              </a:rPr>
              <a:t>là</a:t>
            </a:r>
            <a:r>
              <a:rPr lang="en-US" sz="1400" b="1" dirty="0" smtClean="0">
                <a:solidFill>
                  <a:schemeClr val="bg1"/>
                </a:solidFill>
                <a:latin typeface="Times New Roman" pitchFamily="18" charset="0"/>
                <a:cs typeface="Times New Roman" pitchFamily="18" charset="0"/>
              </a:rPr>
              <a:t>, </a:t>
            </a:r>
            <a:r>
              <a:rPr lang="en-US" sz="1400" b="1" dirty="0" err="1" smtClean="0">
                <a:solidFill>
                  <a:schemeClr val="bg1"/>
                </a:solidFill>
                <a:latin typeface="Times New Roman" pitchFamily="18" charset="0"/>
                <a:cs typeface="Times New Roman" pitchFamily="18" charset="0"/>
              </a:rPr>
              <a:t>n</a:t>
            </a:r>
            <a:r>
              <a:rPr lang="en-US" sz="1200" b="1" dirty="0" err="1" smtClean="0">
                <a:solidFill>
                  <a:schemeClr val="bg1"/>
                </a:solidFill>
                <a:latin typeface="Times New Roman" pitchFamily="18" charset="0"/>
                <a:cs typeface="Times New Roman" pitchFamily="18" charset="0"/>
              </a:rPr>
              <a:t>ghiên</a:t>
            </a:r>
            <a:r>
              <a:rPr lang="en-US" sz="1200" b="1" dirty="0" smtClean="0">
                <a:solidFill>
                  <a:schemeClr val="bg1"/>
                </a:solidFill>
                <a:latin typeface="Times New Roman" pitchFamily="18" charset="0"/>
                <a:cs typeface="Times New Roman" pitchFamily="18" charset="0"/>
              </a:rPr>
              <a:t> </a:t>
            </a:r>
            <a:r>
              <a:rPr lang="en-US" sz="1200" b="1" dirty="0" err="1" smtClean="0">
                <a:solidFill>
                  <a:schemeClr val="bg1"/>
                </a:solidFill>
                <a:latin typeface="Times New Roman" pitchFamily="18" charset="0"/>
                <a:cs typeface="Times New Roman" pitchFamily="18" charset="0"/>
              </a:rPr>
              <a:t>cứu</a:t>
            </a:r>
            <a:r>
              <a:rPr lang="en-US" sz="1200" b="1" dirty="0" smtClean="0">
                <a:solidFill>
                  <a:schemeClr val="bg1"/>
                </a:solidFill>
                <a:latin typeface="Times New Roman" pitchFamily="18" charset="0"/>
                <a:cs typeface="Times New Roman" pitchFamily="18" charset="0"/>
              </a:rPr>
              <a:t> </a:t>
            </a:r>
            <a:r>
              <a:rPr lang="en-US" sz="1200" b="1" dirty="0" err="1" smtClean="0">
                <a:solidFill>
                  <a:schemeClr val="bg1"/>
                </a:solidFill>
                <a:latin typeface="Times New Roman" pitchFamily="18" charset="0"/>
                <a:cs typeface="Times New Roman" pitchFamily="18" charset="0"/>
              </a:rPr>
              <a:t>khoa</a:t>
            </a:r>
            <a:r>
              <a:rPr lang="en-US" sz="1200" b="1" dirty="0" smtClean="0">
                <a:solidFill>
                  <a:schemeClr val="bg1"/>
                </a:solidFill>
                <a:latin typeface="Times New Roman" pitchFamily="18" charset="0"/>
                <a:cs typeface="Times New Roman" pitchFamily="18" charset="0"/>
              </a:rPr>
              <a:t> </a:t>
            </a:r>
            <a:r>
              <a:rPr lang="en-US" sz="1200" b="1" dirty="0" err="1" smtClean="0">
                <a:solidFill>
                  <a:schemeClr val="bg1"/>
                </a:solidFill>
                <a:latin typeface="Times New Roman" pitchFamily="18" charset="0"/>
                <a:cs typeface="Times New Roman" pitchFamily="18" charset="0"/>
              </a:rPr>
              <a:t>học</a:t>
            </a:r>
            <a:r>
              <a:rPr lang="en-US" sz="1200" b="1" dirty="0" smtClean="0">
                <a:solidFill>
                  <a:schemeClr val="bg1"/>
                </a:solidFill>
                <a:latin typeface="Times New Roman" pitchFamily="18" charset="0"/>
                <a:cs typeface="Times New Roman" pitchFamily="18" charset="0"/>
              </a:rPr>
              <a:t>, </a:t>
            </a:r>
            <a:r>
              <a:rPr lang="en-US" sz="1200" b="1" dirty="0" err="1" smtClean="0">
                <a:solidFill>
                  <a:schemeClr val="bg1"/>
                </a:solidFill>
                <a:latin typeface="Times New Roman" pitchFamily="18" charset="0"/>
                <a:cs typeface="Times New Roman" pitchFamily="18" charset="0"/>
              </a:rPr>
              <a:t>điều</a:t>
            </a:r>
            <a:r>
              <a:rPr lang="en-US" sz="1200" b="1" dirty="0" smtClean="0">
                <a:solidFill>
                  <a:schemeClr val="bg1"/>
                </a:solidFill>
                <a:latin typeface="Times New Roman" pitchFamily="18" charset="0"/>
                <a:cs typeface="Times New Roman" pitchFamily="18" charset="0"/>
              </a:rPr>
              <a:t> </a:t>
            </a:r>
            <a:r>
              <a:rPr lang="en-US" sz="1200" b="1" dirty="0" err="1" smtClean="0">
                <a:solidFill>
                  <a:schemeClr val="bg1"/>
                </a:solidFill>
                <a:latin typeface="Times New Roman" pitchFamily="18" charset="0"/>
                <a:cs typeface="Times New Roman" pitchFamily="18" charset="0"/>
              </a:rPr>
              <a:t>tra</a:t>
            </a:r>
            <a:r>
              <a:rPr lang="en-US" sz="1200" b="1" dirty="0" smtClean="0">
                <a:solidFill>
                  <a:schemeClr val="bg1"/>
                </a:solidFill>
                <a:latin typeface="Times New Roman" pitchFamily="18" charset="0"/>
                <a:cs typeface="Times New Roman" pitchFamily="18" charset="0"/>
              </a:rPr>
              <a:t> c</a:t>
            </a:r>
            <a:r>
              <a:rPr lang="vi-VN" sz="1200" b="1" dirty="0" smtClean="0">
                <a:solidFill>
                  <a:schemeClr val="bg1"/>
                </a:solidFill>
                <a:latin typeface="Times New Roman" pitchFamily="18" charset="0"/>
                <a:cs typeface="Times New Roman" pitchFamily="18" charset="0"/>
              </a:rPr>
              <a:t>ơ</a:t>
            </a:r>
            <a:r>
              <a:rPr lang="en-US" sz="1200" b="1" dirty="0" smtClean="0">
                <a:solidFill>
                  <a:schemeClr val="bg1"/>
                </a:solidFill>
                <a:latin typeface="Times New Roman" pitchFamily="18" charset="0"/>
                <a:cs typeface="Times New Roman" pitchFamily="18" charset="0"/>
              </a:rPr>
              <a:t> </a:t>
            </a:r>
            <a:r>
              <a:rPr lang="en-US" sz="1200" b="1" dirty="0" err="1" smtClean="0">
                <a:solidFill>
                  <a:schemeClr val="bg1"/>
                </a:solidFill>
                <a:latin typeface="Times New Roman" pitchFamily="18" charset="0"/>
                <a:cs typeface="Times New Roman" pitchFamily="18" charset="0"/>
              </a:rPr>
              <a:t>bản</a:t>
            </a:r>
            <a:r>
              <a:rPr lang="en-US" sz="1200" b="1" dirty="0" smtClean="0">
                <a:solidFill>
                  <a:schemeClr val="bg1"/>
                </a:solidFill>
                <a:latin typeface="Times New Roman" pitchFamily="18" charset="0"/>
                <a:cs typeface="Times New Roman" pitchFamily="18" charset="0"/>
              </a:rPr>
              <a:t>, </a:t>
            </a:r>
            <a:r>
              <a:rPr lang="en-US" sz="1200" b="1" dirty="0" err="1" smtClean="0">
                <a:solidFill>
                  <a:schemeClr val="bg1"/>
                </a:solidFill>
                <a:latin typeface="Times New Roman" pitchFamily="18" charset="0"/>
                <a:cs typeface="Times New Roman" pitchFamily="18" charset="0"/>
              </a:rPr>
              <a:t>bảo</a:t>
            </a:r>
            <a:r>
              <a:rPr lang="en-US" sz="1200" b="1" dirty="0" smtClean="0">
                <a:solidFill>
                  <a:schemeClr val="bg1"/>
                </a:solidFill>
                <a:latin typeface="Times New Roman" pitchFamily="18" charset="0"/>
                <a:cs typeface="Times New Roman" pitchFamily="18" charset="0"/>
              </a:rPr>
              <a:t> </a:t>
            </a:r>
            <a:r>
              <a:rPr lang="en-US" sz="1200" b="1" dirty="0" err="1" smtClean="0">
                <a:solidFill>
                  <a:schemeClr val="bg1"/>
                </a:solidFill>
                <a:latin typeface="Times New Roman" pitchFamily="18" charset="0"/>
                <a:cs typeface="Times New Roman" pitchFamily="18" charset="0"/>
              </a:rPr>
              <a:t>vệ</a:t>
            </a:r>
            <a:r>
              <a:rPr lang="en-US" sz="1200" b="1" dirty="0" smtClean="0">
                <a:solidFill>
                  <a:schemeClr val="bg1"/>
                </a:solidFill>
                <a:latin typeface="Times New Roman" pitchFamily="18" charset="0"/>
                <a:cs typeface="Times New Roman" pitchFamily="18" charset="0"/>
              </a:rPr>
              <a:t> </a:t>
            </a:r>
            <a:r>
              <a:rPr lang="en-US" sz="1200" b="1" dirty="0" err="1" smtClean="0">
                <a:solidFill>
                  <a:schemeClr val="bg1"/>
                </a:solidFill>
                <a:latin typeface="Times New Roman" pitchFamily="18" charset="0"/>
                <a:cs typeface="Times New Roman" pitchFamily="18" charset="0"/>
              </a:rPr>
              <a:t>môi</a:t>
            </a:r>
            <a:r>
              <a:rPr lang="en-US" sz="1200" b="1" dirty="0" smtClean="0">
                <a:solidFill>
                  <a:schemeClr val="bg1"/>
                </a:solidFill>
                <a:latin typeface="Times New Roman" pitchFamily="18" charset="0"/>
                <a:cs typeface="Times New Roman" pitchFamily="18" charset="0"/>
              </a:rPr>
              <a:t> </a:t>
            </a:r>
            <a:r>
              <a:rPr lang="en-US" sz="1200" b="1" dirty="0" err="1" smtClean="0">
                <a:solidFill>
                  <a:schemeClr val="bg1"/>
                </a:solidFill>
                <a:latin typeface="Times New Roman" pitchFamily="18" charset="0"/>
                <a:cs typeface="Times New Roman" pitchFamily="18" charset="0"/>
              </a:rPr>
              <a:t>tr</a:t>
            </a:r>
            <a:r>
              <a:rPr lang="vi-VN" sz="1200" b="1" dirty="0" smtClean="0">
                <a:solidFill>
                  <a:schemeClr val="bg1"/>
                </a:solidFill>
                <a:latin typeface="Times New Roman" pitchFamily="18" charset="0"/>
                <a:cs typeface="Times New Roman" pitchFamily="18" charset="0"/>
              </a:rPr>
              <a:t>ư</a:t>
            </a:r>
            <a:r>
              <a:rPr lang="en-US" sz="1200" b="1" dirty="0" err="1" smtClean="0">
                <a:solidFill>
                  <a:schemeClr val="bg1"/>
                </a:solidFill>
                <a:latin typeface="Times New Roman" pitchFamily="18" charset="0"/>
                <a:cs typeface="Times New Roman" pitchFamily="18" charset="0"/>
              </a:rPr>
              <a:t>ờng</a:t>
            </a:r>
            <a:r>
              <a:rPr lang="en-US" sz="1200" b="1" dirty="0" smtClean="0">
                <a:solidFill>
                  <a:schemeClr val="bg1"/>
                </a:solidFill>
                <a:latin typeface="Times New Roman" pitchFamily="18" charset="0"/>
                <a:cs typeface="Times New Roman" pitchFamily="18" charset="0"/>
              </a:rPr>
              <a:t>; </a:t>
            </a:r>
            <a:r>
              <a:rPr lang="en-US" sz="1200" b="1" dirty="0" err="1" smtClean="0">
                <a:solidFill>
                  <a:schemeClr val="bg1"/>
                </a:solidFill>
                <a:latin typeface="Times New Roman" pitchFamily="18" charset="0"/>
                <a:cs typeface="Times New Roman" pitchFamily="18" charset="0"/>
              </a:rPr>
              <a:t>thể</a:t>
            </a:r>
            <a:r>
              <a:rPr lang="en-US" sz="1200" b="1" dirty="0" smtClean="0">
                <a:solidFill>
                  <a:schemeClr val="bg1"/>
                </a:solidFill>
                <a:latin typeface="Times New Roman" pitchFamily="18" charset="0"/>
                <a:cs typeface="Times New Roman" pitchFamily="18" charset="0"/>
              </a:rPr>
              <a:t> </a:t>
            </a:r>
            <a:r>
              <a:rPr lang="en-US" sz="1200" b="1" dirty="0" err="1" smtClean="0">
                <a:solidFill>
                  <a:schemeClr val="bg1"/>
                </a:solidFill>
                <a:latin typeface="Times New Roman" pitchFamily="18" charset="0"/>
                <a:cs typeface="Times New Roman" pitchFamily="18" charset="0"/>
              </a:rPr>
              <a:t>chế</a:t>
            </a:r>
            <a:r>
              <a:rPr lang="en-US" sz="1200" b="1" dirty="0" smtClean="0">
                <a:solidFill>
                  <a:schemeClr val="bg1"/>
                </a:solidFill>
                <a:latin typeface="Times New Roman" pitchFamily="18" charset="0"/>
                <a:cs typeface="Times New Roman" pitchFamily="18" charset="0"/>
              </a:rPr>
              <a:t> </a:t>
            </a:r>
            <a:r>
              <a:rPr lang="en-US" sz="1200" b="1" dirty="0" err="1" smtClean="0">
                <a:solidFill>
                  <a:schemeClr val="bg1"/>
                </a:solidFill>
                <a:latin typeface="Times New Roman" pitchFamily="18" charset="0"/>
                <a:cs typeface="Times New Roman" pitchFamily="18" charset="0"/>
              </a:rPr>
              <a:t>chính</a:t>
            </a:r>
            <a:r>
              <a:rPr lang="en-US" sz="1200" b="1" dirty="0" smtClean="0">
                <a:solidFill>
                  <a:schemeClr val="bg1"/>
                </a:solidFill>
                <a:latin typeface="Times New Roman" pitchFamily="18" charset="0"/>
                <a:cs typeface="Times New Roman" pitchFamily="18" charset="0"/>
              </a:rPr>
              <a:t> </a:t>
            </a:r>
            <a:r>
              <a:rPr lang="en-US" sz="1200" b="1" dirty="0" err="1" smtClean="0">
                <a:solidFill>
                  <a:schemeClr val="bg1"/>
                </a:solidFill>
                <a:latin typeface="Times New Roman" pitchFamily="18" charset="0"/>
                <a:cs typeface="Times New Roman" pitchFamily="18" charset="0"/>
              </a:rPr>
              <a:t>sách</a:t>
            </a:r>
            <a:r>
              <a:rPr lang="en-US" sz="1200" b="1" dirty="0" smtClean="0">
                <a:solidFill>
                  <a:schemeClr val="bg1"/>
                </a:solidFill>
                <a:latin typeface="Times New Roman" pitchFamily="18" charset="0"/>
                <a:cs typeface="Times New Roman" pitchFamily="18" charset="0"/>
              </a:rPr>
              <a:t>:</a:t>
            </a:r>
          </a:p>
          <a:p>
            <a:endParaRPr lang="en-US" sz="1200" b="1" dirty="0" smtClean="0">
              <a:solidFill>
                <a:schemeClr val="bg1"/>
              </a:solidFill>
              <a:latin typeface="Times New Roman" pitchFamily="18" charset="0"/>
              <a:cs typeface="Times New Roman"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dirty="0" smtClean="0">
                <a:latin typeface="Times New Roman" panose="02020603050405020304" pitchFamily="18" charset="0"/>
                <a:cs typeface="Times New Roman" panose="02020603050405020304" pitchFamily="18" charset="0"/>
              </a:rPr>
              <a:t>	-</a:t>
            </a:r>
            <a:r>
              <a:rPr lang="en-US" sz="1200" b="1" baseline="0" dirty="0" smtClean="0">
                <a:latin typeface="Times New Roman" panose="02020603050405020304" pitchFamily="18" charset="0"/>
                <a:cs typeface="Times New Roman" panose="02020603050405020304" pitchFamily="18" charset="0"/>
              </a:rPr>
              <a:t> </a:t>
            </a:r>
            <a:r>
              <a:rPr lang="en-US" sz="1200" b="1" dirty="0" smtClean="0">
                <a:latin typeface="Times New Roman" panose="02020603050405020304" pitchFamily="18" charset="0"/>
                <a:cs typeface="Times New Roman" panose="02020603050405020304" pitchFamily="18" charset="0"/>
              </a:rPr>
              <a:t>N</a:t>
            </a:r>
            <a:r>
              <a:rPr lang="vi-VN" sz="1200" b="1" dirty="0" smtClean="0">
                <a:latin typeface="Times New Roman" panose="02020603050405020304" pitchFamily="18" charset="0"/>
                <a:cs typeface="Times New Roman" panose="02020603050405020304" pitchFamily="18" charset="0"/>
              </a:rPr>
              <a:t>ghiên cứu khoa học, điều tra cơ bản </a:t>
            </a:r>
            <a:r>
              <a:rPr lang="vi-VN" sz="1200" dirty="0" smtClean="0">
                <a:latin typeface="Times New Roman" panose="02020603050405020304" pitchFamily="18" charset="0"/>
                <a:cs typeface="Times New Roman" panose="02020603050405020304" pitchFamily="18" charset="0"/>
              </a:rPr>
              <a:t>tài nguyên, môi trường biển được thực hiện tích cực, bước đầu đã triển khai ở các vùng biển sâu, biển xa và vùng biển quốc tế liền kề</a:t>
            </a:r>
            <a:endParaRPr lang="en-US" sz="1200" dirty="0" smtClean="0">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panose="02020603050405020304" pitchFamily="18" charset="0"/>
                <a:cs typeface="Times New Roman" panose="02020603050405020304" pitchFamily="18" charset="0"/>
              </a:rPr>
              <a:t>	- </a:t>
            </a:r>
            <a:r>
              <a:rPr lang="vi-VN" sz="1200" dirty="0" smtClean="0">
                <a:latin typeface="Times New Roman" panose="02020603050405020304" pitchFamily="18" charset="0"/>
                <a:cs typeface="Times New Roman" panose="02020603050405020304" pitchFamily="18" charset="0"/>
              </a:rPr>
              <a:t>Hoạt động khai thác, sử dụng tài nguyên biển; công tác bảo vệ môi trường, bảo tồn sinh thái biển, thích ứng với biến đổi khí hậu và nước biển dâng được chú trọng</a:t>
            </a:r>
            <a:endParaRPr lang="en-US" sz="1200" dirty="0" smtClean="0">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panose="02020603050405020304" pitchFamily="18" charset="0"/>
                <a:cs typeface="Times New Roman" panose="02020603050405020304" pitchFamily="18" charset="0"/>
              </a:rPr>
              <a:t>	- </a:t>
            </a:r>
            <a:r>
              <a:rPr lang="vi-VN" b="1" dirty="0" smtClean="0">
                <a:latin typeface="Times New Roman" panose="02020603050405020304" pitchFamily="18" charset="0"/>
                <a:cs typeface="Times New Roman" panose="02020603050405020304" pitchFamily="18" charset="0"/>
              </a:rPr>
              <a:t>Thể chế, chính sách </a:t>
            </a:r>
            <a:r>
              <a:rPr lang="vi-VN" dirty="0" smtClean="0">
                <a:latin typeface="Times New Roman" panose="02020603050405020304" pitchFamily="18" charset="0"/>
                <a:cs typeface="Times New Roman" panose="02020603050405020304" pitchFamily="18" charset="0"/>
              </a:rPr>
              <a:t>quản lý tổng hợp và thống nhất về biển, đảo được hình thành và bước đầu phát huy hiệu lực, hiệu quả; đã thành lập Tổng cục Biển và Hải đảo Việt Nam ở Trung ương và các Chi cục Biển và Hải đảo ở địa phương.</a:t>
            </a: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endParaRPr lang="en-US" dirty="0"/>
          </a:p>
        </p:txBody>
      </p:sp>
      <p:sp>
        <p:nvSpPr>
          <p:cNvPr id="4" name="Header Placeholder 3"/>
          <p:cNvSpPr>
            <a:spLocks noGrp="1"/>
          </p:cNvSpPr>
          <p:nvPr>
            <p:ph type="hdr" sz="quarter" idx="10"/>
          </p:nvPr>
        </p:nvSpPr>
        <p:spPr/>
        <p:txBody>
          <a:bodyPr/>
          <a:lstStyle/>
          <a:p>
            <a:pPr>
              <a:defRPr/>
            </a:pPr>
            <a:r>
              <a:rPr lang="vi-VN" smtClean="0"/>
              <a:t>BAN TỔ CHỨC TRUNG ƯƠNG</a:t>
            </a:r>
            <a:endParaRPr lang="en-US"/>
          </a:p>
        </p:txBody>
      </p:sp>
      <p:sp>
        <p:nvSpPr>
          <p:cNvPr id="5" name="Date Placeholder 4"/>
          <p:cNvSpPr>
            <a:spLocks noGrp="1"/>
          </p:cNvSpPr>
          <p:nvPr>
            <p:ph type="dt" idx="11"/>
          </p:nvPr>
        </p:nvSpPr>
        <p:spPr/>
        <p:txBody>
          <a:bodyPr/>
          <a:lstStyle/>
          <a:p>
            <a:pPr>
              <a:defRPr/>
            </a:pPr>
            <a:fld id="{CA0E7887-F99A-4BA0-9F90-9D99CCDA90F8}" type="datetime1">
              <a:rPr lang="en-US" smtClean="0"/>
              <a:t>12/3/2018</a:t>
            </a:fld>
            <a:endParaRPr lang="en-US"/>
          </a:p>
        </p:txBody>
      </p:sp>
      <p:sp>
        <p:nvSpPr>
          <p:cNvPr id="6" name="Footer Placeholder 5"/>
          <p:cNvSpPr>
            <a:spLocks noGrp="1"/>
          </p:cNvSpPr>
          <p:nvPr>
            <p:ph type="ftr" sz="quarter" idx="12"/>
          </p:nvPr>
        </p:nvSpPr>
        <p:spPr/>
        <p:txBody>
          <a:bodyPr/>
          <a:lstStyle/>
          <a:p>
            <a:pPr>
              <a:defRPr/>
            </a:pPr>
            <a:r>
              <a:rPr lang="en-US" smtClean="0"/>
              <a:t>VĂN PHÒNG BAN</a:t>
            </a:r>
            <a:endParaRPr lang="en-US"/>
          </a:p>
        </p:txBody>
      </p:sp>
      <p:sp>
        <p:nvSpPr>
          <p:cNvPr id="7" name="Slide Number Placeholder 6"/>
          <p:cNvSpPr>
            <a:spLocks noGrp="1"/>
          </p:cNvSpPr>
          <p:nvPr>
            <p:ph type="sldNum" sz="quarter" idx="13"/>
          </p:nvPr>
        </p:nvSpPr>
        <p:spPr/>
        <p:txBody>
          <a:bodyPr/>
          <a:lstStyle/>
          <a:p>
            <a:pPr>
              <a:defRPr/>
            </a:pPr>
            <a:fld id="{CE57E45A-2213-4031-9C15-B991E13D6E24}" type="slidenum">
              <a:rPr lang="en-US" smtClean="0"/>
              <a:pPr>
                <a:defRPr/>
              </a:pPr>
              <a:t>8</a:t>
            </a:fld>
            <a:endParaRPr lang="en-US"/>
          </a:p>
        </p:txBody>
      </p:sp>
    </p:spTree>
    <p:extLst>
      <p:ext uri="{BB962C8B-B14F-4D97-AF65-F5344CB8AC3E}">
        <p14:creationId xmlns:p14="http://schemas.microsoft.com/office/powerpoint/2010/main" val="2865276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just" defTabSz="914400" rtl="0" eaLnBrk="1" fontAlgn="base" latinLnBrk="0" hangingPunct="1">
              <a:lnSpc>
                <a:spcPct val="100000"/>
              </a:lnSpc>
              <a:spcBef>
                <a:spcPct val="30000"/>
              </a:spcBef>
              <a:spcAft>
                <a:spcPct val="0"/>
              </a:spcAft>
              <a:buClrTx/>
              <a:buSzTx/>
              <a:buFontTx/>
              <a:buNone/>
              <a:tabLst/>
              <a:defRPr/>
            </a:pPr>
            <a:r>
              <a:rPr lang="en-US" sz="1400" b="1" kern="1200" dirty="0" smtClean="0">
                <a:solidFill>
                  <a:schemeClr val="tx1"/>
                </a:solidFill>
                <a:latin typeface="Times New Roman" pitchFamily="18" charset="0"/>
                <a:ea typeface="+mn-ea"/>
                <a:cs typeface="Times New Roman" pitchFamily="18" charset="0"/>
              </a:rPr>
              <a:t>	</a:t>
            </a:r>
            <a:r>
              <a:rPr lang="en-US" sz="1400" b="1" kern="1200" dirty="0" err="1" smtClean="0">
                <a:solidFill>
                  <a:schemeClr val="tx1"/>
                </a:solidFill>
                <a:latin typeface="Times New Roman" pitchFamily="18" charset="0"/>
                <a:ea typeface="+mn-ea"/>
                <a:cs typeface="Times New Roman" pitchFamily="18" charset="0"/>
              </a:rPr>
              <a:t>Một</a:t>
            </a:r>
            <a:r>
              <a:rPr lang="en-US" sz="1400" b="1" kern="1200" dirty="0" smtClean="0">
                <a:solidFill>
                  <a:schemeClr val="tx1"/>
                </a:solidFill>
                <a:latin typeface="Times New Roman" pitchFamily="18" charset="0"/>
                <a:ea typeface="+mn-ea"/>
                <a:cs typeface="Times New Roman" pitchFamily="18" charset="0"/>
              </a:rPr>
              <a:t> </a:t>
            </a:r>
            <a:r>
              <a:rPr lang="en-US" sz="1400" b="1" kern="1200" dirty="0" err="1" smtClean="0">
                <a:solidFill>
                  <a:schemeClr val="tx1"/>
                </a:solidFill>
                <a:latin typeface="Times New Roman" pitchFamily="18" charset="0"/>
                <a:ea typeface="+mn-ea"/>
                <a:cs typeface="Times New Roman" pitchFamily="18" charset="0"/>
              </a:rPr>
              <a:t>là</a:t>
            </a:r>
            <a:r>
              <a:rPr lang="en-US" sz="1400" b="1" kern="1200" dirty="0" smtClean="0">
                <a:solidFill>
                  <a:schemeClr val="tx1"/>
                </a:solidFill>
                <a:latin typeface="Times New Roman" pitchFamily="18" charset="0"/>
                <a:ea typeface="+mn-ea"/>
                <a:cs typeface="Times New Roman" pitchFamily="18" charset="0"/>
              </a:rPr>
              <a:t>,</a:t>
            </a:r>
            <a:r>
              <a:rPr lang="en-US" sz="1400" b="1" kern="1200" baseline="0" dirty="0" smtClean="0">
                <a:solidFill>
                  <a:schemeClr val="tx1"/>
                </a:solidFill>
                <a:latin typeface="Times New Roman" pitchFamily="18" charset="0"/>
                <a:ea typeface="+mn-ea"/>
                <a:cs typeface="Times New Roman" pitchFamily="18" charset="0"/>
              </a:rPr>
              <a:t> </a:t>
            </a:r>
            <a:r>
              <a:rPr lang="vi-VN" dirty="0" smtClean="0">
                <a:solidFill>
                  <a:schemeClr val="tx1"/>
                </a:solidFill>
              </a:rPr>
              <a:t>Tư duy, nhận thức về phát triển bền vững biển chưa đầy đủ, toàn diện</a:t>
            </a:r>
            <a:endParaRPr lang="en-US" dirty="0" smtClean="0"/>
          </a:p>
        </p:txBody>
      </p:sp>
      <p:sp>
        <p:nvSpPr>
          <p:cNvPr id="34819"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vi-VN"/>
              <a:t>BAN TỔ CHỨC TRUNG ƯƠNG</a:t>
            </a:r>
            <a:endParaRPr lang="en-US"/>
          </a:p>
        </p:txBody>
      </p:sp>
      <p:sp>
        <p:nvSpPr>
          <p:cNvPr id="34820"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6445752A-CDB7-4D37-AA03-9930AD5F06A6}" type="datetime1">
              <a:rPr lang="en-US" smtClean="0"/>
              <a:t>12/3/2018</a:t>
            </a:fld>
            <a:endParaRPr lang="en-US"/>
          </a:p>
        </p:txBody>
      </p:sp>
      <p:sp>
        <p:nvSpPr>
          <p:cNvPr id="34821"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t>VĂN PHÒNG BAN</a:t>
            </a:r>
          </a:p>
        </p:txBody>
      </p:sp>
      <p:sp>
        <p:nvSpPr>
          <p:cNvPr id="34822"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0CC3BA-E6DF-4EB1-9BA0-5DBCAC300751}" type="slidenum">
              <a:rPr lang="en-US"/>
              <a:pPr fontAlgn="base">
                <a:spcBef>
                  <a:spcPct val="0"/>
                </a:spcBef>
                <a:spcAft>
                  <a:spcPct val="0"/>
                </a:spcAft>
              </a:pPr>
              <a:t>9</a:t>
            </a:fld>
            <a:endParaRPr lang="en-US"/>
          </a:p>
        </p:txBody>
      </p:sp>
    </p:spTree>
    <p:extLst>
      <p:ext uri="{BB962C8B-B14F-4D97-AF65-F5344CB8AC3E}">
        <p14:creationId xmlns:p14="http://schemas.microsoft.com/office/powerpoint/2010/main" val="26251986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hong chinh">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7"/>
            <a:ext cx="12192000" cy="1470025"/>
          </a:xfrm>
        </p:spPr>
        <p:txBody>
          <a:bodyPr/>
          <a:lstStyle>
            <a:lvl1pPr algn="ctr">
              <a:lnSpc>
                <a:spcPct val="130000"/>
              </a:lnSpc>
              <a:spcBef>
                <a:spcPts val="0"/>
              </a:spcBef>
              <a:spcAft>
                <a:spcPts val="0"/>
              </a:spcAft>
              <a:defRPr/>
            </a:lvl1pPr>
          </a:lstStyle>
          <a:p>
            <a:r>
              <a:rPr lang="en-US"/>
              <a:t>Click to edit Master title style</a:t>
            </a:r>
          </a:p>
        </p:txBody>
      </p:sp>
      <p:sp>
        <p:nvSpPr>
          <p:cNvPr id="3" name="Subtitle 2"/>
          <p:cNvSpPr>
            <a:spLocks noGrp="1"/>
          </p:cNvSpPr>
          <p:nvPr>
            <p:ph type="subTitle" idx="1"/>
          </p:nvPr>
        </p:nvSpPr>
        <p:spPr>
          <a:xfrm>
            <a:off x="1828800" y="5791200"/>
            <a:ext cx="8534400" cy="533400"/>
          </a:xfrm>
        </p:spPr>
        <p:txBody>
          <a:bodyPr/>
          <a:lstStyle>
            <a:lvl1pPr marL="0" indent="0" algn="ctr">
              <a:buNone/>
              <a:defRPr sz="2400" i="1">
                <a:solidFill>
                  <a:schemeClr val="bg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smtClean="0"/>
            </a:lvl1pPr>
          </a:lstStyle>
          <a:p>
            <a:pPr>
              <a:defRPr/>
            </a:pPr>
            <a:fld id="{E3F5EC2C-44EC-48A9-9CC8-378FCF0EAC12}" type="datetime1">
              <a:rPr lang="en-US" smtClean="0"/>
              <a:t>12/3/2018</a:t>
            </a:fld>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smtClean="0"/>
            </a:lvl1pPr>
          </a:lstStyle>
          <a:p>
            <a:pPr>
              <a:defRPr/>
            </a:pPr>
            <a:r>
              <a:rPr lang="vi-VN"/>
              <a:t>BAN TỔ CHỨC TRUNG ƯƠNG</a:t>
            </a: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139A8050-3D40-438D-9D44-F1643B917030}" type="slidenum">
              <a:rPr lang="en-US" altLang="ar-AE"/>
              <a:pPr>
                <a:defRPr/>
              </a:pPr>
              <a:t>‹#›</a:t>
            </a:fld>
            <a:endParaRPr lang="en-US" altLang="ar-A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smtClean="0"/>
            </a:lvl1pPr>
          </a:lstStyle>
          <a:p>
            <a:pPr>
              <a:defRPr/>
            </a:pPr>
            <a:fld id="{E73C1A86-1610-485A-A870-9B5FFE2B9304}" type="datetime1">
              <a:rPr lang="en-US" smtClean="0"/>
              <a:t>12/3/2018</a:t>
            </a:fld>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smtClean="0"/>
            </a:lvl1pPr>
          </a:lstStyle>
          <a:p>
            <a:pPr>
              <a:defRPr/>
            </a:pPr>
            <a:r>
              <a:rPr lang="vi-VN"/>
              <a:t>BAN TỔ CHỨC TRUNG ƯƠNG</a:t>
            </a: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A18CD2EE-A10D-4FC6-9A86-65AD9591F8D4}" type="slidenum">
              <a:rPr lang="en-US" altLang="ar-AE"/>
              <a:pPr>
                <a:defRPr/>
              </a:pPr>
              <a:t>‹#›</a:t>
            </a:fld>
            <a:endParaRPr lang="en-US" altLang="ar-A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smtClean="0"/>
            </a:lvl1pPr>
          </a:lstStyle>
          <a:p>
            <a:pPr>
              <a:defRPr/>
            </a:pPr>
            <a:fld id="{4EC19A7B-406D-4707-B539-B12AD51C1588}" type="datetime1">
              <a:rPr lang="en-US" smtClean="0"/>
              <a:t>12/3/2018</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smtClean="0"/>
            </a:lvl1pPr>
          </a:lstStyle>
          <a:p>
            <a:pPr>
              <a:defRPr/>
            </a:pPr>
            <a:r>
              <a:rPr lang="vi-VN"/>
              <a:t>BAN TỔ CHỨC TRUNG ƯƠNG</a:t>
            </a: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0BDD0FF4-9E39-4528-AC18-DE2D755462D7}" type="slidenum">
              <a:rPr lang="en-US" altLang="ar-AE"/>
              <a:pPr>
                <a:defRPr/>
              </a:pPr>
              <a:t>‹#›</a:t>
            </a:fld>
            <a:endParaRPr lang="en-US" altLang="ar-A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smtClean="0"/>
            </a:lvl1pPr>
          </a:lstStyle>
          <a:p>
            <a:pPr>
              <a:defRPr/>
            </a:pPr>
            <a:fld id="{33EB526C-B3E2-48D9-917C-31D96CC6BE23}" type="datetime1">
              <a:rPr lang="en-US" smtClean="0"/>
              <a:t>12/3/2018</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smtClean="0"/>
            </a:lvl1pPr>
          </a:lstStyle>
          <a:p>
            <a:pPr>
              <a:defRPr/>
            </a:pPr>
            <a:r>
              <a:rPr lang="vi-VN"/>
              <a:t>BAN TỔ CHỨC TRUNG ƯƠNG</a:t>
            </a: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0CF111F8-22BC-4A0F-8CD7-E083B25C0DE3}" type="slidenum">
              <a:rPr lang="en-US" altLang="ar-AE"/>
              <a:pPr>
                <a:defRPr/>
              </a:pPr>
              <a:t>‹#›</a:t>
            </a:fld>
            <a:endParaRPr lang="en-US" altLang="ar-A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BF9ECA87-B014-467D-B9C0-A3D49C3EAE51}" type="datetime1">
              <a:rPr lang="en-US" smtClean="0"/>
              <a:t>12/3/2018</a:t>
            </a:fld>
            <a:endParaRPr lang="en-US"/>
          </a:p>
        </p:txBody>
      </p:sp>
      <p:sp>
        <p:nvSpPr>
          <p:cNvPr id="5" name="Footer Placeholder 4"/>
          <p:cNvSpPr>
            <a:spLocks noGrp="1"/>
          </p:cNvSpPr>
          <p:nvPr>
            <p:ph type="ftr" sz="quarter" idx="11"/>
          </p:nvPr>
        </p:nvSpPr>
        <p:spPr/>
        <p:txBody>
          <a:bodyPr/>
          <a:lstStyle>
            <a:lvl1pPr>
              <a:defRPr/>
            </a:lvl1pPr>
          </a:lstStyle>
          <a:p>
            <a:pPr>
              <a:defRPr/>
            </a:pPr>
            <a:r>
              <a:rPr lang="vi-VN"/>
              <a:t>BAN TỔ CHỨC TRUNG ƯƠNG</a:t>
            </a:r>
            <a:endParaRPr lang="en-US"/>
          </a:p>
        </p:txBody>
      </p:sp>
      <p:sp>
        <p:nvSpPr>
          <p:cNvPr id="6" name="Slide Number Placeholder 5"/>
          <p:cNvSpPr>
            <a:spLocks noGrp="1"/>
          </p:cNvSpPr>
          <p:nvPr>
            <p:ph type="sldNum" sz="quarter" idx="12"/>
          </p:nvPr>
        </p:nvSpPr>
        <p:spPr/>
        <p:txBody>
          <a:bodyPr/>
          <a:lstStyle>
            <a:lvl1pPr>
              <a:defRPr/>
            </a:lvl1pPr>
          </a:lstStyle>
          <a:p>
            <a:pPr>
              <a:defRPr/>
            </a:pPr>
            <a:r>
              <a:rPr lang="en-US"/>
              <a:t>Trang </a:t>
            </a:r>
            <a:fld id="{979FCEBD-C99C-4565-A33A-3C3689F0C812}" type="slidenum">
              <a:rPr lang="en-US"/>
              <a:pPr>
                <a:defRPr/>
              </a:pPr>
              <a:t>‹#›</a:t>
            </a:fld>
            <a:endParaRPr lang="en-US"/>
          </a:p>
        </p:txBody>
      </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362AC9D-E233-415C-8C61-DEC9F857ACB9}" type="datetime1">
              <a:rPr lang="en-US" smtClean="0"/>
              <a:t>12/3/2018</a:t>
            </a:fld>
            <a:endParaRPr lang="en-US"/>
          </a:p>
        </p:txBody>
      </p:sp>
      <p:sp>
        <p:nvSpPr>
          <p:cNvPr id="5" name="Footer Placeholder 4"/>
          <p:cNvSpPr>
            <a:spLocks noGrp="1"/>
          </p:cNvSpPr>
          <p:nvPr>
            <p:ph type="ftr" sz="quarter" idx="11"/>
          </p:nvPr>
        </p:nvSpPr>
        <p:spPr/>
        <p:txBody>
          <a:bodyPr/>
          <a:lstStyle>
            <a:lvl1pPr>
              <a:defRPr/>
            </a:lvl1pPr>
          </a:lstStyle>
          <a:p>
            <a:pPr>
              <a:defRPr/>
            </a:pPr>
            <a:r>
              <a:rPr lang="vi-VN"/>
              <a:t>BAN TỔ CHỨC TRUNG ƯƠNG</a:t>
            </a:r>
            <a:endParaRPr lang="en-US"/>
          </a:p>
        </p:txBody>
      </p:sp>
      <p:sp>
        <p:nvSpPr>
          <p:cNvPr id="6" name="Slide Number Placeholder 5"/>
          <p:cNvSpPr>
            <a:spLocks noGrp="1"/>
          </p:cNvSpPr>
          <p:nvPr>
            <p:ph type="sldNum" sz="quarter" idx="12"/>
          </p:nvPr>
        </p:nvSpPr>
        <p:spPr/>
        <p:txBody>
          <a:bodyPr/>
          <a:lstStyle>
            <a:lvl1pPr>
              <a:defRPr/>
            </a:lvl1pPr>
          </a:lstStyle>
          <a:p>
            <a:pPr>
              <a:defRPr/>
            </a:pPr>
            <a:r>
              <a:rPr lang="en-US"/>
              <a:t>Trang </a:t>
            </a:r>
            <a:fld id="{BDDA95AC-CD1C-4CF4-BCD4-2E3843385718}" type="slidenum">
              <a:rPr lang="en-US"/>
              <a:pPr>
                <a:defRPr/>
              </a:pPr>
              <a:t>‹#›</a:t>
            </a:fld>
            <a:endParaRPr lang="en-US"/>
          </a:p>
        </p:txBody>
      </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0638F1E-5C1A-4BDB-81C9-51D1728A0A55}" type="datetime1">
              <a:rPr lang="en-US" smtClean="0"/>
              <a:t>12/3/2018</a:t>
            </a:fld>
            <a:endParaRPr lang="en-US"/>
          </a:p>
        </p:txBody>
      </p:sp>
      <p:sp>
        <p:nvSpPr>
          <p:cNvPr id="5" name="Footer Placeholder 4"/>
          <p:cNvSpPr>
            <a:spLocks noGrp="1"/>
          </p:cNvSpPr>
          <p:nvPr>
            <p:ph type="ftr" sz="quarter" idx="11"/>
          </p:nvPr>
        </p:nvSpPr>
        <p:spPr/>
        <p:txBody>
          <a:bodyPr/>
          <a:lstStyle>
            <a:lvl1pPr>
              <a:defRPr/>
            </a:lvl1pPr>
          </a:lstStyle>
          <a:p>
            <a:pPr>
              <a:defRPr/>
            </a:pPr>
            <a:r>
              <a:rPr lang="vi-VN"/>
              <a:t>BAN TỔ CHỨC TRUNG ƯƠNG</a:t>
            </a:r>
            <a:endParaRPr lang="en-US"/>
          </a:p>
        </p:txBody>
      </p:sp>
      <p:sp>
        <p:nvSpPr>
          <p:cNvPr id="6" name="Slide Number Placeholder 5"/>
          <p:cNvSpPr>
            <a:spLocks noGrp="1"/>
          </p:cNvSpPr>
          <p:nvPr>
            <p:ph type="sldNum" sz="quarter" idx="12"/>
          </p:nvPr>
        </p:nvSpPr>
        <p:spPr/>
        <p:txBody>
          <a:bodyPr/>
          <a:lstStyle>
            <a:lvl1pPr>
              <a:defRPr/>
            </a:lvl1pPr>
          </a:lstStyle>
          <a:p>
            <a:pPr>
              <a:defRPr/>
            </a:pPr>
            <a:r>
              <a:rPr lang="en-US"/>
              <a:t>Trang </a:t>
            </a:r>
            <a:fld id="{96A80F14-1059-43F0-B0D6-5035528D6BCF}" type="slidenum">
              <a:rPr lang="en-US"/>
              <a:pPr>
                <a:defRPr/>
              </a:pPr>
              <a:t>‹#›</a:t>
            </a:fld>
            <a:endParaRPr lang="en-US"/>
          </a:p>
        </p:txBody>
      </p:sp>
    </p:spTree>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7"/>
          <p:cNvSpPr/>
          <p:nvPr userDrawn="1"/>
        </p:nvSpPr>
        <p:spPr>
          <a:xfrm>
            <a:off x="0" y="6545263"/>
            <a:ext cx="12192000" cy="303212"/>
          </a:xfrm>
          <a:prstGeom prst="rect">
            <a:avLst/>
          </a:prstGeom>
          <a:solidFill>
            <a:srgbClr val="CD1D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endParaRPr lang="en-US"/>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sz="2000" smtClean="0">
                <a:solidFill>
                  <a:schemeClr val="bg1"/>
                </a:solidFill>
                <a:latin typeface="Times New Roman" panose="02020603050405020304" pitchFamily="18" charset="0"/>
                <a:cs typeface="Times New Roman" panose="02020603050405020304" pitchFamily="18" charset="0"/>
              </a:defRPr>
            </a:lvl1pPr>
          </a:lstStyle>
          <a:p>
            <a:pPr>
              <a:defRPr/>
            </a:pPr>
            <a:fld id="{41611FB9-EB2B-4E19-81E5-8D394A016F57}" type="datetime1">
              <a:rPr lang="en-US" smtClean="0"/>
              <a:t>12/3/2018</a:t>
            </a:fld>
            <a:endParaRPr lang="en-US"/>
          </a:p>
        </p:txBody>
      </p:sp>
      <p:sp>
        <p:nvSpPr>
          <p:cNvPr id="7" name="Footer Placeholder 4"/>
          <p:cNvSpPr>
            <a:spLocks noGrp="1"/>
          </p:cNvSpPr>
          <p:nvPr>
            <p:ph type="ftr" sz="quarter" idx="11"/>
          </p:nvPr>
        </p:nvSpPr>
        <p:spPr/>
        <p:txBody>
          <a:bodyPr/>
          <a:lstStyle>
            <a:lvl1pPr>
              <a:defRPr sz="1800" smtClean="0">
                <a:solidFill>
                  <a:schemeClr val="bg1"/>
                </a:solidFill>
                <a:latin typeface="+mj-lt"/>
              </a:defRPr>
            </a:lvl1pPr>
          </a:lstStyle>
          <a:p>
            <a:pPr>
              <a:defRPr/>
            </a:pPr>
            <a:r>
              <a:rPr lang="vi-VN"/>
              <a:t>BAN TỔ CHỨC TRUNG ƯƠNG</a:t>
            </a:r>
            <a:endParaRPr lang="en-US"/>
          </a:p>
        </p:txBody>
      </p:sp>
      <p:sp>
        <p:nvSpPr>
          <p:cNvPr id="8" name="Slide Number Placeholder 5"/>
          <p:cNvSpPr>
            <a:spLocks noGrp="1"/>
          </p:cNvSpPr>
          <p:nvPr>
            <p:ph type="sldNum" sz="quarter" idx="12"/>
          </p:nvPr>
        </p:nvSpPr>
        <p:spPr/>
        <p:txBody>
          <a:bodyPr/>
          <a:lstStyle>
            <a:lvl1pPr algn="r">
              <a:defRPr sz="2000" err="1" smtClean="0">
                <a:solidFill>
                  <a:schemeClr val="bg1"/>
                </a:solidFill>
                <a:latin typeface="Times New Roman" panose="02020603050405020304" pitchFamily="18" charset="0"/>
                <a:cs typeface="Times New Roman" panose="02020603050405020304" pitchFamily="18" charset="0"/>
              </a:defRPr>
            </a:lvl1pPr>
          </a:lstStyle>
          <a:p>
            <a:pPr>
              <a:defRPr/>
            </a:pPr>
            <a:r>
              <a:rPr lang="en-US"/>
              <a:t>Trang </a:t>
            </a:r>
            <a:fld id="{C3F05AD3-4F1F-4868-8471-372A5ED246D8}" type="slidenum">
              <a:rPr lang="en-US"/>
              <a:pPr>
                <a:defRPr/>
              </a:pPr>
              <a:t>‹#›</a:t>
            </a:fld>
            <a:endParaRPr lang="en-US"/>
          </a:p>
        </p:txBody>
      </p:sp>
    </p:spTree>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9"/>
          <p:cNvSpPr/>
          <p:nvPr userDrawn="1"/>
        </p:nvSpPr>
        <p:spPr>
          <a:xfrm>
            <a:off x="0" y="6545263"/>
            <a:ext cx="12192000" cy="303212"/>
          </a:xfrm>
          <a:prstGeom prst="rect">
            <a:avLst/>
          </a:prstGeom>
          <a:solidFill>
            <a:srgbClr val="CD1D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endParaRPr lang="en-US"/>
          </a:p>
        </p:txBody>
      </p:sp>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10"/>
          </p:nvPr>
        </p:nvSpPr>
        <p:spPr/>
        <p:txBody>
          <a:bodyPr/>
          <a:lstStyle>
            <a:lvl1pPr>
              <a:defRPr sz="2000" smtClean="0">
                <a:solidFill>
                  <a:schemeClr val="bg1"/>
                </a:solidFill>
                <a:latin typeface="Times New Roman" panose="02020603050405020304" pitchFamily="18" charset="0"/>
                <a:cs typeface="Times New Roman" panose="02020603050405020304" pitchFamily="18" charset="0"/>
              </a:defRPr>
            </a:lvl1pPr>
          </a:lstStyle>
          <a:p>
            <a:pPr>
              <a:defRPr/>
            </a:pPr>
            <a:fld id="{564BA26E-B22B-4237-BCCB-533D51BDF306}" type="datetime1">
              <a:rPr lang="en-US" smtClean="0"/>
              <a:t>12/3/2018</a:t>
            </a:fld>
            <a:endParaRPr lang="en-US"/>
          </a:p>
        </p:txBody>
      </p:sp>
      <p:sp>
        <p:nvSpPr>
          <p:cNvPr id="9" name="Footer Placeholder 4"/>
          <p:cNvSpPr>
            <a:spLocks noGrp="1"/>
          </p:cNvSpPr>
          <p:nvPr>
            <p:ph type="ftr" sz="quarter" idx="11"/>
          </p:nvPr>
        </p:nvSpPr>
        <p:spPr/>
        <p:txBody>
          <a:bodyPr/>
          <a:lstStyle>
            <a:lvl1pPr>
              <a:defRPr sz="1800" smtClean="0">
                <a:solidFill>
                  <a:schemeClr val="bg1"/>
                </a:solidFill>
                <a:latin typeface="+mj-lt"/>
              </a:defRPr>
            </a:lvl1pPr>
          </a:lstStyle>
          <a:p>
            <a:pPr>
              <a:defRPr/>
            </a:pPr>
            <a:r>
              <a:rPr lang="vi-VN"/>
              <a:t>BAN TỔ CHỨC TRUNG ƯƠNG</a:t>
            </a:r>
            <a:endParaRPr lang="en-US"/>
          </a:p>
        </p:txBody>
      </p:sp>
      <p:sp>
        <p:nvSpPr>
          <p:cNvPr id="10" name="Slide Number Placeholder 5"/>
          <p:cNvSpPr>
            <a:spLocks noGrp="1"/>
          </p:cNvSpPr>
          <p:nvPr>
            <p:ph type="sldNum" sz="quarter" idx="12"/>
          </p:nvPr>
        </p:nvSpPr>
        <p:spPr/>
        <p:txBody>
          <a:bodyPr/>
          <a:lstStyle>
            <a:lvl1pPr algn="r">
              <a:defRPr sz="2000" err="1" smtClean="0">
                <a:solidFill>
                  <a:schemeClr val="bg1"/>
                </a:solidFill>
                <a:latin typeface="Times New Roman" panose="02020603050405020304" pitchFamily="18" charset="0"/>
                <a:cs typeface="Times New Roman" panose="02020603050405020304" pitchFamily="18" charset="0"/>
              </a:defRPr>
            </a:lvl1pPr>
          </a:lstStyle>
          <a:p>
            <a:pPr>
              <a:defRPr/>
            </a:pPr>
            <a:r>
              <a:rPr lang="en-US"/>
              <a:t>Trang </a:t>
            </a:r>
            <a:fld id="{48E8A489-88FE-421F-B0F2-22D3902C781B}" type="slidenum">
              <a:rPr lang="en-US"/>
              <a:pPr>
                <a:defRPr/>
              </a:pPr>
              <a:t>‹#›</a:t>
            </a:fld>
            <a:endParaRPr lang="en-US"/>
          </a:p>
        </p:txBody>
      </p:sp>
    </p:spTree>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p:nvPr userDrawn="1"/>
        </p:nvSpPr>
        <p:spPr>
          <a:xfrm>
            <a:off x="0" y="6545263"/>
            <a:ext cx="12192000" cy="303212"/>
          </a:xfrm>
          <a:prstGeom prst="rect">
            <a:avLst/>
          </a:prstGeom>
          <a:solidFill>
            <a:srgbClr val="CD1D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endParaRPr lang="en-US"/>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lvl1pPr>
              <a:defRPr sz="2000" smtClean="0">
                <a:solidFill>
                  <a:schemeClr val="bg1"/>
                </a:solidFill>
                <a:latin typeface="Times New Roman" panose="02020603050405020304" pitchFamily="18" charset="0"/>
                <a:cs typeface="Times New Roman" panose="02020603050405020304" pitchFamily="18" charset="0"/>
              </a:defRPr>
            </a:lvl1pPr>
          </a:lstStyle>
          <a:p>
            <a:pPr>
              <a:defRPr/>
            </a:pPr>
            <a:fld id="{D1668B7B-BA51-4231-8AD5-54BA391AFB31}" type="datetime1">
              <a:rPr lang="en-US" smtClean="0"/>
              <a:t>12/3/2018</a:t>
            </a:fld>
            <a:endParaRPr lang="en-US"/>
          </a:p>
        </p:txBody>
      </p:sp>
      <p:sp>
        <p:nvSpPr>
          <p:cNvPr id="5" name="Footer Placeholder 4"/>
          <p:cNvSpPr>
            <a:spLocks noGrp="1"/>
          </p:cNvSpPr>
          <p:nvPr>
            <p:ph type="ftr" sz="quarter" idx="11"/>
          </p:nvPr>
        </p:nvSpPr>
        <p:spPr/>
        <p:txBody>
          <a:bodyPr/>
          <a:lstStyle>
            <a:lvl1pPr>
              <a:defRPr sz="1800" smtClean="0">
                <a:solidFill>
                  <a:schemeClr val="bg1"/>
                </a:solidFill>
                <a:latin typeface="+mj-lt"/>
              </a:defRPr>
            </a:lvl1pPr>
          </a:lstStyle>
          <a:p>
            <a:pPr>
              <a:defRPr/>
            </a:pPr>
            <a:r>
              <a:rPr lang="vi-VN"/>
              <a:t>BAN TỔ CHỨC TRUNG ƯƠNG</a:t>
            </a:r>
            <a:endParaRPr lang="en-US"/>
          </a:p>
        </p:txBody>
      </p:sp>
      <p:sp>
        <p:nvSpPr>
          <p:cNvPr id="6" name="Slide Number Placeholder 5"/>
          <p:cNvSpPr>
            <a:spLocks noGrp="1"/>
          </p:cNvSpPr>
          <p:nvPr>
            <p:ph type="sldNum" sz="quarter" idx="12"/>
          </p:nvPr>
        </p:nvSpPr>
        <p:spPr/>
        <p:txBody>
          <a:bodyPr/>
          <a:lstStyle>
            <a:lvl1pPr algn="r">
              <a:defRPr sz="2000" err="1" smtClean="0">
                <a:solidFill>
                  <a:schemeClr val="bg1"/>
                </a:solidFill>
                <a:latin typeface="Times New Roman" panose="02020603050405020304" pitchFamily="18" charset="0"/>
                <a:cs typeface="Times New Roman" panose="02020603050405020304" pitchFamily="18" charset="0"/>
              </a:defRPr>
            </a:lvl1pPr>
          </a:lstStyle>
          <a:p>
            <a:pPr>
              <a:defRPr/>
            </a:pPr>
            <a:r>
              <a:rPr lang="en-US"/>
              <a:t>Trang </a:t>
            </a:r>
            <a:fld id="{3DAA277D-B77B-4716-9CB9-B287E9509947}" type="slidenum">
              <a:rPr lang="en-US"/>
              <a:pPr>
                <a:defRPr/>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eu de va no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143000"/>
            <a:ext cx="10972800" cy="5029200"/>
          </a:xfrm>
        </p:spPr>
        <p:txBody>
          <a:bodyPr/>
          <a:lstStyle>
            <a:lvl1pPr marL="457200" indent="-457200" algn="l">
              <a:spcBef>
                <a:spcPts val="600"/>
              </a:spcBef>
              <a:spcAft>
                <a:spcPts val="600"/>
              </a:spcAft>
              <a:defRPr>
                <a:solidFill>
                  <a:schemeClr val="tx1">
                    <a:lumMod val="85000"/>
                    <a:lumOff val="15000"/>
                  </a:schemeClr>
                </a:solidFill>
              </a:defRPr>
            </a:lvl1pPr>
            <a:lvl2pPr marL="742950" indent="-285750">
              <a:spcBef>
                <a:spcPts val="300"/>
              </a:spcBef>
              <a:spcAft>
                <a:spcPts val="300"/>
              </a:spcAft>
              <a:buFont typeface="Arial" pitchFamily="34" charset="0"/>
              <a:buChar char="-"/>
              <a:defRPr lang="en-US" sz="2800" b="0" kern="1200" smtClean="0">
                <a:solidFill>
                  <a:schemeClr val="tx1">
                    <a:lumMod val="85000"/>
                    <a:lumOff val="15000"/>
                  </a:schemeClr>
                </a:solidFill>
                <a:latin typeface="Arial" pitchFamily="34" charset="0"/>
                <a:ea typeface="+mn-ea"/>
                <a:cs typeface="Arial" pitchFamily="34" charset="0"/>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1"/>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403975"/>
            <a:ext cx="2844800" cy="365125"/>
          </a:xfrm>
        </p:spPr>
        <p:txBody>
          <a:bodyPr/>
          <a:lstStyle>
            <a:lvl1pPr fontAlgn="auto">
              <a:spcBef>
                <a:spcPts val="0"/>
              </a:spcBef>
              <a:spcAft>
                <a:spcPts val="0"/>
              </a:spcAft>
              <a:defRPr smtClean="0"/>
            </a:lvl1pPr>
          </a:lstStyle>
          <a:p>
            <a:pPr>
              <a:defRPr/>
            </a:pPr>
            <a:fld id="{B91D3008-01F6-4E06-806D-F11AA092FBCC}" type="datetime1">
              <a:rPr lang="en-US" smtClean="0"/>
              <a:t>12/3/2018</a:t>
            </a:fld>
            <a:endParaRPr lang="en-US"/>
          </a:p>
        </p:txBody>
      </p:sp>
      <p:sp>
        <p:nvSpPr>
          <p:cNvPr id="5" name="Footer Placeholder 4"/>
          <p:cNvSpPr>
            <a:spLocks noGrp="1"/>
          </p:cNvSpPr>
          <p:nvPr>
            <p:ph type="ftr" sz="quarter" idx="11"/>
          </p:nvPr>
        </p:nvSpPr>
        <p:spPr>
          <a:xfrm>
            <a:off x="4165600" y="6403975"/>
            <a:ext cx="3860800" cy="365125"/>
          </a:xfrm>
        </p:spPr>
        <p:txBody>
          <a:bodyPr/>
          <a:lstStyle>
            <a:lvl1pPr fontAlgn="auto">
              <a:spcBef>
                <a:spcPts val="0"/>
              </a:spcBef>
              <a:spcAft>
                <a:spcPts val="0"/>
              </a:spcAft>
              <a:defRPr smtClean="0"/>
            </a:lvl1pPr>
          </a:lstStyle>
          <a:p>
            <a:pPr>
              <a:defRPr/>
            </a:pPr>
            <a:r>
              <a:rPr lang="vi-VN"/>
              <a:t>BAN TỔ CHỨC TRUNG ƯƠNG</a:t>
            </a:r>
            <a:endParaRPr lang="en-US"/>
          </a:p>
        </p:txBody>
      </p:sp>
      <p:sp>
        <p:nvSpPr>
          <p:cNvPr id="6" name="Slide Number Placeholder 5"/>
          <p:cNvSpPr>
            <a:spLocks noGrp="1"/>
          </p:cNvSpPr>
          <p:nvPr>
            <p:ph type="sldNum" sz="quarter" idx="12"/>
          </p:nvPr>
        </p:nvSpPr>
        <p:spPr>
          <a:xfrm>
            <a:off x="8737600" y="6403975"/>
            <a:ext cx="2844800" cy="365125"/>
          </a:xfrm>
        </p:spPr>
        <p:txBody>
          <a:bodyPr/>
          <a:lstStyle>
            <a:lvl1pPr fontAlgn="auto">
              <a:spcBef>
                <a:spcPts val="0"/>
              </a:spcBef>
              <a:spcAft>
                <a:spcPts val="0"/>
              </a:spcAft>
              <a:defRPr>
                <a:latin typeface="+mn-lt"/>
              </a:defRPr>
            </a:lvl1pPr>
          </a:lstStyle>
          <a:p>
            <a:pPr>
              <a:defRPr/>
            </a:pPr>
            <a:r>
              <a:rPr lang="en-US" altLang="ar-AE"/>
              <a:t>Trang </a:t>
            </a:r>
            <a:fld id="{85526558-41FB-49C6-A7DB-C0EB62A19F6E}" type="slidenum">
              <a:rPr lang="en-US" altLang="ar-AE"/>
              <a:pPr>
                <a:defRPr/>
              </a:pPr>
              <a:t>‹#›</a:t>
            </a:fld>
            <a:endParaRPr lang="en-US" altLang="ar-A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p:spPr>
        <p:txBody>
          <a:bodyPr/>
          <a:lstStyle>
            <a:lvl1pPr>
              <a:defRPr/>
            </a:lvl1pPr>
          </a:lstStyle>
          <a:p>
            <a:pPr>
              <a:defRPr/>
            </a:pPr>
            <a:fld id="{9951184E-1DCE-4504-9454-165D7B8AD79C}" type="datetime1">
              <a:rPr lang="en-US" smtClean="0"/>
              <a:t>12/3/2018</a:t>
            </a:fld>
            <a:endParaRPr lang="en-US"/>
          </a:p>
        </p:txBody>
      </p:sp>
      <p:sp>
        <p:nvSpPr>
          <p:cNvPr id="3" name="Footer Placeholder 2"/>
          <p:cNvSpPr>
            <a:spLocks noGrp="1"/>
          </p:cNvSpPr>
          <p:nvPr>
            <p:ph type="ftr" sz="quarter" idx="11"/>
          </p:nvPr>
        </p:nvSpPr>
        <p:spPr>
          <a:xfrm>
            <a:off x="4038600" y="6356350"/>
            <a:ext cx="4114800" cy="365125"/>
          </a:xfrm>
        </p:spPr>
        <p:txBody>
          <a:bodyPr/>
          <a:lstStyle>
            <a:lvl1pPr>
              <a:defRPr/>
            </a:lvl1pPr>
          </a:lstStyle>
          <a:p>
            <a:pPr>
              <a:defRPr/>
            </a:pPr>
            <a:r>
              <a:rPr lang="vi-VN"/>
              <a:t>BAN TỔ CHỨC TRUNG ƯƠNG</a:t>
            </a:r>
            <a:endParaRPr lang="en-US"/>
          </a:p>
        </p:txBody>
      </p:sp>
      <p:sp>
        <p:nvSpPr>
          <p:cNvPr id="4" name="Slide Number Placeholder 3"/>
          <p:cNvSpPr>
            <a:spLocks noGrp="1"/>
          </p:cNvSpPr>
          <p:nvPr>
            <p:ph type="sldNum" sz="quarter" idx="12"/>
          </p:nvPr>
        </p:nvSpPr>
        <p:spPr>
          <a:xfrm>
            <a:off x="8610600" y="6356350"/>
            <a:ext cx="2743200" cy="365125"/>
          </a:xfrm>
        </p:spPr>
        <p:txBody>
          <a:bodyPr/>
          <a:lstStyle>
            <a:lvl1pPr>
              <a:defRPr/>
            </a:lvl1pPr>
          </a:lstStyle>
          <a:p>
            <a:pPr>
              <a:defRPr/>
            </a:pPr>
            <a:r>
              <a:rPr lang="en-US"/>
              <a:t>Trang </a:t>
            </a:r>
            <a:fld id="{07BF354D-3796-4742-B5B2-C1342F6D6AD7}" type="slidenum">
              <a:rPr lang="en-US"/>
              <a:pPr>
                <a:defRPr/>
              </a:pPr>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p:spPr>
        <p:txBody>
          <a:bodyPr/>
          <a:lstStyle>
            <a:lvl1pPr>
              <a:defRPr/>
            </a:lvl1pPr>
          </a:lstStyle>
          <a:p>
            <a:pPr>
              <a:defRPr/>
            </a:pPr>
            <a:fld id="{9A9D4F08-2340-46E2-8E97-4265630291A0}" type="datetime1">
              <a:rPr lang="en-US" smtClean="0"/>
              <a:t>12/3/2018</a:t>
            </a:fld>
            <a:endParaRPr lang="en-US"/>
          </a:p>
        </p:txBody>
      </p:sp>
      <p:sp>
        <p:nvSpPr>
          <p:cNvPr id="6" name="Footer Placeholder 5"/>
          <p:cNvSpPr>
            <a:spLocks noGrp="1"/>
          </p:cNvSpPr>
          <p:nvPr>
            <p:ph type="ftr" sz="quarter" idx="11"/>
          </p:nvPr>
        </p:nvSpPr>
        <p:spPr>
          <a:xfrm>
            <a:off x="4038600" y="6356350"/>
            <a:ext cx="4114800" cy="365125"/>
          </a:xfrm>
        </p:spPr>
        <p:txBody>
          <a:bodyPr/>
          <a:lstStyle>
            <a:lvl1pPr>
              <a:defRPr/>
            </a:lvl1pPr>
          </a:lstStyle>
          <a:p>
            <a:pPr>
              <a:defRPr/>
            </a:pPr>
            <a:r>
              <a:rPr lang="vi-VN"/>
              <a:t>BAN TỔ CHỨC TRUNG ƯƠNG</a:t>
            </a:r>
            <a:endParaRPr lang="en-US"/>
          </a:p>
        </p:txBody>
      </p:sp>
      <p:sp>
        <p:nvSpPr>
          <p:cNvPr id="7" name="Slide Number Placeholder 6"/>
          <p:cNvSpPr>
            <a:spLocks noGrp="1"/>
          </p:cNvSpPr>
          <p:nvPr>
            <p:ph type="sldNum" sz="quarter" idx="12"/>
          </p:nvPr>
        </p:nvSpPr>
        <p:spPr>
          <a:xfrm>
            <a:off x="8610600" y="6356350"/>
            <a:ext cx="2743200" cy="365125"/>
          </a:xfrm>
        </p:spPr>
        <p:txBody>
          <a:bodyPr/>
          <a:lstStyle>
            <a:lvl1pPr>
              <a:defRPr/>
            </a:lvl1pPr>
          </a:lstStyle>
          <a:p>
            <a:pPr>
              <a:defRPr/>
            </a:pPr>
            <a:r>
              <a:rPr lang="en-US"/>
              <a:t>Trang </a:t>
            </a:r>
            <a:fld id="{5070702E-3C9C-4936-B391-1A2E61451CE4}" type="slidenum">
              <a:rPr lang="en-US"/>
              <a:pPr>
                <a:defRPr/>
              </a:pPr>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p:spPr>
        <p:txBody>
          <a:bodyPr/>
          <a:lstStyle>
            <a:lvl1pPr>
              <a:defRPr/>
            </a:lvl1pPr>
          </a:lstStyle>
          <a:p>
            <a:pPr>
              <a:defRPr/>
            </a:pPr>
            <a:fld id="{5BE5ECC7-7CAC-4D07-93A5-35A0FEF80591}" type="datetime1">
              <a:rPr lang="en-US" smtClean="0"/>
              <a:t>12/3/2018</a:t>
            </a:fld>
            <a:endParaRPr lang="en-US"/>
          </a:p>
        </p:txBody>
      </p:sp>
      <p:sp>
        <p:nvSpPr>
          <p:cNvPr id="6" name="Footer Placeholder 5"/>
          <p:cNvSpPr>
            <a:spLocks noGrp="1"/>
          </p:cNvSpPr>
          <p:nvPr>
            <p:ph type="ftr" sz="quarter" idx="11"/>
          </p:nvPr>
        </p:nvSpPr>
        <p:spPr>
          <a:xfrm>
            <a:off x="4038600" y="6356350"/>
            <a:ext cx="4114800" cy="365125"/>
          </a:xfrm>
        </p:spPr>
        <p:txBody>
          <a:bodyPr/>
          <a:lstStyle>
            <a:lvl1pPr>
              <a:defRPr/>
            </a:lvl1pPr>
          </a:lstStyle>
          <a:p>
            <a:pPr>
              <a:defRPr/>
            </a:pPr>
            <a:r>
              <a:rPr lang="vi-VN"/>
              <a:t>BAN TỔ CHỨC TRUNG ƯƠNG</a:t>
            </a:r>
            <a:endParaRPr lang="en-US"/>
          </a:p>
        </p:txBody>
      </p:sp>
      <p:sp>
        <p:nvSpPr>
          <p:cNvPr id="7" name="Slide Number Placeholder 6"/>
          <p:cNvSpPr>
            <a:spLocks noGrp="1"/>
          </p:cNvSpPr>
          <p:nvPr>
            <p:ph type="sldNum" sz="quarter" idx="12"/>
          </p:nvPr>
        </p:nvSpPr>
        <p:spPr>
          <a:xfrm>
            <a:off x="8610600" y="6356350"/>
            <a:ext cx="2743200" cy="365125"/>
          </a:xfrm>
        </p:spPr>
        <p:txBody>
          <a:bodyPr/>
          <a:lstStyle>
            <a:lvl1pPr>
              <a:defRPr/>
            </a:lvl1pPr>
          </a:lstStyle>
          <a:p>
            <a:pPr>
              <a:defRPr/>
            </a:pPr>
            <a:r>
              <a:rPr lang="en-US"/>
              <a:t>Trang </a:t>
            </a:r>
            <a:fld id="{8EA71287-8F2B-4531-AD5A-590DF1EF7067}" type="slidenum">
              <a:rPr lang="en-US"/>
              <a:pPr>
                <a:defRPr/>
              </a:pPr>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0"/>
            <a:ext cx="2743200" cy="365125"/>
          </a:xfrm>
        </p:spPr>
        <p:txBody>
          <a:bodyPr/>
          <a:lstStyle>
            <a:lvl1pPr>
              <a:defRPr/>
            </a:lvl1pPr>
          </a:lstStyle>
          <a:p>
            <a:pPr>
              <a:defRPr/>
            </a:pPr>
            <a:fld id="{FE869905-E1D6-4008-82A4-B6497DC560A4}" type="datetime1">
              <a:rPr lang="en-US" smtClean="0"/>
              <a:t>12/3/2018</a:t>
            </a:fld>
            <a:endParaRPr lang="en-US"/>
          </a:p>
        </p:txBody>
      </p:sp>
      <p:sp>
        <p:nvSpPr>
          <p:cNvPr id="5" name="Footer Placeholder 4"/>
          <p:cNvSpPr>
            <a:spLocks noGrp="1"/>
          </p:cNvSpPr>
          <p:nvPr>
            <p:ph type="ftr" sz="quarter" idx="11"/>
          </p:nvPr>
        </p:nvSpPr>
        <p:spPr>
          <a:xfrm>
            <a:off x="4038600" y="6356350"/>
            <a:ext cx="4114800" cy="365125"/>
          </a:xfrm>
        </p:spPr>
        <p:txBody>
          <a:bodyPr/>
          <a:lstStyle>
            <a:lvl1pPr>
              <a:defRPr/>
            </a:lvl1pPr>
          </a:lstStyle>
          <a:p>
            <a:pPr>
              <a:defRPr/>
            </a:pPr>
            <a:r>
              <a:rPr lang="vi-VN"/>
              <a:t>BAN TỔ CHỨC TRUNG ƯƠNG</a:t>
            </a:r>
            <a:endParaRPr lang="en-US"/>
          </a:p>
        </p:txBody>
      </p:sp>
      <p:sp>
        <p:nvSpPr>
          <p:cNvPr id="6" name="Slide Number Placeholder 5"/>
          <p:cNvSpPr>
            <a:spLocks noGrp="1"/>
          </p:cNvSpPr>
          <p:nvPr>
            <p:ph type="sldNum" sz="quarter" idx="12"/>
          </p:nvPr>
        </p:nvSpPr>
        <p:spPr>
          <a:xfrm>
            <a:off x="8610600" y="6356350"/>
            <a:ext cx="2743200" cy="365125"/>
          </a:xfrm>
        </p:spPr>
        <p:txBody>
          <a:bodyPr/>
          <a:lstStyle>
            <a:lvl1pPr>
              <a:defRPr/>
            </a:lvl1pPr>
          </a:lstStyle>
          <a:p>
            <a:pPr>
              <a:defRPr/>
            </a:pPr>
            <a:r>
              <a:rPr lang="en-US"/>
              <a:t>Trang </a:t>
            </a:r>
            <a:fld id="{BF0A2403-13F2-4D48-9BCA-FD777473D17A}" type="slidenum">
              <a:rPr lang="en-US"/>
              <a:pPr>
                <a:defRPr/>
              </a:pPr>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0"/>
            <a:ext cx="2743200" cy="365125"/>
          </a:xfrm>
        </p:spPr>
        <p:txBody>
          <a:bodyPr/>
          <a:lstStyle>
            <a:lvl1pPr>
              <a:defRPr/>
            </a:lvl1pPr>
          </a:lstStyle>
          <a:p>
            <a:pPr>
              <a:defRPr/>
            </a:pPr>
            <a:fld id="{84E1B60C-C836-4390-81C0-C7B94E8FF07E}" type="datetime1">
              <a:rPr lang="en-US" smtClean="0"/>
              <a:t>12/3/2018</a:t>
            </a:fld>
            <a:endParaRPr lang="en-US"/>
          </a:p>
        </p:txBody>
      </p:sp>
      <p:sp>
        <p:nvSpPr>
          <p:cNvPr id="5" name="Footer Placeholder 4"/>
          <p:cNvSpPr>
            <a:spLocks noGrp="1"/>
          </p:cNvSpPr>
          <p:nvPr>
            <p:ph type="ftr" sz="quarter" idx="11"/>
          </p:nvPr>
        </p:nvSpPr>
        <p:spPr>
          <a:xfrm>
            <a:off x="4038600" y="6356350"/>
            <a:ext cx="4114800" cy="365125"/>
          </a:xfrm>
        </p:spPr>
        <p:txBody>
          <a:bodyPr/>
          <a:lstStyle>
            <a:lvl1pPr>
              <a:defRPr/>
            </a:lvl1pPr>
          </a:lstStyle>
          <a:p>
            <a:pPr>
              <a:defRPr/>
            </a:pPr>
            <a:r>
              <a:rPr lang="vi-VN"/>
              <a:t>BAN TỔ CHỨC TRUNG ƯƠNG</a:t>
            </a:r>
            <a:endParaRPr lang="en-US"/>
          </a:p>
        </p:txBody>
      </p:sp>
      <p:sp>
        <p:nvSpPr>
          <p:cNvPr id="6" name="Slide Number Placeholder 5"/>
          <p:cNvSpPr>
            <a:spLocks noGrp="1"/>
          </p:cNvSpPr>
          <p:nvPr>
            <p:ph type="sldNum" sz="quarter" idx="12"/>
          </p:nvPr>
        </p:nvSpPr>
        <p:spPr>
          <a:xfrm>
            <a:off x="8610600" y="6356350"/>
            <a:ext cx="2743200" cy="365125"/>
          </a:xfrm>
        </p:spPr>
        <p:txBody>
          <a:bodyPr/>
          <a:lstStyle>
            <a:lvl1pPr>
              <a:defRPr/>
            </a:lvl1pPr>
          </a:lstStyle>
          <a:p>
            <a:pPr>
              <a:defRPr/>
            </a:pPr>
            <a:r>
              <a:rPr lang="en-US"/>
              <a:t>Trang </a:t>
            </a:r>
            <a:fld id="{176BD561-0FC3-48A5-8540-21C554D72583}" type="slidenum">
              <a:rPr lang="en-US"/>
              <a:pPr>
                <a:defRPr/>
              </a:pPr>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nh anh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fontAlgn="auto">
              <a:spcBef>
                <a:spcPts val="0"/>
              </a:spcBef>
              <a:spcAft>
                <a:spcPts val="0"/>
              </a:spcAft>
              <a:defRPr smtClean="0"/>
            </a:lvl1pPr>
          </a:lstStyle>
          <a:p>
            <a:pPr>
              <a:defRPr/>
            </a:pPr>
            <a:fld id="{9FE13BB4-7AE8-4E27-A215-E4F14FB22B26}" type="datetime1">
              <a:rPr lang="en-US" smtClean="0"/>
              <a:t>12/3/2018</a:t>
            </a:fld>
            <a:endParaRPr lang="en-US"/>
          </a:p>
        </p:txBody>
      </p:sp>
      <p:sp>
        <p:nvSpPr>
          <p:cNvPr id="4" name="Footer Placeholder 4"/>
          <p:cNvSpPr>
            <a:spLocks noGrp="1"/>
          </p:cNvSpPr>
          <p:nvPr>
            <p:ph type="ftr" sz="quarter" idx="11"/>
          </p:nvPr>
        </p:nvSpPr>
        <p:spPr/>
        <p:txBody>
          <a:bodyPr/>
          <a:lstStyle>
            <a:lvl1pPr fontAlgn="auto">
              <a:spcBef>
                <a:spcPts val="0"/>
              </a:spcBef>
              <a:spcAft>
                <a:spcPts val="0"/>
              </a:spcAft>
              <a:defRPr smtClean="0"/>
            </a:lvl1pPr>
          </a:lstStyle>
          <a:p>
            <a:pPr>
              <a:defRPr/>
            </a:pPr>
            <a:r>
              <a:rPr lang="vi-VN"/>
              <a:t>BAN TỔ CHỨC TRUNG ƯƠNG</a:t>
            </a:r>
            <a:endParaRPr lang="en-US"/>
          </a:p>
        </p:txBody>
      </p:sp>
      <p:sp>
        <p:nvSpPr>
          <p:cNvPr id="5"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r>
              <a:rPr lang="en-US" altLang="ar-AE"/>
              <a:t>Trang </a:t>
            </a:r>
            <a:fld id="{B7BB0630-15F7-48C7-8661-63DCF1162199}" type="slidenum">
              <a:rPr lang="en-US" altLang="ar-AE"/>
              <a:pPr>
                <a:defRPr/>
              </a:pPr>
              <a:t>‹#›</a:t>
            </a:fld>
            <a:endParaRPr lang="en-US" altLang="ar-A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inh anh 2">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smtClean="0"/>
            </a:lvl1pPr>
          </a:lstStyle>
          <a:p>
            <a:pPr>
              <a:defRPr/>
            </a:pPr>
            <a:fld id="{3948E4B6-D1D1-4248-824F-F4D19E3559D5}" type="datetime1">
              <a:rPr lang="en-US" smtClean="0"/>
              <a:t>12/3/2018</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smtClean="0"/>
            </a:lvl1pPr>
          </a:lstStyle>
          <a:p>
            <a:pPr>
              <a:defRPr/>
            </a:pPr>
            <a:r>
              <a:rPr lang="vi-VN"/>
              <a:t>BAN TỔ CHỨC TRUNG ƯƠNG</a:t>
            </a: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839EC5A7-3AA1-43AE-A352-76819A4B155B}" type="slidenum">
              <a:rPr lang="en-US" altLang="ar-AE"/>
              <a:pPr>
                <a:defRPr/>
              </a:pPr>
              <a:t>‹#›</a:t>
            </a:fld>
            <a:endParaRPr lang="en-US" altLang="ar-A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auto">
              <a:spcBef>
                <a:spcPts val="0"/>
              </a:spcBef>
              <a:spcAft>
                <a:spcPts val="0"/>
              </a:spcAft>
              <a:defRPr smtClean="0"/>
            </a:lvl1pPr>
          </a:lstStyle>
          <a:p>
            <a:pPr>
              <a:defRPr/>
            </a:pPr>
            <a:fld id="{EC5B0C44-4E2E-4D74-A861-BFC62E1D3ED5}" type="datetime1">
              <a:rPr lang="en-US" smtClean="0"/>
              <a:t>12/3/2018</a:t>
            </a:fld>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smtClean="0"/>
            </a:lvl1pPr>
          </a:lstStyle>
          <a:p>
            <a:pPr>
              <a:defRPr/>
            </a:pPr>
            <a:r>
              <a:rPr lang="vi-VN"/>
              <a:t>BAN TỔ CHỨC TRUNG ƯƠNG</a:t>
            </a: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5DFEB404-15BD-4CD6-8728-8F9285B5BEDA}" type="slidenum">
              <a:rPr lang="en-US" altLang="ar-AE"/>
              <a:pPr>
                <a:defRPr/>
              </a:pPr>
              <a:t>‹#›</a:t>
            </a:fld>
            <a:endParaRPr lang="en-US" altLang="ar-A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auto">
              <a:spcBef>
                <a:spcPts val="0"/>
              </a:spcBef>
              <a:spcAft>
                <a:spcPts val="0"/>
              </a:spcAft>
              <a:defRPr smtClean="0"/>
            </a:lvl1pPr>
          </a:lstStyle>
          <a:p>
            <a:pPr>
              <a:defRPr/>
            </a:pPr>
            <a:fld id="{8B548A96-D09C-4202-84EE-08196EE5C291}" type="datetime1">
              <a:rPr lang="en-US" smtClean="0"/>
              <a:t>12/3/2018</a:t>
            </a:fld>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smtClean="0"/>
            </a:lvl1pPr>
          </a:lstStyle>
          <a:p>
            <a:pPr>
              <a:defRPr/>
            </a:pPr>
            <a:r>
              <a:rPr lang="vi-VN"/>
              <a:t>BAN TỔ CHỨC TRUNG ƯƠNG</a:t>
            </a: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A3B641C6-7C70-47BB-85F6-6D8060F7EF0F}" type="slidenum">
              <a:rPr lang="en-US" altLang="ar-AE"/>
              <a:pPr>
                <a:defRPr/>
              </a:pPr>
              <a:t>‹#›</a:t>
            </a:fld>
            <a:endParaRPr lang="en-US" altLang="ar-A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auto">
              <a:spcBef>
                <a:spcPts val="0"/>
              </a:spcBef>
              <a:spcAft>
                <a:spcPts val="0"/>
              </a:spcAft>
              <a:defRPr smtClean="0"/>
            </a:lvl1pPr>
          </a:lstStyle>
          <a:p>
            <a:pPr>
              <a:defRPr/>
            </a:pPr>
            <a:fld id="{491863E5-1158-41F6-85F2-BD1D1B21D4C2}" type="datetime1">
              <a:rPr lang="en-US" smtClean="0"/>
              <a:t>12/3/2018</a:t>
            </a:fld>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smtClean="0"/>
            </a:lvl1pPr>
          </a:lstStyle>
          <a:p>
            <a:pPr>
              <a:defRPr/>
            </a:pPr>
            <a:r>
              <a:rPr lang="vi-VN"/>
              <a:t>BAN TỔ CHỨC TRUNG ƯƠNG</a:t>
            </a: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74719864-0685-48DC-B642-6879AD9F0C5D}" type="slidenum">
              <a:rPr lang="en-US" altLang="ar-AE"/>
              <a:pPr>
                <a:defRPr/>
              </a:pPr>
              <a:t>‹#›</a:t>
            </a:fld>
            <a:endParaRPr lang="en-US" altLang="ar-A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smtClean="0"/>
            </a:lvl1pPr>
          </a:lstStyle>
          <a:p>
            <a:pPr>
              <a:defRPr/>
            </a:pPr>
            <a:fld id="{52776A15-6CBB-4F76-B009-DFB50A9535FC}" type="datetime1">
              <a:rPr lang="en-US" smtClean="0"/>
              <a:t>12/3/2018</a:t>
            </a:fld>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smtClean="0"/>
            </a:lvl1pPr>
          </a:lstStyle>
          <a:p>
            <a:pPr>
              <a:defRPr/>
            </a:pPr>
            <a:r>
              <a:rPr lang="vi-VN"/>
              <a:t>BAN TỔ CHỨC TRUNG ƯƠNG</a:t>
            </a: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DF4E9017-458C-42CB-A42F-86188D645732}" type="slidenum">
              <a:rPr lang="en-US" altLang="ar-AE"/>
              <a:pPr>
                <a:defRPr/>
              </a:pPr>
              <a:t>‹#›</a:t>
            </a:fld>
            <a:endParaRPr lang="en-US" altLang="ar-A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4.gif"/><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400"/>
            <a:ext cx="10972800" cy="639763"/>
          </a:xfrm>
          <a:prstGeom prst="rect">
            <a:avLst/>
          </a:prstGeom>
        </p:spPr>
        <p:txBody>
          <a:bodyPr vert="horz" lIns="91440" tIns="45720" rIns="91440" bIns="45720" rtlCol="0" anchor="ctr">
            <a:noAutofit/>
          </a:bodyPr>
          <a:lstStyle/>
          <a:p>
            <a:r>
              <a:rPr lang="en-US"/>
              <a:t>Click to edit Master title style</a:t>
            </a:r>
          </a:p>
        </p:txBody>
      </p:sp>
      <p:sp>
        <p:nvSpPr>
          <p:cNvPr id="1027" name="Text Placeholder 2"/>
          <p:cNvSpPr>
            <a:spLocks noGrp="1"/>
          </p:cNvSpPr>
          <p:nvPr>
            <p:ph type="body" idx="1"/>
          </p:nvPr>
        </p:nvSpPr>
        <p:spPr bwMode="auto">
          <a:xfrm>
            <a:off x="609600" y="1066800"/>
            <a:ext cx="109728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1"/>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400" b="1" smtClean="0">
                <a:solidFill>
                  <a:srgbClr val="FFFFFF"/>
                </a:solidFill>
                <a:latin typeface="Arial" charset="0"/>
                <a:cs typeface="Arial" charset="0"/>
              </a:defRPr>
            </a:lvl1pPr>
          </a:lstStyle>
          <a:p>
            <a:pPr>
              <a:defRPr/>
            </a:pPr>
            <a:fld id="{41BDA99F-239A-4E52-BFAB-5224D09E919E}" type="datetime1">
              <a:rPr lang="en-US" smtClean="0"/>
              <a:t>12/3/2018</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400" b="1" smtClean="0">
                <a:solidFill>
                  <a:srgbClr val="FFFFFF"/>
                </a:solidFill>
                <a:latin typeface="Arial" charset="0"/>
                <a:cs typeface="Arial" charset="0"/>
              </a:defRPr>
            </a:lvl1pPr>
          </a:lstStyle>
          <a:p>
            <a:pPr>
              <a:defRPr/>
            </a:pPr>
            <a:r>
              <a:rPr lang="vi-VN"/>
              <a:t>BAN TỔ CHỨC TRUNG ƯƠNG</a:t>
            </a: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400" b="1">
                <a:solidFill>
                  <a:srgbClr val="FFFFFF"/>
                </a:solidFill>
                <a:latin typeface="Arial" panose="020B0604020202020204" pitchFamily="34" charset="0"/>
              </a:defRPr>
            </a:lvl1pPr>
          </a:lstStyle>
          <a:p>
            <a:pPr>
              <a:defRPr/>
            </a:pPr>
            <a:r>
              <a:rPr lang="en-US" altLang="ar-AE"/>
              <a:t>Trang </a:t>
            </a:r>
            <a:fld id="{8315BDAB-0413-4CF1-BDDF-802973E00469}" type="slidenum">
              <a:rPr lang="en-US" altLang="ar-AE"/>
              <a:pPr>
                <a:defRPr/>
              </a:pPr>
              <a:t>‹#›</a:t>
            </a:fld>
            <a:endParaRPr lang="en-US" altLang="ar-AE"/>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3200" b="1" kern="1200">
          <a:solidFill>
            <a:schemeClr val="bg1"/>
          </a:solidFill>
          <a:effectLst>
            <a:outerShdw blurRad="38100" dist="38100" dir="2700000" algn="tl">
              <a:srgbClr val="000000">
                <a:alpha val="43137"/>
              </a:srgbClr>
            </a:outerShdw>
          </a:effectLst>
          <a:latin typeface="Arial" pitchFamily="34" charset="0"/>
          <a:ea typeface="+mj-ea"/>
          <a:cs typeface="Arial" pitchFamily="34" charset="0"/>
        </a:defRPr>
      </a:lvl1pPr>
      <a:lvl2pPr algn="l" rtl="0" eaLnBrk="0" fontAlgn="base" hangingPunct="0">
        <a:spcBef>
          <a:spcPct val="0"/>
        </a:spcBef>
        <a:spcAft>
          <a:spcPct val="0"/>
        </a:spcAft>
        <a:defRPr sz="3200" b="1">
          <a:solidFill>
            <a:schemeClr val="bg1"/>
          </a:solidFill>
          <a:latin typeface="Arial" charset="0"/>
          <a:cs typeface="Arial" charset="0"/>
        </a:defRPr>
      </a:lvl2pPr>
      <a:lvl3pPr algn="l" rtl="0" eaLnBrk="0" fontAlgn="base" hangingPunct="0">
        <a:spcBef>
          <a:spcPct val="0"/>
        </a:spcBef>
        <a:spcAft>
          <a:spcPct val="0"/>
        </a:spcAft>
        <a:defRPr sz="3200" b="1">
          <a:solidFill>
            <a:schemeClr val="bg1"/>
          </a:solidFill>
          <a:latin typeface="Arial" charset="0"/>
          <a:cs typeface="Arial" charset="0"/>
        </a:defRPr>
      </a:lvl3pPr>
      <a:lvl4pPr algn="l" rtl="0" eaLnBrk="0" fontAlgn="base" hangingPunct="0">
        <a:spcBef>
          <a:spcPct val="0"/>
        </a:spcBef>
        <a:spcAft>
          <a:spcPct val="0"/>
        </a:spcAft>
        <a:defRPr sz="3200" b="1">
          <a:solidFill>
            <a:schemeClr val="bg1"/>
          </a:solidFill>
          <a:latin typeface="Arial" charset="0"/>
          <a:cs typeface="Arial" charset="0"/>
        </a:defRPr>
      </a:lvl4pPr>
      <a:lvl5pPr algn="l" rtl="0" eaLnBrk="0" fontAlgn="base" hangingPunct="0">
        <a:spcBef>
          <a:spcPct val="0"/>
        </a:spcBef>
        <a:spcAft>
          <a:spcPct val="0"/>
        </a:spcAft>
        <a:defRPr sz="3200" b="1">
          <a:solidFill>
            <a:schemeClr val="bg1"/>
          </a:solidFill>
          <a:latin typeface="Arial" charset="0"/>
          <a:cs typeface="Arial" charset="0"/>
        </a:defRPr>
      </a:lvl5pPr>
      <a:lvl6pPr marL="457200" algn="l" rtl="0" fontAlgn="base">
        <a:spcBef>
          <a:spcPct val="0"/>
        </a:spcBef>
        <a:spcAft>
          <a:spcPct val="0"/>
        </a:spcAft>
        <a:defRPr sz="3200" b="1">
          <a:solidFill>
            <a:schemeClr val="bg1"/>
          </a:solidFill>
          <a:latin typeface="Arial" charset="0"/>
          <a:cs typeface="Arial" charset="0"/>
        </a:defRPr>
      </a:lvl6pPr>
      <a:lvl7pPr marL="914400" algn="l" rtl="0" fontAlgn="base">
        <a:spcBef>
          <a:spcPct val="0"/>
        </a:spcBef>
        <a:spcAft>
          <a:spcPct val="0"/>
        </a:spcAft>
        <a:defRPr sz="3200" b="1">
          <a:solidFill>
            <a:schemeClr val="bg1"/>
          </a:solidFill>
          <a:latin typeface="Arial" charset="0"/>
          <a:cs typeface="Arial" charset="0"/>
        </a:defRPr>
      </a:lvl7pPr>
      <a:lvl8pPr marL="1371600" algn="l" rtl="0" fontAlgn="base">
        <a:spcBef>
          <a:spcPct val="0"/>
        </a:spcBef>
        <a:spcAft>
          <a:spcPct val="0"/>
        </a:spcAft>
        <a:defRPr sz="3200" b="1">
          <a:solidFill>
            <a:schemeClr val="bg1"/>
          </a:solidFill>
          <a:latin typeface="Arial" charset="0"/>
          <a:cs typeface="Arial" charset="0"/>
        </a:defRPr>
      </a:lvl8pPr>
      <a:lvl9pPr marL="1828800" algn="l" rtl="0" fontAlgn="base">
        <a:spcBef>
          <a:spcPct val="0"/>
        </a:spcBef>
        <a:spcAft>
          <a:spcPct val="0"/>
        </a:spcAft>
        <a:defRPr sz="3200" b="1">
          <a:solidFill>
            <a:schemeClr val="bg1"/>
          </a:solidFill>
          <a:latin typeface="Arial" charset="0"/>
          <a:cs typeface="Arial" charset="0"/>
        </a:defRPr>
      </a:lvl9pPr>
    </p:titleStyle>
    <p:bodyStyle>
      <a:lvl1pPr marL="457200" indent="-457200" algn="just" rtl="0" eaLnBrk="0" fontAlgn="base" hangingPunct="0">
        <a:spcBef>
          <a:spcPts val="25"/>
        </a:spcBef>
        <a:spcAft>
          <a:spcPts val="25"/>
        </a:spcAft>
        <a:buFont typeface="Wingdings" pitchFamily="2" charset="2"/>
        <a:buChar char="§"/>
        <a:defRPr sz="3000" kern="1200">
          <a:solidFill>
            <a:srgbClr val="262626"/>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en-US" sz="2800" kern="1200">
          <a:solidFill>
            <a:srgbClr val="262626"/>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rgbClr val="262626"/>
          </a:solidFill>
          <a:latin typeface="+mn-lt"/>
          <a:ea typeface="+mn-ea"/>
          <a:cs typeface="Arial" charset="0"/>
        </a:defRPr>
      </a:lvl3pPr>
      <a:lvl4pPr marL="1600200" indent="-228600" algn="l" rtl="0" eaLnBrk="0" fontAlgn="base" hangingPunct="0">
        <a:spcBef>
          <a:spcPct val="20000"/>
        </a:spcBef>
        <a:spcAft>
          <a:spcPct val="0"/>
        </a:spcAft>
        <a:buFont typeface="Arial" charset="0"/>
        <a:buChar char="–"/>
        <a:defRPr sz="2000" kern="1200">
          <a:solidFill>
            <a:srgbClr val="262626"/>
          </a:solidFill>
          <a:latin typeface="+mn-lt"/>
          <a:ea typeface="+mn-ea"/>
          <a:cs typeface="Arial" charset="0"/>
        </a:defRPr>
      </a:lvl4pPr>
      <a:lvl5pPr marL="2057400" indent="-228600" algn="l" rtl="0" eaLnBrk="0" fontAlgn="base" hangingPunct="0">
        <a:spcBef>
          <a:spcPct val="20000"/>
        </a:spcBef>
        <a:spcAft>
          <a:spcPct val="0"/>
        </a:spcAft>
        <a:buFont typeface="Arial" charset="0"/>
        <a:buChar char="»"/>
        <a:defRPr sz="2000" kern="1200">
          <a:solidFill>
            <a:srgbClr val="262626"/>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Rectangle 6"/>
          <p:cNvSpPr/>
          <p:nvPr userDrawn="1"/>
        </p:nvSpPr>
        <p:spPr>
          <a:xfrm>
            <a:off x="0" y="6545263"/>
            <a:ext cx="12192000" cy="303212"/>
          </a:xfrm>
          <a:prstGeom prst="rect">
            <a:avLst/>
          </a:prstGeom>
          <a:solidFill>
            <a:srgbClr val="CD1D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endParaRPr lang="en-US"/>
          </a:p>
        </p:txBody>
      </p:sp>
      <p:pic>
        <p:nvPicPr>
          <p:cNvPr id="15365" name="Picture 7"/>
          <p:cNvPicPr>
            <a:picLocks noChangeAspect="1"/>
          </p:cNvPicPr>
          <p:nvPr userDrawn="1"/>
        </p:nvPicPr>
        <p:blipFill>
          <a:blip r:embed="rId13"/>
          <a:srcRect/>
          <a:stretch>
            <a:fillRect/>
          </a:stretch>
        </p:blipFill>
        <p:spPr bwMode="auto">
          <a:xfrm>
            <a:off x="0" y="0"/>
            <a:ext cx="12192000" cy="762000"/>
          </a:xfrm>
          <a:prstGeom prst="rect">
            <a:avLst/>
          </a:prstGeom>
          <a:noFill/>
          <a:ln w="9525">
            <a:noFill/>
            <a:miter lim="800000"/>
            <a:headEnd/>
            <a:tailEnd/>
          </a:ln>
        </p:spPr>
      </p:pic>
      <p:sp>
        <p:nvSpPr>
          <p:cNvPr id="9" name="Date Placeholder 3"/>
          <p:cNvSpPr>
            <a:spLocks noGrp="1"/>
          </p:cNvSpPr>
          <p:nvPr>
            <p:ph type="dt" sz="half" idx="2"/>
          </p:nvPr>
        </p:nvSpPr>
        <p:spPr>
          <a:xfrm>
            <a:off x="0" y="6494463"/>
            <a:ext cx="2743200" cy="365125"/>
          </a:xfrm>
          <a:prstGeom prst="rect">
            <a:avLst/>
          </a:prstGeom>
        </p:spPr>
        <p:txBody>
          <a:bodyPr/>
          <a:lstStyle>
            <a:lvl1pPr fontAlgn="auto">
              <a:spcBef>
                <a:spcPts val="0"/>
              </a:spcBef>
              <a:spcAft>
                <a:spcPts val="0"/>
              </a:spcAft>
              <a:defRPr sz="2000" smtClean="0">
                <a:solidFill>
                  <a:schemeClr val="bg1"/>
                </a:solidFill>
                <a:latin typeface="Times New Roman" panose="02020603050405020304" pitchFamily="18" charset="0"/>
                <a:cs typeface="Times New Roman" panose="02020603050405020304" pitchFamily="18" charset="0"/>
              </a:defRPr>
            </a:lvl1pPr>
          </a:lstStyle>
          <a:p>
            <a:pPr>
              <a:defRPr/>
            </a:pPr>
            <a:fld id="{546A88DB-74AB-4DF9-B3C0-94E9E9C9102A}" type="datetime1">
              <a:rPr lang="en-US" smtClean="0"/>
              <a:t>12/3/2018</a:t>
            </a:fld>
            <a:endParaRPr lang="en-US"/>
          </a:p>
        </p:txBody>
      </p:sp>
      <p:sp>
        <p:nvSpPr>
          <p:cNvPr id="10" name="Footer Placeholder 4"/>
          <p:cNvSpPr>
            <a:spLocks noGrp="1"/>
          </p:cNvSpPr>
          <p:nvPr>
            <p:ph type="ftr" sz="quarter" idx="3"/>
          </p:nvPr>
        </p:nvSpPr>
        <p:spPr>
          <a:xfrm>
            <a:off x="4038600" y="6515100"/>
            <a:ext cx="4114800" cy="365125"/>
          </a:xfrm>
          <a:prstGeom prst="rect">
            <a:avLst/>
          </a:prstGeom>
        </p:spPr>
        <p:txBody>
          <a:bodyPr/>
          <a:lstStyle>
            <a:lvl1pPr fontAlgn="auto">
              <a:spcBef>
                <a:spcPts val="0"/>
              </a:spcBef>
              <a:spcAft>
                <a:spcPts val="0"/>
              </a:spcAft>
              <a:defRPr sz="1800" smtClean="0">
                <a:solidFill>
                  <a:schemeClr val="bg1"/>
                </a:solidFill>
                <a:latin typeface="+mj-lt"/>
              </a:defRPr>
            </a:lvl1pPr>
          </a:lstStyle>
          <a:p>
            <a:pPr>
              <a:defRPr/>
            </a:pPr>
            <a:r>
              <a:rPr lang="vi-VN"/>
              <a:t>BAN TỔ CHỨC TRUNG ƯƠNG</a:t>
            </a:r>
            <a:endParaRPr lang="en-US"/>
          </a:p>
        </p:txBody>
      </p:sp>
      <p:sp>
        <p:nvSpPr>
          <p:cNvPr id="11" name="Slide Number Placeholder 5"/>
          <p:cNvSpPr>
            <a:spLocks noGrp="1"/>
          </p:cNvSpPr>
          <p:nvPr>
            <p:ph type="sldNum" sz="quarter" idx="4"/>
          </p:nvPr>
        </p:nvSpPr>
        <p:spPr>
          <a:xfrm>
            <a:off x="9448800" y="6470650"/>
            <a:ext cx="2743200" cy="365125"/>
          </a:xfrm>
          <a:prstGeom prst="rect">
            <a:avLst/>
          </a:prstGeom>
        </p:spPr>
        <p:txBody>
          <a:bodyPr/>
          <a:lstStyle>
            <a:lvl1pPr algn="r" fontAlgn="auto">
              <a:spcBef>
                <a:spcPts val="0"/>
              </a:spcBef>
              <a:spcAft>
                <a:spcPts val="0"/>
              </a:spcAft>
              <a:defRPr sz="2000" err="1" smtClean="0">
                <a:solidFill>
                  <a:schemeClr val="bg1"/>
                </a:solidFill>
                <a:latin typeface="Times New Roman" panose="02020603050405020304" pitchFamily="18" charset="0"/>
                <a:cs typeface="Times New Roman" panose="02020603050405020304" pitchFamily="18" charset="0"/>
              </a:defRPr>
            </a:lvl1pPr>
          </a:lstStyle>
          <a:p>
            <a:pPr>
              <a:defRPr/>
            </a:pPr>
            <a:r>
              <a:rPr lang="en-US"/>
              <a:t>Trang </a:t>
            </a:r>
            <a:fld id="{529ECB24-BDAE-4D16-84D3-44162E8EC8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8" r:id="rId1"/>
    <p:sldLayoutId id="2147483697" r:id="rId2"/>
    <p:sldLayoutId id="2147483696"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fade/>
  </p:transition>
  <p:timing>
    <p:tnLst>
      <p:par>
        <p:cTn id="1" dur="indefinite" restart="never" nodeType="tmRoot"/>
      </p:par>
    </p:tnLst>
  </p:timing>
  <p:hf sldNum="0"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42.jpeg"/><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15.xml"/><Relationship Id="rId5" Type="http://schemas.openxmlformats.org/officeDocument/2006/relationships/image" Target="../media/image56.jpeg"/><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62.gif"/></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762040"/>
            <a:ext cx="11074400" cy="2185214"/>
          </a:xfrm>
          <a:prstGeom prst="rect">
            <a:avLst/>
          </a:prstGeom>
        </p:spPr>
        <p:txBody>
          <a:bodyPr wrap="square">
            <a:spAutoFit/>
          </a:bodyPr>
          <a:lstStyle/>
          <a:p>
            <a:pPr algn="ctr">
              <a:defRPr/>
            </a:pPr>
            <a:r>
              <a:rPr lang="vi-VN" sz="3600" b="1" dirty="0" smtClean="0">
                <a:solidFill>
                  <a:srgbClr val="FF0000"/>
                </a:solidFill>
                <a:latin typeface="Arial" pitchFamily="34" charset="0"/>
                <a:cs typeface="Arial" pitchFamily="34" charset="0"/>
              </a:rPr>
              <a:t>NGHỊ QUYẾT SỐ </a:t>
            </a:r>
            <a:r>
              <a:rPr lang="en-US" sz="3600" b="1" dirty="0" smtClean="0">
                <a:solidFill>
                  <a:srgbClr val="FF0000"/>
                </a:solidFill>
                <a:latin typeface="Arial" pitchFamily="34" charset="0"/>
                <a:cs typeface="Arial" pitchFamily="34" charset="0"/>
              </a:rPr>
              <a:t>36</a:t>
            </a:r>
          </a:p>
          <a:p>
            <a:pPr algn="ctr">
              <a:defRPr/>
            </a:pPr>
            <a:r>
              <a:rPr lang="en-US" sz="3600" b="1" dirty="0" smtClean="0">
                <a:solidFill>
                  <a:srgbClr val="FF0000"/>
                </a:solidFill>
                <a:latin typeface="Arial" pitchFamily="34" charset="0"/>
                <a:cs typeface="Arial" pitchFamily="34" charset="0"/>
              </a:rPr>
              <a:t>HỘI NGHỊ</a:t>
            </a:r>
            <a:r>
              <a:rPr lang="vi-VN" sz="3600" b="1" dirty="0" smtClean="0">
                <a:solidFill>
                  <a:srgbClr val="FF0000"/>
                </a:solidFill>
                <a:latin typeface="Arial" pitchFamily="34" charset="0"/>
                <a:cs typeface="Arial" pitchFamily="34" charset="0"/>
              </a:rPr>
              <a:t> TRUNG ƯƠNG</a:t>
            </a:r>
            <a:r>
              <a:rPr lang="en-US" sz="3600" b="1" dirty="0" smtClean="0">
                <a:solidFill>
                  <a:srgbClr val="FF0000"/>
                </a:solidFill>
                <a:latin typeface="Arial" pitchFamily="34" charset="0"/>
                <a:cs typeface="Arial" pitchFamily="34" charset="0"/>
              </a:rPr>
              <a:t> 8</a:t>
            </a:r>
            <a:r>
              <a:rPr lang="vi-VN" sz="3600" b="1" dirty="0" smtClean="0">
                <a:solidFill>
                  <a:srgbClr val="FF0000"/>
                </a:solidFill>
                <a:latin typeface="Arial" pitchFamily="34" charset="0"/>
                <a:cs typeface="Arial" pitchFamily="34" charset="0"/>
              </a:rPr>
              <a:t> KHÓA XII </a:t>
            </a:r>
            <a:r>
              <a:rPr lang="en-US" sz="3600" b="1" dirty="0" smtClean="0">
                <a:solidFill>
                  <a:srgbClr val="FF0000"/>
                </a:solidFill>
                <a:latin typeface="Arial" pitchFamily="34" charset="0"/>
                <a:cs typeface="Arial" pitchFamily="34" charset="0"/>
              </a:rPr>
              <a:t>CỦA </a:t>
            </a:r>
            <a:r>
              <a:rPr lang="vi-VN" sz="3600" b="1" dirty="0" smtClean="0">
                <a:solidFill>
                  <a:srgbClr val="FF0000"/>
                </a:solidFill>
                <a:latin typeface="Arial" pitchFamily="34" charset="0"/>
                <a:cs typeface="Arial" pitchFamily="34" charset="0"/>
              </a:rPr>
              <a:t>ĐẢNG</a:t>
            </a:r>
            <a:endParaRPr lang="en-US" sz="3600" b="1" dirty="0" smtClean="0">
              <a:solidFill>
                <a:srgbClr val="FF0000"/>
              </a:solidFill>
              <a:latin typeface="Arial" pitchFamily="34" charset="0"/>
              <a:cs typeface="Arial" pitchFamily="34" charset="0"/>
            </a:endParaRPr>
          </a:p>
          <a:p>
            <a:pPr algn="ctr">
              <a:defRPr/>
            </a:pPr>
            <a:r>
              <a:rPr lang="vi-VN" sz="3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““CHIẾN LƯỢC PHÁT TRIỂN BỀN VỮNG KINH TẾ BIỂN VIỆT NAM ĐẾN NĂM 2030, TẦM NHÌN ĐẾN NĂM 2045”</a:t>
            </a:r>
            <a:r>
              <a:rPr lang="en-US" sz="3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a:t>
            </a:r>
            <a:endParaRPr lang="vi-VN" sz="3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26" name="Picture 2" descr="C:\Users\KhanhNH\Desktop\BAO CAO NGHI QUYET\site-big.jpg"/>
          <p:cNvPicPr>
            <a:picLocks noChangeAspect="1" noChangeArrowheads="1"/>
          </p:cNvPicPr>
          <p:nvPr/>
        </p:nvPicPr>
        <p:blipFill>
          <a:blip r:embed="rId3"/>
          <a:srcRect/>
          <a:stretch>
            <a:fillRect/>
          </a:stretch>
        </p:blipFill>
        <p:spPr bwMode="auto">
          <a:xfrm>
            <a:off x="0" y="0"/>
            <a:ext cx="12192000" cy="1428750"/>
          </a:xfrm>
          <a:prstGeom prst="rect">
            <a:avLst/>
          </a:prstGeom>
          <a:noFill/>
        </p:spPr>
      </p:pic>
      <p:pic>
        <p:nvPicPr>
          <p:cNvPr id="1027" name="Picture 3"/>
          <p:cNvPicPr>
            <a:picLocks noChangeAspect="1" noChangeArrowheads="1"/>
          </p:cNvPicPr>
          <p:nvPr/>
        </p:nvPicPr>
        <p:blipFill>
          <a:blip r:embed="rId4"/>
          <a:srcRect/>
          <a:stretch>
            <a:fillRect/>
          </a:stretch>
        </p:blipFill>
        <p:spPr bwMode="auto">
          <a:xfrm>
            <a:off x="0" y="4448175"/>
            <a:ext cx="12192000" cy="2409825"/>
          </a:xfrm>
          <a:prstGeom prst="rect">
            <a:avLst/>
          </a:prstGeom>
          <a:noFill/>
          <a:ln w="9525">
            <a:noFill/>
            <a:miter lim="800000"/>
            <a:headEnd/>
            <a:tailEnd/>
          </a:ln>
          <a:effectLst/>
        </p:spPr>
      </p:pic>
    </p:spTree>
  </p:cSld>
  <p:clrMapOvr>
    <a:masterClrMapping/>
  </p:clrMapOvr>
  <p:transition spd="med">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2079625" y="-15875"/>
            <a:ext cx="10112375" cy="788988"/>
          </a:xfrm>
        </p:spPr>
        <p:txBody>
          <a:bodyPr/>
          <a:lstStyle/>
          <a:p>
            <a:r>
              <a:rPr lang="en-GB" sz="4000" dirty="0" smtClean="0">
                <a:solidFill>
                  <a:schemeClr val="bg1"/>
                </a:solidFill>
                <a:latin typeface="Arial" charset="0"/>
                <a:cs typeface="Arial" charset="0"/>
              </a:rPr>
              <a:t>I. TÌNH HÌNH VÀ NGUYÊN NHÂN</a:t>
            </a:r>
          </a:p>
        </p:txBody>
      </p:sp>
      <p:sp>
        <p:nvSpPr>
          <p:cNvPr id="3" name="Content Placeholder 2"/>
          <p:cNvSpPr>
            <a:spLocks noGrp="1"/>
          </p:cNvSpPr>
          <p:nvPr>
            <p:ph idx="1"/>
          </p:nvPr>
        </p:nvSpPr>
        <p:spPr>
          <a:xfrm>
            <a:off x="194550" y="886230"/>
            <a:ext cx="4957763" cy="673100"/>
          </a:xfrm>
          <a:solidFill>
            <a:schemeClr val="accent4">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oAutofit/>
          </a:bodyPr>
          <a:lstStyle/>
          <a:p>
            <a:pPr marL="0" indent="0" fontAlgn="auto">
              <a:spcAft>
                <a:spcPts val="0"/>
              </a:spcAft>
              <a:buFont typeface="Arial" panose="020B0604020202020204" pitchFamily="34" charset="0"/>
              <a:buNone/>
              <a:defRPr/>
            </a:pPr>
            <a:r>
              <a:rPr lang="en-GB" sz="4800" dirty="0" smtClean="0">
                <a:solidFill>
                  <a:srgbClr val="B00000"/>
                </a:solidFill>
                <a:latin typeface="Times New Roman" pitchFamily="18" charset="0"/>
                <a:cs typeface="Times New Roman" pitchFamily="18" charset="0"/>
              </a:rPr>
              <a:t>        </a:t>
            </a:r>
            <a:r>
              <a:rPr lang="en-GB" sz="4800" dirty="0" err="1" smtClean="0">
                <a:solidFill>
                  <a:srgbClr val="B00000"/>
                </a:solidFill>
                <a:latin typeface="Times New Roman" pitchFamily="18" charset="0"/>
                <a:cs typeface="Times New Roman" pitchFamily="18" charset="0"/>
              </a:rPr>
              <a:t>Hạn</a:t>
            </a:r>
            <a:r>
              <a:rPr lang="en-GB" sz="4800" dirty="0" smtClean="0">
                <a:solidFill>
                  <a:srgbClr val="B00000"/>
                </a:solidFill>
                <a:latin typeface="Times New Roman" pitchFamily="18" charset="0"/>
                <a:cs typeface="Times New Roman" pitchFamily="18" charset="0"/>
              </a:rPr>
              <a:t> </a:t>
            </a:r>
            <a:r>
              <a:rPr lang="en-GB" sz="4800" dirty="0" err="1" smtClean="0">
                <a:solidFill>
                  <a:srgbClr val="B00000"/>
                </a:solidFill>
                <a:latin typeface="Times New Roman" pitchFamily="18" charset="0"/>
                <a:cs typeface="Times New Roman" pitchFamily="18" charset="0"/>
              </a:rPr>
              <a:t>chế</a:t>
            </a:r>
            <a:endParaRPr lang="en-GB" sz="4800" dirty="0">
              <a:solidFill>
                <a:srgbClr val="B00000"/>
              </a:solidFill>
              <a:latin typeface="Times New Roman" pitchFamily="18" charset="0"/>
              <a:cs typeface="Times New Roman" pitchFamily="18" charset="0"/>
            </a:endParaRPr>
          </a:p>
        </p:txBody>
      </p:sp>
      <p:sp>
        <p:nvSpPr>
          <p:cNvPr id="10" name="Flowchart: Connector 4"/>
          <p:cNvSpPr/>
          <p:nvPr/>
        </p:nvSpPr>
        <p:spPr>
          <a:xfrm>
            <a:off x="209259" y="3301947"/>
            <a:ext cx="532004" cy="1379431"/>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4605" tIns="14605" rIns="14605" bIns="14605" spcCol="1270" anchor="ctr"/>
          <a:lstStyle/>
          <a:p>
            <a:pPr algn="ctr" defTabSz="1022350" fontAlgn="auto">
              <a:lnSpc>
                <a:spcPct val="90000"/>
              </a:lnSpc>
              <a:spcAft>
                <a:spcPct val="35000"/>
              </a:spcAft>
              <a:defRPr/>
            </a:pPr>
            <a:endParaRPr lang="en-GB" sz="2300"/>
          </a:p>
        </p:txBody>
      </p:sp>
      <p:sp>
        <p:nvSpPr>
          <p:cNvPr id="13" name="Rectangle 12"/>
          <p:cNvSpPr/>
          <p:nvPr/>
        </p:nvSpPr>
        <p:spPr>
          <a:xfrm>
            <a:off x="229005" y="2151225"/>
            <a:ext cx="5996697" cy="2554545"/>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fontAlgn="auto">
              <a:spcBef>
                <a:spcPts val="0"/>
              </a:spcBef>
              <a:spcAft>
                <a:spcPts val="0"/>
              </a:spcAft>
              <a:defRPr/>
            </a:pPr>
            <a:r>
              <a:rPr lang="en-US" sz="3200" b="1" i="1" spc="-150" dirty="0" err="1" smtClean="0">
                <a:solidFill>
                  <a:srgbClr val="CD1D1D"/>
                </a:solidFill>
                <a:latin typeface="Times New Roman" pitchFamily="18" charset="0"/>
                <a:cs typeface="Times New Roman" pitchFamily="18" charset="0"/>
              </a:rPr>
              <a:t>Hai</a:t>
            </a:r>
            <a:r>
              <a:rPr lang="en-US" sz="3200" b="1" i="1" spc="-150" dirty="0" smtClean="0">
                <a:solidFill>
                  <a:srgbClr val="CD1D1D"/>
                </a:solidFill>
                <a:latin typeface="Times New Roman" pitchFamily="18" charset="0"/>
                <a:cs typeface="Times New Roman" pitchFamily="18" charset="0"/>
              </a:rPr>
              <a:t> </a:t>
            </a:r>
            <a:r>
              <a:rPr lang="en-US" sz="3200" b="1" i="1" spc="-150" dirty="0" err="1" smtClean="0">
                <a:solidFill>
                  <a:srgbClr val="CD1D1D"/>
                </a:solidFill>
                <a:latin typeface="Times New Roman" pitchFamily="18" charset="0"/>
                <a:cs typeface="Times New Roman" pitchFamily="18" charset="0"/>
              </a:rPr>
              <a:t>là</a:t>
            </a:r>
            <a:r>
              <a:rPr lang="en-US" sz="3200" b="1" i="1" spc="-150" dirty="0" smtClean="0">
                <a:solidFill>
                  <a:srgbClr val="CD1D1D"/>
                </a:solidFill>
                <a:latin typeface="Times New Roman" pitchFamily="18" charset="0"/>
                <a:cs typeface="Times New Roman" pitchFamily="18" charset="0"/>
              </a:rPr>
              <a:t>, </a:t>
            </a:r>
            <a:r>
              <a:rPr lang="vi-VN" sz="3200" dirty="0" smtClean="0">
                <a:solidFill>
                  <a:schemeClr val="tx1"/>
                </a:solidFill>
                <a:latin typeface="Times New Roman" pitchFamily="18" charset="0"/>
                <a:cs typeface="Times New Roman" pitchFamily="18" charset="0"/>
              </a:rPr>
              <a:t>Công tác bảo đảm an ninh, an toàn trên biển, trật tự an toàn xã hội ở các vùng ven biển gặp nhiều khó khăn. </a:t>
            </a:r>
            <a:r>
              <a:rPr lang="en-US" sz="3200" dirty="0" smtClean="0">
                <a:solidFill>
                  <a:schemeClr val="tx1"/>
                </a:solidFill>
                <a:latin typeface="Times New Roman" pitchFamily="18" charset="0"/>
                <a:cs typeface="Times New Roman" pitchFamily="18" charset="0"/>
              </a:rPr>
              <a:t>H</a:t>
            </a:r>
            <a:r>
              <a:rPr lang="vi-VN" sz="3200" dirty="0" smtClean="0">
                <a:solidFill>
                  <a:schemeClr val="tx1"/>
                </a:solidFill>
                <a:latin typeface="Times New Roman" pitchFamily="18" charset="0"/>
                <a:cs typeface="Times New Roman" pitchFamily="18" charset="0"/>
              </a:rPr>
              <a:t>ợp tác quốc tế về biển, đảo vẫn còn hạn chế</a:t>
            </a:r>
            <a:endParaRPr lang="de-DE" sz="3200" dirty="0" smtClean="0">
              <a:latin typeface="Times New Roman" pitchFamily="18" charset="0"/>
              <a:cs typeface="Times New Roman" pitchFamily="18" charset="0"/>
            </a:endParaRPr>
          </a:p>
        </p:txBody>
      </p:sp>
      <p:pic>
        <p:nvPicPr>
          <p:cNvPr id="2" name="Picture 2" descr="C:\Users\KhanhNH\Desktop\NGT8 K12\NQ SO 36\BIEN DAO\nhung-hinh-anh-dep-ve-bien-dao-viet-nam-16.jpg"/>
          <p:cNvPicPr>
            <a:picLocks noChangeAspect="1" noChangeArrowheads="1"/>
          </p:cNvPicPr>
          <p:nvPr/>
        </p:nvPicPr>
        <p:blipFill>
          <a:blip r:embed="rId3"/>
          <a:srcRect/>
          <a:stretch>
            <a:fillRect/>
          </a:stretch>
        </p:blipFill>
        <p:spPr bwMode="auto">
          <a:xfrm>
            <a:off x="6448620" y="2715523"/>
            <a:ext cx="5715000" cy="3800475"/>
          </a:xfrm>
          <a:prstGeom prst="rect">
            <a:avLst/>
          </a:prstGeom>
          <a:noFill/>
        </p:spPr>
      </p:pic>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2079625" y="-15875"/>
            <a:ext cx="10112375" cy="788988"/>
          </a:xfrm>
        </p:spPr>
        <p:txBody>
          <a:bodyPr/>
          <a:lstStyle/>
          <a:p>
            <a:r>
              <a:rPr lang="en-GB" sz="4000" dirty="0" smtClean="0">
                <a:solidFill>
                  <a:schemeClr val="bg1"/>
                </a:solidFill>
                <a:latin typeface="Arial" charset="0"/>
                <a:cs typeface="Arial" charset="0"/>
              </a:rPr>
              <a:t>I. TÌNH HÌNH VÀ NGUYÊN NHÂN</a:t>
            </a:r>
          </a:p>
        </p:txBody>
      </p:sp>
      <p:sp>
        <p:nvSpPr>
          <p:cNvPr id="3" name="Content Placeholder 2"/>
          <p:cNvSpPr>
            <a:spLocks noGrp="1"/>
          </p:cNvSpPr>
          <p:nvPr>
            <p:ph idx="1"/>
          </p:nvPr>
        </p:nvSpPr>
        <p:spPr>
          <a:xfrm>
            <a:off x="194550" y="1430970"/>
            <a:ext cx="4957763" cy="673100"/>
          </a:xfrm>
          <a:solidFill>
            <a:schemeClr val="accent4">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oAutofit/>
          </a:bodyPr>
          <a:lstStyle/>
          <a:p>
            <a:pPr marL="0" indent="0" fontAlgn="auto">
              <a:spcAft>
                <a:spcPts val="0"/>
              </a:spcAft>
              <a:buFont typeface="Arial" panose="020B0604020202020204" pitchFamily="34" charset="0"/>
              <a:buNone/>
              <a:defRPr/>
            </a:pPr>
            <a:r>
              <a:rPr lang="en-GB" sz="4800" dirty="0" smtClean="0">
                <a:solidFill>
                  <a:srgbClr val="B00000"/>
                </a:solidFill>
                <a:latin typeface="Times New Roman" pitchFamily="18" charset="0"/>
                <a:cs typeface="Times New Roman" pitchFamily="18" charset="0"/>
              </a:rPr>
              <a:t>        </a:t>
            </a:r>
            <a:r>
              <a:rPr lang="en-GB" sz="4800" dirty="0" err="1" smtClean="0">
                <a:solidFill>
                  <a:srgbClr val="B00000"/>
                </a:solidFill>
                <a:latin typeface="Times New Roman" pitchFamily="18" charset="0"/>
                <a:cs typeface="Times New Roman" pitchFamily="18" charset="0"/>
              </a:rPr>
              <a:t>Hạn</a:t>
            </a:r>
            <a:r>
              <a:rPr lang="en-GB" sz="4800" dirty="0" smtClean="0">
                <a:solidFill>
                  <a:srgbClr val="B00000"/>
                </a:solidFill>
                <a:latin typeface="Times New Roman" pitchFamily="18" charset="0"/>
                <a:cs typeface="Times New Roman" pitchFamily="18" charset="0"/>
              </a:rPr>
              <a:t> </a:t>
            </a:r>
            <a:r>
              <a:rPr lang="en-GB" sz="4800" dirty="0" err="1" smtClean="0">
                <a:solidFill>
                  <a:srgbClr val="B00000"/>
                </a:solidFill>
                <a:latin typeface="Times New Roman" pitchFamily="18" charset="0"/>
                <a:cs typeface="Times New Roman" pitchFamily="18" charset="0"/>
              </a:rPr>
              <a:t>chế</a:t>
            </a:r>
            <a:endParaRPr lang="en-GB" sz="4800" dirty="0">
              <a:solidFill>
                <a:srgbClr val="B00000"/>
              </a:solidFill>
              <a:latin typeface="Times New Roman" pitchFamily="18" charset="0"/>
              <a:cs typeface="Times New Roman" pitchFamily="18" charset="0"/>
            </a:endParaRPr>
          </a:p>
        </p:txBody>
      </p:sp>
      <p:sp>
        <p:nvSpPr>
          <p:cNvPr id="10" name="Flowchart: Connector 4"/>
          <p:cNvSpPr/>
          <p:nvPr/>
        </p:nvSpPr>
        <p:spPr>
          <a:xfrm>
            <a:off x="209259" y="3301947"/>
            <a:ext cx="532004" cy="1379431"/>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4605" tIns="14605" rIns="14605" bIns="14605" spcCol="1270" anchor="ctr"/>
          <a:lstStyle/>
          <a:p>
            <a:pPr algn="ctr" defTabSz="1022350" fontAlgn="auto">
              <a:lnSpc>
                <a:spcPct val="90000"/>
              </a:lnSpc>
              <a:spcAft>
                <a:spcPct val="35000"/>
              </a:spcAft>
              <a:defRPr/>
            </a:pPr>
            <a:endParaRPr lang="en-GB" sz="2300"/>
          </a:p>
        </p:txBody>
      </p:sp>
      <p:sp>
        <p:nvSpPr>
          <p:cNvPr id="13" name="Rectangle 12"/>
          <p:cNvSpPr/>
          <p:nvPr/>
        </p:nvSpPr>
        <p:spPr>
          <a:xfrm>
            <a:off x="229005" y="3007245"/>
            <a:ext cx="5451948" cy="3046988"/>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fontAlgn="auto">
              <a:spcBef>
                <a:spcPts val="0"/>
              </a:spcBef>
              <a:spcAft>
                <a:spcPts val="0"/>
              </a:spcAft>
              <a:defRPr/>
            </a:pPr>
            <a:r>
              <a:rPr lang="en-US" sz="3200" b="1" i="1" spc="-150" dirty="0" err="1" smtClean="0">
                <a:solidFill>
                  <a:srgbClr val="CD1D1D"/>
                </a:solidFill>
                <a:latin typeface="Times New Roman" pitchFamily="18" charset="0"/>
                <a:cs typeface="Times New Roman" pitchFamily="18" charset="0"/>
              </a:rPr>
              <a:t>Ba</a:t>
            </a:r>
            <a:r>
              <a:rPr lang="en-US" sz="3200" b="1" i="1" spc="-150" dirty="0" smtClean="0">
                <a:solidFill>
                  <a:srgbClr val="CD1D1D"/>
                </a:solidFill>
                <a:latin typeface="Times New Roman" pitchFamily="18" charset="0"/>
                <a:cs typeface="Times New Roman" pitchFamily="18" charset="0"/>
              </a:rPr>
              <a:t> </a:t>
            </a:r>
            <a:r>
              <a:rPr lang="en-US" sz="3200" b="1" i="1" spc="-150" dirty="0" err="1" smtClean="0">
                <a:solidFill>
                  <a:srgbClr val="CD1D1D"/>
                </a:solidFill>
                <a:latin typeface="Times New Roman" pitchFamily="18" charset="0"/>
                <a:cs typeface="Times New Roman" pitchFamily="18" charset="0"/>
              </a:rPr>
              <a:t>là</a:t>
            </a:r>
            <a:r>
              <a:rPr lang="en-US" sz="3200" b="1" i="1" spc="-150" dirty="0" smtClean="0">
                <a:solidFill>
                  <a:srgbClr val="CD1D1D"/>
                </a:solidFill>
                <a:latin typeface="Times New Roman" pitchFamily="18" charset="0"/>
                <a:cs typeface="Times New Roman" pitchFamily="18" charset="0"/>
              </a:rPr>
              <a:t>, </a:t>
            </a:r>
            <a:r>
              <a:rPr lang="en-US" sz="3200" spc="-150" dirty="0" smtClean="0">
                <a:solidFill>
                  <a:schemeClr val="tx1"/>
                </a:solidFill>
                <a:latin typeface="Times New Roman" pitchFamily="18" charset="0"/>
                <a:cs typeface="Times New Roman" pitchFamily="18" charset="0"/>
              </a:rPr>
              <a:t>c</a:t>
            </a:r>
            <a:r>
              <a:rPr lang="vi-VN" sz="3200" dirty="0" smtClean="0">
                <a:solidFill>
                  <a:schemeClr val="tx1"/>
                </a:solidFill>
                <a:latin typeface="Times New Roman" pitchFamily="18" charset="0"/>
                <a:cs typeface="Times New Roman" pitchFamily="18" charset="0"/>
              </a:rPr>
              <a:t>hưa phát huy lợi thế, tiềm năng là cửa ngõ vươn ra thế giới của các địa phương có biển, chưa tạo chuỗi kết nối giữa các địa phương có biển và không có biển</a:t>
            </a:r>
            <a:r>
              <a:rPr lang="en-US" sz="3200" dirty="0" smtClean="0">
                <a:solidFill>
                  <a:schemeClr val="tx1"/>
                </a:solidFill>
                <a:latin typeface="Times New Roman" pitchFamily="18" charset="0"/>
                <a:cs typeface="Times New Roman" pitchFamily="18" charset="0"/>
              </a:rPr>
              <a:t>.</a:t>
            </a:r>
            <a:endParaRPr lang="de-DE" sz="3200" dirty="0" smtClean="0">
              <a:latin typeface="Times New Roman" pitchFamily="18" charset="0"/>
              <a:cs typeface="Times New Roman" pitchFamily="18" charset="0"/>
            </a:endParaRPr>
          </a:p>
        </p:txBody>
      </p:sp>
      <p:pic>
        <p:nvPicPr>
          <p:cNvPr id="4098" name="Picture 2" descr="C:\Users\KhanhNH\Desktop\NGT8 K12\NQ SO 36\BIEN DAO\nhung-hinh-anh-dep-ve-bien-dao-viet-nam-27.jpg"/>
          <p:cNvPicPr>
            <a:picLocks noChangeAspect="1" noChangeArrowheads="1"/>
          </p:cNvPicPr>
          <p:nvPr/>
        </p:nvPicPr>
        <p:blipFill>
          <a:blip r:embed="rId3"/>
          <a:srcRect/>
          <a:stretch>
            <a:fillRect/>
          </a:stretch>
        </p:blipFill>
        <p:spPr bwMode="auto">
          <a:xfrm>
            <a:off x="6167336" y="739303"/>
            <a:ext cx="6024664" cy="5776710"/>
          </a:xfrm>
          <a:prstGeom prst="rect">
            <a:avLst/>
          </a:prstGeom>
          <a:noFill/>
        </p:spPr>
      </p:pic>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2079625" y="-15875"/>
            <a:ext cx="10112375" cy="788988"/>
          </a:xfrm>
        </p:spPr>
        <p:txBody>
          <a:bodyPr/>
          <a:lstStyle/>
          <a:p>
            <a:r>
              <a:rPr lang="en-GB" sz="4000" dirty="0" smtClean="0">
                <a:solidFill>
                  <a:schemeClr val="bg1"/>
                </a:solidFill>
                <a:latin typeface="Arial" charset="0"/>
                <a:cs typeface="Arial" charset="0"/>
              </a:rPr>
              <a:t>I. TÌNH HÌNH VÀ NGUYÊN NHÂN</a:t>
            </a:r>
          </a:p>
        </p:txBody>
      </p:sp>
      <p:sp>
        <p:nvSpPr>
          <p:cNvPr id="3" name="Content Placeholder 2"/>
          <p:cNvSpPr>
            <a:spLocks noGrp="1"/>
          </p:cNvSpPr>
          <p:nvPr>
            <p:ph idx="1"/>
          </p:nvPr>
        </p:nvSpPr>
        <p:spPr>
          <a:xfrm>
            <a:off x="194550" y="1430970"/>
            <a:ext cx="4957763" cy="673100"/>
          </a:xfrm>
          <a:solidFill>
            <a:schemeClr val="accent4">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oAutofit/>
          </a:bodyPr>
          <a:lstStyle/>
          <a:p>
            <a:pPr marL="0" indent="0" fontAlgn="auto">
              <a:spcAft>
                <a:spcPts val="0"/>
              </a:spcAft>
              <a:buFont typeface="Arial" panose="020B0604020202020204" pitchFamily="34" charset="0"/>
              <a:buNone/>
              <a:defRPr/>
            </a:pPr>
            <a:r>
              <a:rPr lang="en-GB" sz="4800" dirty="0" smtClean="0">
                <a:solidFill>
                  <a:srgbClr val="B00000"/>
                </a:solidFill>
                <a:latin typeface="Times New Roman" pitchFamily="18" charset="0"/>
                <a:cs typeface="Times New Roman" pitchFamily="18" charset="0"/>
              </a:rPr>
              <a:t>        </a:t>
            </a:r>
            <a:r>
              <a:rPr lang="en-GB" sz="4800" dirty="0" err="1" smtClean="0">
                <a:solidFill>
                  <a:srgbClr val="B00000"/>
                </a:solidFill>
                <a:latin typeface="Times New Roman" pitchFamily="18" charset="0"/>
                <a:cs typeface="Times New Roman" pitchFamily="18" charset="0"/>
              </a:rPr>
              <a:t>Hạn</a:t>
            </a:r>
            <a:r>
              <a:rPr lang="en-GB" sz="4800" dirty="0" smtClean="0">
                <a:solidFill>
                  <a:srgbClr val="B00000"/>
                </a:solidFill>
                <a:latin typeface="Times New Roman" pitchFamily="18" charset="0"/>
                <a:cs typeface="Times New Roman" pitchFamily="18" charset="0"/>
              </a:rPr>
              <a:t> </a:t>
            </a:r>
            <a:r>
              <a:rPr lang="en-GB" sz="4800" dirty="0" err="1" smtClean="0">
                <a:solidFill>
                  <a:srgbClr val="B00000"/>
                </a:solidFill>
                <a:latin typeface="Times New Roman" pitchFamily="18" charset="0"/>
                <a:cs typeface="Times New Roman" pitchFamily="18" charset="0"/>
              </a:rPr>
              <a:t>chế</a:t>
            </a:r>
            <a:endParaRPr lang="en-GB" sz="4800" dirty="0">
              <a:solidFill>
                <a:srgbClr val="B00000"/>
              </a:solidFill>
              <a:latin typeface="Times New Roman" pitchFamily="18" charset="0"/>
              <a:cs typeface="Times New Roman" pitchFamily="18" charset="0"/>
            </a:endParaRPr>
          </a:p>
        </p:txBody>
      </p:sp>
      <p:sp>
        <p:nvSpPr>
          <p:cNvPr id="10" name="Flowchart: Connector 4"/>
          <p:cNvSpPr/>
          <p:nvPr/>
        </p:nvSpPr>
        <p:spPr>
          <a:xfrm>
            <a:off x="209259" y="3301947"/>
            <a:ext cx="532004" cy="1379431"/>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4605" tIns="14605" rIns="14605" bIns="14605" spcCol="1270" anchor="ctr"/>
          <a:lstStyle/>
          <a:p>
            <a:pPr algn="ctr" defTabSz="1022350" fontAlgn="auto">
              <a:lnSpc>
                <a:spcPct val="90000"/>
              </a:lnSpc>
              <a:spcAft>
                <a:spcPct val="35000"/>
              </a:spcAft>
              <a:defRPr/>
            </a:pPr>
            <a:endParaRPr lang="en-GB" sz="2300"/>
          </a:p>
        </p:txBody>
      </p:sp>
      <p:sp>
        <p:nvSpPr>
          <p:cNvPr id="13" name="Rectangle 12"/>
          <p:cNvSpPr/>
          <p:nvPr/>
        </p:nvSpPr>
        <p:spPr>
          <a:xfrm>
            <a:off x="462465" y="2618145"/>
            <a:ext cx="4342995" cy="3539430"/>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fontAlgn="auto">
              <a:spcBef>
                <a:spcPts val="0"/>
              </a:spcBef>
              <a:spcAft>
                <a:spcPts val="0"/>
              </a:spcAft>
              <a:defRPr/>
            </a:pPr>
            <a:r>
              <a:rPr lang="en-US" sz="3200" b="1" i="1" spc="-150" dirty="0" err="1" smtClean="0">
                <a:solidFill>
                  <a:srgbClr val="CD1D1D"/>
                </a:solidFill>
                <a:latin typeface="Times New Roman" pitchFamily="18" charset="0"/>
                <a:cs typeface="Times New Roman" pitchFamily="18" charset="0"/>
              </a:rPr>
              <a:t>Bốn</a:t>
            </a:r>
            <a:r>
              <a:rPr lang="en-US" sz="3200" b="1" i="1" spc="-150" dirty="0" smtClean="0">
                <a:solidFill>
                  <a:srgbClr val="CD1D1D"/>
                </a:solidFill>
                <a:latin typeface="Times New Roman" pitchFamily="18" charset="0"/>
                <a:cs typeface="Times New Roman" pitchFamily="18" charset="0"/>
              </a:rPr>
              <a:t> </a:t>
            </a:r>
            <a:r>
              <a:rPr lang="en-US" sz="3200" b="1" i="1" spc="-150" dirty="0" err="1" smtClean="0">
                <a:solidFill>
                  <a:srgbClr val="CD1D1D"/>
                </a:solidFill>
                <a:latin typeface="Times New Roman" pitchFamily="18" charset="0"/>
                <a:cs typeface="Times New Roman" pitchFamily="18" charset="0"/>
              </a:rPr>
              <a:t>là</a:t>
            </a:r>
            <a:r>
              <a:rPr lang="en-US" sz="3200" b="1" i="1" spc="-150" dirty="0" smtClean="0">
                <a:solidFill>
                  <a:srgbClr val="CD1D1D"/>
                </a:solidFill>
                <a:latin typeface="Times New Roman" pitchFamily="18" charset="0"/>
                <a:cs typeface="Times New Roman" pitchFamily="18" charset="0"/>
              </a:rPr>
              <a:t>, </a:t>
            </a:r>
            <a:r>
              <a:rPr lang="vi-VN" sz="3200" dirty="0" smtClean="0">
                <a:solidFill>
                  <a:schemeClr val="tx1"/>
                </a:solidFill>
                <a:latin typeface="Times New Roman" pitchFamily="18" charset="0"/>
                <a:cs typeface="Times New Roman" pitchFamily="18" charset="0"/>
              </a:rPr>
              <a:t>Mối quan hệ giữa kinh tế với quốc phòng, an ninh; giữa kinh tế với bảo vệ môi trường chưa được gắn kết chặt chẽ, trong một số trường hợp còn xung đột</a:t>
            </a:r>
            <a:endParaRPr lang="de-DE" sz="3200" dirty="0" smtClean="0">
              <a:latin typeface="Times New Roman" pitchFamily="18" charset="0"/>
              <a:cs typeface="Times New Roman" pitchFamily="18" charset="0"/>
            </a:endParaRPr>
          </a:p>
        </p:txBody>
      </p:sp>
      <p:pic>
        <p:nvPicPr>
          <p:cNvPr id="5122" name="Picture 2" descr="C:\Users\KhanhNH\Desktop\NGT8 K12\NQ SO 36\BIEN DAO\nhung-hinh-anh-dep-ve-bien-dao-viet-nam-30.jpg"/>
          <p:cNvPicPr>
            <a:picLocks noChangeAspect="1" noChangeArrowheads="1"/>
          </p:cNvPicPr>
          <p:nvPr/>
        </p:nvPicPr>
        <p:blipFill>
          <a:blip r:embed="rId3"/>
          <a:srcRect/>
          <a:stretch>
            <a:fillRect/>
          </a:stretch>
        </p:blipFill>
        <p:spPr bwMode="auto">
          <a:xfrm>
            <a:off x="5962244" y="2054056"/>
            <a:ext cx="5715000" cy="3800475"/>
          </a:xfrm>
          <a:prstGeom prst="rect">
            <a:avLst/>
          </a:prstGeom>
          <a:noFill/>
        </p:spPr>
      </p:pic>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2079625" y="-15875"/>
            <a:ext cx="10112375" cy="788988"/>
          </a:xfrm>
        </p:spPr>
        <p:txBody>
          <a:bodyPr/>
          <a:lstStyle/>
          <a:p>
            <a:r>
              <a:rPr lang="en-GB" sz="4000" dirty="0" smtClean="0">
                <a:solidFill>
                  <a:schemeClr val="bg1"/>
                </a:solidFill>
                <a:latin typeface="Arial" charset="0"/>
                <a:cs typeface="Arial" charset="0"/>
              </a:rPr>
              <a:t>I. TÌNH HÌNH VÀ NGUYÊN NHÂN</a:t>
            </a:r>
          </a:p>
        </p:txBody>
      </p:sp>
      <p:sp>
        <p:nvSpPr>
          <p:cNvPr id="3" name="Content Placeholder 2"/>
          <p:cNvSpPr>
            <a:spLocks noGrp="1"/>
          </p:cNvSpPr>
          <p:nvPr>
            <p:ph idx="1"/>
          </p:nvPr>
        </p:nvSpPr>
        <p:spPr>
          <a:xfrm>
            <a:off x="194550" y="1430970"/>
            <a:ext cx="4957763" cy="673100"/>
          </a:xfrm>
          <a:solidFill>
            <a:schemeClr val="accent4">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oAutofit/>
          </a:bodyPr>
          <a:lstStyle/>
          <a:p>
            <a:pPr marL="0" indent="0" fontAlgn="auto">
              <a:spcAft>
                <a:spcPts val="0"/>
              </a:spcAft>
              <a:buFont typeface="Arial" panose="020B0604020202020204" pitchFamily="34" charset="0"/>
              <a:buNone/>
              <a:defRPr/>
            </a:pPr>
            <a:r>
              <a:rPr lang="en-GB" sz="4800" dirty="0" smtClean="0">
                <a:solidFill>
                  <a:srgbClr val="B00000"/>
                </a:solidFill>
                <a:latin typeface="Times New Roman" pitchFamily="18" charset="0"/>
                <a:cs typeface="Times New Roman" pitchFamily="18" charset="0"/>
              </a:rPr>
              <a:t>        </a:t>
            </a:r>
            <a:r>
              <a:rPr lang="en-GB" sz="4800" dirty="0" err="1" smtClean="0">
                <a:solidFill>
                  <a:srgbClr val="B00000"/>
                </a:solidFill>
                <a:latin typeface="Times New Roman" pitchFamily="18" charset="0"/>
                <a:cs typeface="Times New Roman" pitchFamily="18" charset="0"/>
              </a:rPr>
              <a:t>Hạn</a:t>
            </a:r>
            <a:r>
              <a:rPr lang="en-GB" sz="4800" dirty="0" smtClean="0">
                <a:solidFill>
                  <a:srgbClr val="B00000"/>
                </a:solidFill>
                <a:latin typeface="Times New Roman" pitchFamily="18" charset="0"/>
                <a:cs typeface="Times New Roman" pitchFamily="18" charset="0"/>
              </a:rPr>
              <a:t> </a:t>
            </a:r>
            <a:r>
              <a:rPr lang="en-GB" sz="4800" dirty="0" err="1" smtClean="0">
                <a:solidFill>
                  <a:srgbClr val="B00000"/>
                </a:solidFill>
                <a:latin typeface="Times New Roman" pitchFamily="18" charset="0"/>
                <a:cs typeface="Times New Roman" pitchFamily="18" charset="0"/>
              </a:rPr>
              <a:t>chế</a:t>
            </a:r>
            <a:endParaRPr lang="en-GB" sz="4800" dirty="0">
              <a:solidFill>
                <a:srgbClr val="B00000"/>
              </a:solidFill>
              <a:latin typeface="Times New Roman" pitchFamily="18" charset="0"/>
              <a:cs typeface="Times New Roman" pitchFamily="18" charset="0"/>
            </a:endParaRPr>
          </a:p>
        </p:txBody>
      </p:sp>
      <p:sp>
        <p:nvSpPr>
          <p:cNvPr id="10" name="Flowchart: Connector 4"/>
          <p:cNvSpPr/>
          <p:nvPr/>
        </p:nvSpPr>
        <p:spPr>
          <a:xfrm>
            <a:off x="209259" y="3301947"/>
            <a:ext cx="532004" cy="1379431"/>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4605" tIns="14605" rIns="14605" bIns="14605" spcCol="1270" anchor="ctr"/>
          <a:lstStyle/>
          <a:p>
            <a:pPr algn="ctr" defTabSz="1022350" fontAlgn="auto">
              <a:lnSpc>
                <a:spcPct val="90000"/>
              </a:lnSpc>
              <a:spcAft>
                <a:spcPct val="35000"/>
              </a:spcAft>
              <a:defRPr/>
            </a:pPr>
            <a:endParaRPr lang="en-GB" sz="2300"/>
          </a:p>
        </p:txBody>
      </p:sp>
      <p:sp>
        <p:nvSpPr>
          <p:cNvPr id="13" name="Rectangle 12"/>
          <p:cNvSpPr/>
          <p:nvPr/>
        </p:nvSpPr>
        <p:spPr>
          <a:xfrm>
            <a:off x="559740" y="2618145"/>
            <a:ext cx="5918876" cy="3539430"/>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just" fontAlgn="auto">
              <a:spcBef>
                <a:spcPts val="0"/>
              </a:spcBef>
              <a:spcAft>
                <a:spcPts val="0"/>
              </a:spcAft>
              <a:defRPr/>
            </a:pPr>
            <a:r>
              <a:rPr lang="en-US" sz="3200" b="1" i="1" spc="-150" dirty="0" err="1" smtClean="0">
                <a:solidFill>
                  <a:srgbClr val="CD1D1D"/>
                </a:solidFill>
                <a:latin typeface="Times New Roman" pitchFamily="18" charset="0"/>
                <a:cs typeface="Times New Roman" pitchFamily="18" charset="0"/>
              </a:rPr>
              <a:t>Năm</a:t>
            </a:r>
            <a:r>
              <a:rPr lang="en-US" sz="3200" b="1" i="1" spc="-150" dirty="0" smtClean="0">
                <a:solidFill>
                  <a:srgbClr val="CD1D1D"/>
                </a:solidFill>
                <a:latin typeface="Times New Roman" pitchFamily="18" charset="0"/>
                <a:cs typeface="Times New Roman" pitchFamily="18" charset="0"/>
              </a:rPr>
              <a:t> </a:t>
            </a:r>
            <a:r>
              <a:rPr lang="en-US" sz="3200" b="1" i="1" spc="-150" dirty="0" err="1" smtClean="0">
                <a:solidFill>
                  <a:srgbClr val="CD1D1D"/>
                </a:solidFill>
                <a:latin typeface="Times New Roman" pitchFamily="18" charset="0"/>
                <a:cs typeface="Times New Roman" pitchFamily="18" charset="0"/>
              </a:rPr>
              <a:t>là</a:t>
            </a:r>
            <a:r>
              <a:rPr lang="en-US" sz="3200" b="1" i="1" spc="-150" dirty="0" smtClean="0">
                <a:solidFill>
                  <a:srgbClr val="CD1D1D"/>
                </a:solidFill>
                <a:latin typeface="Times New Roman" pitchFamily="18" charset="0"/>
                <a:cs typeface="Times New Roman" pitchFamily="18" charset="0"/>
              </a:rPr>
              <a:t>, </a:t>
            </a:r>
            <a:r>
              <a:rPr lang="en-US" sz="3200" spc="-150" dirty="0" smtClean="0">
                <a:solidFill>
                  <a:schemeClr val="tx1"/>
                </a:solidFill>
                <a:latin typeface="Times New Roman" pitchFamily="18" charset="0"/>
                <a:cs typeface="Times New Roman" pitchFamily="18" charset="0"/>
              </a:rPr>
              <a:t>c</a:t>
            </a:r>
            <a:r>
              <a:rPr lang="vi-VN" sz="3200" dirty="0" smtClean="0">
                <a:solidFill>
                  <a:schemeClr val="tx1"/>
                </a:solidFill>
                <a:latin typeface="Times New Roman" pitchFamily="18" charset="0"/>
                <a:cs typeface="Times New Roman" pitchFamily="18" charset="0"/>
              </a:rPr>
              <a:t>hưa hài hòa giữa khai thác, sử dụng tài nguyên</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và</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bảo</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vệ</a:t>
            </a:r>
            <a:r>
              <a:rPr lang="vi-VN" sz="3200" dirty="0" smtClean="0">
                <a:solidFill>
                  <a:schemeClr val="tx1"/>
                </a:solidFill>
                <a:latin typeface="Times New Roman" pitchFamily="18" charset="0"/>
                <a:cs typeface="Times New Roman" pitchFamily="18" charset="0"/>
              </a:rPr>
              <a:t> môi</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tr</a:t>
            </a:r>
            <a:r>
              <a:rPr lang="vi-VN" sz="3200" dirty="0" smtClean="0">
                <a:solidFill>
                  <a:schemeClr val="tx1"/>
                </a:solidFill>
                <a:latin typeface="Times New Roman" pitchFamily="18" charset="0"/>
                <a:cs typeface="Times New Roman" pitchFamily="18" charset="0"/>
              </a:rPr>
              <a:t>ư</a:t>
            </a:r>
            <a:r>
              <a:rPr lang="en-US" sz="3200" dirty="0" err="1" smtClean="0">
                <a:solidFill>
                  <a:schemeClr val="tx1"/>
                </a:solidFill>
                <a:latin typeface="Times New Roman" pitchFamily="18" charset="0"/>
                <a:cs typeface="Times New Roman" pitchFamily="18" charset="0"/>
              </a:rPr>
              <a:t>ờng</a:t>
            </a:r>
            <a:r>
              <a:rPr lang="en-US" sz="3200" dirty="0" smtClean="0">
                <a:solidFill>
                  <a:schemeClr val="tx1"/>
                </a:solidFill>
                <a:latin typeface="Times New Roman" pitchFamily="18" charset="0"/>
                <a:cs typeface="Times New Roman" pitchFamily="18" charset="0"/>
              </a:rPr>
              <a:t>,</a:t>
            </a:r>
            <a:r>
              <a:rPr lang="vi-VN" sz="3200" dirty="0" smtClean="0">
                <a:solidFill>
                  <a:schemeClr val="tx1"/>
                </a:solidFill>
                <a:latin typeface="Times New Roman" pitchFamily="18" charset="0"/>
                <a:cs typeface="Times New Roman" pitchFamily="18" charset="0"/>
              </a:rPr>
              <a:t> hệ sinh thái; ô nhiễm rác thải nhựa đại dương đã trở </a:t>
            </a:r>
            <a:r>
              <a:rPr lang="en-US" sz="3200" dirty="0" err="1" smtClean="0">
                <a:solidFill>
                  <a:schemeClr val="tx1"/>
                </a:solidFill>
                <a:latin typeface="Times New Roman" pitchFamily="18" charset="0"/>
                <a:cs typeface="Times New Roman" pitchFamily="18" charset="0"/>
              </a:rPr>
              <a:t>lên</a:t>
            </a:r>
            <a:r>
              <a:rPr lang="en-US" sz="3200" dirty="0" smtClean="0">
                <a:solidFill>
                  <a:schemeClr val="tx1"/>
                </a:solidFill>
                <a:latin typeface="Times New Roman" pitchFamily="18" charset="0"/>
                <a:cs typeface="Times New Roman" pitchFamily="18" charset="0"/>
              </a:rPr>
              <a:t> </a:t>
            </a:r>
            <a:r>
              <a:rPr lang="vi-VN" sz="3200" dirty="0" smtClean="0">
                <a:solidFill>
                  <a:schemeClr val="tx1"/>
                </a:solidFill>
                <a:latin typeface="Times New Roman" pitchFamily="18" charset="0"/>
                <a:cs typeface="Times New Roman" pitchFamily="18" charset="0"/>
              </a:rPr>
              <a:t>cấp bách, toàn cầu; ứng phó với biến đổi khí hậu, nước biển dâng</a:t>
            </a:r>
            <a:r>
              <a:rPr lang="en-US" sz="3200" dirty="0" smtClean="0">
                <a:solidFill>
                  <a:schemeClr val="tx1"/>
                </a:solidFill>
                <a:latin typeface="Times New Roman" pitchFamily="18" charset="0"/>
                <a:cs typeface="Times New Roman" pitchFamily="18" charset="0"/>
              </a:rPr>
              <a:t> </a:t>
            </a:r>
            <a:r>
              <a:rPr lang="vi-VN" sz="3200" dirty="0" smtClean="0">
                <a:solidFill>
                  <a:schemeClr val="tx1"/>
                </a:solidFill>
                <a:latin typeface="Times New Roman" pitchFamily="18" charset="0"/>
                <a:cs typeface="Times New Roman" pitchFamily="18" charset="0"/>
              </a:rPr>
              <a:t>còn hạn chế</a:t>
            </a:r>
            <a:endParaRPr lang="en-US" sz="3200" dirty="0" smtClean="0">
              <a:latin typeface="Times New Roman" pitchFamily="18" charset="0"/>
              <a:cs typeface="Times New Roman" pitchFamily="18" charset="0"/>
            </a:endParaRPr>
          </a:p>
        </p:txBody>
      </p:sp>
      <p:pic>
        <p:nvPicPr>
          <p:cNvPr id="6148" name="Picture 4" descr="C:\Users\KhanhNH\Desktop\NGT8 K12\NQ SO 36\BIEN DAO\Cong bo chien luoc tai nguyen bien.MOITRUONG.COM.VN.jpg"/>
          <p:cNvPicPr>
            <a:picLocks noChangeAspect="1" noChangeArrowheads="1"/>
          </p:cNvPicPr>
          <p:nvPr/>
        </p:nvPicPr>
        <p:blipFill>
          <a:blip r:embed="rId3"/>
          <a:srcRect/>
          <a:stretch>
            <a:fillRect/>
          </a:stretch>
        </p:blipFill>
        <p:spPr bwMode="auto">
          <a:xfrm>
            <a:off x="7023370" y="778213"/>
            <a:ext cx="5168630" cy="4269429"/>
          </a:xfrm>
          <a:prstGeom prst="rect">
            <a:avLst/>
          </a:prstGeom>
          <a:noFill/>
        </p:spPr>
      </p:pic>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2079625" y="-15875"/>
            <a:ext cx="10112375" cy="788988"/>
          </a:xfrm>
        </p:spPr>
        <p:txBody>
          <a:bodyPr/>
          <a:lstStyle/>
          <a:p>
            <a:r>
              <a:rPr lang="en-GB" sz="4000" dirty="0" smtClean="0">
                <a:solidFill>
                  <a:schemeClr val="bg1"/>
                </a:solidFill>
                <a:latin typeface="Arial" charset="0"/>
                <a:cs typeface="Arial" charset="0"/>
              </a:rPr>
              <a:t>I. TÌNH HÌNH VÀ NGUYÊN NHÂN</a:t>
            </a:r>
          </a:p>
        </p:txBody>
      </p:sp>
      <p:sp>
        <p:nvSpPr>
          <p:cNvPr id="3" name="Content Placeholder 2"/>
          <p:cNvSpPr>
            <a:spLocks noGrp="1"/>
          </p:cNvSpPr>
          <p:nvPr>
            <p:ph idx="1"/>
          </p:nvPr>
        </p:nvSpPr>
        <p:spPr>
          <a:xfrm>
            <a:off x="194550" y="1430970"/>
            <a:ext cx="4957763" cy="673100"/>
          </a:xfrm>
          <a:solidFill>
            <a:schemeClr val="accent4">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oAutofit/>
          </a:bodyPr>
          <a:lstStyle/>
          <a:p>
            <a:pPr marL="0" indent="0" fontAlgn="auto">
              <a:spcAft>
                <a:spcPts val="0"/>
              </a:spcAft>
              <a:buFont typeface="Arial" panose="020B0604020202020204" pitchFamily="34" charset="0"/>
              <a:buNone/>
              <a:defRPr/>
            </a:pPr>
            <a:r>
              <a:rPr lang="en-GB" sz="4800" dirty="0" smtClean="0">
                <a:solidFill>
                  <a:srgbClr val="B00000"/>
                </a:solidFill>
                <a:latin typeface="Times New Roman" pitchFamily="18" charset="0"/>
                <a:cs typeface="Times New Roman" pitchFamily="18" charset="0"/>
              </a:rPr>
              <a:t>        </a:t>
            </a:r>
            <a:r>
              <a:rPr lang="en-GB" sz="4800" dirty="0" err="1" smtClean="0">
                <a:solidFill>
                  <a:srgbClr val="B00000"/>
                </a:solidFill>
                <a:latin typeface="Times New Roman" pitchFamily="18" charset="0"/>
                <a:cs typeface="Times New Roman" pitchFamily="18" charset="0"/>
              </a:rPr>
              <a:t>Hạn</a:t>
            </a:r>
            <a:r>
              <a:rPr lang="en-GB" sz="4800" dirty="0" smtClean="0">
                <a:solidFill>
                  <a:srgbClr val="B00000"/>
                </a:solidFill>
                <a:latin typeface="Times New Roman" pitchFamily="18" charset="0"/>
                <a:cs typeface="Times New Roman" pitchFamily="18" charset="0"/>
              </a:rPr>
              <a:t> </a:t>
            </a:r>
            <a:r>
              <a:rPr lang="en-GB" sz="4800" dirty="0" err="1" smtClean="0">
                <a:solidFill>
                  <a:srgbClr val="B00000"/>
                </a:solidFill>
                <a:latin typeface="Times New Roman" pitchFamily="18" charset="0"/>
                <a:cs typeface="Times New Roman" pitchFamily="18" charset="0"/>
              </a:rPr>
              <a:t>chế</a:t>
            </a:r>
            <a:endParaRPr lang="en-GB" sz="4800" dirty="0">
              <a:solidFill>
                <a:srgbClr val="B00000"/>
              </a:solidFill>
              <a:latin typeface="Times New Roman" pitchFamily="18" charset="0"/>
              <a:cs typeface="Times New Roman" pitchFamily="18" charset="0"/>
            </a:endParaRPr>
          </a:p>
        </p:txBody>
      </p:sp>
      <p:sp>
        <p:nvSpPr>
          <p:cNvPr id="10" name="Flowchart: Connector 4"/>
          <p:cNvSpPr/>
          <p:nvPr/>
        </p:nvSpPr>
        <p:spPr>
          <a:xfrm>
            <a:off x="209259" y="3301947"/>
            <a:ext cx="532004" cy="1379431"/>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4605" tIns="14605" rIns="14605" bIns="14605" spcCol="1270" anchor="ctr"/>
          <a:lstStyle/>
          <a:p>
            <a:pPr algn="ctr" defTabSz="1022350" fontAlgn="auto">
              <a:lnSpc>
                <a:spcPct val="90000"/>
              </a:lnSpc>
              <a:spcAft>
                <a:spcPct val="35000"/>
              </a:spcAft>
              <a:defRPr/>
            </a:pPr>
            <a:endParaRPr lang="en-GB" sz="2300"/>
          </a:p>
        </p:txBody>
      </p:sp>
      <p:sp>
        <p:nvSpPr>
          <p:cNvPr id="13" name="Rectangle 12"/>
          <p:cNvSpPr/>
          <p:nvPr/>
        </p:nvSpPr>
        <p:spPr>
          <a:xfrm>
            <a:off x="229005" y="3007245"/>
            <a:ext cx="5841055" cy="3046988"/>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just" fontAlgn="auto">
              <a:spcBef>
                <a:spcPts val="0"/>
              </a:spcBef>
              <a:spcAft>
                <a:spcPts val="0"/>
              </a:spcAft>
              <a:defRPr/>
            </a:pPr>
            <a:r>
              <a:rPr lang="en-US" sz="3200" b="1" i="1" spc="-150" dirty="0" err="1" smtClean="0">
                <a:solidFill>
                  <a:srgbClr val="CD1D1D"/>
                </a:solidFill>
                <a:latin typeface="Times New Roman" pitchFamily="18" charset="0"/>
                <a:cs typeface="Times New Roman" pitchFamily="18" charset="0"/>
              </a:rPr>
              <a:t>Sáu</a:t>
            </a:r>
            <a:r>
              <a:rPr lang="en-US" sz="3200" b="1" i="1" spc="-150" dirty="0" smtClean="0">
                <a:solidFill>
                  <a:srgbClr val="CD1D1D"/>
                </a:solidFill>
                <a:latin typeface="Times New Roman" pitchFamily="18" charset="0"/>
                <a:cs typeface="Times New Roman" pitchFamily="18" charset="0"/>
              </a:rPr>
              <a:t> </a:t>
            </a:r>
            <a:r>
              <a:rPr lang="en-US" sz="3200" b="1" i="1" spc="-150" dirty="0" err="1" smtClean="0">
                <a:solidFill>
                  <a:srgbClr val="CD1D1D"/>
                </a:solidFill>
                <a:latin typeface="Times New Roman" pitchFamily="18" charset="0"/>
                <a:cs typeface="Times New Roman" pitchFamily="18" charset="0"/>
              </a:rPr>
              <a:t>là</a:t>
            </a:r>
            <a:r>
              <a:rPr lang="en-US" sz="3200" b="1" i="1" spc="-150" dirty="0" smtClean="0">
                <a:solidFill>
                  <a:srgbClr val="CD1D1D"/>
                </a:solidFill>
                <a:latin typeface="Times New Roman" pitchFamily="18" charset="0"/>
                <a:cs typeface="Times New Roman" pitchFamily="18" charset="0"/>
              </a:rPr>
              <a:t>, </a:t>
            </a:r>
            <a:r>
              <a:rPr lang="en-US" sz="3200" spc="-150" dirty="0" smtClean="0">
                <a:solidFill>
                  <a:schemeClr val="tx1"/>
                </a:solidFill>
                <a:latin typeface="Times New Roman" pitchFamily="18" charset="0"/>
                <a:cs typeface="Times New Roman" pitchFamily="18" charset="0"/>
              </a:rPr>
              <a:t>n</a:t>
            </a:r>
            <a:r>
              <a:rPr lang="vi-VN" sz="3200" dirty="0" smtClean="0">
                <a:solidFill>
                  <a:schemeClr val="tx1"/>
                </a:solidFill>
                <a:latin typeface="Times New Roman" pitchFamily="18" charset="0"/>
                <a:cs typeface="Times New Roman" pitchFamily="18" charset="0"/>
              </a:rPr>
              <a:t>guồn nhân lực và đội ngũ cán bộ khoa học công nghệ về biển chưa đáp ứng được yêu cầu</a:t>
            </a:r>
            <a:r>
              <a:rPr lang="en-US" sz="3200" dirty="0" smtClean="0">
                <a:solidFill>
                  <a:schemeClr val="tx1"/>
                </a:solidFill>
                <a:latin typeface="Times New Roman" pitchFamily="18" charset="0"/>
                <a:cs typeface="Times New Roman" pitchFamily="18" charset="0"/>
              </a:rPr>
              <a:t>; KH-CN</a:t>
            </a:r>
            <a:r>
              <a:rPr lang="vi-VN" sz="3200" dirty="0" smtClean="0">
                <a:solidFill>
                  <a:schemeClr val="tx1"/>
                </a:solidFill>
                <a:latin typeface="Times New Roman" pitchFamily="18" charset="0"/>
                <a:cs typeface="Times New Roman" pitchFamily="18" charset="0"/>
              </a:rPr>
              <a:t> chưa thực sự là nhân tố then chốt trong phát triển bền vững biển</a:t>
            </a:r>
            <a:endParaRPr lang="en-US" sz="3200" dirty="0" smtClean="0">
              <a:latin typeface="Times New Roman" pitchFamily="18" charset="0"/>
              <a:cs typeface="Times New Roman" pitchFamily="18" charset="0"/>
            </a:endParaRPr>
          </a:p>
        </p:txBody>
      </p:sp>
      <p:pic>
        <p:nvPicPr>
          <p:cNvPr id="7170" name="Picture 2" descr="C:\Users\KhanhNH\Desktop\NGT8 K12\NQ SO 36\BIEN DAO\anh-dep-ve-bien-dao-viet-nam-3.jpg"/>
          <p:cNvPicPr>
            <a:picLocks noChangeAspect="1" noChangeArrowheads="1"/>
          </p:cNvPicPr>
          <p:nvPr/>
        </p:nvPicPr>
        <p:blipFill>
          <a:blip r:embed="rId3"/>
          <a:srcRect/>
          <a:stretch>
            <a:fillRect/>
          </a:stretch>
        </p:blipFill>
        <p:spPr bwMode="auto">
          <a:xfrm>
            <a:off x="6847056" y="1151917"/>
            <a:ext cx="4762500" cy="3581400"/>
          </a:xfrm>
          <a:prstGeom prst="rect">
            <a:avLst/>
          </a:prstGeom>
          <a:noFill/>
        </p:spPr>
      </p:pic>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2079625" y="-15875"/>
            <a:ext cx="10112375" cy="788988"/>
          </a:xfrm>
        </p:spPr>
        <p:txBody>
          <a:bodyPr/>
          <a:lstStyle/>
          <a:p>
            <a:r>
              <a:rPr lang="en-GB" sz="4000" dirty="0" smtClean="0">
                <a:solidFill>
                  <a:schemeClr val="bg1"/>
                </a:solidFill>
                <a:latin typeface="Arial" charset="0"/>
                <a:cs typeface="Arial" charset="0"/>
              </a:rPr>
              <a:t>I. TÌNH HÌNH VÀ NGUYÊN NHÂN</a:t>
            </a:r>
          </a:p>
        </p:txBody>
      </p:sp>
      <p:sp>
        <p:nvSpPr>
          <p:cNvPr id="3" name="Content Placeholder 2"/>
          <p:cNvSpPr>
            <a:spLocks noGrp="1"/>
          </p:cNvSpPr>
          <p:nvPr>
            <p:ph idx="1"/>
          </p:nvPr>
        </p:nvSpPr>
        <p:spPr>
          <a:xfrm>
            <a:off x="194550" y="964050"/>
            <a:ext cx="4957763" cy="673100"/>
          </a:xfrm>
          <a:solidFill>
            <a:schemeClr val="accent4">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oAutofit/>
          </a:bodyPr>
          <a:lstStyle/>
          <a:p>
            <a:pPr marL="0" indent="0" fontAlgn="auto">
              <a:spcAft>
                <a:spcPts val="0"/>
              </a:spcAft>
              <a:buFont typeface="Arial" panose="020B0604020202020204" pitchFamily="34" charset="0"/>
              <a:buNone/>
              <a:defRPr/>
            </a:pPr>
            <a:r>
              <a:rPr lang="en-GB" sz="4800" dirty="0" smtClean="0">
                <a:solidFill>
                  <a:srgbClr val="B00000"/>
                </a:solidFill>
                <a:latin typeface="Times New Roman" pitchFamily="18" charset="0"/>
                <a:cs typeface="Times New Roman" pitchFamily="18" charset="0"/>
              </a:rPr>
              <a:t>        </a:t>
            </a:r>
            <a:r>
              <a:rPr lang="en-GB" sz="4800" dirty="0" err="1" smtClean="0">
                <a:solidFill>
                  <a:srgbClr val="B00000"/>
                </a:solidFill>
                <a:latin typeface="Times New Roman" pitchFamily="18" charset="0"/>
                <a:cs typeface="Times New Roman" pitchFamily="18" charset="0"/>
              </a:rPr>
              <a:t>Hạn</a:t>
            </a:r>
            <a:r>
              <a:rPr lang="en-GB" sz="4800" dirty="0" smtClean="0">
                <a:solidFill>
                  <a:srgbClr val="B00000"/>
                </a:solidFill>
                <a:latin typeface="Times New Roman" pitchFamily="18" charset="0"/>
                <a:cs typeface="Times New Roman" pitchFamily="18" charset="0"/>
              </a:rPr>
              <a:t> </a:t>
            </a:r>
            <a:r>
              <a:rPr lang="en-GB" sz="4800" dirty="0" err="1" smtClean="0">
                <a:solidFill>
                  <a:srgbClr val="B00000"/>
                </a:solidFill>
                <a:latin typeface="Times New Roman" pitchFamily="18" charset="0"/>
                <a:cs typeface="Times New Roman" pitchFamily="18" charset="0"/>
              </a:rPr>
              <a:t>chế</a:t>
            </a:r>
            <a:endParaRPr lang="en-GB" sz="4800" dirty="0">
              <a:solidFill>
                <a:srgbClr val="B00000"/>
              </a:solidFill>
              <a:latin typeface="Times New Roman" pitchFamily="18" charset="0"/>
              <a:cs typeface="Times New Roman" pitchFamily="18" charset="0"/>
            </a:endParaRPr>
          </a:p>
        </p:txBody>
      </p:sp>
      <p:sp>
        <p:nvSpPr>
          <p:cNvPr id="10" name="Flowchart: Connector 4"/>
          <p:cNvSpPr/>
          <p:nvPr/>
        </p:nvSpPr>
        <p:spPr>
          <a:xfrm>
            <a:off x="209259" y="3301947"/>
            <a:ext cx="532004" cy="1379431"/>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4605" tIns="14605" rIns="14605" bIns="14605" spcCol="1270" anchor="ctr"/>
          <a:lstStyle/>
          <a:p>
            <a:pPr algn="ctr" defTabSz="1022350" fontAlgn="auto">
              <a:lnSpc>
                <a:spcPct val="90000"/>
              </a:lnSpc>
              <a:spcAft>
                <a:spcPct val="35000"/>
              </a:spcAft>
              <a:defRPr/>
            </a:pPr>
            <a:endParaRPr lang="en-GB" sz="2300"/>
          </a:p>
        </p:txBody>
      </p:sp>
      <p:sp>
        <p:nvSpPr>
          <p:cNvPr id="13" name="Rectangle 12"/>
          <p:cNvSpPr/>
          <p:nvPr/>
        </p:nvSpPr>
        <p:spPr>
          <a:xfrm>
            <a:off x="272371" y="2034495"/>
            <a:ext cx="5214026" cy="1569660"/>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fontAlgn="auto">
              <a:spcBef>
                <a:spcPts val="0"/>
              </a:spcBef>
              <a:spcAft>
                <a:spcPts val="0"/>
              </a:spcAft>
              <a:defRPr/>
            </a:pPr>
            <a:r>
              <a:rPr lang="en-US" sz="3200" b="1" i="1" spc="-150" dirty="0" err="1" smtClean="0">
                <a:solidFill>
                  <a:srgbClr val="CD1D1D"/>
                </a:solidFill>
                <a:latin typeface="Times New Roman" pitchFamily="18" charset="0"/>
                <a:cs typeface="Times New Roman" pitchFamily="18" charset="0"/>
              </a:rPr>
              <a:t>Bảy</a:t>
            </a:r>
            <a:r>
              <a:rPr lang="en-US" sz="3200" b="1" i="1" spc="-150" dirty="0" smtClean="0">
                <a:solidFill>
                  <a:srgbClr val="CD1D1D"/>
                </a:solidFill>
                <a:latin typeface="Times New Roman" pitchFamily="18" charset="0"/>
                <a:cs typeface="Times New Roman" pitchFamily="18" charset="0"/>
              </a:rPr>
              <a:t> </a:t>
            </a:r>
            <a:r>
              <a:rPr lang="en-US" sz="3200" b="1" i="1" spc="-150" dirty="0" err="1" smtClean="0">
                <a:solidFill>
                  <a:srgbClr val="CD1D1D"/>
                </a:solidFill>
                <a:latin typeface="Times New Roman" pitchFamily="18" charset="0"/>
                <a:cs typeface="Times New Roman" pitchFamily="18" charset="0"/>
              </a:rPr>
              <a:t>là</a:t>
            </a:r>
            <a:r>
              <a:rPr lang="en-US" sz="3200" b="1" i="1" spc="-150" dirty="0" smtClean="0">
                <a:solidFill>
                  <a:srgbClr val="CD1D1D"/>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Khoảng</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cách</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giàu</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nghèo</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của</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người</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dân</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ven</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biển</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ngày</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càng</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tăng</a:t>
            </a:r>
            <a:endParaRPr lang="en-US" sz="3200" dirty="0" smtClean="0">
              <a:latin typeface="Times New Roman" pitchFamily="18" charset="0"/>
              <a:cs typeface="Times New Roman" pitchFamily="18" charset="0"/>
            </a:endParaRPr>
          </a:p>
        </p:txBody>
      </p:sp>
      <p:pic>
        <p:nvPicPr>
          <p:cNvPr id="8194" name="Picture 2" descr="C:\Users\KhanhNH\Desktop\NGT8 K12\NQ SO 36\BIEN DAO\vov_sat_lo_felr.jpg"/>
          <p:cNvPicPr>
            <a:picLocks noChangeAspect="1" noChangeArrowheads="1"/>
          </p:cNvPicPr>
          <p:nvPr/>
        </p:nvPicPr>
        <p:blipFill>
          <a:blip r:embed="rId3"/>
          <a:srcRect/>
          <a:stretch>
            <a:fillRect/>
          </a:stretch>
        </p:blipFill>
        <p:spPr bwMode="auto">
          <a:xfrm>
            <a:off x="6777950" y="2613701"/>
            <a:ext cx="4667250" cy="2914650"/>
          </a:xfrm>
          <a:prstGeom prst="rect">
            <a:avLst/>
          </a:prstGeom>
          <a:noFill/>
        </p:spPr>
      </p:pic>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2079625" y="-15875"/>
            <a:ext cx="10112375" cy="788988"/>
          </a:xfrm>
        </p:spPr>
        <p:txBody>
          <a:bodyPr/>
          <a:lstStyle/>
          <a:p>
            <a:r>
              <a:rPr lang="en-GB" sz="4000" dirty="0" smtClean="0">
                <a:solidFill>
                  <a:schemeClr val="bg1"/>
                </a:solidFill>
                <a:latin typeface="Arial" charset="0"/>
                <a:cs typeface="Arial" charset="0"/>
              </a:rPr>
              <a:t>I. TÌNH HÌNH VÀ NGUYÊN NHÂN</a:t>
            </a:r>
          </a:p>
        </p:txBody>
      </p:sp>
      <p:sp>
        <p:nvSpPr>
          <p:cNvPr id="3" name="Content Placeholder 2"/>
          <p:cNvSpPr>
            <a:spLocks noGrp="1"/>
          </p:cNvSpPr>
          <p:nvPr>
            <p:ph idx="1"/>
          </p:nvPr>
        </p:nvSpPr>
        <p:spPr>
          <a:xfrm>
            <a:off x="194550" y="1430970"/>
            <a:ext cx="4957763" cy="673100"/>
          </a:xfrm>
          <a:solidFill>
            <a:schemeClr val="accent4">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oAutofit/>
          </a:bodyPr>
          <a:lstStyle/>
          <a:p>
            <a:pPr marL="0" indent="0" fontAlgn="auto">
              <a:spcAft>
                <a:spcPts val="0"/>
              </a:spcAft>
              <a:buFont typeface="Arial" panose="020B0604020202020204" pitchFamily="34" charset="0"/>
              <a:buNone/>
              <a:defRPr/>
            </a:pPr>
            <a:r>
              <a:rPr lang="en-GB" sz="4800" dirty="0" smtClean="0">
                <a:solidFill>
                  <a:srgbClr val="B00000"/>
                </a:solidFill>
                <a:latin typeface="Times New Roman" pitchFamily="18" charset="0"/>
                <a:cs typeface="Times New Roman" pitchFamily="18" charset="0"/>
              </a:rPr>
              <a:t>        </a:t>
            </a:r>
            <a:r>
              <a:rPr lang="en-GB" sz="4800" dirty="0" err="1" smtClean="0">
                <a:solidFill>
                  <a:srgbClr val="B00000"/>
                </a:solidFill>
                <a:latin typeface="Times New Roman" pitchFamily="18" charset="0"/>
                <a:cs typeface="Times New Roman" pitchFamily="18" charset="0"/>
              </a:rPr>
              <a:t>Hạn</a:t>
            </a:r>
            <a:r>
              <a:rPr lang="en-GB" sz="4800" dirty="0" smtClean="0">
                <a:solidFill>
                  <a:srgbClr val="B00000"/>
                </a:solidFill>
                <a:latin typeface="Times New Roman" pitchFamily="18" charset="0"/>
                <a:cs typeface="Times New Roman" pitchFamily="18" charset="0"/>
              </a:rPr>
              <a:t> </a:t>
            </a:r>
            <a:r>
              <a:rPr lang="en-GB" sz="4800" dirty="0" err="1" smtClean="0">
                <a:solidFill>
                  <a:srgbClr val="B00000"/>
                </a:solidFill>
                <a:latin typeface="Times New Roman" pitchFamily="18" charset="0"/>
                <a:cs typeface="Times New Roman" pitchFamily="18" charset="0"/>
              </a:rPr>
              <a:t>chế</a:t>
            </a:r>
            <a:endParaRPr lang="en-GB" sz="4800" dirty="0">
              <a:solidFill>
                <a:srgbClr val="B00000"/>
              </a:solidFill>
              <a:latin typeface="Times New Roman" pitchFamily="18" charset="0"/>
              <a:cs typeface="Times New Roman" pitchFamily="18" charset="0"/>
            </a:endParaRPr>
          </a:p>
        </p:txBody>
      </p:sp>
      <p:sp>
        <p:nvSpPr>
          <p:cNvPr id="10" name="Flowchart: Connector 4"/>
          <p:cNvSpPr/>
          <p:nvPr/>
        </p:nvSpPr>
        <p:spPr>
          <a:xfrm>
            <a:off x="209259" y="3301947"/>
            <a:ext cx="532004" cy="1379431"/>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4605" tIns="14605" rIns="14605" bIns="14605" spcCol="1270" anchor="ctr"/>
          <a:lstStyle/>
          <a:p>
            <a:pPr algn="ctr" defTabSz="1022350" fontAlgn="auto">
              <a:lnSpc>
                <a:spcPct val="90000"/>
              </a:lnSpc>
              <a:spcAft>
                <a:spcPct val="35000"/>
              </a:spcAft>
              <a:defRPr/>
            </a:pPr>
            <a:endParaRPr lang="en-GB" sz="2300"/>
          </a:p>
        </p:txBody>
      </p:sp>
      <p:sp>
        <p:nvSpPr>
          <p:cNvPr id="13" name="Rectangle 12"/>
          <p:cNvSpPr/>
          <p:nvPr/>
        </p:nvSpPr>
        <p:spPr>
          <a:xfrm>
            <a:off x="229005" y="2520870"/>
            <a:ext cx="11658600" cy="1077218"/>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a:spAutoFit/>
          </a:bodyPr>
          <a:lstStyle/>
          <a:p>
            <a:pPr algn="just" fontAlgn="auto">
              <a:spcBef>
                <a:spcPts val="0"/>
              </a:spcBef>
              <a:spcAft>
                <a:spcPts val="0"/>
              </a:spcAft>
              <a:defRPr/>
            </a:pPr>
            <a:r>
              <a:rPr lang="en-US" sz="3200" b="1" i="1" spc="-150" dirty="0" err="1" smtClean="0">
                <a:solidFill>
                  <a:srgbClr val="CD1D1D"/>
                </a:solidFill>
                <a:latin typeface="Times New Roman" pitchFamily="18" charset="0"/>
                <a:cs typeface="Times New Roman" pitchFamily="18" charset="0"/>
              </a:rPr>
              <a:t>Tám</a:t>
            </a:r>
            <a:r>
              <a:rPr lang="en-US" sz="3200" b="1" i="1" spc="-150" dirty="0" smtClean="0">
                <a:solidFill>
                  <a:srgbClr val="CD1D1D"/>
                </a:solidFill>
                <a:latin typeface="Times New Roman" pitchFamily="18" charset="0"/>
                <a:cs typeface="Times New Roman" pitchFamily="18" charset="0"/>
              </a:rPr>
              <a:t> </a:t>
            </a:r>
            <a:r>
              <a:rPr lang="en-US" sz="3200" b="1" i="1" spc="-150" dirty="0" err="1" smtClean="0">
                <a:solidFill>
                  <a:srgbClr val="CD1D1D"/>
                </a:solidFill>
                <a:latin typeface="Times New Roman" pitchFamily="18" charset="0"/>
                <a:cs typeface="Times New Roman" pitchFamily="18" charset="0"/>
              </a:rPr>
              <a:t>là</a:t>
            </a:r>
            <a:r>
              <a:rPr lang="en-US" sz="3200" b="1" i="1" spc="-150" dirty="0" smtClean="0">
                <a:solidFill>
                  <a:srgbClr val="CD1D1D"/>
                </a:solidFill>
                <a:latin typeface="Times New Roman" pitchFamily="18" charset="0"/>
                <a:cs typeface="Times New Roman" pitchFamily="18" charset="0"/>
              </a:rPr>
              <a:t>, </a:t>
            </a:r>
            <a:r>
              <a:rPr lang="vi-VN" sz="3200" dirty="0" smtClean="0">
                <a:solidFill>
                  <a:schemeClr val="tx1"/>
                </a:solidFill>
                <a:latin typeface="Times New Roman" pitchFamily="18" charset="0"/>
                <a:cs typeface="Times New Roman" pitchFamily="18" charset="0"/>
              </a:rPr>
              <a:t>Cơ chế phối hợp trong quản lý nhà nước về biển và trong việc tổ chức thực hiện Nghị quyết còn hạn chế</a:t>
            </a:r>
            <a:endParaRPr lang="en-US" sz="3200" dirty="0" smtClean="0">
              <a:latin typeface="Times New Roman" pitchFamily="18" charset="0"/>
              <a:cs typeface="Times New Roman" pitchFamily="18" charset="0"/>
            </a:endParaRPr>
          </a:p>
        </p:txBody>
      </p:sp>
      <p:pic>
        <p:nvPicPr>
          <p:cNvPr id="9218" name="Picture 2" descr="C:\Users\KhanhNH\Desktop\NGT8 K12\NQ SO 36\BIEN DAO\Làng chài ven biển Vũng Tàu7.jpg"/>
          <p:cNvPicPr>
            <a:picLocks noChangeAspect="1" noChangeArrowheads="1"/>
          </p:cNvPicPr>
          <p:nvPr/>
        </p:nvPicPr>
        <p:blipFill>
          <a:blip r:embed="rId3"/>
          <a:srcRect/>
          <a:stretch>
            <a:fillRect/>
          </a:stretch>
        </p:blipFill>
        <p:spPr bwMode="auto">
          <a:xfrm>
            <a:off x="0" y="3852153"/>
            <a:ext cx="12192000" cy="2688381"/>
          </a:xfrm>
          <a:prstGeom prst="rect">
            <a:avLst/>
          </a:prstGeom>
          <a:noFill/>
        </p:spPr>
      </p:pic>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2079625" y="-15875"/>
            <a:ext cx="10112375" cy="788988"/>
          </a:xfrm>
        </p:spPr>
        <p:txBody>
          <a:bodyPr/>
          <a:lstStyle/>
          <a:p>
            <a:r>
              <a:rPr lang="en-GB" sz="4000" dirty="0" smtClean="0">
                <a:solidFill>
                  <a:schemeClr val="bg1"/>
                </a:solidFill>
                <a:latin typeface="Arial" charset="0"/>
                <a:cs typeface="Arial" charset="0"/>
              </a:rPr>
              <a:t>I. TÌNH HÌNH VÀ NGUYÊN NHÂN</a:t>
            </a:r>
          </a:p>
        </p:txBody>
      </p:sp>
      <p:sp>
        <p:nvSpPr>
          <p:cNvPr id="3" name="Content Placeholder 2"/>
          <p:cNvSpPr>
            <a:spLocks noGrp="1"/>
          </p:cNvSpPr>
          <p:nvPr>
            <p:ph idx="1"/>
          </p:nvPr>
        </p:nvSpPr>
        <p:spPr>
          <a:xfrm>
            <a:off x="233458" y="1353149"/>
            <a:ext cx="7140108" cy="806389"/>
          </a:xfrm>
          <a:solidFill>
            <a:schemeClr val="accent4">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oAutofit/>
          </a:bodyPr>
          <a:lstStyle/>
          <a:p>
            <a:pPr marL="0" indent="0" fontAlgn="auto">
              <a:spcAft>
                <a:spcPts val="0"/>
              </a:spcAft>
              <a:buFont typeface="Arial" panose="020B0604020202020204" pitchFamily="34" charset="0"/>
              <a:buNone/>
              <a:defRPr/>
            </a:pPr>
            <a:r>
              <a:rPr lang="en-GB" sz="4800" dirty="0" smtClean="0">
                <a:solidFill>
                  <a:srgbClr val="B00000"/>
                </a:solidFill>
                <a:latin typeface="Times New Roman" pitchFamily="18" charset="0"/>
                <a:cs typeface="Times New Roman" pitchFamily="18" charset="0"/>
              </a:rPr>
              <a:t> </a:t>
            </a:r>
            <a:r>
              <a:rPr lang="en-GB" sz="4800" b="1" dirty="0" err="1" smtClean="0">
                <a:solidFill>
                  <a:srgbClr val="B00000"/>
                </a:solidFill>
                <a:latin typeface="Times New Roman" pitchFamily="18" charset="0"/>
                <a:cs typeface="Times New Roman" pitchFamily="18" charset="0"/>
              </a:rPr>
              <a:t>Nguyên</a:t>
            </a:r>
            <a:r>
              <a:rPr lang="en-GB" sz="4800" b="1" dirty="0" smtClean="0">
                <a:solidFill>
                  <a:srgbClr val="B00000"/>
                </a:solidFill>
                <a:latin typeface="Times New Roman" pitchFamily="18" charset="0"/>
                <a:cs typeface="Times New Roman" pitchFamily="18" charset="0"/>
              </a:rPr>
              <a:t> </a:t>
            </a:r>
            <a:r>
              <a:rPr lang="en-GB" sz="4800" b="1" dirty="0" err="1" smtClean="0">
                <a:solidFill>
                  <a:srgbClr val="B00000"/>
                </a:solidFill>
                <a:latin typeface="Times New Roman" pitchFamily="18" charset="0"/>
                <a:cs typeface="Times New Roman" pitchFamily="18" charset="0"/>
              </a:rPr>
              <a:t>nhân</a:t>
            </a:r>
            <a:r>
              <a:rPr lang="en-GB" sz="4800" b="1" dirty="0" smtClean="0">
                <a:solidFill>
                  <a:srgbClr val="B00000"/>
                </a:solidFill>
                <a:latin typeface="Times New Roman" pitchFamily="18" charset="0"/>
                <a:cs typeface="Times New Roman" pitchFamily="18" charset="0"/>
              </a:rPr>
              <a:t> </a:t>
            </a:r>
            <a:r>
              <a:rPr lang="en-GB" sz="4800" b="1" dirty="0" err="1" smtClean="0">
                <a:solidFill>
                  <a:srgbClr val="B00000"/>
                </a:solidFill>
                <a:latin typeface="Times New Roman" pitchFamily="18" charset="0"/>
                <a:cs typeface="Times New Roman" pitchFamily="18" charset="0"/>
              </a:rPr>
              <a:t>khách</a:t>
            </a:r>
            <a:r>
              <a:rPr lang="en-GB" sz="4800" b="1" dirty="0" smtClean="0">
                <a:solidFill>
                  <a:srgbClr val="B00000"/>
                </a:solidFill>
                <a:latin typeface="Times New Roman" pitchFamily="18" charset="0"/>
                <a:cs typeface="Times New Roman" pitchFamily="18" charset="0"/>
              </a:rPr>
              <a:t> </a:t>
            </a:r>
            <a:r>
              <a:rPr lang="en-GB" sz="4800" b="1" dirty="0" err="1" smtClean="0">
                <a:solidFill>
                  <a:srgbClr val="B00000"/>
                </a:solidFill>
                <a:latin typeface="Times New Roman" pitchFamily="18" charset="0"/>
                <a:cs typeface="Times New Roman" pitchFamily="18" charset="0"/>
              </a:rPr>
              <a:t>quan</a:t>
            </a:r>
            <a:endParaRPr lang="en-GB" sz="4800" b="1" dirty="0">
              <a:solidFill>
                <a:srgbClr val="B00000"/>
              </a:solidFill>
              <a:latin typeface="Times New Roman" pitchFamily="18" charset="0"/>
              <a:cs typeface="Times New Roman" pitchFamily="18" charset="0"/>
            </a:endParaRPr>
          </a:p>
        </p:txBody>
      </p:sp>
      <p:sp>
        <p:nvSpPr>
          <p:cNvPr id="10" name="Flowchart: Connector 4"/>
          <p:cNvSpPr/>
          <p:nvPr/>
        </p:nvSpPr>
        <p:spPr>
          <a:xfrm>
            <a:off x="209259" y="3301947"/>
            <a:ext cx="532004" cy="1379431"/>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4605" tIns="14605" rIns="14605" bIns="14605" spcCol="1270" anchor="ctr"/>
          <a:lstStyle/>
          <a:p>
            <a:pPr algn="ctr" defTabSz="1022350" fontAlgn="auto">
              <a:lnSpc>
                <a:spcPct val="90000"/>
              </a:lnSpc>
              <a:spcAft>
                <a:spcPct val="35000"/>
              </a:spcAft>
              <a:defRPr/>
            </a:pPr>
            <a:endParaRPr lang="en-GB" sz="2300"/>
          </a:p>
        </p:txBody>
      </p:sp>
      <p:sp>
        <p:nvSpPr>
          <p:cNvPr id="13" name="Rectangle 12"/>
          <p:cNvSpPr/>
          <p:nvPr/>
        </p:nvSpPr>
        <p:spPr>
          <a:xfrm>
            <a:off x="229005" y="2890515"/>
            <a:ext cx="11658600" cy="2554545"/>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a:spAutoFit/>
          </a:bodyPr>
          <a:lstStyle/>
          <a:p>
            <a:pPr marL="0" indent="0" algn="just" eaLnBrk="1" fontAlgn="auto" hangingPunct="1">
              <a:spcAft>
                <a:spcPts val="0"/>
              </a:spcAft>
              <a:buFont typeface="Arial" panose="020B0604020202020204" pitchFamily="34" charset="0"/>
              <a:buNone/>
              <a:defRPr/>
            </a:pPr>
            <a:r>
              <a:rPr lang="en-US" sz="3200" b="1" i="1" spc="-150" dirty="0" smtClean="0">
                <a:solidFill>
                  <a:srgbClr val="CD1D1D"/>
                </a:solidFill>
                <a:latin typeface="Times New Roman" panose="02020603050405020304" pitchFamily="18" charset="0"/>
                <a:cs typeface="Times New Roman" panose="02020603050405020304" pitchFamily="18" charset="0"/>
              </a:rPr>
              <a:t>	</a:t>
            </a:r>
            <a:r>
              <a:rPr lang="vi-VN" sz="3200" dirty="0" smtClean="0">
                <a:latin typeface="Times New Roman" pitchFamily="18" charset="0"/>
                <a:cs typeface="Times New Roman" pitchFamily="18" charset="0"/>
              </a:rPr>
              <a:t>Tình hình khu vực, quốc tế diễn biến phức tạp; tranh chấp chủ quyền trên Biển Đông;</a:t>
            </a:r>
            <a:r>
              <a:rPr lang="en-US" sz="3200" dirty="0" smtClean="0">
                <a:latin typeface="Times New Roman" pitchFamily="18" charset="0"/>
                <a:cs typeface="Times New Roman" pitchFamily="18" charset="0"/>
              </a:rPr>
              <a:t> C</a:t>
            </a:r>
            <a:r>
              <a:rPr lang="vi-VN" sz="3200" dirty="0" smtClean="0">
                <a:latin typeface="Times New Roman" pitchFamily="18" charset="0"/>
                <a:cs typeface="Times New Roman" pitchFamily="18" charset="0"/>
              </a:rPr>
              <a:t>ác nước lớn tăng cường can dự và cạnh tranh chiến lược ở Biển Đông; </a:t>
            </a:r>
            <a:r>
              <a:rPr lang="en-US" sz="3200" dirty="0" smtClean="0">
                <a:latin typeface="Times New Roman" pitchFamily="18" charset="0"/>
                <a:cs typeface="Times New Roman" pitchFamily="18" charset="0"/>
              </a:rPr>
              <a:t>B</a:t>
            </a:r>
            <a:r>
              <a:rPr lang="vi-VN" sz="3200" dirty="0" smtClean="0">
                <a:latin typeface="Times New Roman" pitchFamily="18" charset="0"/>
                <a:cs typeface="Times New Roman" pitchFamily="18" charset="0"/>
              </a:rPr>
              <a:t>iến đổi khí hậu, nước biển dâng, mặt trái của toàn cầu hóa, dịch bệnh, khủng hoảng tài chính toàn cầu, sự sụt giảm giá dầu thế giới…</a:t>
            </a:r>
            <a:endParaRPr lang="en-US" sz="3200" dirty="0" smtClean="0">
              <a:solidFill>
                <a:schemeClr val="tx1"/>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2079625" y="-15875"/>
            <a:ext cx="10112375" cy="788988"/>
          </a:xfrm>
        </p:spPr>
        <p:txBody>
          <a:bodyPr/>
          <a:lstStyle/>
          <a:p>
            <a:r>
              <a:rPr lang="en-GB" sz="4000" dirty="0" smtClean="0">
                <a:solidFill>
                  <a:schemeClr val="bg1"/>
                </a:solidFill>
                <a:latin typeface="Arial" charset="0"/>
                <a:cs typeface="Arial" charset="0"/>
              </a:rPr>
              <a:t>I. TÌNH HÌNH VÀ NGUYÊN NHÂN</a:t>
            </a:r>
          </a:p>
        </p:txBody>
      </p:sp>
      <p:sp>
        <p:nvSpPr>
          <p:cNvPr id="3" name="Content Placeholder 2"/>
          <p:cNvSpPr>
            <a:spLocks noGrp="1"/>
          </p:cNvSpPr>
          <p:nvPr>
            <p:ph idx="1"/>
          </p:nvPr>
        </p:nvSpPr>
        <p:spPr>
          <a:xfrm>
            <a:off x="233460" y="1353149"/>
            <a:ext cx="7490302" cy="806389"/>
          </a:xfrm>
          <a:solidFill>
            <a:schemeClr val="accent4">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oAutofit/>
          </a:bodyPr>
          <a:lstStyle/>
          <a:p>
            <a:pPr marL="0" indent="0" fontAlgn="auto">
              <a:spcAft>
                <a:spcPts val="0"/>
              </a:spcAft>
              <a:buFont typeface="Arial" panose="020B0604020202020204" pitchFamily="34" charset="0"/>
              <a:buNone/>
              <a:defRPr/>
            </a:pPr>
            <a:r>
              <a:rPr lang="en-GB" sz="4800" dirty="0" smtClean="0">
                <a:solidFill>
                  <a:srgbClr val="B00000"/>
                </a:solidFill>
                <a:latin typeface="Times New Roman" pitchFamily="18" charset="0"/>
                <a:cs typeface="Times New Roman" pitchFamily="18" charset="0"/>
              </a:rPr>
              <a:t> </a:t>
            </a:r>
            <a:r>
              <a:rPr lang="en-GB" sz="4800" dirty="0" err="1" smtClean="0">
                <a:solidFill>
                  <a:srgbClr val="B00000"/>
                </a:solidFill>
                <a:latin typeface="Times New Roman" pitchFamily="18" charset="0"/>
                <a:cs typeface="Times New Roman" pitchFamily="18" charset="0"/>
              </a:rPr>
              <a:t>Có</a:t>
            </a:r>
            <a:r>
              <a:rPr lang="en-GB" sz="4800" dirty="0" smtClean="0">
                <a:solidFill>
                  <a:srgbClr val="B00000"/>
                </a:solidFill>
                <a:latin typeface="Times New Roman" pitchFamily="18" charset="0"/>
                <a:cs typeface="Times New Roman" pitchFamily="18" charset="0"/>
              </a:rPr>
              <a:t> 8 </a:t>
            </a:r>
            <a:r>
              <a:rPr lang="en-GB" sz="4800" dirty="0" err="1" smtClean="0">
                <a:solidFill>
                  <a:srgbClr val="B00000"/>
                </a:solidFill>
                <a:latin typeface="Times New Roman" pitchFamily="18" charset="0"/>
                <a:cs typeface="Times New Roman" pitchFamily="18" charset="0"/>
              </a:rPr>
              <a:t>nguyên</a:t>
            </a:r>
            <a:r>
              <a:rPr lang="en-GB" sz="4800" dirty="0" smtClean="0">
                <a:solidFill>
                  <a:srgbClr val="B00000"/>
                </a:solidFill>
                <a:latin typeface="Times New Roman" pitchFamily="18" charset="0"/>
                <a:cs typeface="Times New Roman" pitchFamily="18" charset="0"/>
              </a:rPr>
              <a:t> </a:t>
            </a:r>
            <a:r>
              <a:rPr lang="en-GB" sz="4800" dirty="0" err="1" smtClean="0">
                <a:solidFill>
                  <a:srgbClr val="B00000"/>
                </a:solidFill>
                <a:latin typeface="Times New Roman" pitchFamily="18" charset="0"/>
                <a:cs typeface="Times New Roman" pitchFamily="18" charset="0"/>
              </a:rPr>
              <a:t>nhân</a:t>
            </a:r>
            <a:r>
              <a:rPr lang="en-GB" sz="4800" dirty="0" smtClean="0">
                <a:solidFill>
                  <a:srgbClr val="B00000"/>
                </a:solidFill>
                <a:latin typeface="Times New Roman" pitchFamily="18" charset="0"/>
                <a:cs typeface="Times New Roman" pitchFamily="18" charset="0"/>
              </a:rPr>
              <a:t> </a:t>
            </a:r>
            <a:r>
              <a:rPr lang="en-GB" sz="4800" dirty="0" err="1" smtClean="0">
                <a:solidFill>
                  <a:srgbClr val="B00000"/>
                </a:solidFill>
                <a:latin typeface="Times New Roman" pitchFamily="18" charset="0"/>
                <a:cs typeface="Times New Roman" pitchFamily="18" charset="0"/>
              </a:rPr>
              <a:t>chủ</a:t>
            </a:r>
            <a:r>
              <a:rPr lang="en-GB" sz="4800" dirty="0" smtClean="0">
                <a:solidFill>
                  <a:srgbClr val="B00000"/>
                </a:solidFill>
                <a:latin typeface="Times New Roman" pitchFamily="18" charset="0"/>
                <a:cs typeface="Times New Roman" pitchFamily="18" charset="0"/>
              </a:rPr>
              <a:t> </a:t>
            </a:r>
            <a:r>
              <a:rPr lang="en-GB" sz="4800" dirty="0" err="1" smtClean="0">
                <a:solidFill>
                  <a:srgbClr val="B00000"/>
                </a:solidFill>
                <a:latin typeface="Times New Roman" pitchFamily="18" charset="0"/>
                <a:cs typeface="Times New Roman" pitchFamily="18" charset="0"/>
              </a:rPr>
              <a:t>quan</a:t>
            </a:r>
            <a:endParaRPr lang="en-GB" sz="4800" dirty="0">
              <a:solidFill>
                <a:srgbClr val="B00000"/>
              </a:solidFill>
              <a:latin typeface="Times New Roman" pitchFamily="18" charset="0"/>
              <a:cs typeface="Times New Roman" pitchFamily="18" charset="0"/>
            </a:endParaRPr>
          </a:p>
        </p:txBody>
      </p:sp>
      <p:sp>
        <p:nvSpPr>
          <p:cNvPr id="10" name="Flowchart: Connector 4"/>
          <p:cNvSpPr/>
          <p:nvPr/>
        </p:nvSpPr>
        <p:spPr>
          <a:xfrm>
            <a:off x="209259" y="3301947"/>
            <a:ext cx="532004" cy="1379431"/>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4605" tIns="14605" rIns="14605" bIns="14605" spcCol="1270" anchor="ctr"/>
          <a:lstStyle/>
          <a:p>
            <a:pPr algn="ctr" defTabSz="1022350" fontAlgn="auto">
              <a:lnSpc>
                <a:spcPct val="90000"/>
              </a:lnSpc>
              <a:spcAft>
                <a:spcPct val="35000"/>
              </a:spcAft>
              <a:defRPr/>
            </a:pPr>
            <a:endParaRPr lang="en-GB" sz="2300"/>
          </a:p>
        </p:txBody>
      </p:sp>
      <p:sp>
        <p:nvSpPr>
          <p:cNvPr id="13" name="Rectangle 12"/>
          <p:cNvSpPr/>
          <p:nvPr/>
        </p:nvSpPr>
        <p:spPr>
          <a:xfrm>
            <a:off x="229005" y="2851605"/>
            <a:ext cx="11658600" cy="1569660"/>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a:spAutoFit/>
          </a:bodyPr>
          <a:lstStyle/>
          <a:p>
            <a:pPr algn="just" fontAlgn="auto">
              <a:spcBef>
                <a:spcPts val="0"/>
              </a:spcBef>
              <a:spcAft>
                <a:spcPts val="0"/>
              </a:spcAft>
              <a:defRPr/>
            </a:pPr>
            <a:r>
              <a:rPr lang="en-US" sz="3200" b="1" i="1" spc="-150" dirty="0" err="1">
                <a:solidFill>
                  <a:srgbClr val="CD1D1D"/>
                </a:solidFill>
                <a:latin typeface="Times New Roman" pitchFamily="18" charset="0"/>
                <a:cs typeface="Times New Roman" pitchFamily="18" charset="0"/>
              </a:rPr>
              <a:t>Một</a:t>
            </a:r>
            <a:r>
              <a:rPr lang="en-US" sz="3200" b="1" i="1" spc="-150" dirty="0">
                <a:solidFill>
                  <a:srgbClr val="CD1D1D"/>
                </a:solidFill>
                <a:latin typeface="Times New Roman" pitchFamily="18" charset="0"/>
                <a:cs typeface="Times New Roman" pitchFamily="18" charset="0"/>
              </a:rPr>
              <a:t> </a:t>
            </a:r>
            <a:r>
              <a:rPr lang="en-US" sz="3200" b="1" i="1" spc="-150" dirty="0" err="1">
                <a:solidFill>
                  <a:srgbClr val="CD1D1D"/>
                </a:solidFill>
                <a:latin typeface="Times New Roman" pitchFamily="18" charset="0"/>
                <a:cs typeface="Times New Roman" pitchFamily="18" charset="0"/>
              </a:rPr>
              <a:t>là</a:t>
            </a:r>
            <a:r>
              <a:rPr lang="en-US" sz="3200" b="1" i="1" spc="-150" dirty="0">
                <a:solidFill>
                  <a:srgbClr val="CD1D1D"/>
                </a:solidFill>
                <a:latin typeface="Times New Roman" pitchFamily="18" charset="0"/>
                <a:cs typeface="Times New Roman" pitchFamily="18" charset="0"/>
              </a:rPr>
              <a:t>, </a:t>
            </a:r>
            <a:r>
              <a:rPr lang="vi-VN" sz="3200" dirty="0" smtClean="0">
                <a:latin typeface="Times New Roman" pitchFamily="18" charset="0"/>
                <a:cs typeface="Times New Roman" pitchFamily="18" charset="0"/>
              </a:rPr>
              <a:t>Quá trình nhận thức về phát triển bền vững biển và phương thức quản lý tổng hợp, thống nhất về biển dựa trên hệ sinh thái chưa theo kịp với yêu cầu phát triển và xu thế thời đại</a:t>
            </a:r>
            <a:endParaRPr lang="en-US" sz="3200" dirty="0" smtClean="0">
              <a:solidFill>
                <a:schemeClr val="tx1"/>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1012890"/>
            <a:ext cx="12192000" cy="2489065"/>
          </a:xfrm>
          <a:prstGeom prst="roundRect">
            <a:avLst/>
          </a:prstGeom>
          <a:solidFill>
            <a:schemeClr val="accent5">
              <a:lumMod val="60000"/>
              <a:lumOff val="40000"/>
            </a:schemeClr>
          </a:solidFill>
        </p:spPr>
        <p:style>
          <a:lnRef idx="2">
            <a:schemeClr val="accent3"/>
          </a:lnRef>
          <a:fillRef idx="1">
            <a:schemeClr val="lt1"/>
          </a:fillRef>
          <a:effectRef idx="0">
            <a:schemeClr val="accent3"/>
          </a:effectRef>
          <a:fontRef idx="minor">
            <a:schemeClr val="dk1"/>
          </a:fontRef>
        </p:style>
        <p:txBody>
          <a:bodyPr lIns="616596" tIns="53341" rIns="99568" bIns="53339" spcCol="1270" anchor="ctr"/>
          <a:lstStyle/>
          <a:p>
            <a:pPr indent="-857250" algn="just" defTabSz="622300" fontAlgn="auto">
              <a:lnSpc>
                <a:spcPts val="8500"/>
              </a:lnSpc>
              <a:spcAft>
                <a:spcPct val="35000"/>
              </a:spcAft>
              <a:defRPr/>
            </a:pPr>
            <a:endParaRPr lang="en-GB" sz="3200" dirty="0">
              <a:latin typeface="Times New Roman" panose="02020603050405020304" pitchFamily="18" charset="0"/>
              <a:cs typeface="Times New Roman" panose="02020603050405020304" pitchFamily="18" charset="0"/>
            </a:endParaRPr>
          </a:p>
        </p:txBody>
      </p:sp>
      <p:sp>
        <p:nvSpPr>
          <p:cNvPr id="7" name="Rectangle 6"/>
          <p:cNvSpPr/>
          <p:nvPr/>
        </p:nvSpPr>
        <p:spPr>
          <a:xfrm>
            <a:off x="505837" y="1216385"/>
            <a:ext cx="11031166" cy="2062103"/>
          </a:xfrm>
          <a:prstGeom prst="rect">
            <a:avLst/>
          </a:prstGeom>
        </p:spPr>
        <p:txBody>
          <a:bodyPr wrap="square">
            <a:spAutoFit/>
          </a:bodyPr>
          <a:lstStyle/>
          <a:p>
            <a:pPr algn="just"/>
            <a:r>
              <a:rPr lang="en-US" sz="3200" b="1" i="1" dirty="0" smtClean="0"/>
              <a:t>	</a:t>
            </a:r>
            <a:r>
              <a:rPr lang="en-US" sz="3200" b="1" i="1" dirty="0" err="1" smtClean="0"/>
              <a:t>Hai</a:t>
            </a:r>
            <a:r>
              <a:rPr lang="en-US" sz="3200" b="1" i="1" dirty="0" smtClean="0"/>
              <a:t> </a:t>
            </a:r>
            <a:r>
              <a:rPr lang="en-US" sz="3200" b="1" i="1" dirty="0" err="1" smtClean="0"/>
              <a:t>là</a:t>
            </a:r>
            <a:r>
              <a:rPr lang="en-US" sz="3200" b="1" i="1" dirty="0" smtClean="0"/>
              <a:t>, </a:t>
            </a:r>
            <a:r>
              <a:rPr lang="vi-VN" sz="3200" dirty="0" smtClean="0"/>
              <a:t>Một số mục tiêu, nhiệm vụ và giải pháp đề ra còn bất cập, chưa khả thi do diễn biến nhanh chóng của tình hình khu vực và thế giới; một số chỉ tiêu cao hơn khả năng cân đối nguồn lực và điều kiện đất nước</a:t>
            </a:r>
            <a:endParaRPr lang="en-US" sz="3200" dirty="0" smtClean="0"/>
          </a:p>
        </p:txBody>
      </p:sp>
      <p:sp>
        <p:nvSpPr>
          <p:cNvPr id="11" name="Title 1"/>
          <p:cNvSpPr txBox="1">
            <a:spLocks/>
          </p:cNvSpPr>
          <p:nvPr/>
        </p:nvSpPr>
        <p:spPr bwMode="auto">
          <a:xfrm>
            <a:off x="2079625" y="-15875"/>
            <a:ext cx="10112375" cy="7889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GB" sz="4000" b="0" i="0" u="none" strike="noStrike" kern="1200" cap="none" spc="0" normalizeH="0" baseline="0" noProof="0" smtClean="0">
                <a:ln>
                  <a:noFill/>
                </a:ln>
                <a:solidFill>
                  <a:schemeClr val="bg1"/>
                </a:solidFill>
                <a:effectLst/>
                <a:uLnTx/>
                <a:uFillTx/>
                <a:latin typeface="Arial" charset="0"/>
                <a:ea typeface="+mj-ea"/>
                <a:cs typeface="Arial" charset="0"/>
              </a:rPr>
              <a:t>I. TÌNH HÌNH VÀ NGUYÊN NHÂN</a:t>
            </a:r>
            <a:endParaRPr kumimoji="0" lang="en-GB" sz="4000" b="0" i="0" u="none" strike="noStrike" kern="1200" cap="none" spc="0" normalizeH="0" baseline="0" noProof="0" dirty="0" smtClean="0">
              <a:ln>
                <a:noFill/>
              </a:ln>
              <a:solidFill>
                <a:schemeClr val="bg1"/>
              </a:solidFill>
              <a:effectLst/>
              <a:uLnTx/>
              <a:uFillTx/>
              <a:latin typeface="Arial" charset="0"/>
              <a:ea typeface="+mj-ea"/>
              <a:cs typeface="Arial" charset="0"/>
            </a:endParaRPr>
          </a:p>
        </p:txBody>
      </p:sp>
      <p:pic>
        <p:nvPicPr>
          <p:cNvPr id="10242" name="Picture 2" descr="C:\Users\KhanhNH\Desktop\NGT8 K12\NQ SO 36\tbt-phat-bieu-khai-mac-1_esqb.jpg"/>
          <p:cNvPicPr>
            <a:picLocks noChangeAspect="1" noChangeArrowheads="1"/>
          </p:cNvPicPr>
          <p:nvPr/>
        </p:nvPicPr>
        <p:blipFill>
          <a:blip r:embed="rId3"/>
          <a:srcRect/>
          <a:stretch>
            <a:fillRect/>
          </a:stretch>
        </p:blipFill>
        <p:spPr bwMode="auto">
          <a:xfrm>
            <a:off x="389105" y="3735424"/>
            <a:ext cx="5154849" cy="2646936"/>
          </a:xfrm>
          <a:prstGeom prst="rect">
            <a:avLst/>
          </a:prstGeom>
          <a:noFill/>
        </p:spPr>
      </p:pic>
      <p:pic>
        <p:nvPicPr>
          <p:cNvPr id="10243" name="Picture 3" descr="C:\Users\KhanhNH\Desktop\NGT8 K12\NQ SO 36\hoi-nghi-tw-8_pfby.jpg"/>
          <p:cNvPicPr>
            <a:picLocks noChangeAspect="1" noChangeArrowheads="1"/>
          </p:cNvPicPr>
          <p:nvPr/>
        </p:nvPicPr>
        <p:blipFill>
          <a:blip r:embed="rId4"/>
          <a:srcRect/>
          <a:stretch>
            <a:fillRect/>
          </a:stretch>
        </p:blipFill>
        <p:spPr bwMode="auto">
          <a:xfrm>
            <a:off x="6252047" y="3871609"/>
            <a:ext cx="5524500" cy="2471839"/>
          </a:xfrm>
          <a:prstGeom prst="rect">
            <a:avLst/>
          </a:prstGeom>
          <a:noFill/>
        </p:spPr>
      </p:pic>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Ã¬nh áº£nh cÃ³ liÃªn quan"/>
          <p:cNvPicPr>
            <a:picLocks noChangeAspect="1" noChangeArrowheads="1"/>
          </p:cNvPicPr>
          <p:nvPr/>
        </p:nvPicPr>
        <p:blipFill>
          <a:blip r:embed="rId3">
            <a:extLst/>
          </a:blip>
          <a:srcRect/>
          <a:stretch>
            <a:fillRect/>
          </a:stretch>
        </p:blipFill>
        <p:spPr bwMode="auto">
          <a:xfrm>
            <a:off x="1" y="780625"/>
            <a:ext cx="6155464" cy="5946217"/>
          </a:xfrm>
          <a:prstGeom prst="ellipse">
            <a:avLst/>
          </a:prstGeom>
          <a:ln>
            <a:noFill/>
          </a:ln>
          <a:effectLst>
            <a:softEdge rad="112500"/>
          </a:effectLst>
        </p:spPr>
      </p:pic>
      <p:sp>
        <p:nvSpPr>
          <p:cNvPr id="2" name="Title 1">
            <a:extLst>
              <a:ext uri="{FF2B5EF4-FFF2-40B4-BE49-F238E27FC236}"/>
            </a:extLst>
          </p:cNvPr>
          <p:cNvSpPr>
            <a:spLocks noGrp="1"/>
          </p:cNvSpPr>
          <p:nvPr>
            <p:ph type="title"/>
          </p:nvPr>
        </p:nvSpPr>
        <p:spPr>
          <a:xfrm>
            <a:off x="4887913" y="79375"/>
            <a:ext cx="7424737" cy="1008063"/>
          </a:xfrm>
        </p:spPr>
        <p:txBody>
          <a:bodyPr rtlCol="0">
            <a:normAutofit/>
          </a:bodyPr>
          <a:lstStyle/>
          <a:p>
            <a:pPr algn="ctr" eaLnBrk="1" fontAlgn="auto" hangingPunct="1">
              <a:spcAft>
                <a:spcPts val="0"/>
              </a:spcAft>
              <a:defRPr/>
            </a:pPr>
            <a:r>
              <a:rPr lang="en-US" dirty="0"/>
              <a:t>NỘI DUNG TRÌNH BÀY </a:t>
            </a:r>
          </a:p>
        </p:txBody>
      </p:sp>
      <p:graphicFrame>
        <p:nvGraphicFramePr>
          <p:cNvPr id="5" name="Diagram 4">
            <a:extLst>
              <a:ext uri="{FF2B5EF4-FFF2-40B4-BE49-F238E27FC236}"/>
            </a:extLst>
          </p:cNvPr>
          <p:cNvGraphicFramePr/>
          <p:nvPr/>
        </p:nvGraphicFramePr>
        <p:xfrm>
          <a:off x="5168201" y="1287569"/>
          <a:ext cx="7023799" cy="48103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a:extLst>
              <a:ext uri="{FF2B5EF4-FFF2-40B4-BE49-F238E27FC236}"/>
            </a:extLst>
          </p:cNvPr>
          <p:cNvSpPr/>
          <p:nvPr/>
        </p:nvSpPr>
        <p:spPr>
          <a:xfrm>
            <a:off x="5572125" y="1749425"/>
            <a:ext cx="453971" cy="923330"/>
          </a:xfrm>
          <a:prstGeom prst="rect">
            <a:avLst/>
          </a:prstGeom>
          <a:noFill/>
        </p:spPr>
        <p:txBody>
          <a:bodyPr wrap="none">
            <a:spAutoFit/>
          </a:bodyPr>
          <a:lstStyle/>
          <a:p>
            <a:pPr algn="ctr" fontAlgn="auto">
              <a:spcBef>
                <a:spcPts val="0"/>
              </a:spcBef>
              <a:spcAft>
                <a:spcPts val="0"/>
              </a:spcAft>
              <a:defRPr/>
            </a:pPr>
            <a:r>
              <a:rPr lang="en-US" sz="5400" b="1" i="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a:t>
            </a:r>
            <a:endParaRPr lang="en-US" sz="5400" b="1" i="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9" name="Rectangle 8">
            <a:extLst>
              <a:ext uri="{FF2B5EF4-FFF2-40B4-BE49-F238E27FC236}"/>
            </a:extLst>
          </p:cNvPr>
          <p:cNvSpPr/>
          <p:nvPr/>
        </p:nvSpPr>
        <p:spPr>
          <a:xfrm>
            <a:off x="5888038" y="3209925"/>
            <a:ext cx="723276" cy="923330"/>
          </a:xfrm>
          <a:prstGeom prst="rect">
            <a:avLst/>
          </a:prstGeom>
          <a:noFill/>
        </p:spPr>
        <p:txBody>
          <a:bodyPr wrap="none">
            <a:spAutoFit/>
          </a:bodyPr>
          <a:lstStyle/>
          <a:p>
            <a:pPr algn="ctr" fontAlgn="auto">
              <a:spcBef>
                <a:spcPts val="0"/>
              </a:spcBef>
              <a:spcAft>
                <a:spcPts val="0"/>
              </a:spcAft>
              <a:defRPr/>
            </a:pPr>
            <a:r>
              <a:rPr lang="en-US" sz="5400" b="1" i="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II</a:t>
            </a:r>
            <a:endParaRPr lang="en-US" sz="5400" b="1" i="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0" name="Rectangle 9">
            <a:extLst>
              <a:ext uri="{FF2B5EF4-FFF2-40B4-BE49-F238E27FC236}"/>
            </a:extLst>
          </p:cNvPr>
          <p:cNvSpPr/>
          <p:nvPr/>
        </p:nvSpPr>
        <p:spPr>
          <a:xfrm>
            <a:off x="5354540" y="4664075"/>
            <a:ext cx="992579" cy="923330"/>
          </a:xfrm>
          <a:prstGeom prst="rect">
            <a:avLst/>
          </a:prstGeom>
          <a:noFill/>
        </p:spPr>
        <p:txBody>
          <a:bodyPr wrap="none">
            <a:spAutoFit/>
          </a:bodyPr>
          <a:lstStyle/>
          <a:p>
            <a:pPr algn="ctr" fontAlgn="auto">
              <a:spcBef>
                <a:spcPts val="0"/>
              </a:spcBef>
              <a:spcAft>
                <a:spcPts val="0"/>
              </a:spcAft>
              <a:defRPr/>
            </a:pPr>
            <a:r>
              <a:rPr lang="en-US" sz="5400" b="1" i="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III</a:t>
            </a:r>
            <a:endParaRPr lang="en-US" sz="5400" b="1" i="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0" y="995364"/>
            <a:ext cx="12192000" cy="2467684"/>
          </a:xfrm>
          <a:prstGeom prst="roundRect">
            <a:avLst/>
          </a:prstGeom>
          <a:solidFill>
            <a:schemeClr val="accent4">
              <a:lumMod val="75000"/>
            </a:schemeClr>
          </a:solidFill>
        </p:spPr>
        <p:style>
          <a:lnRef idx="2">
            <a:schemeClr val="accent3"/>
          </a:lnRef>
          <a:fillRef idx="1">
            <a:schemeClr val="lt1"/>
          </a:fillRef>
          <a:effectRef idx="0">
            <a:schemeClr val="accent3"/>
          </a:effectRef>
          <a:fontRef idx="minor">
            <a:schemeClr val="dk1"/>
          </a:fontRef>
        </p:style>
        <p:txBody>
          <a:bodyPr lIns="616596" tIns="53341" rIns="99568" bIns="53339" spcCol="1270" anchor="ctr"/>
          <a:lstStyle/>
          <a:p>
            <a:pPr indent="-857250" algn="just" defTabSz="622300" fontAlgn="auto">
              <a:lnSpc>
                <a:spcPts val="8500"/>
              </a:lnSpc>
              <a:spcAft>
                <a:spcPct val="35000"/>
              </a:spcAft>
              <a:defRPr/>
            </a:pPr>
            <a:endParaRPr lang="en-GB" sz="3200" dirty="0">
              <a:latin typeface="Times New Roman" panose="02020603050405020304" pitchFamily="18" charset="0"/>
              <a:cs typeface="Times New Roman" panose="02020603050405020304" pitchFamily="18" charset="0"/>
            </a:endParaRPr>
          </a:p>
        </p:txBody>
      </p:sp>
      <p:sp>
        <p:nvSpPr>
          <p:cNvPr id="7" name="Rectangle 6"/>
          <p:cNvSpPr/>
          <p:nvPr/>
        </p:nvSpPr>
        <p:spPr>
          <a:xfrm>
            <a:off x="369652" y="972772"/>
            <a:ext cx="11459182" cy="2554545"/>
          </a:xfrm>
          <a:prstGeom prst="rect">
            <a:avLst/>
          </a:prstGeom>
        </p:spPr>
        <p:txBody>
          <a:bodyPr wrap="square">
            <a:spAutoFit/>
          </a:bodyPr>
          <a:lstStyle/>
          <a:p>
            <a:pPr algn="just">
              <a:defRPr/>
            </a:pPr>
            <a:r>
              <a:rPr lang="vi-VN" sz="3200" dirty="0" smtClean="0">
                <a:solidFill>
                  <a:schemeClr val="bg1"/>
                </a:solidFill>
                <a:latin typeface="Times New Roman" panose="02020603050405020304" pitchFamily="18" charset="0"/>
                <a:cs typeface="Times New Roman" panose="02020603050405020304" pitchFamily="18" charset="0"/>
              </a:rPr>
              <a:t>Ba là, thể chế, chính sách về biển, đảo chưa đồng bộ, thiếu các quy định chi tiết, khả thi; một số chủ trương lớn của Đảng chưa được thể chế hóa kịp thời. Quy hoạch các ngành, lĩnh vực, vùng lãnh thổ chưa đầy đủ, thiếu tổng thể, chưa khai thác tốt tiềm năng, lợi thế của biển, thiếu tính kết nối. </a:t>
            </a:r>
            <a:endParaRPr lang="en-US" sz="3200" dirty="0" smtClean="0">
              <a:solidFill>
                <a:schemeClr val="bg1"/>
              </a:solidFill>
              <a:latin typeface="Times New Roman" panose="02020603050405020304" pitchFamily="18" charset="0"/>
              <a:cs typeface="Times New Roman" panose="02020603050405020304" pitchFamily="18" charset="0"/>
            </a:endParaRPr>
          </a:p>
        </p:txBody>
      </p:sp>
      <p:sp>
        <p:nvSpPr>
          <p:cNvPr id="12" name="Title 1"/>
          <p:cNvSpPr>
            <a:spLocks noGrp="1"/>
          </p:cNvSpPr>
          <p:nvPr>
            <p:ph type="title"/>
          </p:nvPr>
        </p:nvSpPr>
        <p:spPr>
          <a:xfrm>
            <a:off x="2079625" y="-15875"/>
            <a:ext cx="10112375" cy="788988"/>
          </a:xfrm>
        </p:spPr>
        <p:txBody>
          <a:bodyPr/>
          <a:lstStyle/>
          <a:p>
            <a:r>
              <a:rPr lang="en-GB" sz="4000" dirty="0" smtClean="0">
                <a:solidFill>
                  <a:schemeClr val="bg1"/>
                </a:solidFill>
                <a:latin typeface="Arial" charset="0"/>
                <a:cs typeface="Arial" charset="0"/>
              </a:rPr>
              <a:t>I. TÌNH HÌNH VÀ NGUYÊN NHÂN</a:t>
            </a:r>
          </a:p>
        </p:txBody>
      </p:sp>
      <p:pic>
        <p:nvPicPr>
          <p:cNvPr id="11266" name="Picture 2" descr="C:\Users\KhanhNH\Desktop\NGT8 K12\NQ SO 36\Cac_dai_bieu_du_HN_1.jpg"/>
          <p:cNvPicPr>
            <a:picLocks noChangeAspect="1" noChangeArrowheads="1"/>
          </p:cNvPicPr>
          <p:nvPr/>
        </p:nvPicPr>
        <p:blipFill>
          <a:blip r:embed="rId3"/>
          <a:srcRect/>
          <a:stretch>
            <a:fillRect/>
          </a:stretch>
        </p:blipFill>
        <p:spPr bwMode="auto">
          <a:xfrm>
            <a:off x="521646" y="3949430"/>
            <a:ext cx="4342184" cy="2266849"/>
          </a:xfrm>
          <a:prstGeom prst="rect">
            <a:avLst/>
          </a:prstGeom>
          <a:noFill/>
        </p:spPr>
      </p:pic>
      <p:pic>
        <p:nvPicPr>
          <p:cNvPr id="11267" name="Picture 3" descr="C:\Users\KhanhNH\Desktop\NGT8 K12\NQ SO 36\tbt1.jpg"/>
          <p:cNvPicPr>
            <a:picLocks noChangeAspect="1" noChangeArrowheads="1"/>
          </p:cNvPicPr>
          <p:nvPr/>
        </p:nvPicPr>
        <p:blipFill>
          <a:blip r:embed="rId4"/>
          <a:srcRect/>
          <a:stretch>
            <a:fillRect/>
          </a:stretch>
        </p:blipFill>
        <p:spPr bwMode="auto">
          <a:xfrm>
            <a:off x="6906640" y="3891064"/>
            <a:ext cx="4584979" cy="2315183"/>
          </a:xfrm>
          <a:prstGeom prst="rect">
            <a:avLst/>
          </a:prstGeom>
          <a:noFill/>
        </p:spPr>
      </p:pic>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44749" y="1130804"/>
            <a:ext cx="10992255" cy="156966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fontAlgn="auto">
              <a:spcBef>
                <a:spcPts val="0"/>
              </a:spcBef>
              <a:spcAft>
                <a:spcPts val="0"/>
              </a:spcAft>
              <a:defRPr/>
            </a:pPr>
            <a:r>
              <a:rPr lang="en-US" sz="3200" b="1" i="1" spc="-150" dirty="0" err="1" smtClean="0">
                <a:solidFill>
                  <a:srgbClr val="CD1D1D"/>
                </a:solidFill>
                <a:latin typeface="Times New Roman" panose="02020603050405020304" pitchFamily="18" charset="0"/>
                <a:cs typeface="Times New Roman" panose="02020603050405020304" pitchFamily="18" charset="0"/>
              </a:rPr>
              <a:t>Bốn</a:t>
            </a:r>
            <a:r>
              <a:rPr lang="en-US" sz="3200" b="1" i="1" spc="-150" dirty="0" smtClean="0">
                <a:solidFill>
                  <a:srgbClr val="CD1D1D"/>
                </a:solidFill>
                <a:latin typeface="Times New Roman" panose="02020603050405020304" pitchFamily="18" charset="0"/>
                <a:cs typeface="Times New Roman" panose="02020603050405020304" pitchFamily="18" charset="0"/>
              </a:rPr>
              <a:t> </a:t>
            </a:r>
            <a:r>
              <a:rPr lang="en-US" sz="3200" b="1" i="1" spc="-150" dirty="0" err="1">
                <a:solidFill>
                  <a:srgbClr val="CD1D1D"/>
                </a:solidFill>
                <a:latin typeface="Times New Roman" panose="02020603050405020304" pitchFamily="18" charset="0"/>
                <a:cs typeface="Times New Roman" panose="02020603050405020304" pitchFamily="18" charset="0"/>
              </a:rPr>
              <a:t>là</a:t>
            </a:r>
            <a:r>
              <a:rPr lang="en-US" sz="3200" b="1" i="1" spc="-150" dirty="0">
                <a:solidFill>
                  <a:srgbClr val="CD1D1D"/>
                </a:solidFill>
                <a:latin typeface="Times New Roman" panose="02020603050405020304" pitchFamily="18" charset="0"/>
                <a:cs typeface="Times New Roman" panose="02020603050405020304" pitchFamily="18" charset="0"/>
              </a:rPr>
              <a:t>, </a:t>
            </a:r>
            <a:r>
              <a:rPr lang="en-US" sz="3200" dirty="0" smtClean="0">
                <a:latin typeface="Times New Roman" pitchFamily="18" charset="0"/>
                <a:cs typeface="Times New Roman" pitchFamily="18" charset="0"/>
              </a:rPr>
              <a:t>đ</a:t>
            </a:r>
            <a:r>
              <a:rPr lang="vi-VN" sz="3200" dirty="0" smtClean="0">
                <a:latin typeface="Times New Roman" pitchFamily="18" charset="0"/>
                <a:cs typeface="Times New Roman" pitchFamily="18" charset="0"/>
              </a:rPr>
              <a:t>ầu tư phát triển kinh tế, xây dựng kết cấu hạ tầng biển, đảo còn dàn trải, thiếu chiều sâu để tạo ra đột phá ở tầm quốc gia, liên vùng và từng địa phương</a:t>
            </a:r>
            <a:endParaRPr lang="en-US" sz="3200" dirty="0" smtClean="0">
              <a:latin typeface="Times New Roman" pitchFamily="18" charset="0"/>
              <a:cs typeface="Times New Roman" pitchFamily="18" charset="0"/>
            </a:endParaRPr>
          </a:p>
        </p:txBody>
      </p:sp>
      <p:sp>
        <p:nvSpPr>
          <p:cNvPr id="17" name="Title 1"/>
          <p:cNvSpPr>
            <a:spLocks noGrp="1"/>
          </p:cNvSpPr>
          <p:nvPr>
            <p:ph type="title"/>
          </p:nvPr>
        </p:nvSpPr>
        <p:spPr>
          <a:xfrm>
            <a:off x="2079625" y="-15875"/>
            <a:ext cx="10112375" cy="788988"/>
          </a:xfrm>
        </p:spPr>
        <p:txBody>
          <a:bodyPr/>
          <a:lstStyle/>
          <a:p>
            <a:r>
              <a:rPr lang="en-GB" sz="4000" dirty="0" smtClean="0">
                <a:solidFill>
                  <a:schemeClr val="bg1"/>
                </a:solidFill>
                <a:latin typeface="Arial" charset="0"/>
                <a:cs typeface="Arial" charset="0"/>
              </a:rPr>
              <a:t>I. TÌNH HÌNH VÀ NGUYÊN NHÂN</a:t>
            </a:r>
          </a:p>
        </p:txBody>
      </p:sp>
      <p:pic>
        <p:nvPicPr>
          <p:cNvPr id="12290" name="Picture 2" descr="C:\Users\KhanhNH\Desktop\NGT8 K12\NQ SO 36\hoi-nghi_wuqi.jpg"/>
          <p:cNvPicPr>
            <a:picLocks noChangeAspect="1" noChangeArrowheads="1"/>
          </p:cNvPicPr>
          <p:nvPr/>
        </p:nvPicPr>
        <p:blipFill>
          <a:blip r:embed="rId3"/>
          <a:srcRect/>
          <a:stretch>
            <a:fillRect/>
          </a:stretch>
        </p:blipFill>
        <p:spPr bwMode="auto">
          <a:xfrm>
            <a:off x="0" y="3247012"/>
            <a:ext cx="12192000" cy="3009900"/>
          </a:xfrm>
          <a:prstGeom prst="rect">
            <a:avLst/>
          </a:prstGeom>
          <a:noFill/>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0" y="1131548"/>
            <a:ext cx="12192000" cy="1942405"/>
          </a:xfrm>
          <a:prstGeom prst="roundRect">
            <a:avLst/>
          </a:prstGeom>
          <a:solidFill>
            <a:srgbClr val="52F87D"/>
          </a:solidFill>
        </p:spPr>
        <p:style>
          <a:lnRef idx="2">
            <a:schemeClr val="accent3"/>
          </a:lnRef>
          <a:fillRef idx="1">
            <a:schemeClr val="lt1"/>
          </a:fillRef>
          <a:effectRef idx="0">
            <a:schemeClr val="accent3"/>
          </a:effectRef>
          <a:fontRef idx="minor">
            <a:schemeClr val="dk1"/>
          </a:fontRef>
        </p:style>
        <p:txBody>
          <a:bodyPr lIns="616596" tIns="53341" rIns="99568" bIns="53339" spcCol="1270" anchor="ctr"/>
          <a:lstStyle/>
          <a:p>
            <a:pPr indent="-857250" algn="just" defTabSz="622300" fontAlgn="auto">
              <a:lnSpc>
                <a:spcPts val="8500"/>
              </a:lnSpc>
              <a:spcAft>
                <a:spcPct val="35000"/>
              </a:spcAft>
              <a:defRPr/>
            </a:pPr>
            <a:r>
              <a:rPr lang="en-US" sz="6000" dirty="0" smtClean="0">
                <a:latin typeface="Times New Roman" panose="02020603050405020304" pitchFamily="18" charset="0"/>
                <a:cs typeface="Times New Roman" panose="02020603050405020304" pitchFamily="18" charset="0"/>
              </a:rPr>
              <a:t> </a:t>
            </a:r>
            <a:endParaRPr lang="en-GB" sz="6000" dirty="0">
              <a:latin typeface="Times New Roman" panose="02020603050405020304" pitchFamily="18" charset="0"/>
              <a:cs typeface="Times New Roman" panose="02020603050405020304" pitchFamily="18" charset="0"/>
            </a:endParaRPr>
          </a:p>
        </p:txBody>
      </p:sp>
      <p:sp>
        <p:nvSpPr>
          <p:cNvPr id="7" name="Rectangle 6"/>
          <p:cNvSpPr/>
          <p:nvPr/>
        </p:nvSpPr>
        <p:spPr>
          <a:xfrm>
            <a:off x="525291" y="1323858"/>
            <a:ext cx="11108987" cy="1569660"/>
          </a:xfrm>
          <a:prstGeom prst="rect">
            <a:avLst/>
          </a:prstGeom>
        </p:spPr>
        <p:txBody>
          <a:bodyPr wrap="square">
            <a:spAutoFit/>
          </a:bodyPr>
          <a:lstStyle/>
          <a:p>
            <a:pPr algn="just"/>
            <a:r>
              <a:rPr lang="en-US" sz="3200"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Năm</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là</a:t>
            </a:r>
            <a:r>
              <a:rPr lang="en-US" sz="3200" i="1" dirty="0" smtClean="0">
                <a:latin typeface="Times New Roman" pitchFamily="18" charset="0"/>
                <a:cs typeface="Times New Roman" pitchFamily="18" charset="0"/>
              </a:rPr>
              <a:t>, </a:t>
            </a:r>
            <a:r>
              <a:rPr lang="vi-VN" sz="3200" i="1" dirty="0" smtClean="0">
                <a:latin typeface="Times New Roman" pitchFamily="18" charset="0"/>
                <a:cs typeface="Times New Roman" pitchFamily="18" charset="0"/>
              </a:rPr>
              <a:t>đầu tư cho nghiên cứu khoa học, điều tra cơ bản, phát triển nguồn nhân lực biển còn rất hạn chế, thiếu trọng tâm, trọng điểm để hình thành các ngành khoa học mũi nhọn;</a:t>
            </a:r>
            <a:r>
              <a:rPr lang="en-US" sz="3200" i="1" dirty="0" smtClean="0">
                <a:latin typeface="Times New Roman" pitchFamily="18" charset="0"/>
                <a:cs typeface="Times New Roman" pitchFamily="18" charset="0"/>
              </a:rPr>
              <a:t>…</a:t>
            </a:r>
          </a:p>
        </p:txBody>
      </p:sp>
      <p:sp>
        <p:nvSpPr>
          <p:cNvPr id="9" name="Title 1"/>
          <p:cNvSpPr>
            <a:spLocks noGrp="1"/>
          </p:cNvSpPr>
          <p:nvPr>
            <p:ph type="title"/>
          </p:nvPr>
        </p:nvSpPr>
        <p:spPr>
          <a:xfrm>
            <a:off x="2079625" y="-15875"/>
            <a:ext cx="10112375" cy="788988"/>
          </a:xfrm>
        </p:spPr>
        <p:txBody>
          <a:bodyPr/>
          <a:lstStyle/>
          <a:p>
            <a:r>
              <a:rPr lang="en-GB" sz="4000" dirty="0" smtClean="0">
                <a:solidFill>
                  <a:schemeClr val="bg1"/>
                </a:solidFill>
                <a:latin typeface="Arial" charset="0"/>
                <a:cs typeface="Arial" charset="0"/>
              </a:rPr>
              <a:t>I. TÌNH HÌNH VÀ NGUYÊN NHÂN</a:t>
            </a:r>
          </a:p>
        </p:txBody>
      </p:sp>
      <p:pic>
        <p:nvPicPr>
          <p:cNvPr id="1027" name="Picture 3" descr="C:\Users\KhanhNH\Desktop\NGT8 K12\NQ SO 36\BIEN DAO\muoi-1466999704476.jpg"/>
          <p:cNvPicPr>
            <a:picLocks noChangeAspect="1" noChangeArrowheads="1"/>
          </p:cNvPicPr>
          <p:nvPr/>
        </p:nvPicPr>
        <p:blipFill>
          <a:blip r:embed="rId3"/>
          <a:srcRect/>
          <a:stretch>
            <a:fillRect/>
          </a:stretch>
        </p:blipFill>
        <p:spPr bwMode="auto">
          <a:xfrm>
            <a:off x="0" y="3326860"/>
            <a:ext cx="12192000" cy="3192495"/>
          </a:xfrm>
          <a:prstGeom prst="rect">
            <a:avLst/>
          </a:prstGeom>
          <a:noFill/>
        </p:spPr>
      </p:pic>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0" y="1131549"/>
            <a:ext cx="12192000" cy="1981308"/>
          </a:xfrm>
          <a:prstGeom prst="roundRect">
            <a:avLst/>
          </a:prstGeom>
          <a:solidFill>
            <a:srgbClr val="52F87D"/>
          </a:solidFill>
        </p:spPr>
        <p:style>
          <a:lnRef idx="2">
            <a:schemeClr val="accent3"/>
          </a:lnRef>
          <a:fillRef idx="1">
            <a:schemeClr val="lt1"/>
          </a:fillRef>
          <a:effectRef idx="0">
            <a:schemeClr val="accent3"/>
          </a:effectRef>
          <a:fontRef idx="minor">
            <a:schemeClr val="dk1"/>
          </a:fontRef>
        </p:style>
        <p:txBody>
          <a:bodyPr lIns="616596" tIns="53341" rIns="99568" bIns="53339" spcCol="1270" anchor="ctr"/>
          <a:lstStyle/>
          <a:p>
            <a:pPr indent="-857250" algn="just" defTabSz="622300" fontAlgn="auto">
              <a:lnSpc>
                <a:spcPts val="8500"/>
              </a:lnSpc>
              <a:spcAft>
                <a:spcPct val="35000"/>
              </a:spcAft>
              <a:defRPr/>
            </a:pPr>
            <a:r>
              <a:rPr lang="en-US" sz="6000" dirty="0" smtClean="0">
                <a:latin typeface="Times New Roman" panose="02020603050405020304" pitchFamily="18" charset="0"/>
                <a:cs typeface="Times New Roman" panose="02020603050405020304" pitchFamily="18" charset="0"/>
              </a:rPr>
              <a:t> </a:t>
            </a:r>
            <a:endParaRPr lang="en-GB" sz="6000" dirty="0">
              <a:latin typeface="Times New Roman" panose="02020603050405020304" pitchFamily="18" charset="0"/>
              <a:cs typeface="Times New Roman" panose="02020603050405020304" pitchFamily="18" charset="0"/>
            </a:endParaRPr>
          </a:p>
        </p:txBody>
      </p:sp>
      <p:sp>
        <p:nvSpPr>
          <p:cNvPr id="7" name="Rectangle 6"/>
          <p:cNvSpPr/>
          <p:nvPr/>
        </p:nvSpPr>
        <p:spPr>
          <a:xfrm>
            <a:off x="525291" y="1304403"/>
            <a:ext cx="11108987" cy="1569660"/>
          </a:xfrm>
          <a:prstGeom prst="rect">
            <a:avLst/>
          </a:prstGeom>
        </p:spPr>
        <p:txBody>
          <a:bodyPr wrap="square">
            <a:spAutoFit/>
          </a:bodyPr>
          <a:lstStyle/>
          <a:p>
            <a:pPr algn="just"/>
            <a:r>
              <a:rPr lang="en-US" sz="3200"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Sáu</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là</a:t>
            </a:r>
            <a:r>
              <a:rPr lang="en-US" sz="3200" i="1" dirty="0" smtClean="0">
                <a:latin typeface="Times New Roman" pitchFamily="18" charset="0"/>
                <a:cs typeface="Times New Roman" pitchFamily="18" charset="0"/>
              </a:rPr>
              <a:t>, m</a:t>
            </a:r>
            <a:r>
              <a:rPr lang="vi-VN" sz="3200" i="1" dirty="0" smtClean="0">
                <a:latin typeface="Times New Roman" pitchFamily="18" charset="0"/>
                <a:cs typeface="Times New Roman" pitchFamily="18" charset="0"/>
              </a:rPr>
              <a:t>ô hình tổ chức của một số tập đoàn kinh tế về biển chưa phù hợp, còn có sự nóng vội, duy ý chí; công tác quản lý, kiểm tra, giám sát còn bị buông lỏng để xảy ra sai phạm</a:t>
            </a:r>
          </a:p>
        </p:txBody>
      </p:sp>
      <p:sp>
        <p:nvSpPr>
          <p:cNvPr id="9" name="Title 1"/>
          <p:cNvSpPr>
            <a:spLocks noGrp="1"/>
          </p:cNvSpPr>
          <p:nvPr>
            <p:ph type="title"/>
          </p:nvPr>
        </p:nvSpPr>
        <p:spPr>
          <a:xfrm>
            <a:off x="2079625" y="-15875"/>
            <a:ext cx="10112375" cy="788988"/>
          </a:xfrm>
        </p:spPr>
        <p:txBody>
          <a:bodyPr/>
          <a:lstStyle/>
          <a:p>
            <a:r>
              <a:rPr lang="en-GB" sz="4000" dirty="0" smtClean="0">
                <a:solidFill>
                  <a:schemeClr val="bg1"/>
                </a:solidFill>
                <a:latin typeface="Arial" charset="0"/>
                <a:cs typeface="Arial" charset="0"/>
              </a:rPr>
              <a:t>I. TÌNH HÌNH VÀ NGUYÊN NHÂN</a:t>
            </a:r>
          </a:p>
        </p:txBody>
      </p:sp>
      <p:pic>
        <p:nvPicPr>
          <p:cNvPr id="2051" name="Picture 3" descr="C:\Users\KhanhNH\Desktop\NGT8 K12\NQ SO 36\BIEN DAO\31ac0acb8e8d67d33e9c.jpg"/>
          <p:cNvPicPr>
            <a:picLocks noChangeAspect="1" noChangeArrowheads="1"/>
          </p:cNvPicPr>
          <p:nvPr/>
        </p:nvPicPr>
        <p:blipFill>
          <a:blip r:embed="rId3"/>
          <a:srcRect/>
          <a:stretch>
            <a:fillRect/>
          </a:stretch>
        </p:blipFill>
        <p:spPr bwMode="auto">
          <a:xfrm>
            <a:off x="0" y="3385226"/>
            <a:ext cx="12192000" cy="3150747"/>
          </a:xfrm>
          <a:prstGeom prst="rect">
            <a:avLst/>
          </a:prstGeom>
          <a:noFill/>
        </p:spPr>
      </p:pic>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0" y="975909"/>
            <a:ext cx="12192000" cy="1981308"/>
          </a:xfrm>
          <a:prstGeom prst="roundRect">
            <a:avLst/>
          </a:prstGeom>
          <a:solidFill>
            <a:srgbClr val="52F87D"/>
          </a:solidFill>
        </p:spPr>
        <p:style>
          <a:lnRef idx="2">
            <a:schemeClr val="accent3"/>
          </a:lnRef>
          <a:fillRef idx="1">
            <a:schemeClr val="lt1"/>
          </a:fillRef>
          <a:effectRef idx="0">
            <a:schemeClr val="accent3"/>
          </a:effectRef>
          <a:fontRef idx="minor">
            <a:schemeClr val="dk1"/>
          </a:fontRef>
        </p:style>
        <p:txBody>
          <a:bodyPr lIns="616596" tIns="53341" rIns="99568" bIns="53339" spcCol="1270" anchor="ctr"/>
          <a:lstStyle/>
          <a:p>
            <a:pPr indent="-857250" algn="just" defTabSz="622300" fontAlgn="auto">
              <a:lnSpc>
                <a:spcPts val="8500"/>
              </a:lnSpc>
              <a:spcAft>
                <a:spcPct val="35000"/>
              </a:spcAft>
              <a:defRPr/>
            </a:pPr>
            <a:r>
              <a:rPr lang="en-US" sz="6000" dirty="0" smtClean="0">
                <a:latin typeface="Times New Roman" panose="02020603050405020304" pitchFamily="18" charset="0"/>
                <a:cs typeface="Times New Roman" panose="02020603050405020304" pitchFamily="18" charset="0"/>
              </a:rPr>
              <a:t> </a:t>
            </a:r>
            <a:endParaRPr lang="en-GB" sz="6000" dirty="0">
              <a:latin typeface="Times New Roman" panose="02020603050405020304" pitchFamily="18" charset="0"/>
              <a:cs typeface="Times New Roman" panose="02020603050405020304" pitchFamily="18" charset="0"/>
            </a:endParaRPr>
          </a:p>
        </p:txBody>
      </p:sp>
      <p:sp>
        <p:nvSpPr>
          <p:cNvPr id="7" name="Rectangle 6"/>
          <p:cNvSpPr/>
          <p:nvPr/>
        </p:nvSpPr>
        <p:spPr>
          <a:xfrm>
            <a:off x="525291" y="915303"/>
            <a:ext cx="11108987" cy="2062103"/>
          </a:xfrm>
          <a:prstGeom prst="rect">
            <a:avLst/>
          </a:prstGeom>
        </p:spPr>
        <p:txBody>
          <a:bodyPr wrap="square">
            <a:spAutoFit/>
          </a:bodyPr>
          <a:lstStyle/>
          <a:p>
            <a:pPr algn="just"/>
            <a:r>
              <a:rPr lang="en-US" sz="3200"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Bảy</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là</a:t>
            </a:r>
            <a:r>
              <a:rPr lang="en-US" sz="3200" i="1" dirty="0" smtClean="0">
                <a:latin typeface="Times New Roman" pitchFamily="18" charset="0"/>
                <a:cs typeface="Times New Roman" pitchFamily="18" charset="0"/>
              </a:rPr>
              <a:t>, n</a:t>
            </a:r>
            <a:r>
              <a:rPr lang="vi-VN" sz="3200" i="1" dirty="0" smtClean="0">
                <a:latin typeface="Times New Roman" pitchFamily="18" charset="0"/>
                <a:cs typeface="Times New Roman" pitchFamily="18" charset="0"/>
              </a:rPr>
              <a:t>ăng lực quản lý nhà nước về biển, đảo chưa đủ mạnh, thiếu tập trung, thống nhất; sự phân công, phân cấp chưa hợp lý; sự phối hợp giữa các cơ quan quản lý nhà nước chưa thực sự chặt chẽ, hiệu quả…</a:t>
            </a:r>
          </a:p>
        </p:txBody>
      </p:sp>
      <p:sp>
        <p:nvSpPr>
          <p:cNvPr id="9" name="Title 1"/>
          <p:cNvSpPr>
            <a:spLocks noGrp="1"/>
          </p:cNvSpPr>
          <p:nvPr>
            <p:ph type="title"/>
          </p:nvPr>
        </p:nvSpPr>
        <p:spPr>
          <a:xfrm>
            <a:off x="2079625" y="-15875"/>
            <a:ext cx="10112375" cy="788988"/>
          </a:xfrm>
        </p:spPr>
        <p:txBody>
          <a:bodyPr/>
          <a:lstStyle/>
          <a:p>
            <a:r>
              <a:rPr lang="en-GB" sz="4000" dirty="0" smtClean="0">
                <a:solidFill>
                  <a:schemeClr val="bg1"/>
                </a:solidFill>
                <a:latin typeface="Arial" charset="0"/>
                <a:cs typeface="Arial" charset="0"/>
              </a:rPr>
              <a:t>I. TÌNH HÌNH VÀ NGUYÊN NHÂN</a:t>
            </a:r>
          </a:p>
        </p:txBody>
      </p:sp>
      <p:pic>
        <p:nvPicPr>
          <p:cNvPr id="4098" name="Picture 2" descr="C:\Users\KhanhNH\Desktop\NGT8 K12\NQ SO 36\BIEN DAO\Làng chài ven biển Vũng Tàu2.png"/>
          <p:cNvPicPr>
            <a:picLocks noChangeAspect="1" noChangeArrowheads="1"/>
          </p:cNvPicPr>
          <p:nvPr/>
        </p:nvPicPr>
        <p:blipFill>
          <a:blip r:embed="rId3"/>
          <a:srcRect/>
          <a:stretch>
            <a:fillRect/>
          </a:stretch>
        </p:blipFill>
        <p:spPr bwMode="auto">
          <a:xfrm>
            <a:off x="0" y="3268494"/>
            <a:ext cx="12192000" cy="3275586"/>
          </a:xfrm>
          <a:prstGeom prst="rect">
            <a:avLst/>
          </a:prstGeom>
          <a:noFill/>
        </p:spPr>
      </p:pic>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0" y="1014819"/>
            <a:ext cx="12192000" cy="1981308"/>
          </a:xfrm>
          <a:prstGeom prst="roundRect">
            <a:avLst/>
          </a:prstGeom>
          <a:solidFill>
            <a:srgbClr val="52F87D"/>
          </a:solidFill>
        </p:spPr>
        <p:style>
          <a:lnRef idx="2">
            <a:schemeClr val="accent3"/>
          </a:lnRef>
          <a:fillRef idx="1">
            <a:schemeClr val="lt1"/>
          </a:fillRef>
          <a:effectRef idx="0">
            <a:schemeClr val="accent3"/>
          </a:effectRef>
          <a:fontRef idx="minor">
            <a:schemeClr val="dk1"/>
          </a:fontRef>
        </p:style>
        <p:txBody>
          <a:bodyPr lIns="616596" tIns="53341" rIns="99568" bIns="53339" spcCol="1270" anchor="ctr"/>
          <a:lstStyle/>
          <a:p>
            <a:pPr indent="-857250" algn="just" defTabSz="622300" fontAlgn="auto">
              <a:lnSpc>
                <a:spcPts val="8500"/>
              </a:lnSpc>
              <a:spcAft>
                <a:spcPct val="35000"/>
              </a:spcAft>
              <a:defRPr/>
            </a:pPr>
            <a:r>
              <a:rPr lang="en-US" sz="6000" dirty="0" smtClean="0">
                <a:latin typeface="Times New Roman" panose="02020603050405020304" pitchFamily="18" charset="0"/>
                <a:cs typeface="Times New Roman" panose="02020603050405020304" pitchFamily="18" charset="0"/>
              </a:rPr>
              <a:t> </a:t>
            </a:r>
            <a:endParaRPr lang="en-GB" sz="6000" dirty="0">
              <a:latin typeface="Times New Roman" panose="02020603050405020304" pitchFamily="18" charset="0"/>
              <a:cs typeface="Times New Roman" panose="02020603050405020304" pitchFamily="18" charset="0"/>
            </a:endParaRPr>
          </a:p>
        </p:txBody>
      </p:sp>
      <p:sp>
        <p:nvSpPr>
          <p:cNvPr id="7" name="Rectangle 6"/>
          <p:cNvSpPr/>
          <p:nvPr/>
        </p:nvSpPr>
        <p:spPr>
          <a:xfrm>
            <a:off x="525291" y="1187673"/>
            <a:ext cx="11108987" cy="1569660"/>
          </a:xfrm>
          <a:prstGeom prst="rect">
            <a:avLst/>
          </a:prstGeom>
        </p:spPr>
        <p:txBody>
          <a:bodyPr wrap="square">
            <a:spAutoFit/>
          </a:bodyPr>
          <a:lstStyle/>
          <a:p>
            <a:pPr algn="just"/>
            <a:r>
              <a:rPr lang="en-US" sz="3200"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Tám</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là</a:t>
            </a:r>
            <a:r>
              <a:rPr lang="en-US" sz="3200" i="1" dirty="0" smtClean="0">
                <a:latin typeface="Times New Roman" pitchFamily="18" charset="0"/>
                <a:cs typeface="Times New Roman" pitchFamily="18" charset="0"/>
              </a:rPr>
              <a:t>, </a:t>
            </a:r>
            <a:r>
              <a:rPr lang="vi-VN" sz="3200" i="1" dirty="0" smtClean="0">
                <a:latin typeface="Times New Roman" pitchFamily="18" charset="0"/>
                <a:cs typeface="Times New Roman" pitchFamily="18" charset="0"/>
              </a:rPr>
              <a:t>việc tổ chức thực hiện Nghị quyết trên một số lĩnh vực gặp nhiều khó khăn; nhiều nội dung của Nghị quyết liên quan đến bí mật quốc gia, không được phổ biến rộng rãi. </a:t>
            </a:r>
          </a:p>
        </p:txBody>
      </p:sp>
      <p:sp>
        <p:nvSpPr>
          <p:cNvPr id="9" name="Title 1"/>
          <p:cNvSpPr>
            <a:spLocks noGrp="1"/>
          </p:cNvSpPr>
          <p:nvPr>
            <p:ph type="title"/>
          </p:nvPr>
        </p:nvSpPr>
        <p:spPr>
          <a:xfrm>
            <a:off x="2079625" y="-15875"/>
            <a:ext cx="10112375" cy="788988"/>
          </a:xfrm>
        </p:spPr>
        <p:txBody>
          <a:bodyPr/>
          <a:lstStyle/>
          <a:p>
            <a:r>
              <a:rPr lang="en-GB" sz="4000" dirty="0" smtClean="0">
                <a:solidFill>
                  <a:schemeClr val="bg1"/>
                </a:solidFill>
                <a:latin typeface="Arial" charset="0"/>
                <a:cs typeface="Arial" charset="0"/>
              </a:rPr>
              <a:t>I. TÌNH HÌNH VÀ NGUYÊN NHÂN</a:t>
            </a:r>
          </a:p>
        </p:txBody>
      </p:sp>
      <p:pic>
        <p:nvPicPr>
          <p:cNvPr id="3074" name="Picture 2" descr="C:\Users\KhanhNH\Desktop\NGT8 K12\NQ SO 36\BIEN DAO\ngu-dan-1461745560695-crop-1461745570204.jpg"/>
          <p:cNvPicPr>
            <a:picLocks noChangeAspect="1" noChangeArrowheads="1"/>
          </p:cNvPicPr>
          <p:nvPr/>
        </p:nvPicPr>
        <p:blipFill>
          <a:blip r:embed="rId3"/>
          <a:srcRect/>
          <a:stretch>
            <a:fillRect/>
          </a:stretch>
        </p:blipFill>
        <p:spPr bwMode="auto">
          <a:xfrm>
            <a:off x="0" y="3264137"/>
            <a:ext cx="12192000" cy="3248025"/>
          </a:xfrm>
          <a:prstGeom prst="rect">
            <a:avLst/>
          </a:prstGeom>
          <a:noFill/>
        </p:spPr>
      </p:pic>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idx="1"/>
          </p:nvPr>
        </p:nvSpPr>
        <p:spPr>
          <a:xfrm>
            <a:off x="573088" y="404813"/>
            <a:ext cx="10820400" cy="1119187"/>
          </a:xfrm>
        </p:spPr>
        <p:txBody>
          <a:bodyPr rtlCol="0">
            <a:normAutofit/>
          </a:bodyPr>
          <a:lstStyle/>
          <a:p>
            <a:pPr marL="0" indent="0" eaLnBrk="1" fontAlgn="auto" hangingPunct="1">
              <a:spcAft>
                <a:spcPts val="0"/>
              </a:spcAft>
              <a:buFont typeface="Arial" panose="020B0604020202020204" pitchFamily="34" charset="0"/>
              <a:buNone/>
              <a:defRPr/>
            </a:pPr>
            <a:r>
              <a:rPr lang="en-US" b="1" dirty="0">
                <a:solidFill>
                  <a:srgbClr val="C00000"/>
                </a:solidFill>
                <a:effectLst>
                  <a:outerShdw blurRad="38100" dist="38100" dir="2700000" algn="tl">
                    <a:srgbClr val="000000">
                      <a:alpha val="43137"/>
                    </a:srgbClr>
                  </a:outerShdw>
                </a:effectLst>
              </a:rPr>
              <a:t>Bài học kinh nghiệm</a:t>
            </a:r>
          </a:p>
        </p:txBody>
      </p:sp>
      <p:graphicFrame>
        <p:nvGraphicFramePr>
          <p:cNvPr id="2" name="Diagram 1">
            <a:extLst>
              <a:ext uri="{FF2B5EF4-FFF2-40B4-BE49-F238E27FC236}"/>
            </a:extLst>
          </p:cNvPr>
          <p:cNvGraphicFramePr/>
          <p:nvPr/>
        </p:nvGraphicFramePr>
        <p:xfrm>
          <a:off x="798095" y="1035196"/>
          <a:ext cx="958649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680930" y="1260055"/>
            <a:ext cx="11042515" cy="1325563"/>
          </a:xfrm>
        </p:spPr>
        <p:txBody>
          <a:bodyPr rtlCol="0">
            <a:noAutofit/>
          </a:bodyPr>
          <a:lstStyle/>
          <a:p>
            <a:pPr algn="ctr" eaLnBrk="1" fontAlgn="auto" hangingPunct="1">
              <a:spcAft>
                <a:spcPts val="0"/>
              </a:spcAft>
              <a:defRPr/>
            </a:pPr>
            <a:r>
              <a:rPr lang="en-US" dirty="0" smtClean="0">
                <a:solidFill>
                  <a:srgbClr val="7030A0"/>
                </a:solidFill>
                <a:latin typeface="Times New Roman" pitchFamily="18" charset="0"/>
                <a:cs typeface="Times New Roman" pitchFamily="18" charset="0"/>
              </a:rPr>
              <a:t>II. </a:t>
            </a:r>
            <a:r>
              <a:rPr lang="en-US" dirty="0" err="1" smtClean="0">
                <a:solidFill>
                  <a:srgbClr val="7030A0"/>
                </a:solidFill>
                <a:latin typeface="Times New Roman" pitchFamily="18" charset="0"/>
                <a:cs typeface="Times New Roman" pitchFamily="18" charset="0"/>
              </a:rPr>
              <a:t>Bối</a:t>
            </a:r>
            <a:r>
              <a:rPr lang="en-US" dirty="0" smtClean="0">
                <a:solidFill>
                  <a:srgbClr val="7030A0"/>
                </a:solidFill>
                <a:latin typeface="Times New Roman" pitchFamily="18" charset="0"/>
                <a:cs typeface="Times New Roman" pitchFamily="18" charset="0"/>
              </a:rPr>
              <a:t> </a:t>
            </a:r>
            <a:r>
              <a:rPr lang="en-US" dirty="0">
                <a:solidFill>
                  <a:srgbClr val="7030A0"/>
                </a:solidFill>
                <a:latin typeface="Times New Roman" pitchFamily="18" charset="0"/>
                <a:cs typeface="Times New Roman" pitchFamily="18" charset="0"/>
              </a:rPr>
              <a:t>cảnh quốc tế, khu vực và trong nước đối với việc thực hiện Chiến lược biển của nước ta</a:t>
            </a:r>
          </a:p>
        </p:txBody>
      </p:sp>
      <p:pic>
        <p:nvPicPr>
          <p:cNvPr id="5122" name="Picture 2" descr="C:\Users\KhanhNH\Desktop\NGT8 K12\NQ SO 36\BIEN DAO\anh-dep-ve-bien-dao-viet-nam-2.jpg"/>
          <p:cNvPicPr>
            <a:picLocks noChangeAspect="1" noChangeArrowheads="1"/>
          </p:cNvPicPr>
          <p:nvPr/>
        </p:nvPicPr>
        <p:blipFill>
          <a:blip r:embed="rId3"/>
          <a:srcRect/>
          <a:stretch>
            <a:fillRect/>
          </a:stretch>
        </p:blipFill>
        <p:spPr bwMode="auto">
          <a:xfrm>
            <a:off x="6225702" y="3093396"/>
            <a:ext cx="5966298" cy="3764604"/>
          </a:xfrm>
          <a:prstGeom prst="rect">
            <a:avLst/>
          </a:prstGeom>
          <a:noFill/>
        </p:spPr>
      </p:pic>
      <p:pic>
        <p:nvPicPr>
          <p:cNvPr id="5123" name="Picture 3" descr="C:\Users\KhanhNH\Desktop\NGT8 K12\NQ SO 36\BIEN DAO\tac-dong-9-5.jpg"/>
          <p:cNvPicPr>
            <a:picLocks noChangeAspect="1" noChangeArrowheads="1"/>
          </p:cNvPicPr>
          <p:nvPr/>
        </p:nvPicPr>
        <p:blipFill>
          <a:blip r:embed="rId4"/>
          <a:srcRect/>
          <a:stretch>
            <a:fillRect/>
          </a:stretch>
        </p:blipFill>
        <p:spPr bwMode="auto">
          <a:xfrm>
            <a:off x="0" y="3093397"/>
            <a:ext cx="6225702" cy="3764604"/>
          </a:xfrm>
          <a:prstGeom prst="rect">
            <a:avLst/>
          </a:prstGeom>
          <a:noFill/>
        </p:spPr>
      </p:pic>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07140"/>
            <a:ext cx="10515600" cy="1325563"/>
          </a:xfrm>
        </p:spPr>
        <p:txBody>
          <a:bodyPr/>
          <a:lstStyle/>
          <a:p>
            <a:pPr algn="ctr"/>
            <a:r>
              <a:rPr lang="en-US" b="1" dirty="0" err="1" smtClean="0">
                <a:solidFill>
                  <a:srgbClr val="7030A0"/>
                </a:solidFill>
                <a:effectLst>
                  <a:outerShdw blurRad="38100" dist="38100" dir="2700000" algn="tl">
                    <a:srgbClr val="000000">
                      <a:alpha val="43137"/>
                    </a:srgbClr>
                  </a:outerShdw>
                </a:effectLst>
              </a:rPr>
              <a:t>Bối</a:t>
            </a:r>
            <a:r>
              <a:rPr lang="en-US" b="1" dirty="0" smtClean="0">
                <a:solidFill>
                  <a:srgbClr val="7030A0"/>
                </a:solidFill>
                <a:effectLst>
                  <a:outerShdw blurRad="38100" dist="38100" dir="2700000" algn="tl">
                    <a:srgbClr val="000000">
                      <a:alpha val="43137"/>
                    </a:srgbClr>
                  </a:outerShdw>
                </a:effectLst>
              </a:rPr>
              <a:t> </a:t>
            </a:r>
            <a:r>
              <a:rPr lang="en-US" b="1" dirty="0" err="1" smtClean="0">
                <a:solidFill>
                  <a:srgbClr val="7030A0"/>
                </a:solidFill>
                <a:effectLst>
                  <a:outerShdw blurRad="38100" dist="38100" dir="2700000" algn="tl">
                    <a:srgbClr val="000000">
                      <a:alpha val="43137"/>
                    </a:srgbClr>
                  </a:outerShdw>
                </a:effectLst>
              </a:rPr>
              <a:t>cảnh</a:t>
            </a:r>
            <a:r>
              <a:rPr lang="en-US" b="1" dirty="0" smtClean="0">
                <a:solidFill>
                  <a:srgbClr val="7030A0"/>
                </a:solidFill>
                <a:effectLst>
                  <a:outerShdw blurRad="38100" dist="38100" dir="2700000" algn="tl">
                    <a:srgbClr val="000000">
                      <a:alpha val="43137"/>
                    </a:srgbClr>
                  </a:outerShdw>
                </a:effectLst>
              </a:rPr>
              <a:t> </a:t>
            </a:r>
            <a:r>
              <a:rPr lang="en-US" b="1" dirty="0" err="1" smtClean="0">
                <a:solidFill>
                  <a:srgbClr val="7030A0"/>
                </a:solidFill>
                <a:effectLst>
                  <a:outerShdw blurRad="38100" dist="38100" dir="2700000" algn="tl">
                    <a:srgbClr val="000000">
                      <a:alpha val="43137"/>
                    </a:srgbClr>
                  </a:outerShdw>
                </a:effectLst>
              </a:rPr>
              <a:t>quốc</a:t>
            </a:r>
            <a:r>
              <a:rPr lang="en-US" b="1" dirty="0" smtClean="0">
                <a:solidFill>
                  <a:srgbClr val="7030A0"/>
                </a:solidFill>
                <a:effectLst>
                  <a:outerShdw blurRad="38100" dist="38100" dir="2700000" algn="tl">
                    <a:srgbClr val="000000">
                      <a:alpha val="43137"/>
                    </a:srgbClr>
                  </a:outerShdw>
                </a:effectLst>
              </a:rPr>
              <a:t> </a:t>
            </a:r>
            <a:r>
              <a:rPr lang="en-US" b="1" dirty="0" err="1" smtClean="0">
                <a:solidFill>
                  <a:srgbClr val="7030A0"/>
                </a:solidFill>
                <a:effectLst>
                  <a:outerShdw blurRad="38100" dist="38100" dir="2700000" algn="tl">
                    <a:srgbClr val="000000">
                      <a:alpha val="43137"/>
                    </a:srgbClr>
                  </a:outerShdw>
                </a:effectLst>
              </a:rPr>
              <a:t>tế</a:t>
            </a:r>
            <a:r>
              <a:rPr lang="en-US" b="1" dirty="0" smtClean="0">
                <a:solidFill>
                  <a:srgbClr val="7030A0"/>
                </a:solidFill>
                <a:effectLst>
                  <a:outerShdw blurRad="38100" dist="38100" dir="2700000" algn="tl">
                    <a:srgbClr val="000000">
                      <a:alpha val="43137"/>
                    </a:srgbClr>
                  </a:outerShdw>
                </a:effectLst>
              </a:rPr>
              <a:t> </a:t>
            </a:r>
            <a:r>
              <a:rPr lang="en-US" b="1" dirty="0" err="1" smtClean="0">
                <a:solidFill>
                  <a:srgbClr val="7030A0"/>
                </a:solidFill>
                <a:effectLst>
                  <a:outerShdw blurRad="38100" dist="38100" dir="2700000" algn="tl">
                    <a:srgbClr val="000000">
                      <a:alpha val="43137"/>
                    </a:srgbClr>
                  </a:outerShdw>
                </a:effectLst>
              </a:rPr>
              <a:t>và</a:t>
            </a:r>
            <a:r>
              <a:rPr lang="en-US" b="1" dirty="0" smtClean="0">
                <a:solidFill>
                  <a:srgbClr val="7030A0"/>
                </a:solidFill>
                <a:effectLst>
                  <a:outerShdw blurRad="38100" dist="38100" dir="2700000" algn="tl">
                    <a:srgbClr val="000000">
                      <a:alpha val="43137"/>
                    </a:srgbClr>
                  </a:outerShdw>
                </a:effectLst>
              </a:rPr>
              <a:t> </a:t>
            </a:r>
            <a:r>
              <a:rPr lang="en-US" b="1" dirty="0" err="1" smtClean="0">
                <a:solidFill>
                  <a:srgbClr val="7030A0"/>
                </a:solidFill>
                <a:effectLst>
                  <a:outerShdw blurRad="38100" dist="38100" dir="2700000" algn="tl">
                    <a:srgbClr val="000000">
                      <a:alpha val="43137"/>
                    </a:srgbClr>
                  </a:outerShdw>
                </a:effectLst>
              </a:rPr>
              <a:t>khu</a:t>
            </a:r>
            <a:r>
              <a:rPr lang="en-US" b="1" dirty="0" smtClean="0">
                <a:solidFill>
                  <a:srgbClr val="7030A0"/>
                </a:solidFill>
                <a:effectLst>
                  <a:outerShdw blurRad="38100" dist="38100" dir="2700000" algn="tl">
                    <a:srgbClr val="000000">
                      <a:alpha val="43137"/>
                    </a:srgbClr>
                  </a:outerShdw>
                </a:effectLst>
              </a:rPr>
              <a:t> </a:t>
            </a:r>
            <a:r>
              <a:rPr lang="en-US" b="1" dirty="0" err="1" smtClean="0">
                <a:solidFill>
                  <a:srgbClr val="7030A0"/>
                </a:solidFill>
                <a:effectLst>
                  <a:outerShdw blurRad="38100" dist="38100" dir="2700000" algn="tl">
                    <a:srgbClr val="000000">
                      <a:alpha val="43137"/>
                    </a:srgbClr>
                  </a:outerShdw>
                </a:effectLst>
              </a:rPr>
              <a:t>vực</a:t>
            </a:r>
            <a:endParaRPr lang="en-US" dirty="0">
              <a:solidFill>
                <a:srgbClr val="7030A0"/>
              </a:solidFill>
            </a:endParaRPr>
          </a:p>
        </p:txBody>
      </p:sp>
      <p:pic>
        <p:nvPicPr>
          <p:cNvPr id="6146" name="Picture 2" descr="C:\Users\KhanhNH\Desktop\NGT8 K12\NQ SO 36\BIEN DAO\tinngan_093503_289257848_0wap_320.jpg"/>
          <p:cNvPicPr>
            <a:picLocks noChangeAspect="1" noChangeArrowheads="1"/>
          </p:cNvPicPr>
          <p:nvPr/>
        </p:nvPicPr>
        <p:blipFill>
          <a:blip r:embed="rId3"/>
          <a:srcRect/>
          <a:stretch>
            <a:fillRect/>
          </a:stretch>
        </p:blipFill>
        <p:spPr bwMode="auto">
          <a:xfrm>
            <a:off x="0" y="2859932"/>
            <a:ext cx="3810000" cy="3683439"/>
          </a:xfrm>
          <a:prstGeom prst="rect">
            <a:avLst/>
          </a:prstGeom>
          <a:noFill/>
        </p:spPr>
      </p:pic>
      <p:pic>
        <p:nvPicPr>
          <p:cNvPr id="6147" name="Picture 3" descr="C:\Users\KhanhNH\Desktop\NGT8 K12\NQ SO 36\BIEN DAO\0_48998.jpg"/>
          <p:cNvPicPr>
            <a:picLocks noChangeAspect="1" noChangeArrowheads="1"/>
          </p:cNvPicPr>
          <p:nvPr/>
        </p:nvPicPr>
        <p:blipFill>
          <a:blip r:embed="rId4"/>
          <a:srcRect/>
          <a:stretch>
            <a:fillRect/>
          </a:stretch>
        </p:blipFill>
        <p:spPr bwMode="auto">
          <a:xfrm>
            <a:off x="3812027" y="2859932"/>
            <a:ext cx="4145199" cy="3744135"/>
          </a:xfrm>
          <a:prstGeom prst="rect">
            <a:avLst/>
          </a:prstGeom>
          <a:noFill/>
        </p:spPr>
      </p:pic>
      <p:pic>
        <p:nvPicPr>
          <p:cNvPr id="6148" name="Picture 4" descr="C:\Users\KhanhNH\Desktop\NGT8 K12\NQ SO 36\BIEN DAO\asean-us.jpg"/>
          <p:cNvPicPr>
            <a:picLocks noChangeAspect="1" noChangeArrowheads="1"/>
          </p:cNvPicPr>
          <p:nvPr/>
        </p:nvPicPr>
        <p:blipFill>
          <a:blip r:embed="rId5"/>
          <a:srcRect/>
          <a:stretch>
            <a:fillRect/>
          </a:stretch>
        </p:blipFill>
        <p:spPr bwMode="auto">
          <a:xfrm>
            <a:off x="7976680" y="2859932"/>
            <a:ext cx="4215319" cy="3732787"/>
          </a:xfrm>
          <a:prstGeom prst="rect">
            <a:avLst/>
          </a:prstGeom>
          <a:noFill/>
        </p:spPr>
      </p:pic>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KhanhNH\Desktop\NGT8 K12\NQ SO 36\BIEN DAO\images1524461_vene.jpg"/>
          <p:cNvPicPr>
            <a:picLocks noChangeAspect="1" noChangeArrowheads="1"/>
          </p:cNvPicPr>
          <p:nvPr/>
        </p:nvPicPr>
        <p:blipFill>
          <a:blip r:embed="rId3"/>
          <a:srcRect/>
          <a:stretch>
            <a:fillRect/>
          </a:stretch>
        </p:blipFill>
        <p:spPr bwMode="auto">
          <a:xfrm>
            <a:off x="6498077" y="767875"/>
            <a:ext cx="5693923" cy="2578439"/>
          </a:xfrm>
          <a:prstGeom prst="rect">
            <a:avLst/>
          </a:prstGeom>
          <a:noFill/>
        </p:spPr>
      </p:pic>
      <p:pic>
        <p:nvPicPr>
          <p:cNvPr id="7171" name="Picture 3" descr="C:\Users\KhanhNH\Desktop\NGT8 K12\NQ SO 36\BIEN DAO\image_8837343.jpg"/>
          <p:cNvPicPr>
            <a:picLocks noChangeAspect="1" noChangeArrowheads="1"/>
          </p:cNvPicPr>
          <p:nvPr/>
        </p:nvPicPr>
        <p:blipFill>
          <a:blip r:embed="rId4"/>
          <a:srcRect/>
          <a:stretch>
            <a:fillRect/>
          </a:stretch>
        </p:blipFill>
        <p:spPr bwMode="auto">
          <a:xfrm>
            <a:off x="-1" y="733527"/>
            <a:ext cx="5408579" cy="2593333"/>
          </a:xfrm>
          <a:prstGeom prst="rect">
            <a:avLst/>
          </a:prstGeom>
          <a:noFill/>
        </p:spPr>
      </p:pic>
      <p:pic>
        <p:nvPicPr>
          <p:cNvPr id="7172" name="Picture 4" descr="C:\Users\KhanhNH\Desktop\NGT8 K12\NQ SO 36\BIEN DAO\images1524453_ap110308160206_2mf8ob9gcb934.jpg"/>
          <p:cNvPicPr>
            <a:picLocks noChangeAspect="1" noChangeArrowheads="1"/>
          </p:cNvPicPr>
          <p:nvPr/>
        </p:nvPicPr>
        <p:blipFill>
          <a:blip r:embed="rId5"/>
          <a:srcRect/>
          <a:stretch>
            <a:fillRect/>
          </a:stretch>
        </p:blipFill>
        <p:spPr bwMode="auto">
          <a:xfrm>
            <a:off x="-1" y="4085617"/>
            <a:ext cx="5466945" cy="2433334"/>
          </a:xfrm>
          <a:prstGeom prst="rect">
            <a:avLst/>
          </a:prstGeom>
          <a:noFill/>
        </p:spPr>
      </p:pic>
      <p:pic>
        <p:nvPicPr>
          <p:cNvPr id="7173" name="Picture 5" descr="C:\Users\KhanhNH\Desktop\NGT8 K12\NQ SO 36\BIEN DAO\images1524457_1247133420890_onhiemnuoc.jpg"/>
          <p:cNvPicPr>
            <a:picLocks noChangeAspect="1" noChangeArrowheads="1"/>
          </p:cNvPicPr>
          <p:nvPr/>
        </p:nvPicPr>
        <p:blipFill>
          <a:blip r:embed="rId6"/>
          <a:srcRect/>
          <a:stretch>
            <a:fillRect/>
          </a:stretch>
        </p:blipFill>
        <p:spPr bwMode="auto">
          <a:xfrm>
            <a:off x="6536987" y="4085618"/>
            <a:ext cx="5655013" cy="2452382"/>
          </a:xfrm>
          <a:prstGeom prst="rect">
            <a:avLst/>
          </a:prstGeom>
          <a:noFill/>
        </p:spPr>
      </p:pic>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2079625" y="-93696"/>
            <a:ext cx="10112375" cy="949731"/>
          </a:xfrm>
        </p:spPr>
        <p:txBody>
          <a:bodyPr/>
          <a:lstStyle/>
          <a:p>
            <a:r>
              <a:rPr lang="vi-VN" sz="3200" dirty="0" smtClean="0">
                <a:solidFill>
                  <a:schemeClr val="bg1"/>
                </a:solidFill>
                <a:latin typeface="Arial" charset="0"/>
                <a:cs typeface="Arial" charset="0"/>
              </a:rPr>
              <a:t>Vì sao Ban Chấp hành Trung ương phải ban hành Nghị quyết mới về </a:t>
            </a:r>
            <a:r>
              <a:rPr lang="en-US" sz="3200" dirty="0" err="1" smtClean="0">
                <a:solidFill>
                  <a:schemeClr val="bg1"/>
                </a:solidFill>
                <a:latin typeface="Arial" charset="0"/>
                <a:cs typeface="Arial" charset="0"/>
              </a:rPr>
              <a:t>biển</a:t>
            </a:r>
            <a:r>
              <a:rPr lang="vi-VN" sz="3200" dirty="0" smtClean="0">
                <a:solidFill>
                  <a:schemeClr val="bg1"/>
                </a:solidFill>
                <a:latin typeface="Arial" charset="0"/>
                <a:cs typeface="Arial" charset="0"/>
              </a:rPr>
              <a:t>?</a:t>
            </a:r>
            <a:endParaRPr lang="en-GB" sz="3200" dirty="0" smtClean="0">
              <a:solidFill>
                <a:schemeClr val="bg1"/>
              </a:solidFill>
              <a:latin typeface="Arial" charset="0"/>
              <a:cs typeface="Arial" charset="0"/>
            </a:endParaRPr>
          </a:p>
        </p:txBody>
      </p:sp>
      <p:sp>
        <p:nvSpPr>
          <p:cNvPr id="10" name="Flowchart: Connector 4"/>
          <p:cNvSpPr/>
          <p:nvPr/>
        </p:nvSpPr>
        <p:spPr>
          <a:xfrm>
            <a:off x="209259" y="3301947"/>
            <a:ext cx="532004" cy="1379431"/>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4605" tIns="14605" rIns="14605" bIns="14605" spcCol="1270" anchor="ctr"/>
          <a:lstStyle/>
          <a:p>
            <a:pPr algn="ctr" defTabSz="1022350" fontAlgn="auto">
              <a:lnSpc>
                <a:spcPct val="90000"/>
              </a:lnSpc>
              <a:spcAft>
                <a:spcPct val="35000"/>
              </a:spcAft>
              <a:defRPr/>
            </a:pPr>
            <a:endParaRPr lang="en-GB" sz="2300"/>
          </a:p>
        </p:txBody>
      </p:sp>
      <p:pic>
        <p:nvPicPr>
          <p:cNvPr id="1026" name="Picture 2" descr="C:\Users\KhanhNH\Desktop\NGT8 K12\NQ SO 36\TBT_phat_bieu_be_mac_6.jpg"/>
          <p:cNvPicPr>
            <a:picLocks noChangeAspect="1" noChangeArrowheads="1"/>
          </p:cNvPicPr>
          <p:nvPr/>
        </p:nvPicPr>
        <p:blipFill>
          <a:blip r:embed="rId3"/>
          <a:srcRect/>
          <a:stretch>
            <a:fillRect/>
          </a:stretch>
        </p:blipFill>
        <p:spPr bwMode="auto">
          <a:xfrm>
            <a:off x="0" y="758758"/>
            <a:ext cx="12192000" cy="5739320"/>
          </a:xfrm>
          <a:prstGeom prst="rect">
            <a:avLst/>
          </a:prstGeom>
          <a:noFill/>
        </p:spPr>
      </p:pic>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hanhNH\Desktop\NGT8 K12\NQ SO 36\BIEN DAO\anh-4-bai-pvn-6-thang.jpg"/>
          <p:cNvPicPr>
            <a:picLocks noChangeAspect="1" noChangeArrowheads="1"/>
          </p:cNvPicPr>
          <p:nvPr/>
        </p:nvPicPr>
        <p:blipFill>
          <a:blip r:embed="rId3"/>
          <a:srcRect/>
          <a:stretch>
            <a:fillRect/>
          </a:stretch>
        </p:blipFill>
        <p:spPr bwMode="auto">
          <a:xfrm>
            <a:off x="5055694" y="3287949"/>
            <a:ext cx="7136306" cy="3570051"/>
          </a:xfrm>
          <a:prstGeom prst="rect">
            <a:avLst/>
          </a:prstGeom>
          <a:noFill/>
        </p:spPr>
      </p:pic>
      <p:pic>
        <p:nvPicPr>
          <p:cNvPr id="8195" name="Picture 3" descr="C:\Users\KhanhNH\Desktop\NGT8 K12\NQ SO 36\BIEN DAO\anhminhhoacpttt_sldv.jpg"/>
          <p:cNvPicPr>
            <a:picLocks noChangeAspect="1" noChangeArrowheads="1"/>
          </p:cNvPicPr>
          <p:nvPr/>
        </p:nvPicPr>
        <p:blipFill>
          <a:blip r:embed="rId4"/>
          <a:srcRect/>
          <a:stretch>
            <a:fillRect/>
          </a:stretch>
        </p:blipFill>
        <p:spPr bwMode="auto">
          <a:xfrm>
            <a:off x="0" y="1037214"/>
            <a:ext cx="5097294" cy="3771900"/>
          </a:xfrm>
          <a:prstGeom prst="rect">
            <a:avLst/>
          </a:prstGeom>
          <a:noFill/>
        </p:spPr>
      </p:pic>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KhanhNH\Desktop\NGT8 K12\NQ SO 36\BIEN DAO\slidecoralreef.jpg"/>
          <p:cNvPicPr>
            <a:picLocks noGrp="1" noChangeAspect="1" noChangeArrowheads="1"/>
          </p:cNvPicPr>
          <p:nvPr>
            <p:ph idx="1"/>
          </p:nvPr>
        </p:nvPicPr>
        <p:blipFill>
          <a:blip r:embed="rId3"/>
          <a:srcRect/>
          <a:stretch>
            <a:fillRect/>
          </a:stretch>
        </p:blipFill>
        <p:spPr bwMode="auto">
          <a:xfrm>
            <a:off x="0" y="3832698"/>
            <a:ext cx="6070060" cy="3025302"/>
          </a:xfrm>
          <a:prstGeom prst="rect">
            <a:avLst/>
          </a:prstGeom>
          <a:noFill/>
        </p:spPr>
      </p:pic>
      <p:pic>
        <p:nvPicPr>
          <p:cNvPr id="9219" name="Picture 3" descr="C:\Users\KhanhNH\Desktop\NGT8 K12\NQ SO 36\BIEN DAO\di-tim-6-dia-diem-lan-bien-ngam-san-ho-dep-nhat-viet-nam-4.jpg"/>
          <p:cNvPicPr>
            <a:picLocks noChangeAspect="1" noChangeArrowheads="1"/>
          </p:cNvPicPr>
          <p:nvPr/>
        </p:nvPicPr>
        <p:blipFill>
          <a:blip r:embed="rId4"/>
          <a:srcRect/>
          <a:stretch>
            <a:fillRect/>
          </a:stretch>
        </p:blipFill>
        <p:spPr bwMode="auto">
          <a:xfrm>
            <a:off x="6050604" y="758757"/>
            <a:ext cx="6141395" cy="3073941"/>
          </a:xfrm>
          <a:prstGeom prst="rect">
            <a:avLst/>
          </a:prstGeom>
          <a:noFill/>
        </p:spPr>
      </p:pic>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6619" y="933883"/>
            <a:ext cx="7133076" cy="707886"/>
          </a:xfrm>
          <a:prstGeom prst="rect">
            <a:avLst/>
          </a:prstGeom>
        </p:spPr>
        <p:txBody>
          <a:bodyPr wrap="square">
            <a:spAutoFit/>
          </a:bodyPr>
          <a:lstStyle/>
          <a:p>
            <a:pPr algn="ctr"/>
            <a:r>
              <a:rPr lang="en-US" sz="4000" b="1" dirty="0" err="1"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Tình</a:t>
            </a:r>
            <a:r>
              <a:rPr lang="en-US" sz="4000" b="1" dirty="0"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hình</a:t>
            </a:r>
            <a:r>
              <a:rPr lang="en-US" sz="4000" b="1" dirty="0"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trong</a:t>
            </a:r>
            <a:r>
              <a:rPr lang="en-US" sz="4000" b="1" dirty="0"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nước</a:t>
            </a:r>
            <a:endParaRPr lang="en-US" sz="4000" dirty="0">
              <a:solidFill>
                <a:srgbClr val="7030A0"/>
              </a:solidFill>
              <a:latin typeface="Times New Roman" pitchFamily="18" charset="0"/>
              <a:cs typeface="Times New Roman" pitchFamily="18" charset="0"/>
            </a:endParaRPr>
          </a:p>
        </p:txBody>
      </p:sp>
      <p:pic>
        <p:nvPicPr>
          <p:cNvPr id="1026" name="Picture 2" descr="C:\Users\KhanhNH\Desktop\NGT8 K12\NQ SO 36\toancanh2.jpg"/>
          <p:cNvPicPr>
            <a:picLocks noChangeAspect="1" noChangeArrowheads="1"/>
          </p:cNvPicPr>
          <p:nvPr/>
        </p:nvPicPr>
        <p:blipFill>
          <a:blip r:embed="rId3"/>
          <a:srcRect/>
          <a:stretch>
            <a:fillRect/>
          </a:stretch>
        </p:blipFill>
        <p:spPr bwMode="auto">
          <a:xfrm>
            <a:off x="0" y="1926078"/>
            <a:ext cx="12192000" cy="4931922"/>
          </a:xfrm>
          <a:prstGeom prst="rect">
            <a:avLst/>
          </a:prstGeom>
          <a:noFill/>
        </p:spPr>
      </p:pic>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350196" y="1357330"/>
            <a:ext cx="11373249" cy="1325563"/>
          </a:xfrm>
        </p:spPr>
        <p:txBody>
          <a:bodyPr rtlCol="0">
            <a:noAutofit/>
          </a:bodyPr>
          <a:lstStyle/>
          <a:p>
            <a:pPr lvl="0" algn="ctr" fontAlgn="auto">
              <a:spcAft>
                <a:spcPts val="0"/>
              </a:spcAft>
              <a:defRPr/>
            </a:pPr>
            <a:r>
              <a:rPr lang="en-US" dirty="0" smtClean="0">
                <a:solidFill>
                  <a:srgbClr val="7030A0"/>
                </a:solidFill>
                <a:latin typeface="Times New Roman" pitchFamily="18" charset="0"/>
                <a:cs typeface="Times New Roman" pitchFamily="18" charset="0"/>
              </a:rPr>
              <a:t>III. </a:t>
            </a:r>
            <a:r>
              <a:rPr lang="vi-VN" dirty="0" smtClean="0">
                <a:solidFill>
                  <a:srgbClr val="7030A0"/>
                </a:solidFill>
                <a:latin typeface="Times New Roman" pitchFamily="18" charset="0"/>
                <a:cs typeface="Times New Roman" pitchFamily="18" charset="0"/>
              </a:rPr>
              <a:t>Chiến lược phát triển bền vững kinh tế biển Việt Nam đến năm 2030, tầm nhìn đến năm 2045</a:t>
            </a:r>
            <a:br>
              <a:rPr lang="vi-VN" dirty="0" smtClean="0">
                <a:solidFill>
                  <a:srgbClr val="7030A0"/>
                </a:solidFill>
                <a:latin typeface="Times New Roman" pitchFamily="18" charset="0"/>
                <a:cs typeface="Times New Roman" pitchFamily="18" charset="0"/>
              </a:rPr>
            </a:br>
            <a:endParaRPr lang="en-US" dirty="0">
              <a:solidFill>
                <a:srgbClr val="7030A0"/>
              </a:solidFill>
              <a:latin typeface="Times New Roman" pitchFamily="18" charset="0"/>
              <a:cs typeface="Times New Roman" pitchFamily="18" charset="0"/>
            </a:endParaRPr>
          </a:p>
        </p:txBody>
      </p:sp>
      <p:pic>
        <p:nvPicPr>
          <p:cNvPr id="2050" name="Picture 2" descr="C:\Users\KhanhNH\Desktop\NGT8 K12\NQ SO 36\8993969fdbf779e7b39d173ec16bda6f.jpg"/>
          <p:cNvPicPr>
            <a:picLocks noChangeAspect="1" noChangeArrowheads="1"/>
          </p:cNvPicPr>
          <p:nvPr/>
        </p:nvPicPr>
        <p:blipFill>
          <a:blip r:embed="rId3"/>
          <a:srcRect/>
          <a:stretch>
            <a:fillRect/>
          </a:stretch>
        </p:blipFill>
        <p:spPr bwMode="auto">
          <a:xfrm>
            <a:off x="0" y="2568103"/>
            <a:ext cx="12192000" cy="4289898"/>
          </a:xfrm>
          <a:prstGeom prst="rect">
            <a:avLst/>
          </a:prstGeom>
          <a:noFill/>
        </p:spPr>
      </p:pic>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6"/>
          <p:cNvSpPr/>
          <p:nvPr/>
        </p:nvSpPr>
        <p:spPr>
          <a:xfrm>
            <a:off x="797664" y="2316390"/>
            <a:ext cx="10642064" cy="1419034"/>
          </a:xfrm>
          <a:custGeom>
            <a:avLst/>
            <a:gdLst>
              <a:gd name="connsiteX0" fmla="*/ 0 w 2924986"/>
              <a:gd name="connsiteY0" fmla="*/ 0 h 892120"/>
              <a:gd name="connsiteX1" fmla="*/ 2924986 w 2924986"/>
              <a:gd name="connsiteY1" fmla="*/ 0 h 892120"/>
              <a:gd name="connsiteX2" fmla="*/ 2924986 w 2924986"/>
              <a:gd name="connsiteY2" fmla="*/ 892120 h 892120"/>
              <a:gd name="connsiteX3" fmla="*/ 0 w 2924986"/>
              <a:gd name="connsiteY3" fmla="*/ 892120 h 892120"/>
              <a:gd name="connsiteX4" fmla="*/ 0 w 2924986"/>
              <a:gd name="connsiteY4" fmla="*/ 0 h 892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986" h="892120">
                <a:moveTo>
                  <a:pt x="0" y="0"/>
                </a:moveTo>
                <a:lnTo>
                  <a:pt x="2924986" y="0"/>
                </a:lnTo>
                <a:lnTo>
                  <a:pt x="2924986" y="892120"/>
                </a:lnTo>
                <a:lnTo>
                  <a:pt x="0" y="892120"/>
                </a:lnTo>
                <a:lnTo>
                  <a:pt x="0" y="0"/>
                </a:lnTo>
                <a:close/>
              </a:path>
            </a:pathLst>
          </a:custGeom>
        </p:spPr>
        <p:style>
          <a:lnRef idx="1">
            <a:schemeClr val="accent1"/>
          </a:lnRef>
          <a:fillRef idx="2">
            <a:schemeClr val="accent1"/>
          </a:fillRef>
          <a:effectRef idx="1">
            <a:schemeClr val="accent1"/>
          </a:effectRef>
          <a:fontRef idx="minor">
            <a:schemeClr val="dk1"/>
          </a:fontRef>
        </p:style>
        <p:txBody>
          <a:bodyPr lIns="13970" tIns="13970" rIns="13970" bIns="13970" spcCol="1270" anchor="ctr"/>
          <a:lstStyle/>
          <a:p>
            <a:pPr algn="just" defTabSz="977900" fontAlgn="auto">
              <a:lnSpc>
                <a:spcPct val="90000"/>
              </a:lnSpc>
              <a:spcAft>
                <a:spcPct val="35000"/>
              </a:spcAft>
              <a:defRPr/>
            </a:pPr>
            <a:r>
              <a:rPr lang="en-GB" sz="3200" spc="-15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GB" sz="3200" spc="-150" dirty="0" err="1" smtClean="0">
                <a:solidFill>
                  <a:schemeClr val="tx1">
                    <a:lumMod val="95000"/>
                    <a:lumOff val="5000"/>
                  </a:schemeClr>
                </a:solidFill>
                <a:latin typeface="Times New Roman" panose="02020603050405020304" pitchFamily="18" charset="0"/>
                <a:cs typeface="Times New Roman" panose="02020603050405020304" pitchFamily="18" charset="0"/>
              </a:rPr>
              <a:t>Một</a:t>
            </a:r>
            <a:r>
              <a:rPr lang="en-GB" sz="3200" spc="-15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GB" sz="3200" spc="-150" dirty="0" err="1" smtClean="0">
                <a:solidFill>
                  <a:schemeClr val="tx1">
                    <a:lumMod val="95000"/>
                    <a:lumOff val="5000"/>
                  </a:schemeClr>
                </a:solidFill>
                <a:latin typeface="Times New Roman" panose="02020603050405020304" pitchFamily="18" charset="0"/>
                <a:cs typeface="Times New Roman" panose="02020603050405020304" pitchFamily="18" charset="0"/>
              </a:rPr>
              <a:t>là</a:t>
            </a:r>
            <a:r>
              <a:rPr lang="en-GB" sz="3200" spc="-15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spc="-150" dirty="0" smtClean="0">
                <a:solidFill>
                  <a:schemeClr val="tx1">
                    <a:lumMod val="95000"/>
                    <a:lumOff val="5000"/>
                  </a:schemeClr>
                </a:solidFill>
                <a:latin typeface="Times New Roman" panose="02020603050405020304" pitchFamily="18" charset="0"/>
                <a:cs typeface="Times New Roman" panose="02020603050405020304" pitchFamily="18" charset="0"/>
              </a:rPr>
              <a:t>t</a:t>
            </a:r>
            <a:r>
              <a:rPr lang="vi-VN" sz="3200" spc="-150" dirty="0" smtClean="0">
                <a:solidFill>
                  <a:schemeClr val="tx1">
                    <a:lumMod val="95000"/>
                    <a:lumOff val="5000"/>
                  </a:schemeClr>
                </a:solidFill>
                <a:latin typeface="Times New Roman" panose="02020603050405020304" pitchFamily="18" charset="0"/>
                <a:cs typeface="Times New Roman" panose="02020603050405020304" pitchFamily="18" charset="0"/>
              </a:rPr>
              <a:t>hống nhất tư tưởng, nhận thức về vị trí, vai trò và tầm quan trọng đặc biệt của biển đối với sự nghiệp xây dựng và bảo vệ Tổ quốc trong toàn Đảng, toàn dân và toàn quân</a:t>
            </a:r>
            <a:endParaRPr lang="en-US" sz="3200" spc="-150" dirty="0" smtClean="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136185" y="1044268"/>
            <a:ext cx="4357991" cy="774700"/>
          </a:xfrm>
          <a:prstGeom prst="roundRect">
            <a:avLst/>
          </a:prstGeom>
          <a:solidFill>
            <a:srgbClr val="FDF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i="1" dirty="0" smtClean="0">
                <a:solidFill>
                  <a:srgbClr val="C00000"/>
                </a:solidFill>
                <a:latin typeface="Arial" panose="020B0604020202020204" pitchFamily="34" charset="0"/>
                <a:cs typeface="Arial" panose="020B0604020202020204" pitchFamily="34" charset="0"/>
              </a:rPr>
              <a:t>a. </a:t>
            </a:r>
            <a:r>
              <a:rPr lang="en-US" sz="3600" i="1" dirty="0" err="1" smtClean="0">
                <a:solidFill>
                  <a:srgbClr val="C00000"/>
                </a:solidFill>
                <a:latin typeface="Arial" panose="020B0604020202020204" pitchFamily="34" charset="0"/>
                <a:cs typeface="Arial" panose="020B0604020202020204" pitchFamily="34" charset="0"/>
              </a:rPr>
              <a:t>Quan</a:t>
            </a:r>
            <a:r>
              <a:rPr lang="en-US" sz="3600" i="1" dirty="0" smtClean="0">
                <a:solidFill>
                  <a:srgbClr val="C00000"/>
                </a:solidFill>
                <a:latin typeface="Arial" panose="020B0604020202020204" pitchFamily="34" charset="0"/>
                <a:cs typeface="Arial" panose="020B0604020202020204" pitchFamily="34" charset="0"/>
              </a:rPr>
              <a:t> </a:t>
            </a:r>
            <a:r>
              <a:rPr lang="en-US" sz="3600" i="1" dirty="0" err="1" smtClean="0">
                <a:solidFill>
                  <a:srgbClr val="C00000"/>
                </a:solidFill>
                <a:latin typeface="Arial" panose="020B0604020202020204" pitchFamily="34" charset="0"/>
                <a:cs typeface="Arial" panose="020B0604020202020204" pitchFamily="34" charset="0"/>
              </a:rPr>
              <a:t>điểm</a:t>
            </a:r>
            <a:endParaRPr lang="en-GB" sz="3600" dirty="0">
              <a:solidFill>
                <a:srgbClr val="C00000"/>
              </a:solidFill>
              <a:latin typeface="Arial" panose="020B0604020202020204" pitchFamily="34" charset="0"/>
              <a:cs typeface="Arial" panose="020B0604020202020204" pitchFamily="34" charset="0"/>
            </a:endParaRPr>
          </a:p>
        </p:txBody>
      </p:sp>
      <p:sp>
        <p:nvSpPr>
          <p:cNvPr id="62472" name="Title 1"/>
          <p:cNvSpPr txBox="1">
            <a:spLocks/>
          </p:cNvSpPr>
          <p:nvPr/>
        </p:nvSpPr>
        <p:spPr bwMode="auto">
          <a:xfrm>
            <a:off x="2079625" y="-15875"/>
            <a:ext cx="10112375" cy="788988"/>
          </a:xfrm>
          <a:prstGeom prst="rect">
            <a:avLst/>
          </a:prstGeom>
          <a:noFill/>
          <a:ln w="9525">
            <a:noFill/>
            <a:miter lim="800000"/>
            <a:headEnd/>
            <a:tailEnd/>
          </a:ln>
        </p:spPr>
        <p:txBody>
          <a:bodyPr anchor="ctr"/>
          <a:lstStyle/>
          <a:p>
            <a:pPr>
              <a:lnSpc>
                <a:spcPct val="90000"/>
              </a:lnSpc>
            </a:pPr>
            <a:r>
              <a:rPr lang="en-GB" sz="4400" dirty="0" smtClean="0">
                <a:solidFill>
                  <a:schemeClr val="bg1"/>
                </a:solidFill>
                <a:cs typeface="Arial" charset="0"/>
              </a:rPr>
              <a:t>1. QUAN ĐIỂM, MỤC TIÊU</a:t>
            </a:r>
            <a:endParaRPr lang="en-GB" sz="4400" dirty="0">
              <a:solidFill>
                <a:schemeClr val="bg1"/>
              </a:solidFill>
              <a:cs typeface="Arial" charset="0"/>
            </a:endParaRPr>
          </a:p>
        </p:txBody>
      </p:sp>
      <p:pic>
        <p:nvPicPr>
          <p:cNvPr id="3074" name="Picture 2" descr="C:\Users\KhanhNH\Desktop\NGT8 K12\NQ SO 36\1_70415.jpg"/>
          <p:cNvPicPr>
            <a:picLocks noChangeAspect="1" noChangeArrowheads="1"/>
          </p:cNvPicPr>
          <p:nvPr/>
        </p:nvPicPr>
        <p:blipFill>
          <a:blip r:embed="rId3"/>
          <a:srcRect/>
          <a:stretch>
            <a:fillRect/>
          </a:stretch>
        </p:blipFill>
        <p:spPr bwMode="auto">
          <a:xfrm>
            <a:off x="0" y="4299626"/>
            <a:ext cx="12192000" cy="2558374"/>
          </a:xfrm>
          <a:prstGeom prst="rect">
            <a:avLst/>
          </a:prstGeom>
          <a:noFill/>
        </p:spPr>
      </p:pic>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4"/>
          <p:cNvSpPr/>
          <p:nvPr/>
        </p:nvSpPr>
        <p:spPr bwMode="auto">
          <a:xfrm>
            <a:off x="564204" y="1867719"/>
            <a:ext cx="10758792" cy="2140084"/>
          </a:xfrm>
          <a:custGeom>
            <a:avLst/>
            <a:gdLst>
              <a:gd name="connsiteX0" fmla="*/ 0 w 2924986"/>
              <a:gd name="connsiteY0" fmla="*/ 0 h 892120"/>
              <a:gd name="connsiteX1" fmla="*/ 2924986 w 2924986"/>
              <a:gd name="connsiteY1" fmla="*/ 0 h 892120"/>
              <a:gd name="connsiteX2" fmla="*/ 2924986 w 2924986"/>
              <a:gd name="connsiteY2" fmla="*/ 892120 h 892120"/>
              <a:gd name="connsiteX3" fmla="*/ 0 w 2924986"/>
              <a:gd name="connsiteY3" fmla="*/ 892120 h 892120"/>
              <a:gd name="connsiteX4" fmla="*/ 0 w 2924986"/>
              <a:gd name="connsiteY4" fmla="*/ 0 h 892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986" h="892120">
                <a:moveTo>
                  <a:pt x="0" y="0"/>
                </a:moveTo>
                <a:lnTo>
                  <a:pt x="2924986" y="0"/>
                </a:lnTo>
                <a:lnTo>
                  <a:pt x="2924986" y="892120"/>
                </a:lnTo>
                <a:lnTo>
                  <a:pt x="0" y="892120"/>
                </a:lnTo>
                <a:lnTo>
                  <a:pt x="0" y="0"/>
                </a:lnTo>
                <a:close/>
              </a:path>
            </a:pathLst>
          </a:custGeom>
        </p:spPr>
        <p:style>
          <a:lnRef idx="1">
            <a:schemeClr val="accent6"/>
          </a:lnRef>
          <a:fillRef idx="2">
            <a:schemeClr val="accent6"/>
          </a:fillRef>
          <a:effectRef idx="1">
            <a:schemeClr val="accent6"/>
          </a:effectRef>
          <a:fontRef idx="minor">
            <a:schemeClr val="dk1"/>
          </a:fontRef>
        </p:style>
        <p:txBody>
          <a:bodyPr lIns="13970" tIns="13970" rIns="13970" bIns="13970" spcCol="1270" anchor="ctr"/>
          <a:lstStyle/>
          <a:p>
            <a:pPr algn="just" defTabSz="977900" fontAlgn="auto">
              <a:spcAft>
                <a:spcPct val="35000"/>
              </a:spcAft>
              <a:defRPr/>
            </a:pPr>
            <a:r>
              <a:rPr lang="de-DE" sz="3200" dirty="0" smtClean="0">
                <a:latin typeface="Times New Roman" pitchFamily="18" charset="0"/>
                <a:cs typeface="Times New Roman" pitchFamily="18" charset="0"/>
              </a:rPr>
              <a:t> Hai là, </a:t>
            </a:r>
            <a:r>
              <a:rPr lang="en-US" sz="3200" dirty="0" smtClean="0">
                <a:latin typeface="Times New Roman" pitchFamily="18" charset="0"/>
                <a:cs typeface="Times New Roman" pitchFamily="18" charset="0"/>
              </a:rPr>
              <a:t>p</a:t>
            </a:r>
            <a:r>
              <a:rPr lang="vi-VN" sz="3200" dirty="0" smtClean="0">
                <a:latin typeface="Times New Roman" pitchFamily="18" charset="0"/>
                <a:cs typeface="Times New Roman" pitchFamily="18" charset="0"/>
              </a:rPr>
              <a:t>hát triển bền vững kinh tế biển trên nền tảng tăng trưởng xanh, bảo tồn đa dạng sinh học, các hệ sinh thái biển</a:t>
            </a:r>
            <a:endParaRPr lang="en-US" sz="3200" dirty="0" smtClean="0">
              <a:latin typeface="Times New Roman" pitchFamily="18" charset="0"/>
              <a:cs typeface="Times New Roman" pitchFamily="18" charset="0"/>
            </a:endParaRPr>
          </a:p>
        </p:txBody>
      </p:sp>
      <p:sp>
        <p:nvSpPr>
          <p:cNvPr id="10" name="Rounded Rectangle 9"/>
          <p:cNvSpPr/>
          <p:nvPr/>
        </p:nvSpPr>
        <p:spPr>
          <a:xfrm>
            <a:off x="0" y="830263"/>
            <a:ext cx="4357991" cy="774700"/>
          </a:xfrm>
          <a:prstGeom prst="roundRect">
            <a:avLst/>
          </a:prstGeom>
          <a:solidFill>
            <a:srgbClr val="FDF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i="1" dirty="0" smtClean="0">
                <a:solidFill>
                  <a:srgbClr val="C00000"/>
                </a:solidFill>
                <a:latin typeface="Arial" panose="020B0604020202020204" pitchFamily="34" charset="0"/>
                <a:cs typeface="Arial" panose="020B0604020202020204" pitchFamily="34" charset="0"/>
              </a:rPr>
              <a:t>a. </a:t>
            </a:r>
            <a:r>
              <a:rPr lang="en-US" sz="3600" i="1" dirty="0" err="1" smtClean="0">
                <a:solidFill>
                  <a:srgbClr val="C00000"/>
                </a:solidFill>
                <a:latin typeface="Arial" panose="020B0604020202020204" pitchFamily="34" charset="0"/>
                <a:cs typeface="Arial" panose="020B0604020202020204" pitchFamily="34" charset="0"/>
              </a:rPr>
              <a:t>Quan</a:t>
            </a:r>
            <a:r>
              <a:rPr lang="en-US" sz="3600" i="1" dirty="0" smtClean="0">
                <a:solidFill>
                  <a:srgbClr val="C00000"/>
                </a:solidFill>
                <a:latin typeface="Arial" panose="020B0604020202020204" pitchFamily="34" charset="0"/>
                <a:cs typeface="Arial" panose="020B0604020202020204" pitchFamily="34" charset="0"/>
              </a:rPr>
              <a:t> </a:t>
            </a:r>
            <a:r>
              <a:rPr lang="en-US" sz="3600" i="1" dirty="0" err="1" smtClean="0">
                <a:solidFill>
                  <a:srgbClr val="C00000"/>
                </a:solidFill>
                <a:latin typeface="Arial" panose="020B0604020202020204" pitchFamily="34" charset="0"/>
                <a:cs typeface="Arial" panose="020B0604020202020204" pitchFamily="34" charset="0"/>
              </a:rPr>
              <a:t>điểm</a:t>
            </a:r>
            <a:endParaRPr lang="en-GB" sz="3600" dirty="0">
              <a:solidFill>
                <a:srgbClr val="C00000"/>
              </a:solidFill>
              <a:latin typeface="Arial" panose="020B0604020202020204" pitchFamily="34" charset="0"/>
              <a:cs typeface="Arial" panose="020B0604020202020204" pitchFamily="34" charset="0"/>
            </a:endParaRPr>
          </a:p>
        </p:txBody>
      </p:sp>
      <p:sp>
        <p:nvSpPr>
          <p:cNvPr id="62472" name="Title 1"/>
          <p:cNvSpPr txBox="1">
            <a:spLocks/>
          </p:cNvSpPr>
          <p:nvPr/>
        </p:nvSpPr>
        <p:spPr bwMode="auto">
          <a:xfrm>
            <a:off x="2079625" y="-15875"/>
            <a:ext cx="10112375" cy="788988"/>
          </a:xfrm>
          <a:prstGeom prst="rect">
            <a:avLst/>
          </a:prstGeom>
          <a:noFill/>
          <a:ln w="9525">
            <a:noFill/>
            <a:miter lim="800000"/>
            <a:headEnd/>
            <a:tailEnd/>
          </a:ln>
        </p:spPr>
        <p:txBody>
          <a:bodyPr anchor="ctr"/>
          <a:lstStyle/>
          <a:p>
            <a:pPr>
              <a:lnSpc>
                <a:spcPct val="90000"/>
              </a:lnSpc>
            </a:pPr>
            <a:r>
              <a:rPr lang="en-GB" sz="4400" dirty="0" smtClean="0">
                <a:solidFill>
                  <a:schemeClr val="bg1"/>
                </a:solidFill>
                <a:cs typeface="Arial" charset="0"/>
              </a:rPr>
              <a:t>1. QUAN ĐIỂM, MỤC TIÊU</a:t>
            </a:r>
            <a:endParaRPr lang="en-GB" sz="4400" dirty="0">
              <a:solidFill>
                <a:schemeClr val="bg1"/>
              </a:solidFill>
              <a:cs typeface="Arial" charset="0"/>
            </a:endParaRPr>
          </a:p>
        </p:txBody>
      </p:sp>
      <p:pic>
        <p:nvPicPr>
          <p:cNvPr id="4098" name="Picture 2" descr="C:\Users\KhanhNH\Desktop\NGT8 K12\NQ SO 36\bien.jpg"/>
          <p:cNvPicPr>
            <a:picLocks noChangeAspect="1" noChangeArrowheads="1"/>
          </p:cNvPicPr>
          <p:nvPr/>
        </p:nvPicPr>
        <p:blipFill>
          <a:blip r:embed="rId3"/>
          <a:srcRect/>
          <a:stretch>
            <a:fillRect/>
          </a:stretch>
        </p:blipFill>
        <p:spPr bwMode="auto">
          <a:xfrm>
            <a:off x="1" y="4319081"/>
            <a:ext cx="3929974" cy="2538919"/>
          </a:xfrm>
          <a:prstGeom prst="rect">
            <a:avLst/>
          </a:prstGeom>
          <a:noFill/>
        </p:spPr>
      </p:pic>
      <p:pic>
        <p:nvPicPr>
          <p:cNvPr id="4099" name="Picture 3" descr="C:\Users\KhanhNH\Desktop\NGT8 K12\NQ SO 36\bien1.jpg"/>
          <p:cNvPicPr>
            <a:picLocks noChangeAspect="1" noChangeArrowheads="1"/>
          </p:cNvPicPr>
          <p:nvPr/>
        </p:nvPicPr>
        <p:blipFill>
          <a:blip r:embed="rId4"/>
          <a:srcRect/>
          <a:stretch>
            <a:fillRect/>
          </a:stretch>
        </p:blipFill>
        <p:spPr bwMode="auto">
          <a:xfrm>
            <a:off x="7762672" y="4280170"/>
            <a:ext cx="4429328" cy="2577830"/>
          </a:xfrm>
          <a:prstGeom prst="rect">
            <a:avLst/>
          </a:prstGeom>
          <a:noFill/>
        </p:spPr>
      </p:pic>
      <p:pic>
        <p:nvPicPr>
          <p:cNvPr id="4103" name="Picture 7" descr="C:\Users\KhanhNH\Desktop\NGT8 K12\NQ SO 36\top-10-ky-luc-bien-dao-vn.jpg"/>
          <p:cNvPicPr>
            <a:picLocks noChangeAspect="1" noChangeArrowheads="1"/>
          </p:cNvPicPr>
          <p:nvPr/>
        </p:nvPicPr>
        <p:blipFill>
          <a:blip r:embed="rId5" cstate="print"/>
          <a:srcRect/>
          <a:stretch>
            <a:fillRect/>
          </a:stretch>
        </p:blipFill>
        <p:spPr bwMode="auto">
          <a:xfrm>
            <a:off x="3936362" y="4285555"/>
            <a:ext cx="3826310" cy="2572445"/>
          </a:xfrm>
          <a:prstGeom prst="rect">
            <a:avLst/>
          </a:prstGeom>
          <a:noFill/>
        </p:spPr>
      </p:pic>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p:cNvSpPr/>
          <p:nvPr/>
        </p:nvSpPr>
        <p:spPr>
          <a:xfrm>
            <a:off x="992228" y="2003903"/>
            <a:ext cx="10580857" cy="1673157"/>
          </a:xfrm>
          <a:custGeom>
            <a:avLst/>
            <a:gdLst>
              <a:gd name="connsiteX0" fmla="*/ 0 w 2924986"/>
              <a:gd name="connsiteY0" fmla="*/ 0 h 892120"/>
              <a:gd name="connsiteX1" fmla="*/ 2924986 w 2924986"/>
              <a:gd name="connsiteY1" fmla="*/ 0 h 892120"/>
              <a:gd name="connsiteX2" fmla="*/ 2924986 w 2924986"/>
              <a:gd name="connsiteY2" fmla="*/ 892120 h 892120"/>
              <a:gd name="connsiteX3" fmla="*/ 0 w 2924986"/>
              <a:gd name="connsiteY3" fmla="*/ 892120 h 892120"/>
              <a:gd name="connsiteX4" fmla="*/ 0 w 2924986"/>
              <a:gd name="connsiteY4" fmla="*/ 0 h 892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986" h="892120">
                <a:moveTo>
                  <a:pt x="0" y="0"/>
                </a:moveTo>
                <a:lnTo>
                  <a:pt x="2924986" y="0"/>
                </a:lnTo>
                <a:lnTo>
                  <a:pt x="2924986" y="892120"/>
                </a:lnTo>
                <a:lnTo>
                  <a:pt x="0" y="892120"/>
                </a:lnTo>
                <a:lnTo>
                  <a:pt x="0" y="0"/>
                </a:lnTo>
                <a:close/>
              </a:path>
            </a:pathLst>
          </a:custGeom>
        </p:spPr>
        <p:style>
          <a:lnRef idx="3">
            <a:schemeClr val="lt1"/>
          </a:lnRef>
          <a:fillRef idx="1">
            <a:schemeClr val="accent3"/>
          </a:fillRef>
          <a:effectRef idx="1">
            <a:schemeClr val="accent3"/>
          </a:effectRef>
          <a:fontRef idx="minor">
            <a:schemeClr val="lt1"/>
          </a:fontRef>
        </p:style>
        <p:txBody>
          <a:bodyPr lIns="13970" tIns="13970" rIns="13970" bIns="13970" spcCol="1270" anchor="ctr"/>
          <a:lstStyle/>
          <a:p>
            <a:pPr algn="just" defTabSz="977900" fontAlgn="auto">
              <a:lnSpc>
                <a:spcPct val="90000"/>
              </a:lnSpc>
              <a:spcAft>
                <a:spcPct val="35000"/>
              </a:spcAft>
              <a:defRPr/>
            </a:pPr>
            <a:r>
              <a:rPr lang="en-US" sz="3200" dirty="0" err="1" smtClean="0">
                <a:solidFill>
                  <a:schemeClr val="tx1"/>
                </a:solidFill>
                <a:latin typeface="Times New Roman" pitchFamily="18" charset="0"/>
                <a:cs typeface="Times New Roman" pitchFamily="18" charset="0"/>
              </a:rPr>
              <a:t>Ba</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là</a:t>
            </a:r>
            <a:r>
              <a:rPr lang="en-US" sz="3200" dirty="0" smtClean="0">
                <a:solidFill>
                  <a:schemeClr val="tx1"/>
                </a:solidFill>
                <a:latin typeface="Times New Roman" pitchFamily="18" charset="0"/>
                <a:cs typeface="Times New Roman" pitchFamily="18" charset="0"/>
              </a:rPr>
              <a:t>, </a:t>
            </a:r>
            <a:r>
              <a:rPr lang="vi-VN" sz="3200" dirty="0" smtClean="0">
                <a:solidFill>
                  <a:schemeClr val="tx1"/>
                </a:solidFill>
                <a:latin typeface="Times New Roman" pitchFamily="18" charset="0"/>
                <a:cs typeface="Times New Roman" pitchFamily="18" charset="0"/>
              </a:rPr>
              <a:t>Giữ gìn giá trị, phát huy truyền thống lịch sử, bản sắc văn hoá biển đi đôi với xây dựng xã hội gắn kết, thân thiện với biển</a:t>
            </a:r>
            <a:endParaRPr lang="de-DE" sz="3200" dirty="0" smtClean="0">
              <a:solidFill>
                <a:schemeClr val="tx1"/>
              </a:solidFill>
              <a:latin typeface="Times New Roman" pitchFamily="18" charset="0"/>
              <a:cs typeface="Times New Roman" pitchFamily="18" charset="0"/>
            </a:endParaRPr>
          </a:p>
        </p:txBody>
      </p:sp>
      <p:sp>
        <p:nvSpPr>
          <p:cNvPr id="10" name="Rounded Rectangle 9"/>
          <p:cNvSpPr/>
          <p:nvPr/>
        </p:nvSpPr>
        <p:spPr>
          <a:xfrm>
            <a:off x="0" y="830263"/>
            <a:ext cx="4357991" cy="774700"/>
          </a:xfrm>
          <a:prstGeom prst="roundRect">
            <a:avLst/>
          </a:prstGeom>
          <a:solidFill>
            <a:srgbClr val="FDF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i="1" dirty="0" smtClean="0">
                <a:solidFill>
                  <a:srgbClr val="C00000"/>
                </a:solidFill>
                <a:latin typeface="Arial" panose="020B0604020202020204" pitchFamily="34" charset="0"/>
                <a:cs typeface="Arial" panose="020B0604020202020204" pitchFamily="34" charset="0"/>
              </a:rPr>
              <a:t>a. </a:t>
            </a:r>
            <a:r>
              <a:rPr lang="en-US" sz="3600" i="1" dirty="0" err="1" smtClean="0">
                <a:solidFill>
                  <a:srgbClr val="C00000"/>
                </a:solidFill>
                <a:latin typeface="Arial" panose="020B0604020202020204" pitchFamily="34" charset="0"/>
                <a:cs typeface="Arial" panose="020B0604020202020204" pitchFamily="34" charset="0"/>
              </a:rPr>
              <a:t>Quan</a:t>
            </a:r>
            <a:r>
              <a:rPr lang="en-US" sz="3600" i="1" dirty="0" smtClean="0">
                <a:solidFill>
                  <a:srgbClr val="C00000"/>
                </a:solidFill>
                <a:latin typeface="Arial" panose="020B0604020202020204" pitchFamily="34" charset="0"/>
                <a:cs typeface="Arial" panose="020B0604020202020204" pitchFamily="34" charset="0"/>
              </a:rPr>
              <a:t> </a:t>
            </a:r>
            <a:r>
              <a:rPr lang="en-US" sz="3600" i="1" dirty="0" err="1" smtClean="0">
                <a:solidFill>
                  <a:srgbClr val="C00000"/>
                </a:solidFill>
                <a:latin typeface="Arial" panose="020B0604020202020204" pitchFamily="34" charset="0"/>
                <a:cs typeface="Arial" panose="020B0604020202020204" pitchFamily="34" charset="0"/>
              </a:rPr>
              <a:t>điểm</a:t>
            </a:r>
            <a:endParaRPr lang="en-GB" sz="3600" dirty="0">
              <a:solidFill>
                <a:srgbClr val="C00000"/>
              </a:solidFill>
              <a:latin typeface="Arial" panose="020B0604020202020204" pitchFamily="34" charset="0"/>
              <a:cs typeface="Arial" panose="020B0604020202020204" pitchFamily="34" charset="0"/>
            </a:endParaRPr>
          </a:p>
        </p:txBody>
      </p:sp>
      <p:sp>
        <p:nvSpPr>
          <p:cNvPr id="62472" name="Title 1"/>
          <p:cNvSpPr txBox="1">
            <a:spLocks/>
          </p:cNvSpPr>
          <p:nvPr/>
        </p:nvSpPr>
        <p:spPr bwMode="auto">
          <a:xfrm>
            <a:off x="2079625" y="-15875"/>
            <a:ext cx="10112375" cy="788988"/>
          </a:xfrm>
          <a:prstGeom prst="rect">
            <a:avLst/>
          </a:prstGeom>
          <a:noFill/>
          <a:ln w="9525">
            <a:noFill/>
            <a:miter lim="800000"/>
            <a:headEnd/>
            <a:tailEnd/>
          </a:ln>
        </p:spPr>
        <p:txBody>
          <a:bodyPr anchor="ctr"/>
          <a:lstStyle/>
          <a:p>
            <a:pPr>
              <a:lnSpc>
                <a:spcPct val="90000"/>
              </a:lnSpc>
            </a:pPr>
            <a:r>
              <a:rPr lang="en-GB" sz="4400" dirty="0" smtClean="0">
                <a:solidFill>
                  <a:schemeClr val="bg1"/>
                </a:solidFill>
                <a:cs typeface="Arial" charset="0"/>
              </a:rPr>
              <a:t>1. QUAN ĐIỂM, MỤC TIÊU</a:t>
            </a:r>
            <a:endParaRPr lang="en-GB" sz="4400" dirty="0">
              <a:solidFill>
                <a:schemeClr val="bg1"/>
              </a:solidFill>
              <a:cs typeface="Arial" charset="0"/>
            </a:endParaRPr>
          </a:p>
        </p:txBody>
      </p:sp>
      <p:pic>
        <p:nvPicPr>
          <p:cNvPr id="5122" name="Picture 2" descr="C:\Users\KhanhNH\Desktop\NGT8 K12\NQ SO 36\7.jpg"/>
          <p:cNvPicPr>
            <a:picLocks noChangeAspect="1" noChangeArrowheads="1"/>
          </p:cNvPicPr>
          <p:nvPr/>
        </p:nvPicPr>
        <p:blipFill>
          <a:blip r:embed="rId3"/>
          <a:srcRect/>
          <a:stretch>
            <a:fillRect/>
          </a:stretch>
        </p:blipFill>
        <p:spPr bwMode="auto">
          <a:xfrm>
            <a:off x="0" y="4105073"/>
            <a:ext cx="6070060" cy="2752928"/>
          </a:xfrm>
          <a:prstGeom prst="rect">
            <a:avLst/>
          </a:prstGeom>
          <a:noFill/>
        </p:spPr>
      </p:pic>
      <p:pic>
        <p:nvPicPr>
          <p:cNvPr id="5123" name="Picture 3" descr="C:\Users\KhanhNH\Desktop\NGT8 K12\NQ SO 36\6.jpg"/>
          <p:cNvPicPr>
            <a:picLocks noChangeAspect="1" noChangeArrowheads="1"/>
          </p:cNvPicPr>
          <p:nvPr/>
        </p:nvPicPr>
        <p:blipFill>
          <a:blip r:embed="rId4"/>
          <a:srcRect/>
          <a:stretch>
            <a:fillRect/>
          </a:stretch>
        </p:blipFill>
        <p:spPr bwMode="auto">
          <a:xfrm>
            <a:off x="6050030" y="4124529"/>
            <a:ext cx="6141970" cy="2733472"/>
          </a:xfrm>
          <a:prstGeom prst="rect">
            <a:avLst/>
          </a:prstGeom>
          <a:noFill/>
        </p:spPr>
      </p:pic>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6"/>
          <p:cNvSpPr/>
          <p:nvPr/>
        </p:nvSpPr>
        <p:spPr>
          <a:xfrm>
            <a:off x="797664" y="2316390"/>
            <a:ext cx="10350234" cy="1419034"/>
          </a:xfrm>
          <a:custGeom>
            <a:avLst/>
            <a:gdLst>
              <a:gd name="connsiteX0" fmla="*/ 0 w 2924986"/>
              <a:gd name="connsiteY0" fmla="*/ 0 h 892120"/>
              <a:gd name="connsiteX1" fmla="*/ 2924986 w 2924986"/>
              <a:gd name="connsiteY1" fmla="*/ 0 h 892120"/>
              <a:gd name="connsiteX2" fmla="*/ 2924986 w 2924986"/>
              <a:gd name="connsiteY2" fmla="*/ 892120 h 892120"/>
              <a:gd name="connsiteX3" fmla="*/ 0 w 2924986"/>
              <a:gd name="connsiteY3" fmla="*/ 892120 h 892120"/>
              <a:gd name="connsiteX4" fmla="*/ 0 w 2924986"/>
              <a:gd name="connsiteY4" fmla="*/ 0 h 892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986" h="892120">
                <a:moveTo>
                  <a:pt x="0" y="0"/>
                </a:moveTo>
                <a:lnTo>
                  <a:pt x="2924986" y="0"/>
                </a:lnTo>
                <a:lnTo>
                  <a:pt x="2924986" y="892120"/>
                </a:lnTo>
                <a:lnTo>
                  <a:pt x="0" y="892120"/>
                </a:lnTo>
                <a:lnTo>
                  <a:pt x="0" y="0"/>
                </a:lnTo>
                <a:close/>
              </a:path>
            </a:pathLst>
          </a:custGeom>
        </p:spPr>
        <p:style>
          <a:lnRef idx="1">
            <a:schemeClr val="accent1"/>
          </a:lnRef>
          <a:fillRef idx="2">
            <a:schemeClr val="accent1"/>
          </a:fillRef>
          <a:effectRef idx="1">
            <a:schemeClr val="accent1"/>
          </a:effectRef>
          <a:fontRef idx="minor">
            <a:schemeClr val="dk1"/>
          </a:fontRef>
        </p:style>
        <p:txBody>
          <a:bodyPr lIns="13970" tIns="13970" rIns="13970" bIns="13970" spcCol="1270" anchor="ctr"/>
          <a:lstStyle/>
          <a:p>
            <a:pPr algn="just" defTabSz="977900" fontAlgn="auto">
              <a:lnSpc>
                <a:spcPct val="90000"/>
              </a:lnSpc>
              <a:spcAft>
                <a:spcPct val="35000"/>
              </a:spcAft>
              <a:defRPr/>
            </a:pPr>
            <a:r>
              <a:rPr lang="en-GB" sz="3200" spc="-15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3200" spc="-150" dirty="0" smtClean="0">
                <a:solidFill>
                  <a:schemeClr val="tx1">
                    <a:lumMod val="95000"/>
                    <a:lumOff val="5000"/>
                  </a:schemeClr>
                </a:solidFill>
                <a:latin typeface="Times New Roman" panose="02020603050405020304" pitchFamily="18" charset="0"/>
                <a:cs typeface="Times New Roman" panose="02020603050405020304" pitchFamily="18" charset="0"/>
              </a:rPr>
              <a:t>Bốn là, Tăng cường quản lý tổng hợp, thống nhất tài nguyên và bảo vệ môi trường biển, bảo tồn đa dạng sinh học, các hệ sinh thái biển tự nhiên; </a:t>
            </a:r>
          </a:p>
        </p:txBody>
      </p:sp>
      <p:sp>
        <p:nvSpPr>
          <p:cNvPr id="10" name="Rounded Rectangle 9"/>
          <p:cNvSpPr/>
          <p:nvPr/>
        </p:nvSpPr>
        <p:spPr>
          <a:xfrm>
            <a:off x="136185" y="1044268"/>
            <a:ext cx="4357991" cy="774700"/>
          </a:xfrm>
          <a:prstGeom prst="roundRect">
            <a:avLst/>
          </a:prstGeom>
          <a:solidFill>
            <a:srgbClr val="FDF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i="1" dirty="0" smtClean="0">
                <a:solidFill>
                  <a:srgbClr val="C00000"/>
                </a:solidFill>
                <a:latin typeface="Arial" panose="020B0604020202020204" pitchFamily="34" charset="0"/>
                <a:cs typeface="Arial" panose="020B0604020202020204" pitchFamily="34" charset="0"/>
              </a:rPr>
              <a:t>a. </a:t>
            </a:r>
            <a:r>
              <a:rPr lang="en-US" sz="3600" i="1" dirty="0" err="1" smtClean="0">
                <a:solidFill>
                  <a:srgbClr val="C00000"/>
                </a:solidFill>
                <a:latin typeface="Arial" panose="020B0604020202020204" pitchFamily="34" charset="0"/>
                <a:cs typeface="Arial" panose="020B0604020202020204" pitchFamily="34" charset="0"/>
              </a:rPr>
              <a:t>Quan</a:t>
            </a:r>
            <a:r>
              <a:rPr lang="en-US" sz="3600" i="1" dirty="0" smtClean="0">
                <a:solidFill>
                  <a:srgbClr val="C00000"/>
                </a:solidFill>
                <a:latin typeface="Arial" panose="020B0604020202020204" pitchFamily="34" charset="0"/>
                <a:cs typeface="Arial" panose="020B0604020202020204" pitchFamily="34" charset="0"/>
              </a:rPr>
              <a:t> </a:t>
            </a:r>
            <a:r>
              <a:rPr lang="en-US" sz="3600" i="1" dirty="0" err="1" smtClean="0">
                <a:solidFill>
                  <a:srgbClr val="C00000"/>
                </a:solidFill>
                <a:latin typeface="Arial" panose="020B0604020202020204" pitchFamily="34" charset="0"/>
                <a:cs typeface="Arial" panose="020B0604020202020204" pitchFamily="34" charset="0"/>
              </a:rPr>
              <a:t>điểm</a:t>
            </a:r>
            <a:endParaRPr lang="en-GB" sz="3600" dirty="0">
              <a:solidFill>
                <a:srgbClr val="C00000"/>
              </a:solidFill>
              <a:latin typeface="Arial" panose="020B0604020202020204" pitchFamily="34" charset="0"/>
              <a:cs typeface="Arial" panose="020B0604020202020204" pitchFamily="34" charset="0"/>
            </a:endParaRPr>
          </a:p>
        </p:txBody>
      </p:sp>
      <p:sp>
        <p:nvSpPr>
          <p:cNvPr id="62472" name="Title 1"/>
          <p:cNvSpPr txBox="1">
            <a:spLocks/>
          </p:cNvSpPr>
          <p:nvPr/>
        </p:nvSpPr>
        <p:spPr bwMode="auto">
          <a:xfrm>
            <a:off x="2079625" y="-15875"/>
            <a:ext cx="10112375" cy="788988"/>
          </a:xfrm>
          <a:prstGeom prst="rect">
            <a:avLst/>
          </a:prstGeom>
          <a:noFill/>
          <a:ln w="9525">
            <a:noFill/>
            <a:miter lim="800000"/>
            <a:headEnd/>
            <a:tailEnd/>
          </a:ln>
        </p:spPr>
        <p:txBody>
          <a:bodyPr anchor="ctr"/>
          <a:lstStyle/>
          <a:p>
            <a:pPr>
              <a:lnSpc>
                <a:spcPct val="90000"/>
              </a:lnSpc>
            </a:pPr>
            <a:r>
              <a:rPr lang="en-GB" sz="4400" dirty="0" smtClean="0">
                <a:solidFill>
                  <a:schemeClr val="bg1"/>
                </a:solidFill>
                <a:cs typeface="Arial" charset="0"/>
              </a:rPr>
              <a:t>1. QUAN ĐIỂM, MỤC TIÊU</a:t>
            </a:r>
            <a:endParaRPr lang="en-GB" sz="4400" dirty="0">
              <a:solidFill>
                <a:schemeClr val="bg1"/>
              </a:solidFill>
              <a:cs typeface="Arial" charset="0"/>
            </a:endParaRPr>
          </a:p>
        </p:txBody>
      </p:sp>
      <p:pic>
        <p:nvPicPr>
          <p:cNvPr id="6146" name="Picture 2" descr="C:\Users\KhanhNH\Desktop\NGT8 K12\NQ SO 36\bien1.jpg"/>
          <p:cNvPicPr>
            <a:picLocks noChangeAspect="1" noChangeArrowheads="1"/>
          </p:cNvPicPr>
          <p:nvPr/>
        </p:nvPicPr>
        <p:blipFill>
          <a:blip r:embed="rId3"/>
          <a:srcRect/>
          <a:stretch>
            <a:fillRect/>
          </a:stretch>
        </p:blipFill>
        <p:spPr bwMode="auto">
          <a:xfrm>
            <a:off x="0" y="4027251"/>
            <a:ext cx="12192000" cy="2830749"/>
          </a:xfrm>
          <a:prstGeom prst="rect">
            <a:avLst/>
          </a:prstGeom>
          <a:noFill/>
        </p:spPr>
      </p:pic>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4"/>
          <p:cNvSpPr/>
          <p:nvPr/>
        </p:nvSpPr>
        <p:spPr bwMode="auto">
          <a:xfrm>
            <a:off x="564204" y="1867719"/>
            <a:ext cx="10758792" cy="1867702"/>
          </a:xfrm>
          <a:custGeom>
            <a:avLst/>
            <a:gdLst>
              <a:gd name="connsiteX0" fmla="*/ 0 w 2924986"/>
              <a:gd name="connsiteY0" fmla="*/ 0 h 892120"/>
              <a:gd name="connsiteX1" fmla="*/ 2924986 w 2924986"/>
              <a:gd name="connsiteY1" fmla="*/ 0 h 892120"/>
              <a:gd name="connsiteX2" fmla="*/ 2924986 w 2924986"/>
              <a:gd name="connsiteY2" fmla="*/ 892120 h 892120"/>
              <a:gd name="connsiteX3" fmla="*/ 0 w 2924986"/>
              <a:gd name="connsiteY3" fmla="*/ 892120 h 892120"/>
              <a:gd name="connsiteX4" fmla="*/ 0 w 2924986"/>
              <a:gd name="connsiteY4" fmla="*/ 0 h 892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986" h="892120">
                <a:moveTo>
                  <a:pt x="0" y="0"/>
                </a:moveTo>
                <a:lnTo>
                  <a:pt x="2924986" y="0"/>
                </a:lnTo>
                <a:lnTo>
                  <a:pt x="2924986" y="892120"/>
                </a:lnTo>
                <a:lnTo>
                  <a:pt x="0" y="892120"/>
                </a:lnTo>
                <a:lnTo>
                  <a:pt x="0" y="0"/>
                </a:lnTo>
                <a:close/>
              </a:path>
            </a:pathLst>
          </a:custGeom>
        </p:spPr>
        <p:style>
          <a:lnRef idx="1">
            <a:schemeClr val="accent6"/>
          </a:lnRef>
          <a:fillRef idx="2">
            <a:schemeClr val="accent6"/>
          </a:fillRef>
          <a:effectRef idx="1">
            <a:schemeClr val="accent6"/>
          </a:effectRef>
          <a:fontRef idx="minor">
            <a:schemeClr val="dk1"/>
          </a:fontRef>
        </p:style>
        <p:txBody>
          <a:bodyPr lIns="13970" tIns="13970" rIns="13970" bIns="13970" spcCol="1270" anchor="ctr"/>
          <a:lstStyle/>
          <a:p>
            <a:pPr algn="just" defTabSz="977900" fontAlgn="auto">
              <a:spcAft>
                <a:spcPct val="35000"/>
              </a:spcAft>
              <a:defRPr/>
            </a:pPr>
            <a:r>
              <a:rPr lang="de-DE" sz="3200" dirty="0" smtClean="0"/>
              <a:t> </a:t>
            </a:r>
            <a:r>
              <a:rPr lang="de-DE" sz="3200" dirty="0" smtClean="0">
                <a:solidFill>
                  <a:schemeClr val="tx1"/>
                </a:solidFill>
              </a:rPr>
              <a:t>Năm là, </a:t>
            </a:r>
            <a:r>
              <a:rPr lang="vi-VN" sz="3200" dirty="0" smtClean="0">
                <a:solidFill>
                  <a:schemeClr val="tx1"/>
                </a:solidFill>
              </a:rPr>
              <a:t>Lấy khoa học, công nghệ tiên tiến, hiện đại và nguồn nhân lực chất lượng cao làm nhân tố đột phá. </a:t>
            </a:r>
            <a:endParaRPr lang="en-US" sz="3200" dirty="0" smtClean="0"/>
          </a:p>
        </p:txBody>
      </p:sp>
      <p:sp>
        <p:nvSpPr>
          <p:cNvPr id="10" name="Rounded Rectangle 9"/>
          <p:cNvSpPr/>
          <p:nvPr/>
        </p:nvSpPr>
        <p:spPr>
          <a:xfrm>
            <a:off x="0" y="830263"/>
            <a:ext cx="4357991" cy="774700"/>
          </a:xfrm>
          <a:prstGeom prst="roundRect">
            <a:avLst/>
          </a:prstGeom>
          <a:solidFill>
            <a:srgbClr val="FDF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i="1" dirty="0" smtClean="0">
                <a:solidFill>
                  <a:srgbClr val="C00000"/>
                </a:solidFill>
                <a:latin typeface="Arial" panose="020B0604020202020204" pitchFamily="34" charset="0"/>
                <a:cs typeface="Arial" panose="020B0604020202020204" pitchFamily="34" charset="0"/>
              </a:rPr>
              <a:t>a. </a:t>
            </a:r>
            <a:r>
              <a:rPr lang="en-US" sz="3600" i="1" dirty="0" err="1" smtClean="0">
                <a:solidFill>
                  <a:srgbClr val="C00000"/>
                </a:solidFill>
                <a:latin typeface="Arial" panose="020B0604020202020204" pitchFamily="34" charset="0"/>
                <a:cs typeface="Arial" panose="020B0604020202020204" pitchFamily="34" charset="0"/>
              </a:rPr>
              <a:t>Quan</a:t>
            </a:r>
            <a:r>
              <a:rPr lang="en-US" sz="3600" i="1" dirty="0" smtClean="0">
                <a:solidFill>
                  <a:srgbClr val="C00000"/>
                </a:solidFill>
                <a:latin typeface="Arial" panose="020B0604020202020204" pitchFamily="34" charset="0"/>
                <a:cs typeface="Arial" panose="020B0604020202020204" pitchFamily="34" charset="0"/>
              </a:rPr>
              <a:t> </a:t>
            </a:r>
            <a:r>
              <a:rPr lang="en-US" sz="3600" i="1" dirty="0" err="1" smtClean="0">
                <a:solidFill>
                  <a:srgbClr val="C00000"/>
                </a:solidFill>
                <a:latin typeface="Arial" panose="020B0604020202020204" pitchFamily="34" charset="0"/>
                <a:cs typeface="Arial" panose="020B0604020202020204" pitchFamily="34" charset="0"/>
              </a:rPr>
              <a:t>điểm</a:t>
            </a:r>
            <a:endParaRPr lang="en-GB" sz="3600" dirty="0">
              <a:solidFill>
                <a:srgbClr val="C00000"/>
              </a:solidFill>
              <a:latin typeface="Arial" panose="020B0604020202020204" pitchFamily="34" charset="0"/>
              <a:cs typeface="Arial" panose="020B0604020202020204" pitchFamily="34" charset="0"/>
            </a:endParaRPr>
          </a:p>
        </p:txBody>
      </p:sp>
      <p:sp>
        <p:nvSpPr>
          <p:cNvPr id="62472" name="Title 1"/>
          <p:cNvSpPr txBox="1">
            <a:spLocks/>
          </p:cNvSpPr>
          <p:nvPr/>
        </p:nvSpPr>
        <p:spPr bwMode="auto">
          <a:xfrm>
            <a:off x="2079625" y="-15875"/>
            <a:ext cx="10112375" cy="788988"/>
          </a:xfrm>
          <a:prstGeom prst="rect">
            <a:avLst/>
          </a:prstGeom>
          <a:noFill/>
          <a:ln w="9525">
            <a:noFill/>
            <a:miter lim="800000"/>
            <a:headEnd/>
            <a:tailEnd/>
          </a:ln>
        </p:spPr>
        <p:txBody>
          <a:bodyPr anchor="ctr"/>
          <a:lstStyle/>
          <a:p>
            <a:pPr>
              <a:lnSpc>
                <a:spcPct val="90000"/>
              </a:lnSpc>
            </a:pPr>
            <a:r>
              <a:rPr lang="en-GB" sz="4400" dirty="0" smtClean="0">
                <a:solidFill>
                  <a:schemeClr val="bg1"/>
                </a:solidFill>
                <a:cs typeface="Arial" charset="0"/>
              </a:rPr>
              <a:t>1. QUAN ĐIỂM, MỤC TIÊU</a:t>
            </a:r>
            <a:endParaRPr lang="en-GB" sz="4400" dirty="0">
              <a:solidFill>
                <a:schemeClr val="bg1"/>
              </a:solidFill>
              <a:cs typeface="Arial" charset="0"/>
            </a:endParaRPr>
          </a:p>
        </p:txBody>
      </p:sp>
      <p:pic>
        <p:nvPicPr>
          <p:cNvPr id="7170" name="Picture 2" descr="C:\Users\KhanhNH\Desktop\NGT8 K12\NQ SO 36\dien_dan_kinh_te_bien_lan_thu_nhat.jpg"/>
          <p:cNvPicPr>
            <a:picLocks noChangeAspect="1" noChangeArrowheads="1"/>
          </p:cNvPicPr>
          <p:nvPr/>
        </p:nvPicPr>
        <p:blipFill>
          <a:blip r:embed="rId3"/>
          <a:srcRect/>
          <a:stretch>
            <a:fillRect/>
          </a:stretch>
        </p:blipFill>
        <p:spPr bwMode="auto">
          <a:xfrm>
            <a:off x="-2527" y="4046706"/>
            <a:ext cx="12194527" cy="2788794"/>
          </a:xfrm>
          <a:prstGeom prst="rect">
            <a:avLst/>
          </a:prstGeom>
          <a:noFill/>
        </p:spPr>
      </p:pic>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a:spLocks noGrp="1"/>
          </p:cNvSpPr>
          <p:nvPr>
            <p:ph idx="1"/>
          </p:nvPr>
        </p:nvSpPr>
        <p:spPr>
          <a:xfrm>
            <a:off x="0" y="831850"/>
            <a:ext cx="3326860" cy="635000"/>
          </a:xfrm>
          <a:solidFill>
            <a:schemeClr val="accent4">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oAutofit/>
          </a:bodyPr>
          <a:lstStyle/>
          <a:p>
            <a:pPr marL="0" indent="0" fontAlgn="auto">
              <a:spcAft>
                <a:spcPts val="0"/>
              </a:spcAft>
              <a:buFont typeface="Arial" panose="020B0604020202020204" pitchFamily="34" charset="0"/>
              <a:buNone/>
              <a:defRPr/>
            </a:pPr>
            <a:r>
              <a:rPr lang="en-GB" sz="4800" b="1" dirty="0" smtClean="0">
                <a:solidFill>
                  <a:srgbClr val="B00000"/>
                </a:solidFill>
                <a:latin typeface="Times New Roman" panose="02020603050405020304" pitchFamily="18" charset="0"/>
                <a:cs typeface="Times New Roman" panose="02020603050405020304" pitchFamily="18" charset="0"/>
              </a:rPr>
              <a:t>b. </a:t>
            </a:r>
            <a:r>
              <a:rPr lang="en-GB" sz="4800" b="1" dirty="0" err="1" smtClean="0">
                <a:solidFill>
                  <a:srgbClr val="B00000"/>
                </a:solidFill>
                <a:latin typeface="Times New Roman" panose="02020603050405020304" pitchFamily="18" charset="0"/>
                <a:cs typeface="Times New Roman" panose="02020603050405020304" pitchFamily="18" charset="0"/>
              </a:rPr>
              <a:t>Mục</a:t>
            </a:r>
            <a:r>
              <a:rPr lang="en-GB" sz="4800" b="1" dirty="0" smtClean="0">
                <a:solidFill>
                  <a:srgbClr val="B00000"/>
                </a:solidFill>
                <a:latin typeface="Times New Roman" panose="02020603050405020304" pitchFamily="18" charset="0"/>
                <a:cs typeface="Times New Roman" panose="02020603050405020304" pitchFamily="18" charset="0"/>
              </a:rPr>
              <a:t> </a:t>
            </a:r>
            <a:r>
              <a:rPr lang="en-GB" sz="4800" b="1" dirty="0" err="1" smtClean="0">
                <a:solidFill>
                  <a:srgbClr val="B00000"/>
                </a:solidFill>
                <a:latin typeface="Times New Roman" panose="02020603050405020304" pitchFamily="18" charset="0"/>
                <a:cs typeface="Times New Roman" panose="02020603050405020304" pitchFamily="18" charset="0"/>
              </a:rPr>
              <a:t>tiêu</a:t>
            </a:r>
            <a:endParaRPr lang="en-GB" sz="4800" b="1" dirty="0">
              <a:solidFill>
                <a:srgbClr val="B00000"/>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330741" y="2295750"/>
            <a:ext cx="11705618" cy="2801531"/>
          </a:xfrm>
          <a:prstGeom prst="roundRect">
            <a:avLst/>
          </a:prstGeom>
          <a:solidFill>
            <a:srgbClr val="52F87D"/>
          </a:solidFill>
        </p:spPr>
        <p:style>
          <a:lnRef idx="2">
            <a:schemeClr val="accent3"/>
          </a:lnRef>
          <a:fillRef idx="1">
            <a:schemeClr val="lt1"/>
          </a:fillRef>
          <a:effectRef idx="0">
            <a:schemeClr val="accent3"/>
          </a:effectRef>
          <a:fontRef idx="minor">
            <a:schemeClr val="dk1"/>
          </a:fontRef>
        </p:style>
        <p:txBody>
          <a:bodyPr lIns="616596" tIns="53341" rIns="99568" bIns="53339" spcCol="1270" anchor="ctr"/>
          <a:lstStyle/>
          <a:p>
            <a:pPr indent="-857250" algn="just" defTabSz="622300" fontAlgn="auto">
              <a:lnSpc>
                <a:spcPts val="8500"/>
              </a:lnSpc>
              <a:spcAft>
                <a:spcPct val="35000"/>
              </a:spcAft>
              <a:defRPr/>
            </a:pPr>
            <a:r>
              <a:rPr lang="en-US" sz="6000" dirty="0" smtClean="0">
                <a:latin typeface="Times New Roman" panose="02020603050405020304" pitchFamily="18" charset="0"/>
                <a:cs typeface="Times New Roman" panose="02020603050405020304" pitchFamily="18" charset="0"/>
              </a:rPr>
              <a:t> </a:t>
            </a:r>
            <a:endParaRPr lang="en-GB" sz="6000" dirty="0">
              <a:latin typeface="Times New Roman" panose="02020603050405020304" pitchFamily="18" charset="0"/>
              <a:cs typeface="Times New Roman" panose="02020603050405020304" pitchFamily="18" charset="0"/>
            </a:endParaRPr>
          </a:p>
        </p:txBody>
      </p:sp>
      <p:sp>
        <p:nvSpPr>
          <p:cNvPr id="12" name="Rectangle 11"/>
          <p:cNvSpPr/>
          <p:nvPr/>
        </p:nvSpPr>
        <p:spPr>
          <a:xfrm>
            <a:off x="622574" y="2578235"/>
            <a:ext cx="11225714" cy="2062103"/>
          </a:xfrm>
          <a:prstGeom prst="rect">
            <a:avLst/>
          </a:prstGeom>
        </p:spPr>
        <p:txBody>
          <a:bodyPr wrap="square">
            <a:spAutoFit/>
          </a:bodyPr>
          <a:lstStyle/>
          <a:p>
            <a:pPr algn="just">
              <a:defRPr/>
            </a:pPr>
            <a:r>
              <a:rPr lang="en-US" sz="3200" i="1" dirty="0" err="1" smtClean="0"/>
              <a:t>Mục</a:t>
            </a:r>
            <a:r>
              <a:rPr lang="en-US" sz="3200" i="1" dirty="0" smtClean="0"/>
              <a:t> </a:t>
            </a:r>
            <a:r>
              <a:rPr lang="en-US" sz="3200" i="1" dirty="0" err="1" smtClean="0"/>
              <a:t>tiêu</a:t>
            </a:r>
            <a:r>
              <a:rPr lang="en-US" sz="3200" i="1" dirty="0" smtClean="0"/>
              <a:t> </a:t>
            </a:r>
            <a:r>
              <a:rPr lang="en-US" sz="3200" i="1" dirty="0" err="1" smtClean="0"/>
              <a:t>tổng</a:t>
            </a:r>
            <a:r>
              <a:rPr lang="en-US" sz="3200" i="1" dirty="0" smtClean="0"/>
              <a:t> </a:t>
            </a:r>
            <a:r>
              <a:rPr lang="en-US" sz="3200" i="1" dirty="0" err="1" smtClean="0"/>
              <a:t>quát</a:t>
            </a:r>
            <a:r>
              <a:rPr lang="en-US" sz="3200" i="1" dirty="0" smtClean="0"/>
              <a:t>: </a:t>
            </a:r>
            <a:r>
              <a:rPr lang="vi-VN" sz="3200" dirty="0" smtClean="0"/>
              <a:t>Đưa Việt Nam trở thành quốc gia biển mạnh</a:t>
            </a:r>
            <a:r>
              <a:rPr lang="en-US" sz="3200" dirty="0" smtClean="0"/>
              <a:t>. Ứ</a:t>
            </a:r>
            <a:r>
              <a:rPr lang="vi-VN" sz="3200" dirty="0" smtClean="0"/>
              <a:t>ng dụng những thành tựu khoa học mới, tiên tiến, hiện đại trở thành nhân tố trực tiếp thúc đẩy phát triển bền vững kinh tế biển.</a:t>
            </a:r>
            <a:endParaRPr lang="en-GB" sz="3200" dirty="0" smtClean="0">
              <a:latin typeface="Times New Roman" pitchFamily="18" charset="0"/>
              <a:cs typeface="Times New Roman" pitchFamily="18" charset="0"/>
            </a:endParaRPr>
          </a:p>
        </p:txBody>
      </p:sp>
      <p:sp>
        <p:nvSpPr>
          <p:cNvPr id="16" name="Title 1"/>
          <p:cNvSpPr txBox="1">
            <a:spLocks/>
          </p:cNvSpPr>
          <p:nvPr/>
        </p:nvSpPr>
        <p:spPr bwMode="auto">
          <a:xfrm>
            <a:off x="2079625" y="-15875"/>
            <a:ext cx="10112375" cy="788988"/>
          </a:xfrm>
          <a:prstGeom prst="rect">
            <a:avLst/>
          </a:prstGeom>
          <a:noFill/>
          <a:ln w="9525">
            <a:noFill/>
            <a:miter lim="800000"/>
            <a:headEnd/>
            <a:tailEnd/>
          </a:ln>
        </p:spPr>
        <p:txBody>
          <a:bodyPr anchor="ctr"/>
          <a:lstStyle/>
          <a:p>
            <a:pPr>
              <a:lnSpc>
                <a:spcPct val="90000"/>
              </a:lnSpc>
            </a:pPr>
            <a:r>
              <a:rPr lang="en-GB" sz="4400" dirty="0" smtClean="0">
                <a:solidFill>
                  <a:schemeClr val="bg1"/>
                </a:solidFill>
                <a:cs typeface="Arial" charset="0"/>
              </a:rPr>
              <a:t>1. QUAN ĐIỂM, MỤC TIÊU</a:t>
            </a:r>
            <a:endParaRPr lang="en-GB" sz="4400" dirty="0">
              <a:solidFill>
                <a:schemeClr val="bg1"/>
              </a:solidFill>
              <a:cs typeface="Arial" charset="0"/>
            </a:endParaRPr>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2079625" y="-15875"/>
            <a:ext cx="10112375" cy="788988"/>
          </a:xfrm>
        </p:spPr>
        <p:txBody>
          <a:bodyPr/>
          <a:lstStyle/>
          <a:p>
            <a:r>
              <a:rPr lang="en-GB" sz="4000" dirty="0" smtClean="0">
                <a:solidFill>
                  <a:schemeClr val="bg1"/>
                </a:solidFill>
                <a:latin typeface="Arial" charset="0"/>
                <a:cs typeface="Arial" charset="0"/>
              </a:rPr>
              <a:t>I. TÌNH HÌNH VÀ NGUYÊN NHÂN</a:t>
            </a:r>
          </a:p>
        </p:txBody>
      </p:sp>
      <p:sp>
        <p:nvSpPr>
          <p:cNvPr id="3" name="Content Placeholder 2"/>
          <p:cNvSpPr>
            <a:spLocks noGrp="1"/>
          </p:cNvSpPr>
          <p:nvPr>
            <p:ph idx="1"/>
          </p:nvPr>
        </p:nvSpPr>
        <p:spPr>
          <a:xfrm>
            <a:off x="155640" y="1236420"/>
            <a:ext cx="4957763" cy="673100"/>
          </a:xfrm>
          <a:solidFill>
            <a:schemeClr val="accent4">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oAutofit/>
          </a:bodyPr>
          <a:lstStyle/>
          <a:p>
            <a:pPr marL="0" indent="0" fontAlgn="auto">
              <a:spcAft>
                <a:spcPts val="0"/>
              </a:spcAft>
              <a:buFont typeface="Arial" panose="020B0604020202020204" pitchFamily="34" charset="0"/>
              <a:buNone/>
              <a:defRPr/>
            </a:pPr>
            <a:r>
              <a:rPr lang="en-GB" sz="4800" dirty="0" smtClean="0">
                <a:solidFill>
                  <a:srgbClr val="B00000"/>
                </a:solidFill>
                <a:latin typeface="Times New Roman" pitchFamily="18" charset="0"/>
                <a:cs typeface="Times New Roman" pitchFamily="18" charset="0"/>
              </a:rPr>
              <a:t> </a:t>
            </a:r>
            <a:r>
              <a:rPr lang="en-GB" sz="4800" dirty="0" err="1" smtClean="0">
                <a:solidFill>
                  <a:srgbClr val="B00000"/>
                </a:solidFill>
                <a:latin typeface="Times New Roman" pitchFamily="18" charset="0"/>
                <a:cs typeface="Times New Roman" pitchFamily="18" charset="0"/>
              </a:rPr>
              <a:t>Kết</a:t>
            </a:r>
            <a:r>
              <a:rPr lang="en-GB" sz="4800" dirty="0" smtClean="0">
                <a:solidFill>
                  <a:srgbClr val="B00000"/>
                </a:solidFill>
                <a:latin typeface="Times New Roman" pitchFamily="18" charset="0"/>
                <a:cs typeface="Times New Roman" pitchFamily="18" charset="0"/>
              </a:rPr>
              <a:t> </a:t>
            </a:r>
            <a:r>
              <a:rPr lang="en-GB" sz="4800" dirty="0" err="1" smtClean="0">
                <a:solidFill>
                  <a:srgbClr val="B00000"/>
                </a:solidFill>
                <a:latin typeface="Times New Roman" pitchFamily="18" charset="0"/>
                <a:cs typeface="Times New Roman" pitchFamily="18" charset="0"/>
              </a:rPr>
              <a:t>quả</a:t>
            </a:r>
            <a:r>
              <a:rPr lang="en-GB" sz="4800" dirty="0" smtClean="0">
                <a:solidFill>
                  <a:srgbClr val="B00000"/>
                </a:solidFill>
                <a:latin typeface="Times New Roman" pitchFamily="18" charset="0"/>
                <a:cs typeface="Times New Roman" pitchFamily="18" charset="0"/>
              </a:rPr>
              <a:t> </a:t>
            </a:r>
            <a:r>
              <a:rPr lang="en-GB" sz="4800" dirty="0" err="1" smtClean="0">
                <a:solidFill>
                  <a:srgbClr val="B00000"/>
                </a:solidFill>
                <a:latin typeface="Times New Roman" pitchFamily="18" charset="0"/>
                <a:cs typeface="Times New Roman" pitchFamily="18" charset="0"/>
              </a:rPr>
              <a:t>đạt</a:t>
            </a:r>
            <a:r>
              <a:rPr lang="en-GB" sz="4800" dirty="0" smtClean="0">
                <a:solidFill>
                  <a:srgbClr val="B00000"/>
                </a:solidFill>
                <a:latin typeface="Times New Roman" pitchFamily="18" charset="0"/>
                <a:cs typeface="Times New Roman" pitchFamily="18" charset="0"/>
              </a:rPr>
              <a:t> </a:t>
            </a:r>
            <a:r>
              <a:rPr lang="en-GB" sz="4800" dirty="0" err="1" smtClean="0">
                <a:solidFill>
                  <a:srgbClr val="B00000"/>
                </a:solidFill>
                <a:latin typeface="Times New Roman" pitchFamily="18" charset="0"/>
                <a:cs typeface="Times New Roman" pitchFamily="18" charset="0"/>
              </a:rPr>
              <a:t>được</a:t>
            </a:r>
            <a:endParaRPr lang="en-GB" sz="4800" dirty="0">
              <a:solidFill>
                <a:srgbClr val="B00000"/>
              </a:solidFill>
              <a:latin typeface="Times New Roman" pitchFamily="18" charset="0"/>
              <a:cs typeface="Times New Roman" pitchFamily="18" charset="0"/>
            </a:endParaRPr>
          </a:p>
        </p:txBody>
      </p:sp>
      <p:sp>
        <p:nvSpPr>
          <p:cNvPr id="10" name="Flowchart: Connector 4"/>
          <p:cNvSpPr/>
          <p:nvPr/>
        </p:nvSpPr>
        <p:spPr>
          <a:xfrm>
            <a:off x="209259" y="3301947"/>
            <a:ext cx="532004" cy="1379431"/>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4605" tIns="14605" rIns="14605" bIns="14605" spcCol="1270" anchor="ctr"/>
          <a:lstStyle/>
          <a:p>
            <a:pPr algn="ctr" defTabSz="1022350" fontAlgn="auto">
              <a:lnSpc>
                <a:spcPct val="90000"/>
              </a:lnSpc>
              <a:spcAft>
                <a:spcPct val="35000"/>
              </a:spcAft>
              <a:defRPr/>
            </a:pPr>
            <a:endParaRPr lang="en-GB" sz="2300"/>
          </a:p>
        </p:txBody>
      </p:sp>
      <p:sp>
        <p:nvSpPr>
          <p:cNvPr id="13" name="Rectangle 12"/>
          <p:cNvSpPr/>
          <p:nvPr/>
        </p:nvSpPr>
        <p:spPr>
          <a:xfrm>
            <a:off x="229005" y="2501415"/>
            <a:ext cx="11658600" cy="2554545"/>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a:spAutoFit/>
          </a:bodyPr>
          <a:lstStyle/>
          <a:p>
            <a:pPr algn="just" fontAlgn="auto">
              <a:spcBef>
                <a:spcPts val="0"/>
              </a:spcBef>
              <a:spcAft>
                <a:spcPts val="0"/>
              </a:spcAft>
              <a:defRPr/>
            </a:pPr>
            <a:r>
              <a:rPr lang="en-US" sz="3200" b="1" i="1" spc="-150" dirty="0" err="1">
                <a:solidFill>
                  <a:srgbClr val="CD1D1D"/>
                </a:solidFill>
                <a:latin typeface="Times New Roman" panose="02020603050405020304" pitchFamily="18" charset="0"/>
                <a:cs typeface="Times New Roman" panose="02020603050405020304" pitchFamily="18" charset="0"/>
              </a:rPr>
              <a:t>Một</a:t>
            </a:r>
            <a:r>
              <a:rPr lang="en-US" sz="3200" b="1" i="1" spc="-150" dirty="0">
                <a:solidFill>
                  <a:srgbClr val="CD1D1D"/>
                </a:solidFill>
                <a:latin typeface="Times New Roman" panose="02020603050405020304" pitchFamily="18" charset="0"/>
                <a:cs typeface="Times New Roman" panose="02020603050405020304" pitchFamily="18" charset="0"/>
              </a:rPr>
              <a:t> </a:t>
            </a:r>
            <a:r>
              <a:rPr lang="en-US" sz="3200" b="1" i="1" spc="-150" dirty="0" err="1">
                <a:solidFill>
                  <a:srgbClr val="CD1D1D"/>
                </a:solidFill>
                <a:latin typeface="Times New Roman" panose="02020603050405020304" pitchFamily="18" charset="0"/>
                <a:cs typeface="Times New Roman" panose="02020603050405020304" pitchFamily="18" charset="0"/>
              </a:rPr>
              <a:t>là</a:t>
            </a:r>
            <a:r>
              <a:rPr lang="en-US" sz="3200" b="1" i="1" spc="-150" dirty="0">
                <a:solidFill>
                  <a:srgbClr val="CD1D1D"/>
                </a:solidFill>
                <a:latin typeface="Times New Roman" panose="02020603050405020304" pitchFamily="18" charset="0"/>
                <a:cs typeface="Times New Roman" panose="02020603050405020304" pitchFamily="18" charset="0"/>
              </a:rPr>
              <a:t>, </a:t>
            </a:r>
            <a:r>
              <a:rPr lang="vi-VN" sz="4000" dirty="0" smtClean="0">
                <a:latin typeface="+mj-lt"/>
              </a:rPr>
              <a:t>nhận thức của hệ thống chính trị, toàn xã hội và kiều bào ta ở nước ngoài về biển, đảo được nâng lên. Đã đổi mới tư duy hướng mạnh ra biển, phát huy tiềm năng, lợi thế của biển để phát triển đất nước.</a:t>
            </a:r>
            <a:endParaRPr lang="en-US" sz="4000" spc="-150" dirty="0">
              <a:solidFill>
                <a:srgbClr val="002060"/>
              </a:solidFill>
              <a:latin typeface="+mj-lt"/>
              <a:cs typeface="Times New Roman" panose="02020603050405020304" pitchFamily="18" charset="0"/>
            </a:endParaRPr>
          </a:p>
        </p:txBody>
      </p:sp>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9100" y="1428605"/>
            <a:ext cx="5276850" cy="696913"/>
          </a:xfrm>
          <a:prstGeom prst="rect">
            <a:avLst/>
          </a:prstGeom>
          <a:solidFill>
            <a:schemeClr val="accent4">
              <a:lumMod val="40000"/>
              <a:lumOff val="60000"/>
            </a:schemeClr>
          </a:solidFill>
        </p:spPr>
        <p:style>
          <a:lnRef idx="0">
            <a:schemeClr val="accent5"/>
          </a:lnRef>
          <a:fillRef idx="3">
            <a:schemeClr val="accent5"/>
          </a:fillRef>
          <a:effectRef idx="3">
            <a:schemeClr val="accent5"/>
          </a:effectRef>
          <a:fontRef idx="minor">
            <a:schemeClr val="lt1"/>
          </a:fontRef>
        </p:style>
        <p:txBody>
          <a:bodyPr anchor="ctr">
            <a:normAutofit/>
          </a:bodyPr>
          <a:lstStyle/>
          <a:p>
            <a:pPr defTabSz="685800" fontAlgn="auto">
              <a:lnSpc>
                <a:spcPct val="90000"/>
              </a:lnSpc>
              <a:spcBef>
                <a:spcPts val="750"/>
              </a:spcBef>
              <a:spcAft>
                <a:spcPts val="0"/>
              </a:spcAft>
              <a:defRPr/>
            </a:pPr>
            <a:r>
              <a:rPr lang="en-US" sz="2800" b="1" i="1" dirty="0" smtClean="0">
                <a:solidFill>
                  <a:srgbClr val="B00000"/>
                </a:solidFill>
                <a:latin typeface="Times New Roman" panose="02020603050405020304" pitchFamily="18" charset="0"/>
                <a:cs typeface="Times New Roman" panose="02020603050405020304" pitchFamily="18" charset="0"/>
              </a:rPr>
              <a:t> </a:t>
            </a:r>
            <a:r>
              <a:rPr lang="en-US" sz="2800" b="1" i="1" dirty="0" err="1">
                <a:solidFill>
                  <a:srgbClr val="B00000"/>
                </a:solidFill>
                <a:latin typeface="Times New Roman" panose="02020603050405020304" pitchFamily="18" charset="0"/>
                <a:cs typeface="Times New Roman" panose="02020603050405020304" pitchFamily="18" charset="0"/>
              </a:rPr>
              <a:t>Mục</a:t>
            </a:r>
            <a:r>
              <a:rPr lang="en-US" sz="2800" b="1" i="1" dirty="0">
                <a:solidFill>
                  <a:srgbClr val="B00000"/>
                </a:solidFill>
                <a:latin typeface="Times New Roman" panose="02020603050405020304" pitchFamily="18" charset="0"/>
                <a:cs typeface="Times New Roman" panose="02020603050405020304" pitchFamily="18" charset="0"/>
              </a:rPr>
              <a:t> </a:t>
            </a:r>
            <a:r>
              <a:rPr lang="en-US" sz="2800" b="1" i="1" dirty="0" err="1">
                <a:solidFill>
                  <a:srgbClr val="B00000"/>
                </a:solidFill>
                <a:latin typeface="Times New Roman" panose="02020603050405020304" pitchFamily="18" charset="0"/>
                <a:cs typeface="Times New Roman" panose="02020603050405020304" pitchFamily="18" charset="0"/>
              </a:rPr>
              <a:t>tiêu</a:t>
            </a:r>
            <a:r>
              <a:rPr lang="en-US" sz="2800" b="1" i="1" dirty="0">
                <a:solidFill>
                  <a:srgbClr val="B00000"/>
                </a:solidFill>
                <a:latin typeface="Times New Roman" panose="02020603050405020304" pitchFamily="18" charset="0"/>
                <a:cs typeface="Times New Roman" panose="02020603050405020304" pitchFamily="18" charset="0"/>
              </a:rPr>
              <a:t> </a:t>
            </a:r>
            <a:r>
              <a:rPr lang="en-US" sz="2800" b="1" i="1" dirty="0" err="1">
                <a:solidFill>
                  <a:srgbClr val="B00000"/>
                </a:solidFill>
                <a:latin typeface="Times New Roman" panose="02020603050405020304" pitchFamily="18" charset="0"/>
                <a:cs typeface="Times New Roman" panose="02020603050405020304" pitchFamily="18" charset="0"/>
              </a:rPr>
              <a:t>cụ</a:t>
            </a:r>
            <a:r>
              <a:rPr lang="en-US" sz="2800" b="1" i="1" dirty="0">
                <a:solidFill>
                  <a:srgbClr val="B00000"/>
                </a:solidFill>
                <a:latin typeface="Times New Roman" panose="02020603050405020304" pitchFamily="18" charset="0"/>
                <a:cs typeface="Times New Roman" panose="02020603050405020304" pitchFamily="18" charset="0"/>
              </a:rPr>
              <a:t> </a:t>
            </a:r>
            <a:r>
              <a:rPr lang="en-US" sz="2800" b="1" i="1" dirty="0" err="1">
                <a:solidFill>
                  <a:srgbClr val="B00000"/>
                </a:solidFill>
                <a:latin typeface="Times New Roman" panose="02020603050405020304" pitchFamily="18" charset="0"/>
                <a:cs typeface="Times New Roman" panose="02020603050405020304" pitchFamily="18" charset="0"/>
              </a:rPr>
              <a:t>thể</a:t>
            </a:r>
            <a:r>
              <a:rPr lang="en-US" sz="2800" b="1" i="1" dirty="0">
                <a:solidFill>
                  <a:srgbClr val="B00000"/>
                </a:solidFill>
                <a:latin typeface="Times New Roman" panose="02020603050405020304" pitchFamily="18" charset="0"/>
                <a:cs typeface="Times New Roman" panose="02020603050405020304" pitchFamily="18" charset="0"/>
              </a:rPr>
              <a:t> </a:t>
            </a:r>
            <a:r>
              <a:rPr lang="en-US" sz="2800" b="1" i="1" dirty="0" err="1">
                <a:solidFill>
                  <a:srgbClr val="B00000"/>
                </a:solidFill>
                <a:latin typeface="Times New Roman" panose="02020603050405020304" pitchFamily="18" charset="0"/>
                <a:cs typeface="Times New Roman" panose="02020603050405020304" pitchFamily="18" charset="0"/>
              </a:rPr>
              <a:t>đến</a:t>
            </a:r>
            <a:r>
              <a:rPr lang="en-US" sz="2800" b="1" i="1" dirty="0">
                <a:solidFill>
                  <a:srgbClr val="B00000"/>
                </a:solidFill>
                <a:latin typeface="Times New Roman" panose="02020603050405020304" pitchFamily="18" charset="0"/>
                <a:cs typeface="Times New Roman" panose="02020603050405020304" pitchFamily="18" charset="0"/>
              </a:rPr>
              <a:t> </a:t>
            </a:r>
            <a:r>
              <a:rPr lang="en-US" sz="2800" b="1" i="1" dirty="0" err="1">
                <a:solidFill>
                  <a:srgbClr val="B00000"/>
                </a:solidFill>
                <a:latin typeface="Times New Roman" panose="02020603050405020304" pitchFamily="18" charset="0"/>
                <a:cs typeface="Times New Roman" panose="02020603050405020304" pitchFamily="18" charset="0"/>
              </a:rPr>
              <a:t>năm</a:t>
            </a:r>
            <a:r>
              <a:rPr lang="en-US" sz="2800" b="1" i="1" dirty="0">
                <a:solidFill>
                  <a:srgbClr val="B00000"/>
                </a:solidFill>
                <a:latin typeface="Times New Roman" panose="02020603050405020304" pitchFamily="18" charset="0"/>
                <a:cs typeface="Times New Roman" panose="02020603050405020304" pitchFamily="18" charset="0"/>
              </a:rPr>
              <a:t> </a:t>
            </a:r>
            <a:r>
              <a:rPr lang="en-US" sz="2800" b="1" i="1" dirty="0" smtClean="0">
                <a:solidFill>
                  <a:srgbClr val="B00000"/>
                </a:solidFill>
                <a:latin typeface="Times New Roman" panose="02020603050405020304" pitchFamily="18" charset="0"/>
                <a:cs typeface="Times New Roman" panose="02020603050405020304" pitchFamily="18" charset="0"/>
              </a:rPr>
              <a:t>2030:</a:t>
            </a:r>
            <a:endParaRPr lang="en-US" sz="2800" b="1" i="1" dirty="0">
              <a:solidFill>
                <a:srgbClr val="B00000"/>
              </a:solidFill>
              <a:latin typeface="Times New Roman" panose="02020603050405020304" pitchFamily="18" charset="0"/>
              <a:cs typeface="Times New Roman" panose="02020603050405020304" pitchFamily="18" charset="0"/>
            </a:endParaRPr>
          </a:p>
        </p:txBody>
      </p:sp>
      <p:grpSp>
        <p:nvGrpSpPr>
          <p:cNvPr id="2" name="Group 70"/>
          <p:cNvGrpSpPr/>
          <p:nvPr/>
        </p:nvGrpSpPr>
        <p:grpSpPr>
          <a:xfrm>
            <a:off x="3962495" y="4199501"/>
            <a:ext cx="274748" cy="392711"/>
            <a:chOff x="2051720" y="1772816"/>
            <a:chExt cx="311150" cy="450850"/>
          </a:xfrm>
          <a:solidFill>
            <a:schemeClr val="bg2">
              <a:lumMod val="40000"/>
              <a:lumOff val="60000"/>
            </a:schemeClr>
          </a:solidFill>
        </p:grpSpPr>
        <p:sp>
          <p:nvSpPr>
            <p:cNvPr id="34" name="Freeform 92"/>
            <p:cNvSpPr>
              <a:spLocks/>
            </p:cNvSpPr>
            <p:nvPr/>
          </p:nvSpPr>
          <p:spPr bwMode="auto">
            <a:xfrm>
              <a:off x="2051720" y="1772816"/>
              <a:ext cx="156694" cy="450850"/>
            </a:xfrm>
            <a:custGeom>
              <a:avLst/>
              <a:gdLst/>
              <a:ahLst/>
              <a:cxnLst>
                <a:cxn ang="0">
                  <a:pos x="128" y="336"/>
                </a:cxn>
                <a:cxn ang="0">
                  <a:pos x="128" y="294"/>
                </a:cxn>
                <a:cxn ang="0">
                  <a:pos x="113" y="286"/>
                </a:cxn>
                <a:cxn ang="0">
                  <a:pos x="102" y="273"/>
                </a:cxn>
                <a:cxn ang="0">
                  <a:pos x="99" y="255"/>
                </a:cxn>
                <a:cxn ang="0">
                  <a:pos x="102" y="238"/>
                </a:cxn>
                <a:cxn ang="0">
                  <a:pos x="111" y="226"/>
                </a:cxn>
                <a:cxn ang="0">
                  <a:pos x="123" y="217"/>
                </a:cxn>
                <a:cxn ang="0">
                  <a:pos x="140" y="214"/>
                </a:cxn>
                <a:cxn ang="0">
                  <a:pos x="140" y="169"/>
                </a:cxn>
                <a:cxn ang="0">
                  <a:pos x="71" y="169"/>
                </a:cxn>
                <a:cxn ang="0">
                  <a:pos x="71" y="142"/>
                </a:cxn>
                <a:cxn ang="0">
                  <a:pos x="74" y="115"/>
                </a:cxn>
                <a:cxn ang="0">
                  <a:pos x="80" y="93"/>
                </a:cxn>
                <a:cxn ang="0">
                  <a:pos x="89" y="73"/>
                </a:cxn>
                <a:cxn ang="0">
                  <a:pos x="102" y="57"/>
                </a:cxn>
                <a:cxn ang="0">
                  <a:pos x="119" y="48"/>
                </a:cxn>
                <a:cxn ang="0">
                  <a:pos x="140" y="43"/>
                </a:cxn>
                <a:cxn ang="0">
                  <a:pos x="140" y="0"/>
                </a:cxn>
                <a:cxn ang="0">
                  <a:pos x="113" y="3"/>
                </a:cxn>
                <a:cxn ang="0">
                  <a:pos x="89" y="13"/>
                </a:cxn>
                <a:cxn ang="0">
                  <a:pos x="69" y="30"/>
                </a:cxn>
                <a:cxn ang="0">
                  <a:pos x="53" y="52"/>
                </a:cxn>
                <a:cxn ang="0">
                  <a:pos x="39" y="78"/>
                </a:cxn>
                <a:cxn ang="0">
                  <a:pos x="32" y="108"/>
                </a:cxn>
                <a:cxn ang="0">
                  <a:pos x="29" y="141"/>
                </a:cxn>
                <a:cxn ang="0">
                  <a:pos x="29" y="169"/>
                </a:cxn>
                <a:cxn ang="0">
                  <a:pos x="0" y="169"/>
                </a:cxn>
                <a:cxn ang="0">
                  <a:pos x="0" y="402"/>
                </a:cxn>
                <a:cxn ang="0">
                  <a:pos x="140" y="402"/>
                </a:cxn>
                <a:cxn ang="0">
                  <a:pos x="140" y="348"/>
                </a:cxn>
                <a:cxn ang="0">
                  <a:pos x="135" y="346"/>
                </a:cxn>
                <a:cxn ang="0">
                  <a:pos x="131" y="343"/>
                </a:cxn>
                <a:cxn ang="0">
                  <a:pos x="128" y="340"/>
                </a:cxn>
                <a:cxn ang="0">
                  <a:pos x="128" y="336"/>
                </a:cxn>
              </a:cxnLst>
              <a:rect l="0" t="0" r="r" b="b"/>
              <a:pathLst>
                <a:path w="140" h="402">
                  <a:moveTo>
                    <a:pt x="128" y="336"/>
                  </a:moveTo>
                  <a:lnTo>
                    <a:pt x="128" y="294"/>
                  </a:lnTo>
                  <a:lnTo>
                    <a:pt x="113" y="286"/>
                  </a:lnTo>
                  <a:lnTo>
                    <a:pt x="102" y="273"/>
                  </a:lnTo>
                  <a:lnTo>
                    <a:pt x="99" y="255"/>
                  </a:lnTo>
                  <a:lnTo>
                    <a:pt x="102" y="238"/>
                  </a:lnTo>
                  <a:lnTo>
                    <a:pt x="111" y="226"/>
                  </a:lnTo>
                  <a:lnTo>
                    <a:pt x="123" y="217"/>
                  </a:lnTo>
                  <a:lnTo>
                    <a:pt x="140" y="214"/>
                  </a:lnTo>
                  <a:lnTo>
                    <a:pt x="140" y="169"/>
                  </a:lnTo>
                  <a:lnTo>
                    <a:pt x="71" y="169"/>
                  </a:lnTo>
                  <a:lnTo>
                    <a:pt x="71" y="142"/>
                  </a:lnTo>
                  <a:lnTo>
                    <a:pt x="74" y="115"/>
                  </a:lnTo>
                  <a:lnTo>
                    <a:pt x="80" y="93"/>
                  </a:lnTo>
                  <a:lnTo>
                    <a:pt x="89" y="73"/>
                  </a:lnTo>
                  <a:lnTo>
                    <a:pt x="102" y="57"/>
                  </a:lnTo>
                  <a:lnTo>
                    <a:pt x="119" y="48"/>
                  </a:lnTo>
                  <a:lnTo>
                    <a:pt x="140" y="43"/>
                  </a:lnTo>
                  <a:lnTo>
                    <a:pt x="140" y="0"/>
                  </a:lnTo>
                  <a:lnTo>
                    <a:pt x="113" y="3"/>
                  </a:lnTo>
                  <a:lnTo>
                    <a:pt x="89" y="13"/>
                  </a:lnTo>
                  <a:lnTo>
                    <a:pt x="69" y="30"/>
                  </a:lnTo>
                  <a:lnTo>
                    <a:pt x="53" y="52"/>
                  </a:lnTo>
                  <a:lnTo>
                    <a:pt x="39" y="78"/>
                  </a:lnTo>
                  <a:lnTo>
                    <a:pt x="32" y="108"/>
                  </a:lnTo>
                  <a:lnTo>
                    <a:pt x="29" y="141"/>
                  </a:lnTo>
                  <a:lnTo>
                    <a:pt x="29" y="169"/>
                  </a:lnTo>
                  <a:lnTo>
                    <a:pt x="0" y="169"/>
                  </a:lnTo>
                  <a:lnTo>
                    <a:pt x="0" y="402"/>
                  </a:lnTo>
                  <a:lnTo>
                    <a:pt x="140" y="402"/>
                  </a:lnTo>
                  <a:lnTo>
                    <a:pt x="140" y="348"/>
                  </a:lnTo>
                  <a:lnTo>
                    <a:pt x="135" y="346"/>
                  </a:lnTo>
                  <a:lnTo>
                    <a:pt x="131" y="343"/>
                  </a:lnTo>
                  <a:lnTo>
                    <a:pt x="128" y="340"/>
                  </a:lnTo>
                  <a:lnTo>
                    <a:pt x="128" y="336"/>
                  </a:lnTo>
                  <a:close/>
                </a:path>
              </a:pathLst>
            </a:custGeom>
            <a:grpFill/>
            <a:ln w="0">
              <a:noFill/>
              <a:prstDash val="solid"/>
              <a:round/>
              <a:headEnd/>
              <a:tailEnd/>
            </a:ln>
            <a:effectLst/>
          </p:spPr>
          <p:txBody>
            <a:bodyPr/>
            <a:lstStyle/>
            <a:p>
              <a:pPr fontAlgn="auto">
                <a:spcBef>
                  <a:spcPts val="0"/>
                </a:spcBef>
                <a:spcAft>
                  <a:spcPts val="0"/>
                </a:spcAft>
                <a:defRPr/>
              </a:pPr>
              <a:endParaRPr lang="en-US">
                <a:solidFill>
                  <a:srgbClr val="FFFFFF"/>
                </a:solidFill>
                <a:latin typeface="+mn-lt"/>
              </a:endParaRPr>
            </a:p>
          </p:txBody>
        </p:sp>
        <p:sp>
          <p:nvSpPr>
            <p:cNvPr id="35" name="Freeform 93"/>
            <p:cNvSpPr>
              <a:spLocks/>
            </p:cNvSpPr>
            <p:nvPr/>
          </p:nvSpPr>
          <p:spPr bwMode="auto">
            <a:xfrm>
              <a:off x="2208414" y="1772816"/>
              <a:ext cx="154456" cy="450850"/>
            </a:xfrm>
            <a:custGeom>
              <a:avLst/>
              <a:gdLst/>
              <a:ahLst/>
              <a:cxnLst>
                <a:cxn ang="0">
                  <a:pos x="138" y="169"/>
                </a:cxn>
                <a:cxn ang="0">
                  <a:pos x="111" y="169"/>
                </a:cxn>
                <a:cxn ang="0">
                  <a:pos x="111" y="141"/>
                </a:cxn>
                <a:cxn ang="0">
                  <a:pos x="111" y="141"/>
                </a:cxn>
                <a:cxn ang="0">
                  <a:pos x="108" y="108"/>
                </a:cxn>
                <a:cxn ang="0">
                  <a:pos x="100" y="78"/>
                </a:cxn>
                <a:cxn ang="0">
                  <a:pos x="87" y="52"/>
                </a:cxn>
                <a:cxn ang="0">
                  <a:pos x="70" y="30"/>
                </a:cxn>
                <a:cxn ang="0">
                  <a:pos x="49" y="13"/>
                </a:cxn>
                <a:cxn ang="0">
                  <a:pos x="27" y="3"/>
                </a:cxn>
                <a:cxn ang="0">
                  <a:pos x="0" y="0"/>
                </a:cxn>
                <a:cxn ang="0">
                  <a:pos x="0" y="43"/>
                </a:cxn>
                <a:cxn ang="0">
                  <a:pos x="19" y="48"/>
                </a:cxn>
                <a:cxn ang="0">
                  <a:pos x="37" y="57"/>
                </a:cxn>
                <a:cxn ang="0">
                  <a:pos x="51" y="73"/>
                </a:cxn>
                <a:cxn ang="0">
                  <a:pos x="60" y="93"/>
                </a:cxn>
                <a:cxn ang="0">
                  <a:pos x="66" y="115"/>
                </a:cxn>
                <a:cxn ang="0">
                  <a:pos x="69" y="142"/>
                </a:cxn>
                <a:cxn ang="0">
                  <a:pos x="69" y="169"/>
                </a:cxn>
                <a:cxn ang="0">
                  <a:pos x="0" y="169"/>
                </a:cxn>
                <a:cxn ang="0">
                  <a:pos x="0" y="214"/>
                </a:cxn>
                <a:cxn ang="0">
                  <a:pos x="16" y="217"/>
                </a:cxn>
                <a:cxn ang="0">
                  <a:pos x="28" y="226"/>
                </a:cxn>
                <a:cxn ang="0">
                  <a:pos x="37" y="238"/>
                </a:cxn>
                <a:cxn ang="0">
                  <a:pos x="40" y="255"/>
                </a:cxn>
                <a:cxn ang="0">
                  <a:pos x="37" y="273"/>
                </a:cxn>
                <a:cxn ang="0">
                  <a:pos x="27" y="286"/>
                </a:cxn>
                <a:cxn ang="0">
                  <a:pos x="12" y="294"/>
                </a:cxn>
                <a:cxn ang="0">
                  <a:pos x="12" y="336"/>
                </a:cxn>
                <a:cxn ang="0">
                  <a:pos x="10" y="340"/>
                </a:cxn>
                <a:cxn ang="0">
                  <a:pos x="9" y="343"/>
                </a:cxn>
                <a:cxn ang="0">
                  <a:pos x="4" y="346"/>
                </a:cxn>
                <a:cxn ang="0">
                  <a:pos x="0" y="348"/>
                </a:cxn>
                <a:cxn ang="0">
                  <a:pos x="0" y="402"/>
                </a:cxn>
                <a:cxn ang="0">
                  <a:pos x="138" y="402"/>
                </a:cxn>
                <a:cxn ang="0">
                  <a:pos x="138" y="169"/>
                </a:cxn>
              </a:cxnLst>
              <a:rect l="0" t="0" r="r" b="b"/>
              <a:pathLst>
                <a:path w="138" h="402">
                  <a:moveTo>
                    <a:pt x="138" y="169"/>
                  </a:moveTo>
                  <a:lnTo>
                    <a:pt x="111" y="169"/>
                  </a:lnTo>
                  <a:lnTo>
                    <a:pt x="111" y="141"/>
                  </a:lnTo>
                  <a:lnTo>
                    <a:pt x="111" y="141"/>
                  </a:lnTo>
                  <a:lnTo>
                    <a:pt x="108" y="108"/>
                  </a:lnTo>
                  <a:lnTo>
                    <a:pt x="100" y="78"/>
                  </a:lnTo>
                  <a:lnTo>
                    <a:pt x="87" y="52"/>
                  </a:lnTo>
                  <a:lnTo>
                    <a:pt x="70" y="30"/>
                  </a:lnTo>
                  <a:lnTo>
                    <a:pt x="49" y="13"/>
                  </a:lnTo>
                  <a:lnTo>
                    <a:pt x="27" y="3"/>
                  </a:lnTo>
                  <a:lnTo>
                    <a:pt x="0" y="0"/>
                  </a:lnTo>
                  <a:lnTo>
                    <a:pt x="0" y="43"/>
                  </a:lnTo>
                  <a:lnTo>
                    <a:pt x="19" y="48"/>
                  </a:lnTo>
                  <a:lnTo>
                    <a:pt x="37" y="57"/>
                  </a:lnTo>
                  <a:lnTo>
                    <a:pt x="51" y="73"/>
                  </a:lnTo>
                  <a:lnTo>
                    <a:pt x="60" y="93"/>
                  </a:lnTo>
                  <a:lnTo>
                    <a:pt x="66" y="115"/>
                  </a:lnTo>
                  <a:lnTo>
                    <a:pt x="69" y="142"/>
                  </a:lnTo>
                  <a:lnTo>
                    <a:pt x="69" y="169"/>
                  </a:lnTo>
                  <a:lnTo>
                    <a:pt x="0" y="169"/>
                  </a:lnTo>
                  <a:lnTo>
                    <a:pt x="0" y="214"/>
                  </a:lnTo>
                  <a:lnTo>
                    <a:pt x="16" y="217"/>
                  </a:lnTo>
                  <a:lnTo>
                    <a:pt x="28" y="226"/>
                  </a:lnTo>
                  <a:lnTo>
                    <a:pt x="37" y="238"/>
                  </a:lnTo>
                  <a:lnTo>
                    <a:pt x="40" y="255"/>
                  </a:lnTo>
                  <a:lnTo>
                    <a:pt x="37" y="273"/>
                  </a:lnTo>
                  <a:lnTo>
                    <a:pt x="27" y="286"/>
                  </a:lnTo>
                  <a:lnTo>
                    <a:pt x="12" y="294"/>
                  </a:lnTo>
                  <a:lnTo>
                    <a:pt x="12" y="336"/>
                  </a:lnTo>
                  <a:lnTo>
                    <a:pt x="10" y="340"/>
                  </a:lnTo>
                  <a:lnTo>
                    <a:pt x="9" y="343"/>
                  </a:lnTo>
                  <a:lnTo>
                    <a:pt x="4" y="346"/>
                  </a:lnTo>
                  <a:lnTo>
                    <a:pt x="0" y="348"/>
                  </a:lnTo>
                  <a:lnTo>
                    <a:pt x="0" y="402"/>
                  </a:lnTo>
                  <a:lnTo>
                    <a:pt x="138" y="402"/>
                  </a:lnTo>
                  <a:lnTo>
                    <a:pt x="138" y="169"/>
                  </a:lnTo>
                  <a:close/>
                </a:path>
              </a:pathLst>
            </a:custGeom>
            <a:grpFill/>
            <a:ln w="0">
              <a:noFill/>
              <a:prstDash val="solid"/>
              <a:round/>
              <a:headEnd/>
              <a:tailEnd/>
            </a:ln>
            <a:effectLst/>
          </p:spPr>
          <p:txBody>
            <a:bodyPr/>
            <a:lstStyle/>
            <a:p>
              <a:pPr fontAlgn="auto">
                <a:spcBef>
                  <a:spcPts val="0"/>
                </a:spcBef>
                <a:spcAft>
                  <a:spcPts val="0"/>
                </a:spcAft>
                <a:defRPr/>
              </a:pPr>
              <a:endParaRPr lang="en-US">
                <a:solidFill>
                  <a:srgbClr val="FFFFFF"/>
                </a:solidFill>
                <a:latin typeface="+mn-lt"/>
              </a:endParaRPr>
            </a:p>
          </p:txBody>
        </p:sp>
      </p:grpSp>
      <p:grpSp>
        <p:nvGrpSpPr>
          <p:cNvPr id="4" name="Group 62"/>
          <p:cNvGrpSpPr>
            <a:grpSpLocks/>
          </p:cNvGrpSpPr>
          <p:nvPr/>
        </p:nvGrpSpPr>
        <p:grpSpPr bwMode="auto">
          <a:xfrm>
            <a:off x="205970" y="3188218"/>
            <a:ext cx="1373188" cy="1989137"/>
            <a:chOff x="2879401" y="1603376"/>
            <a:chExt cx="1373187" cy="2054224"/>
          </a:xfrm>
        </p:grpSpPr>
        <p:grpSp>
          <p:nvGrpSpPr>
            <p:cNvPr id="5" name="Group 3"/>
            <p:cNvGrpSpPr>
              <a:grpSpLocks/>
            </p:cNvGrpSpPr>
            <p:nvPr/>
          </p:nvGrpSpPr>
          <p:grpSpPr bwMode="auto">
            <a:xfrm>
              <a:off x="3481354" y="3544152"/>
              <a:ext cx="113430" cy="113448"/>
              <a:chOff x="3438253" y="3519641"/>
              <a:chExt cx="163316" cy="163316"/>
            </a:xfrm>
            <a:solidFill>
              <a:srgbClr val="2E95C0"/>
            </a:solidFill>
          </p:grpSpPr>
          <p:sp>
            <p:nvSpPr>
              <p:cNvPr id="42" name="Oval 41"/>
              <p:cNvSpPr/>
              <p:nvPr/>
            </p:nvSpPr>
            <p:spPr>
              <a:xfrm>
                <a:off x="3438302" y="3520701"/>
                <a:ext cx="162282" cy="162256"/>
              </a:xfrm>
              <a:prstGeom prst="ellipse">
                <a:avLst/>
              </a:prstGeom>
              <a:grpFill/>
              <a:ln w="3175">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77777"/>
                  </a:solidFill>
                </a:endParaRPr>
              </a:p>
            </p:txBody>
          </p:sp>
          <p:sp>
            <p:nvSpPr>
              <p:cNvPr id="43" name="Oval 42"/>
              <p:cNvSpPr/>
              <p:nvPr/>
            </p:nvSpPr>
            <p:spPr>
              <a:xfrm>
                <a:off x="3468015" y="3550409"/>
                <a:ext cx="102856" cy="102840"/>
              </a:xfrm>
              <a:prstGeom prst="ellipse">
                <a:avLst/>
              </a:pr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77777"/>
                  </a:solidFill>
                </a:endParaRPr>
              </a:p>
            </p:txBody>
          </p:sp>
        </p:grpSp>
        <p:sp>
          <p:nvSpPr>
            <p:cNvPr id="41" name="Teardrop 40"/>
            <p:cNvSpPr/>
            <p:nvPr/>
          </p:nvSpPr>
          <p:spPr bwMode="auto">
            <a:xfrm rot="8111378">
              <a:off x="2923851" y="1603376"/>
              <a:ext cx="1243012" cy="1242699"/>
            </a:xfrm>
            <a:prstGeom prst="teardrop">
              <a:avLst>
                <a:gd name="adj" fmla="val 137338"/>
              </a:avLst>
            </a:prstGeom>
            <a:solidFill>
              <a:srgbClr val="2E95C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77777"/>
                </a:solidFill>
              </a:endParaRPr>
            </a:p>
          </p:txBody>
        </p:sp>
        <p:sp>
          <p:nvSpPr>
            <p:cNvPr id="44" name="TextBox 279"/>
            <p:cNvSpPr txBox="1">
              <a:spLocks noChangeArrowheads="1"/>
            </p:cNvSpPr>
            <p:nvPr/>
          </p:nvSpPr>
          <p:spPr bwMode="auto">
            <a:xfrm>
              <a:off x="2879401" y="1873884"/>
              <a:ext cx="1373187" cy="708240"/>
            </a:xfrm>
            <a:prstGeom prst="rect">
              <a:avLst/>
            </a:prstGeom>
            <a:noFill/>
            <a:ln>
              <a:noFill/>
            </a:ln>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fontAlgn="auto">
                <a:spcBef>
                  <a:spcPct val="0"/>
                </a:spcBef>
                <a:spcAft>
                  <a:spcPts val="0"/>
                </a:spcAft>
                <a:buFontTx/>
                <a:buNone/>
                <a:defRPr/>
              </a:pPr>
              <a:r>
                <a:rPr lang="en-US" altLang="en-US" sz="4000" b="1">
                  <a:solidFill>
                    <a:srgbClr val="FFFFFF"/>
                  </a:solidFill>
                  <a:latin typeface="+mn-lt"/>
                </a:rPr>
                <a:t>1</a:t>
              </a:r>
            </a:p>
          </p:txBody>
        </p:sp>
      </p:grpSp>
      <p:sp>
        <p:nvSpPr>
          <p:cNvPr id="65" name="TextBox 264"/>
          <p:cNvSpPr txBox="1">
            <a:spLocks noChangeArrowheads="1"/>
          </p:cNvSpPr>
          <p:nvPr/>
        </p:nvSpPr>
        <p:spPr bwMode="auto">
          <a:xfrm>
            <a:off x="1767018" y="4018970"/>
            <a:ext cx="8699941" cy="646986"/>
          </a:xfrm>
          <a:prstGeom prst="roundRect">
            <a:avLst/>
          </a:prstGeom>
          <a:ln/>
          <a:extLst/>
        </p:spPr>
        <p:style>
          <a:lnRef idx="1">
            <a:schemeClr val="accent4"/>
          </a:lnRef>
          <a:fillRef idx="2">
            <a:schemeClr val="accent4"/>
          </a:fillRef>
          <a:effectRef idx="1">
            <a:schemeClr val="accent4"/>
          </a:effectRef>
          <a:fontRef idx="minor">
            <a:schemeClr val="dk1"/>
          </a:fontRef>
        </p:style>
        <p:txBody>
          <a:bodyPr wrap="square" anchor="ctr">
            <a:spAutoFit/>
          </a:bodyPr>
          <a:lstStyle>
            <a:lvl1pPr marL="171450" indent="-17145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indent="0" algn="just" fontAlgn="auto">
              <a:spcBef>
                <a:spcPct val="0"/>
              </a:spcBef>
              <a:spcAft>
                <a:spcPts val="0"/>
              </a:spcAft>
              <a:buNone/>
              <a:defRPr/>
            </a:pPr>
            <a:r>
              <a:rPr lang="vi-VN" dirty="0" smtClean="0">
                <a:latin typeface="Times New Roman" panose="02020603050405020304" pitchFamily="18" charset="0"/>
                <a:cs typeface="Times New Roman" panose="02020603050405020304" pitchFamily="18" charset="0"/>
              </a:rPr>
              <a:t>Các chỉ tiêu tổng hợp</a:t>
            </a:r>
            <a:endParaRPr lang="en-US" altLang="en-US" dirty="0">
              <a:solidFill>
                <a:srgbClr val="3C3C3C"/>
              </a:solidFill>
            </a:endParaRPr>
          </a:p>
        </p:txBody>
      </p:sp>
      <p:grpSp>
        <p:nvGrpSpPr>
          <p:cNvPr id="6" name="Group 71"/>
          <p:cNvGrpSpPr>
            <a:grpSpLocks/>
          </p:cNvGrpSpPr>
          <p:nvPr/>
        </p:nvGrpSpPr>
        <p:grpSpPr bwMode="auto">
          <a:xfrm>
            <a:off x="117070" y="4931293"/>
            <a:ext cx="10488613" cy="396875"/>
            <a:chOff x="287438" y="3358425"/>
            <a:chExt cx="7440557" cy="396000"/>
          </a:xfrm>
        </p:grpSpPr>
        <p:grpSp>
          <p:nvGrpSpPr>
            <p:cNvPr id="8" name="Group 21"/>
            <p:cNvGrpSpPr>
              <a:grpSpLocks/>
            </p:cNvGrpSpPr>
            <p:nvPr/>
          </p:nvGrpSpPr>
          <p:grpSpPr bwMode="auto">
            <a:xfrm>
              <a:off x="287438" y="3358425"/>
              <a:ext cx="7113985" cy="396000"/>
              <a:chOff x="338440" y="3419898"/>
              <a:chExt cx="6729665" cy="290232"/>
            </a:xfrm>
          </p:grpSpPr>
          <p:cxnSp>
            <p:nvCxnSpPr>
              <p:cNvPr id="10" name="Straight Connector 9"/>
              <p:cNvCxnSpPr>
                <a:stCxn id="11" idx="0"/>
                <a:endCxn id="71" idx="1"/>
              </p:cNvCxnSpPr>
              <p:nvPr/>
            </p:nvCxnSpPr>
            <p:spPr>
              <a:xfrm>
                <a:off x="732610" y="3561531"/>
                <a:ext cx="6335481" cy="41793"/>
              </a:xfrm>
              <a:prstGeom prst="line">
                <a:avLst/>
              </a:prstGeom>
              <a:ln>
                <a:solidFill>
                  <a:srgbClr val="8C8C8C"/>
                </a:solidFill>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bwMode="auto">
              <a:xfrm rot="16200000">
                <a:off x="390409" y="3367929"/>
                <a:ext cx="290232" cy="394170"/>
              </a:xfrm>
              <a:custGeom>
                <a:avLst/>
                <a:gdLst>
                  <a:gd name="connsiteX0" fmla="*/ 685800 w 1346200"/>
                  <a:gd name="connsiteY0" fmla="*/ 2095500 h 2095500"/>
                  <a:gd name="connsiteX1" fmla="*/ 0 w 1346200"/>
                  <a:gd name="connsiteY1" fmla="*/ 1035050 h 2095500"/>
                  <a:gd name="connsiteX2" fmla="*/ 95250 w 1346200"/>
                  <a:gd name="connsiteY2" fmla="*/ 273050 h 2095500"/>
                  <a:gd name="connsiteX3" fmla="*/ 666750 w 1346200"/>
                  <a:gd name="connsiteY3" fmla="*/ 0 h 2095500"/>
                  <a:gd name="connsiteX4" fmla="*/ 1282700 w 1346200"/>
                  <a:gd name="connsiteY4" fmla="*/ 311150 h 2095500"/>
                  <a:gd name="connsiteX5" fmla="*/ 1346200 w 1346200"/>
                  <a:gd name="connsiteY5" fmla="*/ 990600 h 2095500"/>
                  <a:gd name="connsiteX6" fmla="*/ 685800 w 1346200"/>
                  <a:gd name="connsiteY6" fmla="*/ 2095500 h 2095500"/>
                  <a:gd name="connsiteX0" fmla="*/ 673894 w 1334294"/>
                  <a:gd name="connsiteY0" fmla="*/ 2095500 h 2095500"/>
                  <a:gd name="connsiteX1" fmla="*/ 0 w 1334294"/>
                  <a:gd name="connsiteY1" fmla="*/ 1020762 h 2095500"/>
                  <a:gd name="connsiteX2" fmla="*/ 83344 w 1334294"/>
                  <a:gd name="connsiteY2" fmla="*/ 273050 h 2095500"/>
                  <a:gd name="connsiteX3" fmla="*/ 654844 w 1334294"/>
                  <a:gd name="connsiteY3" fmla="*/ 0 h 2095500"/>
                  <a:gd name="connsiteX4" fmla="*/ 1270794 w 1334294"/>
                  <a:gd name="connsiteY4" fmla="*/ 311150 h 2095500"/>
                  <a:gd name="connsiteX5" fmla="*/ 1334294 w 1334294"/>
                  <a:gd name="connsiteY5" fmla="*/ 990600 h 2095500"/>
                  <a:gd name="connsiteX6" fmla="*/ 673894 w 1334294"/>
                  <a:gd name="connsiteY6" fmla="*/ 2095500 h 2095500"/>
                  <a:gd name="connsiteX0" fmla="*/ 717354 w 1377754"/>
                  <a:gd name="connsiteY0" fmla="*/ 2095500 h 2095500"/>
                  <a:gd name="connsiteX1" fmla="*/ 43460 w 1377754"/>
                  <a:gd name="connsiteY1" fmla="*/ 1020762 h 2095500"/>
                  <a:gd name="connsiteX2" fmla="*/ 126804 w 1377754"/>
                  <a:gd name="connsiteY2" fmla="*/ 273050 h 2095500"/>
                  <a:gd name="connsiteX3" fmla="*/ 698304 w 1377754"/>
                  <a:gd name="connsiteY3" fmla="*/ 0 h 2095500"/>
                  <a:gd name="connsiteX4" fmla="*/ 1314254 w 1377754"/>
                  <a:gd name="connsiteY4" fmla="*/ 311150 h 2095500"/>
                  <a:gd name="connsiteX5" fmla="*/ 1377754 w 1377754"/>
                  <a:gd name="connsiteY5" fmla="*/ 990600 h 2095500"/>
                  <a:gd name="connsiteX6" fmla="*/ 717354 w 1377754"/>
                  <a:gd name="connsiteY6" fmla="*/ 2095500 h 2095500"/>
                  <a:gd name="connsiteX0" fmla="*/ 730807 w 1391207"/>
                  <a:gd name="connsiteY0" fmla="*/ 2095500 h 2095500"/>
                  <a:gd name="connsiteX1" fmla="*/ 56913 w 1391207"/>
                  <a:gd name="connsiteY1" fmla="*/ 1020762 h 2095500"/>
                  <a:gd name="connsiteX2" fmla="*/ 140257 w 1391207"/>
                  <a:gd name="connsiteY2" fmla="*/ 273050 h 2095500"/>
                  <a:gd name="connsiteX3" fmla="*/ 711757 w 1391207"/>
                  <a:gd name="connsiteY3" fmla="*/ 0 h 2095500"/>
                  <a:gd name="connsiteX4" fmla="*/ 1327707 w 1391207"/>
                  <a:gd name="connsiteY4" fmla="*/ 311150 h 2095500"/>
                  <a:gd name="connsiteX5" fmla="*/ 1391207 w 1391207"/>
                  <a:gd name="connsiteY5" fmla="*/ 990600 h 2095500"/>
                  <a:gd name="connsiteX6" fmla="*/ 730807 w 1391207"/>
                  <a:gd name="connsiteY6" fmla="*/ 2095500 h 2095500"/>
                  <a:gd name="connsiteX0" fmla="*/ 729076 w 1389476"/>
                  <a:gd name="connsiteY0" fmla="*/ 2095500 h 2095500"/>
                  <a:gd name="connsiteX1" fmla="*/ 55182 w 1389476"/>
                  <a:gd name="connsiteY1" fmla="*/ 1020762 h 2095500"/>
                  <a:gd name="connsiteX2" fmla="*/ 145670 w 1389476"/>
                  <a:gd name="connsiteY2" fmla="*/ 280194 h 2095500"/>
                  <a:gd name="connsiteX3" fmla="*/ 710026 w 1389476"/>
                  <a:gd name="connsiteY3" fmla="*/ 0 h 2095500"/>
                  <a:gd name="connsiteX4" fmla="*/ 1325976 w 1389476"/>
                  <a:gd name="connsiteY4" fmla="*/ 311150 h 2095500"/>
                  <a:gd name="connsiteX5" fmla="*/ 1389476 w 1389476"/>
                  <a:gd name="connsiteY5" fmla="*/ 990600 h 2095500"/>
                  <a:gd name="connsiteX6" fmla="*/ 729076 w 1389476"/>
                  <a:gd name="connsiteY6" fmla="*/ 2095500 h 2095500"/>
                  <a:gd name="connsiteX0" fmla="*/ 731585 w 1391985"/>
                  <a:gd name="connsiteY0" fmla="*/ 2095500 h 2095500"/>
                  <a:gd name="connsiteX1" fmla="*/ 57691 w 1391985"/>
                  <a:gd name="connsiteY1" fmla="*/ 1020762 h 2095500"/>
                  <a:gd name="connsiteX2" fmla="*/ 148179 w 1391985"/>
                  <a:gd name="connsiteY2" fmla="*/ 280194 h 2095500"/>
                  <a:gd name="connsiteX3" fmla="*/ 712535 w 1391985"/>
                  <a:gd name="connsiteY3" fmla="*/ 0 h 2095500"/>
                  <a:gd name="connsiteX4" fmla="*/ 1328485 w 1391985"/>
                  <a:gd name="connsiteY4" fmla="*/ 311150 h 2095500"/>
                  <a:gd name="connsiteX5" fmla="*/ 1391985 w 1391985"/>
                  <a:gd name="connsiteY5" fmla="*/ 990600 h 2095500"/>
                  <a:gd name="connsiteX6" fmla="*/ 731585 w 1391985"/>
                  <a:gd name="connsiteY6" fmla="*/ 2095500 h 2095500"/>
                  <a:gd name="connsiteX0" fmla="*/ 731585 w 1391985"/>
                  <a:gd name="connsiteY0" fmla="*/ 2095500 h 2095500"/>
                  <a:gd name="connsiteX1" fmla="*/ 57691 w 1391985"/>
                  <a:gd name="connsiteY1" fmla="*/ 1020762 h 2095500"/>
                  <a:gd name="connsiteX2" fmla="*/ 148179 w 1391985"/>
                  <a:gd name="connsiteY2" fmla="*/ 280194 h 2095500"/>
                  <a:gd name="connsiteX3" fmla="*/ 712535 w 1391985"/>
                  <a:gd name="connsiteY3" fmla="*/ 0 h 2095500"/>
                  <a:gd name="connsiteX4" fmla="*/ 1328485 w 1391985"/>
                  <a:gd name="connsiteY4" fmla="*/ 311150 h 2095500"/>
                  <a:gd name="connsiteX5" fmla="*/ 1391985 w 1391985"/>
                  <a:gd name="connsiteY5" fmla="*/ 990600 h 2095500"/>
                  <a:gd name="connsiteX6" fmla="*/ 731585 w 1391985"/>
                  <a:gd name="connsiteY6" fmla="*/ 2095500 h 2095500"/>
                  <a:gd name="connsiteX0" fmla="*/ 731585 w 1391985"/>
                  <a:gd name="connsiteY0" fmla="*/ 2081213 h 2081213"/>
                  <a:gd name="connsiteX1" fmla="*/ 57691 w 1391985"/>
                  <a:gd name="connsiteY1" fmla="*/ 1006475 h 2081213"/>
                  <a:gd name="connsiteX2" fmla="*/ 148179 w 1391985"/>
                  <a:gd name="connsiteY2" fmla="*/ 265907 h 2081213"/>
                  <a:gd name="connsiteX3" fmla="*/ 714916 w 1391985"/>
                  <a:gd name="connsiteY3" fmla="*/ 0 h 2081213"/>
                  <a:gd name="connsiteX4" fmla="*/ 1328485 w 1391985"/>
                  <a:gd name="connsiteY4" fmla="*/ 296863 h 2081213"/>
                  <a:gd name="connsiteX5" fmla="*/ 1391985 w 1391985"/>
                  <a:gd name="connsiteY5" fmla="*/ 976313 h 2081213"/>
                  <a:gd name="connsiteX6" fmla="*/ 731585 w 1391985"/>
                  <a:gd name="connsiteY6" fmla="*/ 2081213 h 2081213"/>
                  <a:gd name="connsiteX0" fmla="*/ 731585 w 1391985"/>
                  <a:gd name="connsiteY0" fmla="*/ 2081213 h 2081213"/>
                  <a:gd name="connsiteX1" fmla="*/ 57691 w 1391985"/>
                  <a:gd name="connsiteY1" fmla="*/ 1006475 h 2081213"/>
                  <a:gd name="connsiteX2" fmla="*/ 148179 w 1391985"/>
                  <a:gd name="connsiteY2" fmla="*/ 265907 h 2081213"/>
                  <a:gd name="connsiteX3" fmla="*/ 714916 w 1391985"/>
                  <a:gd name="connsiteY3" fmla="*/ 0 h 2081213"/>
                  <a:gd name="connsiteX4" fmla="*/ 1328485 w 1391985"/>
                  <a:gd name="connsiteY4" fmla="*/ 296863 h 2081213"/>
                  <a:gd name="connsiteX5" fmla="*/ 1391985 w 1391985"/>
                  <a:gd name="connsiteY5" fmla="*/ 976313 h 2081213"/>
                  <a:gd name="connsiteX6" fmla="*/ 731585 w 1391985"/>
                  <a:gd name="connsiteY6" fmla="*/ 2081213 h 2081213"/>
                  <a:gd name="connsiteX0" fmla="*/ 731585 w 1391985"/>
                  <a:gd name="connsiteY0" fmla="*/ 2081217 h 2081217"/>
                  <a:gd name="connsiteX1" fmla="*/ 57691 w 1391985"/>
                  <a:gd name="connsiteY1" fmla="*/ 1006479 h 2081217"/>
                  <a:gd name="connsiteX2" fmla="*/ 148179 w 1391985"/>
                  <a:gd name="connsiteY2" fmla="*/ 265911 h 2081217"/>
                  <a:gd name="connsiteX3" fmla="*/ 714916 w 1391985"/>
                  <a:gd name="connsiteY3" fmla="*/ 4 h 2081217"/>
                  <a:gd name="connsiteX4" fmla="*/ 1328485 w 1391985"/>
                  <a:gd name="connsiteY4" fmla="*/ 296867 h 2081217"/>
                  <a:gd name="connsiteX5" fmla="*/ 1391985 w 1391985"/>
                  <a:gd name="connsiteY5" fmla="*/ 976317 h 2081217"/>
                  <a:gd name="connsiteX6" fmla="*/ 731585 w 1391985"/>
                  <a:gd name="connsiteY6" fmla="*/ 2081217 h 2081217"/>
                  <a:gd name="connsiteX0" fmla="*/ 731585 w 1391985"/>
                  <a:gd name="connsiteY0" fmla="*/ 2081217 h 2081217"/>
                  <a:gd name="connsiteX1" fmla="*/ 57691 w 1391985"/>
                  <a:gd name="connsiteY1" fmla="*/ 1006479 h 2081217"/>
                  <a:gd name="connsiteX2" fmla="*/ 148179 w 1391985"/>
                  <a:gd name="connsiteY2" fmla="*/ 265911 h 2081217"/>
                  <a:gd name="connsiteX3" fmla="*/ 714916 w 1391985"/>
                  <a:gd name="connsiteY3" fmla="*/ 4 h 2081217"/>
                  <a:gd name="connsiteX4" fmla="*/ 1321342 w 1391985"/>
                  <a:gd name="connsiteY4" fmla="*/ 308773 h 2081217"/>
                  <a:gd name="connsiteX5" fmla="*/ 1391985 w 1391985"/>
                  <a:gd name="connsiteY5" fmla="*/ 976317 h 2081217"/>
                  <a:gd name="connsiteX6" fmla="*/ 731585 w 1391985"/>
                  <a:gd name="connsiteY6" fmla="*/ 2081217 h 2081217"/>
                  <a:gd name="connsiteX0" fmla="*/ 731585 w 1391985"/>
                  <a:gd name="connsiteY0" fmla="*/ 2081221 h 2081221"/>
                  <a:gd name="connsiteX1" fmla="*/ 57691 w 1391985"/>
                  <a:gd name="connsiteY1" fmla="*/ 1006483 h 2081221"/>
                  <a:gd name="connsiteX2" fmla="*/ 148179 w 1391985"/>
                  <a:gd name="connsiteY2" fmla="*/ 265915 h 2081221"/>
                  <a:gd name="connsiteX3" fmla="*/ 714916 w 1391985"/>
                  <a:gd name="connsiteY3" fmla="*/ 8 h 2081221"/>
                  <a:gd name="connsiteX4" fmla="*/ 1321342 w 1391985"/>
                  <a:gd name="connsiteY4" fmla="*/ 308777 h 2081221"/>
                  <a:gd name="connsiteX5" fmla="*/ 1391985 w 1391985"/>
                  <a:gd name="connsiteY5" fmla="*/ 976321 h 2081221"/>
                  <a:gd name="connsiteX6" fmla="*/ 731585 w 1391985"/>
                  <a:gd name="connsiteY6" fmla="*/ 2081221 h 2081221"/>
                  <a:gd name="connsiteX0" fmla="*/ 731585 w 1395120"/>
                  <a:gd name="connsiteY0" fmla="*/ 2081221 h 2081221"/>
                  <a:gd name="connsiteX1" fmla="*/ 57691 w 1395120"/>
                  <a:gd name="connsiteY1" fmla="*/ 1006483 h 2081221"/>
                  <a:gd name="connsiteX2" fmla="*/ 148179 w 1395120"/>
                  <a:gd name="connsiteY2" fmla="*/ 265915 h 2081221"/>
                  <a:gd name="connsiteX3" fmla="*/ 714916 w 1395120"/>
                  <a:gd name="connsiteY3" fmla="*/ 8 h 2081221"/>
                  <a:gd name="connsiteX4" fmla="*/ 1321342 w 1395120"/>
                  <a:gd name="connsiteY4" fmla="*/ 308777 h 2081221"/>
                  <a:gd name="connsiteX5" fmla="*/ 1391985 w 1395120"/>
                  <a:gd name="connsiteY5" fmla="*/ 976321 h 2081221"/>
                  <a:gd name="connsiteX6" fmla="*/ 731585 w 1395120"/>
                  <a:gd name="connsiteY6" fmla="*/ 2081221 h 2081221"/>
                  <a:gd name="connsiteX0" fmla="*/ 731585 w 1435441"/>
                  <a:gd name="connsiteY0" fmla="*/ 2081221 h 2081221"/>
                  <a:gd name="connsiteX1" fmla="*/ 57691 w 1435441"/>
                  <a:gd name="connsiteY1" fmla="*/ 1006483 h 2081221"/>
                  <a:gd name="connsiteX2" fmla="*/ 148179 w 1435441"/>
                  <a:gd name="connsiteY2" fmla="*/ 265915 h 2081221"/>
                  <a:gd name="connsiteX3" fmla="*/ 714916 w 1435441"/>
                  <a:gd name="connsiteY3" fmla="*/ 8 h 2081221"/>
                  <a:gd name="connsiteX4" fmla="*/ 1321342 w 1435441"/>
                  <a:gd name="connsiteY4" fmla="*/ 308777 h 2081221"/>
                  <a:gd name="connsiteX5" fmla="*/ 1391985 w 1435441"/>
                  <a:gd name="connsiteY5" fmla="*/ 976321 h 2081221"/>
                  <a:gd name="connsiteX6" fmla="*/ 731585 w 1435441"/>
                  <a:gd name="connsiteY6" fmla="*/ 2081221 h 2081221"/>
                  <a:gd name="connsiteX0" fmla="*/ 733701 w 1437557"/>
                  <a:gd name="connsiteY0" fmla="*/ 2081221 h 2081221"/>
                  <a:gd name="connsiteX1" fmla="*/ 59807 w 1437557"/>
                  <a:gd name="connsiteY1" fmla="*/ 1006483 h 2081221"/>
                  <a:gd name="connsiteX2" fmla="*/ 150295 w 1437557"/>
                  <a:gd name="connsiteY2" fmla="*/ 265915 h 2081221"/>
                  <a:gd name="connsiteX3" fmla="*/ 717032 w 1437557"/>
                  <a:gd name="connsiteY3" fmla="*/ 8 h 2081221"/>
                  <a:gd name="connsiteX4" fmla="*/ 1323458 w 1437557"/>
                  <a:gd name="connsiteY4" fmla="*/ 308777 h 2081221"/>
                  <a:gd name="connsiteX5" fmla="*/ 1394101 w 1437557"/>
                  <a:gd name="connsiteY5" fmla="*/ 976321 h 2081221"/>
                  <a:gd name="connsiteX6" fmla="*/ 733701 w 1437557"/>
                  <a:gd name="connsiteY6" fmla="*/ 2081221 h 2081221"/>
                  <a:gd name="connsiteX0" fmla="*/ 733701 w 1437557"/>
                  <a:gd name="connsiteY0" fmla="*/ 2081221 h 2081221"/>
                  <a:gd name="connsiteX1" fmla="*/ 59807 w 1437557"/>
                  <a:gd name="connsiteY1" fmla="*/ 1006483 h 2081221"/>
                  <a:gd name="connsiteX2" fmla="*/ 150295 w 1437557"/>
                  <a:gd name="connsiteY2" fmla="*/ 265915 h 2081221"/>
                  <a:gd name="connsiteX3" fmla="*/ 717032 w 1437557"/>
                  <a:gd name="connsiteY3" fmla="*/ 8 h 2081221"/>
                  <a:gd name="connsiteX4" fmla="*/ 1323458 w 1437557"/>
                  <a:gd name="connsiteY4" fmla="*/ 308777 h 2081221"/>
                  <a:gd name="connsiteX5" fmla="*/ 1394101 w 1437557"/>
                  <a:gd name="connsiteY5" fmla="*/ 976321 h 2081221"/>
                  <a:gd name="connsiteX6" fmla="*/ 733701 w 1437557"/>
                  <a:gd name="connsiteY6" fmla="*/ 2081221 h 2081221"/>
                  <a:gd name="connsiteX0" fmla="*/ 737934 w 1441790"/>
                  <a:gd name="connsiteY0" fmla="*/ 2081221 h 2081221"/>
                  <a:gd name="connsiteX1" fmla="*/ 64040 w 1441790"/>
                  <a:gd name="connsiteY1" fmla="*/ 1006483 h 2081221"/>
                  <a:gd name="connsiteX2" fmla="*/ 154528 w 1441790"/>
                  <a:gd name="connsiteY2" fmla="*/ 265915 h 2081221"/>
                  <a:gd name="connsiteX3" fmla="*/ 721265 w 1441790"/>
                  <a:gd name="connsiteY3" fmla="*/ 8 h 2081221"/>
                  <a:gd name="connsiteX4" fmla="*/ 1327691 w 1441790"/>
                  <a:gd name="connsiteY4" fmla="*/ 308777 h 2081221"/>
                  <a:gd name="connsiteX5" fmla="*/ 1398334 w 1441790"/>
                  <a:gd name="connsiteY5" fmla="*/ 976321 h 2081221"/>
                  <a:gd name="connsiteX6" fmla="*/ 737934 w 1441790"/>
                  <a:gd name="connsiteY6" fmla="*/ 2081221 h 208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790" h="2081221">
                    <a:moveTo>
                      <a:pt x="737934" y="2081221"/>
                    </a:moveTo>
                    <a:lnTo>
                      <a:pt x="64040" y="1006483"/>
                    </a:lnTo>
                    <a:cubicBezTo>
                      <a:pt x="-70104" y="659615"/>
                      <a:pt x="29116" y="455621"/>
                      <a:pt x="154528" y="265915"/>
                    </a:cubicBezTo>
                    <a:cubicBezTo>
                      <a:pt x="280734" y="105842"/>
                      <a:pt x="516478" y="537"/>
                      <a:pt x="721265" y="8"/>
                    </a:cubicBezTo>
                    <a:cubicBezTo>
                      <a:pt x="956745" y="-1051"/>
                      <a:pt x="1166031" y="97904"/>
                      <a:pt x="1327691" y="308777"/>
                    </a:cubicBezTo>
                    <a:cubicBezTo>
                      <a:pt x="1453633" y="547961"/>
                      <a:pt x="1472417" y="777619"/>
                      <a:pt x="1398334" y="976321"/>
                    </a:cubicBezTo>
                    <a:lnTo>
                      <a:pt x="737934" y="2081221"/>
                    </a:lnTo>
                    <a:close/>
                  </a:path>
                </a:pathLst>
              </a:custGeom>
              <a:solidFill>
                <a:srgbClr val="8C8C8C"/>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77777"/>
                  </a:solidFill>
                </a:endParaRPr>
              </a:p>
            </p:txBody>
          </p:sp>
        </p:grpSp>
        <p:sp>
          <p:nvSpPr>
            <p:cNvPr id="71" name="Right Arrow 70"/>
            <p:cNvSpPr/>
            <p:nvPr/>
          </p:nvSpPr>
          <p:spPr>
            <a:xfrm>
              <a:off x="7401408" y="3462969"/>
              <a:ext cx="326587" cy="291456"/>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GB"/>
            </a:p>
          </p:txBody>
        </p:sp>
      </p:grpSp>
      <p:sp>
        <p:nvSpPr>
          <p:cNvPr id="73" name="Oval 72"/>
          <p:cNvSpPr/>
          <p:nvPr/>
        </p:nvSpPr>
        <p:spPr>
          <a:xfrm>
            <a:off x="10605683" y="4548705"/>
            <a:ext cx="1368425" cy="1371600"/>
          </a:xfrm>
          <a:prstGeom prst="ellipse">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b="1" dirty="0" smtClean="0">
                <a:solidFill>
                  <a:srgbClr val="FFFF00"/>
                </a:solidFill>
                <a:cs typeface="Arial" panose="020B0604020202020204" pitchFamily="34" charset="0"/>
              </a:rPr>
              <a:t>2030</a:t>
            </a:r>
            <a:endParaRPr lang="en-GB" sz="2800" b="1" dirty="0">
              <a:solidFill>
                <a:srgbClr val="FFFF00"/>
              </a:solidFill>
              <a:cs typeface="Arial" panose="020B0604020202020204" pitchFamily="34" charset="0"/>
            </a:endParaRPr>
          </a:p>
        </p:txBody>
      </p:sp>
      <p:sp>
        <p:nvSpPr>
          <p:cNvPr id="109578" name="Title 1"/>
          <p:cNvSpPr txBox="1">
            <a:spLocks/>
          </p:cNvSpPr>
          <p:nvPr/>
        </p:nvSpPr>
        <p:spPr bwMode="auto">
          <a:xfrm>
            <a:off x="2079625" y="-15875"/>
            <a:ext cx="10112375" cy="788988"/>
          </a:xfrm>
          <a:prstGeom prst="rect">
            <a:avLst/>
          </a:prstGeom>
          <a:noFill/>
          <a:ln w="9525">
            <a:noFill/>
            <a:miter lim="800000"/>
            <a:headEnd/>
            <a:tailEnd/>
          </a:ln>
        </p:spPr>
        <p:txBody>
          <a:bodyPr anchor="ctr"/>
          <a:lstStyle/>
          <a:p>
            <a:pPr>
              <a:lnSpc>
                <a:spcPct val="90000"/>
              </a:lnSpc>
            </a:pPr>
            <a:r>
              <a:rPr lang="en-GB" sz="4800" dirty="0">
                <a:solidFill>
                  <a:schemeClr val="bg1"/>
                </a:solidFill>
                <a:cs typeface="Arial" charset="0"/>
              </a:rPr>
              <a:t>b</a:t>
            </a:r>
            <a:r>
              <a:rPr lang="en-GB" sz="4800" dirty="0" smtClean="0">
                <a:solidFill>
                  <a:schemeClr val="bg1"/>
                </a:solidFill>
                <a:cs typeface="Arial" charset="0"/>
              </a:rPr>
              <a:t>. </a:t>
            </a:r>
            <a:r>
              <a:rPr lang="en-GB" sz="4800" dirty="0" err="1">
                <a:solidFill>
                  <a:schemeClr val="bg1"/>
                </a:solidFill>
                <a:cs typeface="Arial" charset="0"/>
              </a:rPr>
              <a:t>Mục</a:t>
            </a:r>
            <a:r>
              <a:rPr lang="en-GB" sz="4800" dirty="0">
                <a:solidFill>
                  <a:schemeClr val="bg1"/>
                </a:solidFill>
                <a:cs typeface="Arial" charset="0"/>
              </a:rPr>
              <a:t> </a:t>
            </a:r>
            <a:r>
              <a:rPr lang="en-GB" sz="4800" dirty="0" err="1">
                <a:solidFill>
                  <a:schemeClr val="bg1"/>
                </a:solidFill>
                <a:cs typeface="Arial" charset="0"/>
              </a:rPr>
              <a:t>tiêu</a:t>
            </a:r>
            <a:endParaRPr lang="en-GB" sz="4800" dirty="0">
              <a:solidFill>
                <a:schemeClr val="bg1"/>
              </a:solidFill>
              <a:cs typeface="Arial" charset="0"/>
            </a:endParaRPr>
          </a:p>
        </p:txBody>
      </p:sp>
      <p:pic>
        <p:nvPicPr>
          <p:cNvPr id="8194" name="Picture 2" descr="C:\Users\KhanhNH\Desktop\NGT8 K12\NQ SO 36\1_70415.jpg"/>
          <p:cNvPicPr>
            <a:picLocks noChangeAspect="1" noChangeArrowheads="1"/>
          </p:cNvPicPr>
          <p:nvPr/>
        </p:nvPicPr>
        <p:blipFill>
          <a:blip r:embed="rId3"/>
          <a:srcRect/>
          <a:stretch>
            <a:fillRect/>
          </a:stretch>
        </p:blipFill>
        <p:spPr bwMode="auto">
          <a:xfrm>
            <a:off x="6147881" y="967598"/>
            <a:ext cx="5578404" cy="2651090"/>
          </a:xfrm>
          <a:prstGeom prst="rect">
            <a:avLst/>
          </a:prstGeom>
          <a:noFill/>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600" decel="100000"/>
                                        <p:tgtEl>
                                          <p:spTgt spid="65"/>
                                        </p:tgtEl>
                                      </p:cBhvr>
                                    </p:animEffect>
                                    <p:anim calcmode="lin" valueType="num">
                                      <p:cBhvr>
                                        <p:cTn id="8" dur="1600" decel="100000" fill="hold"/>
                                        <p:tgtEl>
                                          <p:spTgt spid="65"/>
                                        </p:tgtEl>
                                        <p:attrNameLst>
                                          <p:attrName>style.rotation</p:attrName>
                                        </p:attrNameLst>
                                      </p:cBhvr>
                                      <p:tavLst>
                                        <p:tav tm="0">
                                          <p:val>
                                            <p:fltVal val="-90"/>
                                          </p:val>
                                        </p:tav>
                                        <p:tav tm="100000">
                                          <p:val>
                                            <p:fltVal val="0"/>
                                          </p:val>
                                        </p:tav>
                                      </p:tavLst>
                                    </p:anim>
                                    <p:anim calcmode="lin" valueType="num">
                                      <p:cBhvr>
                                        <p:cTn id="9" dur="1600" decel="100000" fill="hold"/>
                                        <p:tgtEl>
                                          <p:spTgt spid="65"/>
                                        </p:tgtEl>
                                        <p:attrNameLst>
                                          <p:attrName>ppt_x</p:attrName>
                                        </p:attrNameLst>
                                      </p:cBhvr>
                                      <p:tavLst>
                                        <p:tav tm="0">
                                          <p:val>
                                            <p:strVal val="#ppt_x+0.4"/>
                                          </p:val>
                                        </p:tav>
                                        <p:tav tm="100000">
                                          <p:val>
                                            <p:strVal val="#ppt_x-0.05"/>
                                          </p:val>
                                        </p:tav>
                                      </p:tavLst>
                                    </p:anim>
                                    <p:anim calcmode="lin" valueType="num">
                                      <p:cBhvr>
                                        <p:cTn id="10" dur="1600" decel="100000" fill="hold"/>
                                        <p:tgtEl>
                                          <p:spTgt spid="65"/>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65"/>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6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0"/>
          <p:cNvGrpSpPr/>
          <p:nvPr/>
        </p:nvGrpSpPr>
        <p:grpSpPr>
          <a:xfrm>
            <a:off x="3962495" y="4199501"/>
            <a:ext cx="274748" cy="392711"/>
            <a:chOff x="2051720" y="1772816"/>
            <a:chExt cx="311150" cy="450850"/>
          </a:xfrm>
          <a:solidFill>
            <a:schemeClr val="bg2">
              <a:lumMod val="40000"/>
              <a:lumOff val="60000"/>
            </a:schemeClr>
          </a:solidFill>
        </p:grpSpPr>
        <p:sp>
          <p:nvSpPr>
            <p:cNvPr id="34" name="Freeform 92"/>
            <p:cNvSpPr>
              <a:spLocks/>
            </p:cNvSpPr>
            <p:nvPr/>
          </p:nvSpPr>
          <p:spPr bwMode="auto">
            <a:xfrm>
              <a:off x="2051720" y="1772816"/>
              <a:ext cx="156694" cy="450850"/>
            </a:xfrm>
            <a:custGeom>
              <a:avLst/>
              <a:gdLst/>
              <a:ahLst/>
              <a:cxnLst>
                <a:cxn ang="0">
                  <a:pos x="128" y="336"/>
                </a:cxn>
                <a:cxn ang="0">
                  <a:pos x="128" y="294"/>
                </a:cxn>
                <a:cxn ang="0">
                  <a:pos x="113" y="286"/>
                </a:cxn>
                <a:cxn ang="0">
                  <a:pos x="102" y="273"/>
                </a:cxn>
                <a:cxn ang="0">
                  <a:pos x="99" y="255"/>
                </a:cxn>
                <a:cxn ang="0">
                  <a:pos x="102" y="238"/>
                </a:cxn>
                <a:cxn ang="0">
                  <a:pos x="111" y="226"/>
                </a:cxn>
                <a:cxn ang="0">
                  <a:pos x="123" y="217"/>
                </a:cxn>
                <a:cxn ang="0">
                  <a:pos x="140" y="214"/>
                </a:cxn>
                <a:cxn ang="0">
                  <a:pos x="140" y="169"/>
                </a:cxn>
                <a:cxn ang="0">
                  <a:pos x="71" y="169"/>
                </a:cxn>
                <a:cxn ang="0">
                  <a:pos x="71" y="142"/>
                </a:cxn>
                <a:cxn ang="0">
                  <a:pos x="74" y="115"/>
                </a:cxn>
                <a:cxn ang="0">
                  <a:pos x="80" y="93"/>
                </a:cxn>
                <a:cxn ang="0">
                  <a:pos x="89" y="73"/>
                </a:cxn>
                <a:cxn ang="0">
                  <a:pos x="102" y="57"/>
                </a:cxn>
                <a:cxn ang="0">
                  <a:pos x="119" y="48"/>
                </a:cxn>
                <a:cxn ang="0">
                  <a:pos x="140" y="43"/>
                </a:cxn>
                <a:cxn ang="0">
                  <a:pos x="140" y="0"/>
                </a:cxn>
                <a:cxn ang="0">
                  <a:pos x="113" y="3"/>
                </a:cxn>
                <a:cxn ang="0">
                  <a:pos x="89" y="13"/>
                </a:cxn>
                <a:cxn ang="0">
                  <a:pos x="69" y="30"/>
                </a:cxn>
                <a:cxn ang="0">
                  <a:pos x="53" y="52"/>
                </a:cxn>
                <a:cxn ang="0">
                  <a:pos x="39" y="78"/>
                </a:cxn>
                <a:cxn ang="0">
                  <a:pos x="32" y="108"/>
                </a:cxn>
                <a:cxn ang="0">
                  <a:pos x="29" y="141"/>
                </a:cxn>
                <a:cxn ang="0">
                  <a:pos x="29" y="169"/>
                </a:cxn>
                <a:cxn ang="0">
                  <a:pos x="0" y="169"/>
                </a:cxn>
                <a:cxn ang="0">
                  <a:pos x="0" y="402"/>
                </a:cxn>
                <a:cxn ang="0">
                  <a:pos x="140" y="402"/>
                </a:cxn>
                <a:cxn ang="0">
                  <a:pos x="140" y="348"/>
                </a:cxn>
                <a:cxn ang="0">
                  <a:pos x="135" y="346"/>
                </a:cxn>
                <a:cxn ang="0">
                  <a:pos x="131" y="343"/>
                </a:cxn>
                <a:cxn ang="0">
                  <a:pos x="128" y="340"/>
                </a:cxn>
                <a:cxn ang="0">
                  <a:pos x="128" y="336"/>
                </a:cxn>
              </a:cxnLst>
              <a:rect l="0" t="0" r="r" b="b"/>
              <a:pathLst>
                <a:path w="140" h="402">
                  <a:moveTo>
                    <a:pt x="128" y="336"/>
                  </a:moveTo>
                  <a:lnTo>
                    <a:pt x="128" y="294"/>
                  </a:lnTo>
                  <a:lnTo>
                    <a:pt x="113" y="286"/>
                  </a:lnTo>
                  <a:lnTo>
                    <a:pt x="102" y="273"/>
                  </a:lnTo>
                  <a:lnTo>
                    <a:pt x="99" y="255"/>
                  </a:lnTo>
                  <a:lnTo>
                    <a:pt x="102" y="238"/>
                  </a:lnTo>
                  <a:lnTo>
                    <a:pt x="111" y="226"/>
                  </a:lnTo>
                  <a:lnTo>
                    <a:pt x="123" y="217"/>
                  </a:lnTo>
                  <a:lnTo>
                    <a:pt x="140" y="214"/>
                  </a:lnTo>
                  <a:lnTo>
                    <a:pt x="140" y="169"/>
                  </a:lnTo>
                  <a:lnTo>
                    <a:pt x="71" y="169"/>
                  </a:lnTo>
                  <a:lnTo>
                    <a:pt x="71" y="142"/>
                  </a:lnTo>
                  <a:lnTo>
                    <a:pt x="74" y="115"/>
                  </a:lnTo>
                  <a:lnTo>
                    <a:pt x="80" y="93"/>
                  </a:lnTo>
                  <a:lnTo>
                    <a:pt x="89" y="73"/>
                  </a:lnTo>
                  <a:lnTo>
                    <a:pt x="102" y="57"/>
                  </a:lnTo>
                  <a:lnTo>
                    <a:pt x="119" y="48"/>
                  </a:lnTo>
                  <a:lnTo>
                    <a:pt x="140" y="43"/>
                  </a:lnTo>
                  <a:lnTo>
                    <a:pt x="140" y="0"/>
                  </a:lnTo>
                  <a:lnTo>
                    <a:pt x="113" y="3"/>
                  </a:lnTo>
                  <a:lnTo>
                    <a:pt x="89" y="13"/>
                  </a:lnTo>
                  <a:lnTo>
                    <a:pt x="69" y="30"/>
                  </a:lnTo>
                  <a:lnTo>
                    <a:pt x="53" y="52"/>
                  </a:lnTo>
                  <a:lnTo>
                    <a:pt x="39" y="78"/>
                  </a:lnTo>
                  <a:lnTo>
                    <a:pt x="32" y="108"/>
                  </a:lnTo>
                  <a:lnTo>
                    <a:pt x="29" y="141"/>
                  </a:lnTo>
                  <a:lnTo>
                    <a:pt x="29" y="169"/>
                  </a:lnTo>
                  <a:lnTo>
                    <a:pt x="0" y="169"/>
                  </a:lnTo>
                  <a:lnTo>
                    <a:pt x="0" y="402"/>
                  </a:lnTo>
                  <a:lnTo>
                    <a:pt x="140" y="402"/>
                  </a:lnTo>
                  <a:lnTo>
                    <a:pt x="140" y="348"/>
                  </a:lnTo>
                  <a:lnTo>
                    <a:pt x="135" y="346"/>
                  </a:lnTo>
                  <a:lnTo>
                    <a:pt x="131" y="343"/>
                  </a:lnTo>
                  <a:lnTo>
                    <a:pt x="128" y="340"/>
                  </a:lnTo>
                  <a:lnTo>
                    <a:pt x="128" y="336"/>
                  </a:lnTo>
                  <a:close/>
                </a:path>
              </a:pathLst>
            </a:custGeom>
            <a:grpFill/>
            <a:ln w="0">
              <a:noFill/>
              <a:prstDash val="solid"/>
              <a:round/>
              <a:headEnd/>
              <a:tailEnd/>
            </a:ln>
            <a:effectLst/>
          </p:spPr>
          <p:txBody>
            <a:bodyPr/>
            <a:lstStyle/>
            <a:p>
              <a:pPr fontAlgn="auto">
                <a:spcBef>
                  <a:spcPts val="0"/>
                </a:spcBef>
                <a:spcAft>
                  <a:spcPts val="0"/>
                </a:spcAft>
                <a:defRPr/>
              </a:pPr>
              <a:endParaRPr lang="en-US">
                <a:solidFill>
                  <a:srgbClr val="FFFFFF"/>
                </a:solidFill>
                <a:latin typeface="+mn-lt"/>
              </a:endParaRPr>
            </a:p>
          </p:txBody>
        </p:sp>
        <p:sp>
          <p:nvSpPr>
            <p:cNvPr id="35" name="Freeform 93"/>
            <p:cNvSpPr>
              <a:spLocks/>
            </p:cNvSpPr>
            <p:nvPr/>
          </p:nvSpPr>
          <p:spPr bwMode="auto">
            <a:xfrm>
              <a:off x="2208414" y="1772816"/>
              <a:ext cx="154456" cy="450850"/>
            </a:xfrm>
            <a:custGeom>
              <a:avLst/>
              <a:gdLst/>
              <a:ahLst/>
              <a:cxnLst>
                <a:cxn ang="0">
                  <a:pos x="138" y="169"/>
                </a:cxn>
                <a:cxn ang="0">
                  <a:pos x="111" y="169"/>
                </a:cxn>
                <a:cxn ang="0">
                  <a:pos x="111" y="141"/>
                </a:cxn>
                <a:cxn ang="0">
                  <a:pos x="111" y="141"/>
                </a:cxn>
                <a:cxn ang="0">
                  <a:pos x="108" y="108"/>
                </a:cxn>
                <a:cxn ang="0">
                  <a:pos x="100" y="78"/>
                </a:cxn>
                <a:cxn ang="0">
                  <a:pos x="87" y="52"/>
                </a:cxn>
                <a:cxn ang="0">
                  <a:pos x="70" y="30"/>
                </a:cxn>
                <a:cxn ang="0">
                  <a:pos x="49" y="13"/>
                </a:cxn>
                <a:cxn ang="0">
                  <a:pos x="27" y="3"/>
                </a:cxn>
                <a:cxn ang="0">
                  <a:pos x="0" y="0"/>
                </a:cxn>
                <a:cxn ang="0">
                  <a:pos x="0" y="43"/>
                </a:cxn>
                <a:cxn ang="0">
                  <a:pos x="19" y="48"/>
                </a:cxn>
                <a:cxn ang="0">
                  <a:pos x="37" y="57"/>
                </a:cxn>
                <a:cxn ang="0">
                  <a:pos x="51" y="73"/>
                </a:cxn>
                <a:cxn ang="0">
                  <a:pos x="60" y="93"/>
                </a:cxn>
                <a:cxn ang="0">
                  <a:pos x="66" y="115"/>
                </a:cxn>
                <a:cxn ang="0">
                  <a:pos x="69" y="142"/>
                </a:cxn>
                <a:cxn ang="0">
                  <a:pos x="69" y="169"/>
                </a:cxn>
                <a:cxn ang="0">
                  <a:pos x="0" y="169"/>
                </a:cxn>
                <a:cxn ang="0">
                  <a:pos x="0" y="214"/>
                </a:cxn>
                <a:cxn ang="0">
                  <a:pos x="16" y="217"/>
                </a:cxn>
                <a:cxn ang="0">
                  <a:pos x="28" y="226"/>
                </a:cxn>
                <a:cxn ang="0">
                  <a:pos x="37" y="238"/>
                </a:cxn>
                <a:cxn ang="0">
                  <a:pos x="40" y="255"/>
                </a:cxn>
                <a:cxn ang="0">
                  <a:pos x="37" y="273"/>
                </a:cxn>
                <a:cxn ang="0">
                  <a:pos x="27" y="286"/>
                </a:cxn>
                <a:cxn ang="0">
                  <a:pos x="12" y="294"/>
                </a:cxn>
                <a:cxn ang="0">
                  <a:pos x="12" y="336"/>
                </a:cxn>
                <a:cxn ang="0">
                  <a:pos x="10" y="340"/>
                </a:cxn>
                <a:cxn ang="0">
                  <a:pos x="9" y="343"/>
                </a:cxn>
                <a:cxn ang="0">
                  <a:pos x="4" y="346"/>
                </a:cxn>
                <a:cxn ang="0">
                  <a:pos x="0" y="348"/>
                </a:cxn>
                <a:cxn ang="0">
                  <a:pos x="0" y="402"/>
                </a:cxn>
                <a:cxn ang="0">
                  <a:pos x="138" y="402"/>
                </a:cxn>
                <a:cxn ang="0">
                  <a:pos x="138" y="169"/>
                </a:cxn>
              </a:cxnLst>
              <a:rect l="0" t="0" r="r" b="b"/>
              <a:pathLst>
                <a:path w="138" h="402">
                  <a:moveTo>
                    <a:pt x="138" y="169"/>
                  </a:moveTo>
                  <a:lnTo>
                    <a:pt x="111" y="169"/>
                  </a:lnTo>
                  <a:lnTo>
                    <a:pt x="111" y="141"/>
                  </a:lnTo>
                  <a:lnTo>
                    <a:pt x="111" y="141"/>
                  </a:lnTo>
                  <a:lnTo>
                    <a:pt x="108" y="108"/>
                  </a:lnTo>
                  <a:lnTo>
                    <a:pt x="100" y="78"/>
                  </a:lnTo>
                  <a:lnTo>
                    <a:pt x="87" y="52"/>
                  </a:lnTo>
                  <a:lnTo>
                    <a:pt x="70" y="30"/>
                  </a:lnTo>
                  <a:lnTo>
                    <a:pt x="49" y="13"/>
                  </a:lnTo>
                  <a:lnTo>
                    <a:pt x="27" y="3"/>
                  </a:lnTo>
                  <a:lnTo>
                    <a:pt x="0" y="0"/>
                  </a:lnTo>
                  <a:lnTo>
                    <a:pt x="0" y="43"/>
                  </a:lnTo>
                  <a:lnTo>
                    <a:pt x="19" y="48"/>
                  </a:lnTo>
                  <a:lnTo>
                    <a:pt x="37" y="57"/>
                  </a:lnTo>
                  <a:lnTo>
                    <a:pt x="51" y="73"/>
                  </a:lnTo>
                  <a:lnTo>
                    <a:pt x="60" y="93"/>
                  </a:lnTo>
                  <a:lnTo>
                    <a:pt x="66" y="115"/>
                  </a:lnTo>
                  <a:lnTo>
                    <a:pt x="69" y="142"/>
                  </a:lnTo>
                  <a:lnTo>
                    <a:pt x="69" y="169"/>
                  </a:lnTo>
                  <a:lnTo>
                    <a:pt x="0" y="169"/>
                  </a:lnTo>
                  <a:lnTo>
                    <a:pt x="0" y="214"/>
                  </a:lnTo>
                  <a:lnTo>
                    <a:pt x="16" y="217"/>
                  </a:lnTo>
                  <a:lnTo>
                    <a:pt x="28" y="226"/>
                  </a:lnTo>
                  <a:lnTo>
                    <a:pt x="37" y="238"/>
                  </a:lnTo>
                  <a:lnTo>
                    <a:pt x="40" y="255"/>
                  </a:lnTo>
                  <a:lnTo>
                    <a:pt x="37" y="273"/>
                  </a:lnTo>
                  <a:lnTo>
                    <a:pt x="27" y="286"/>
                  </a:lnTo>
                  <a:lnTo>
                    <a:pt x="12" y="294"/>
                  </a:lnTo>
                  <a:lnTo>
                    <a:pt x="12" y="336"/>
                  </a:lnTo>
                  <a:lnTo>
                    <a:pt x="10" y="340"/>
                  </a:lnTo>
                  <a:lnTo>
                    <a:pt x="9" y="343"/>
                  </a:lnTo>
                  <a:lnTo>
                    <a:pt x="4" y="346"/>
                  </a:lnTo>
                  <a:lnTo>
                    <a:pt x="0" y="348"/>
                  </a:lnTo>
                  <a:lnTo>
                    <a:pt x="0" y="402"/>
                  </a:lnTo>
                  <a:lnTo>
                    <a:pt x="138" y="402"/>
                  </a:lnTo>
                  <a:lnTo>
                    <a:pt x="138" y="169"/>
                  </a:lnTo>
                  <a:close/>
                </a:path>
              </a:pathLst>
            </a:custGeom>
            <a:grpFill/>
            <a:ln w="0">
              <a:noFill/>
              <a:prstDash val="solid"/>
              <a:round/>
              <a:headEnd/>
              <a:tailEnd/>
            </a:ln>
            <a:effectLst/>
          </p:spPr>
          <p:txBody>
            <a:bodyPr/>
            <a:lstStyle/>
            <a:p>
              <a:pPr fontAlgn="auto">
                <a:spcBef>
                  <a:spcPts val="0"/>
                </a:spcBef>
                <a:spcAft>
                  <a:spcPts val="0"/>
                </a:spcAft>
                <a:defRPr/>
              </a:pPr>
              <a:endParaRPr lang="en-US">
                <a:solidFill>
                  <a:srgbClr val="FFFFFF"/>
                </a:solidFill>
                <a:latin typeface="+mn-lt"/>
              </a:endParaRPr>
            </a:p>
          </p:txBody>
        </p:sp>
      </p:grpSp>
      <p:grpSp>
        <p:nvGrpSpPr>
          <p:cNvPr id="4" name="Group 62"/>
          <p:cNvGrpSpPr>
            <a:grpSpLocks/>
          </p:cNvGrpSpPr>
          <p:nvPr/>
        </p:nvGrpSpPr>
        <p:grpSpPr bwMode="auto">
          <a:xfrm>
            <a:off x="225425" y="2857483"/>
            <a:ext cx="1373188" cy="1989137"/>
            <a:chOff x="2879401" y="1603376"/>
            <a:chExt cx="1373187" cy="2054224"/>
          </a:xfrm>
        </p:grpSpPr>
        <p:grpSp>
          <p:nvGrpSpPr>
            <p:cNvPr id="5" name="Group 3"/>
            <p:cNvGrpSpPr>
              <a:grpSpLocks/>
            </p:cNvGrpSpPr>
            <p:nvPr/>
          </p:nvGrpSpPr>
          <p:grpSpPr bwMode="auto">
            <a:xfrm>
              <a:off x="3481354" y="3544152"/>
              <a:ext cx="113430" cy="113448"/>
              <a:chOff x="3438253" y="3519641"/>
              <a:chExt cx="163316" cy="163316"/>
            </a:xfrm>
            <a:solidFill>
              <a:srgbClr val="2E95C0"/>
            </a:solidFill>
          </p:grpSpPr>
          <p:sp>
            <p:nvSpPr>
              <p:cNvPr id="42" name="Oval 41"/>
              <p:cNvSpPr/>
              <p:nvPr/>
            </p:nvSpPr>
            <p:spPr>
              <a:xfrm>
                <a:off x="3438302" y="3520701"/>
                <a:ext cx="162282" cy="162256"/>
              </a:xfrm>
              <a:prstGeom prst="ellipse">
                <a:avLst/>
              </a:prstGeom>
              <a:grpFill/>
              <a:ln w="3175">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77777"/>
                  </a:solidFill>
                </a:endParaRPr>
              </a:p>
            </p:txBody>
          </p:sp>
          <p:sp>
            <p:nvSpPr>
              <p:cNvPr id="43" name="Oval 42"/>
              <p:cNvSpPr/>
              <p:nvPr/>
            </p:nvSpPr>
            <p:spPr>
              <a:xfrm>
                <a:off x="3468015" y="3550409"/>
                <a:ext cx="102856" cy="102840"/>
              </a:xfrm>
              <a:prstGeom prst="ellipse">
                <a:avLst/>
              </a:pr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77777"/>
                  </a:solidFill>
                </a:endParaRPr>
              </a:p>
            </p:txBody>
          </p:sp>
        </p:grpSp>
        <p:sp>
          <p:nvSpPr>
            <p:cNvPr id="41" name="Teardrop 40"/>
            <p:cNvSpPr/>
            <p:nvPr/>
          </p:nvSpPr>
          <p:spPr bwMode="auto">
            <a:xfrm rot="8111378">
              <a:off x="2923851" y="1603376"/>
              <a:ext cx="1243012" cy="1242699"/>
            </a:xfrm>
            <a:prstGeom prst="teardrop">
              <a:avLst>
                <a:gd name="adj" fmla="val 137338"/>
              </a:avLst>
            </a:prstGeom>
            <a:solidFill>
              <a:srgbClr val="2E95C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77777"/>
                </a:solidFill>
              </a:endParaRPr>
            </a:p>
          </p:txBody>
        </p:sp>
        <p:sp>
          <p:nvSpPr>
            <p:cNvPr id="44" name="TextBox 279"/>
            <p:cNvSpPr txBox="1">
              <a:spLocks noChangeArrowheads="1"/>
            </p:cNvSpPr>
            <p:nvPr/>
          </p:nvSpPr>
          <p:spPr bwMode="auto">
            <a:xfrm>
              <a:off x="2879401" y="1862408"/>
              <a:ext cx="1373187" cy="731192"/>
            </a:xfrm>
            <a:prstGeom prst="rect">
              <a:avLst/>
            </a:prstGeom>
            <a:noFill/>
            <a:ln>
              <a:noFill/>
            </a:ln>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fontAlgn="auto">
                <a:spcBef>
                  <a:spcPct val="0"/>
                </a:spcBef>
                <a:spcAft>
                  <a:spcPts val="0"/>
                </a:spcAft>
                <a:buFontTx/>
                <a:buNone/>
                <a:defRPr/>
              </a:pPr>
              <a:r>
                <a:rPr lang="en-US" altLang="en-US" sz="4000" b="1">
                  <a:solidFill>
                    <a:srgbClr val="FFFFFF"/>
                  </a:solidFill>
                  <a:latin typeface="+mn-lt"/>
                </a:rPr>
                <a:t>2</a:t>
              </a:r>
            </a:p>
          </p:txBody>
        </p:sp>
      </p:grpSp>
      <p:sp>
        <p:nvSpPr>
          <p:cNvPr id="65" name="TextBox 264"/>
          <p:cNvSpPr txBox="1">
            <a:spLocks noChangeArrowheads="1"/>
          </p:cNvSpPr>
          <p:nvPr/>
        </p:nvSpPr>
        <p:spPr bwMode="auto">
          <a:xfrm>
            <a:off x="1621680" y="3475235"/>
            <a:ext cx="9351963" cy="783193"/>
          </a:xfrm>
          <a:prstGeom prst="roundRect">
            <a:avLst/>
          </a:prstGeom>
          <a:solidFill>
            <a:schemeClr val="accent6">
              <a:lumMod val="75000"/>
            </a:schemeClr>
          </a:solidFill>
          <a:ln/>
          <a:extLst/>
        </p:spPr>
        <p:style>
          <a:lnRef idx="1">
            <a:schemeClr val="accent4"/>
          </a:lnRef>
          <a:fillRef idx="2">
            <a:schemeClr val="accent4"/>
          </a:fillRef>
          <a:effectRef idx="1">
            <a:schemeClr val="accent4"/>
          </a:effectRef>
          <a:fontRef idx="minor">
            <a:schemeClr val="dk1"/>
          </a:fontRef>
        </p:style>
        <p:txBody>
          <a:bodyPr anchor="ctr">
            <a:spAutoFit/>
          </a:bodyPr>
          <a:lstStyle>
            <a:lvl1pPr marL="171450" indent="-17145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indent="0" algn="ctr" fontAlgn="auto">
              <a:spcBef>
                <a:spcPct val="0"/>
              </a:spcBef>
              <a:spcAft>
                <a:spcPts val="0"/>
              </a:spcAft>
              <a:buNone/>
              <a:defRPr/>
            </a:pPr>
            <a:r>
              <a:rPr lang="vi-VN" sz="4000" spc="-150" dirty="0" smtClean="0">
                <a:solidFill>
                  <a:schemeClr val="bg1"/>
                </a:solidFill>
                <a:latin typeface="Times New Roman" panose="02020603050405020304" pitchFamily="18" charset="0"/>
                <a:cs typeface="Times New Roman" panose="02020603050405020304" pitchFamily="18" charset="0"/>
              </a:rPr>
              <a:t>Về kinh tế biển</a:t>
            </a:r>
            <a:endParaRPr lang="en-US" altLang="en-US" sz="4000" spc="-150" dirty="0">
              <a:solidFill>
                <a:schemeClr val="bg1"/>
              </a:solidFill>
            </a:endParaRPr>
          </a:p>
        </p:txBody>
      </p:sp>
      <p:grpSp>
        <p:nvGrpSpPr>
          <p:cNvPr id="6" name="Group 71"/>
          <p:cNvGrpSpPr>
            <a:grpSpLocks/>
          </p:cNvGrpSpPr>
          <p:nvPr/>
        </p:nvGrpSpPr>
        <p:grpSpPr bwMode="auto">
          <a:xfrm>
            <a:off x="136525" y="4600558"/>
            <a:ext cx="10488613" cy="396875"/>
            <a:chOff x="287438" y="3358425"/>
            <a:chExt cx="7440557" cy="396000"/>
          </a:xfrm>
        </p:grpSpPr>
        <p:grpSp>
          <p:nvGrpSpPr>
            <p:cNvPr id="7" name="Group 21"/>
            <p:cNvGrpSpPr>
              <a:grpSpLocks/>
            </p:cNvGrpSpPr>
            <p:nvPr/>
          </p:nvGrpSpPr>
          <p:grpSpPr bwMode="auto">
            <a:xfrm>
              <a:off x="287438" y="3358425"/>
              <a:ext cx="7113985" cy="396000"/>
              <a:chOff x="338440" y="3419898"/>
              <a:chExt cx="6729665" cy="290232"/>
            </a:xfrm>
          </p:grpSpPr>
          <p:cxnSp>
            <p:nvCxnSpPr>
              <p:cNvPr id="10" name="Straight Connector 9"/>
              <p:cNvCxnSpPr>
                <a:stCxn id="11" idx="0"/>
                <a:endCxn id="71" idx="1"/>
              </p:cNvCxnSpPr>
              <p:nvPr/>
            </p:nvCxnSpPr>
            <p:spPr>
              <a:xfrm>
                <a:off x="732610" y="3561531"/>
                <a:ext cx="6335481" cy="41793"/>
              </a:xfrm>
              <a:prstGeom prst="line">
                <a:avLst/>
              </a:prstGeom>
              <a:ln>
                <a:solidFill>
                  <a:srgbClr val="8C8C8C"/>
                </a:solidFill>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bwMode="auto">
              <a:xfrm rot="16200000">
                <a:off x="390409" y="3367929"/>
                <a:ext cx="290232" cy="394170"/>
              </a:xfrm>
              <a:custGeom>
                <a:avLst/>
                <a:gdLst>
                  <a:gd name="connsiteX0" fmla="*/ 685800 w 1346200"/>
                  <a:gd name="connsiteY0" fmla="*/ 2095500 h 2095500"/>
                  <a:gd name="connsiteX1" fmla="*/ 0 w 1346200"/>
                  <a:gd name="connsiteY1" fmla="*/ 1035050 h 2095500"/>
                  <a:gd name="connsiteX2" fmla="*/ 95250 w 1346200"/>
                  <a:gd name="connsiteY2" fmla="*/ 273050 h 2095500"/>
                  <a:gd name="connsiteX3" fmla="*/ 666750 w 1346200"/>
                  <a:gd name="connsiteY3" fmla="*/ 0 h 2095500"/>
                  <a:gd name="connsiteX4" fmla="*/ 1282700 w 1346200"/>
                  <a:gd name="connsiteY4" fmla="*/ 311150 h 2095500"/>
                  <a:gd name="connsiteX5" fmla="*/ 1346200 w 1346200"/>
                  <a:gd name="connsiteY5" fmla="*/ 990600 h 2095500"/>
                  <a:gd name="connsiteX6" fmla="*/ 685800 w 1346200"/>
                  <a:gd name="connsiteY6" fmla="*/ 2095500 h 2095500"/>
                  <a:gd name="connsiteX0" fmla="*/ 673894 w 1334294"/>
                  <a:gd name="connsiteY0" fmla="*/ 2095500 h 2095500"/>
                  <a:gd name="connsiteX1" fmla="*/ 0 w 1334294"/>
                  <a:gd name="connsiteY1" fmla="*/ 1020762 h 2095500"/>
                  <a:gd name="connsiteX2" fmla="*/ 83344 w 1334294"/>
                  <a:gd name="connsiteY2" fmla="*/ 273050 h 2095500"/>
                  <a:gd name="connsiteX3" fmla="*/ 654844 w 1334294"/>
                  <a:gd name="connsiteY3" fmla="*/ 0 h 2095500"/>
                  <a:gd name="connsiteX4" fmla="*/ 1270794 w 1334294"/>
                  <a:gd name="connsiteY4" fmla="*/ 311150 h 2095500"/>
                  <a:gd name="connsiteX5" fmla="*/ 1334294 w 1334294"/>
                  <a:gd name="connsiteY5" fmla="*/ 990600 h 2095500"/>
                  <a:gd name="connsiteX6" fmla="*/ 673894 w 1334294"/>
                  <a:gd name="connsiteY6" fmla="*/ 2095500 h 2095500"/>
                  <a:gd name="connsiteX0" fmla="*/ 717354 w 1377754"/>
                  <a:gd name="connsiteY0" fmla="*/ 2095500 h 2095500"/>
                  <a:gd name="connsiteX1" fmla="*/ 43460 w 1377754"/>
                  <a:gd name="connsiteY1" fmla="*/ 1020762 h 2095500"/>
                  <a:gd name="connsiteX2" fmla="*/ 126804 w 1377754"/>
                  <a:gd name="connsiteY2" fmla="*/ 273050 h 2095500"/>
                  <a:gd name="connsiteX3" fmla="*/ 698304 w 1377754"/>
                  <a:gd name="connsiteY3" fmla="*/ 0 h 2095500"/>
                  <a:gd name="connsiteX4" fmla="*/ 1314254 w 1377754"/>
                  <a:gd name="connsiteY4" fmla="*/ 311150 h 2095500"/>
                  <a:gd name="connsiteX5" fmla="*/ 1377754 w 1377754"/>
                  <a:gd name="connsiteY5" fmla="*/ 990600 h 2095500"/>
                  <a:gd name="connsiteX6" fmla="*/ 717354 w 1377754"/>
                  <a:gd name="connsiteY6" fmla="*/ 2095500 h 2095500"/>
                  <a:gd name="connsiteX0" fmla="*/ 730807 w 1391207"/>
                  <a:gd name="connsiteY0" fmla="*/ 2095500 h 2095500"/>
                  <a:gd name="connsiteX1" fmla="*/ 56913 w 1391207"/>
                  <a:gd name="connsiteY1" fmla="*/ 1020762 h 2095500"/>
                  <a:gd name="connsiteX2" fmla="*/ 140257 w 1391207"/>
                  <a:gd name="connsiteY2" fmla="*/ 273050 h 2095500"/>
                  <a:gd name="connsiteX3" fmla="*/ 711757 w 1391207"/>
                  <a:gd name="connsiteY3" fmla="*/ 0 h 2095500"/>
                  <a:gd name="connsiteX4" fmla="*/ 1327707 w 1391207"/>
                  <a:gd name="connsiteY4" fmla="*/ 311150 h 2095500"/>
                  <a:gd name="connsiteX5" fmla="*/ 1391207 w 1391207"/>
                  <a:gd name="connsiteY5" fmla="*/ 990600 h 2095500"/>
                  <a:gd name="connsiteX6" fmla="*/ 730807 w 1391207"/>
                  <a:gd name="connsiteY6" fmla="*/ 2095500 h 2095500"/>
                  <a:gd name="connsiteX0" fmla="*/ 729076 w 1389476"/>
                  <a:gd name="connsiteY0" fmla="*/ 2095500 h 2095500"/>
                  <a:gd name="connsiteX1" fmla="*/ 55182 w 1389476"/>
                  <a:gd name="connsiteY1" fmla="*/ 1020762 h 2095500"/>
                  <a:gd name="connsiteX2" fmla="*/ 145670 w 1389476"/>
                  <a:gd name="connsiteY2" fmla="*/ 280194 h 2095500"/>
                  <a:gd name="connsiteX3" fmla="*/ 710026 w 1389476"/>
                  <a:gd name="connsiteY3" fmla="*/ 0 h 2095500"/>
                  <a:gd name="connsiteX4" fmla="*/ 1325976 w 1389476"/>
                  <a:gd name="connsiteY4" fmla="*/ 311150 h 2095500"/>
                  <a:gd name="connsiteX5" fmla="*/ 1389476 w 1389476"/>
                  <a:gd name="connsiteY5" fmla="*/ 990600 h 2095500"/>
                  <a:gd name="connsiteX6" fmla="*/ 729076 w 1389476"/>
                  <a:gd name="connsiteY6" fmla="*/ 2095500 h 2095500"/>
                  <a:gd name="connsiteX0" fmla="*/ 731585 w 1391985"/>
                  <a:gd name="connsiteY0" fmla="*/ 2095500 h 2095500"/>
                  <a:gd name="connsiteX1" fmla="*/ 57691 w 1391985"/>
                  <a:gd name="connsiteY1" fmla="*/ 1020762 h 2095500"/>
                  <a:gd name="connsiteX2" fmla="*/ 148179 w 1391985"/>
                  <a:gd name="connsiteY2" fmla="*/ 280194 h 2095500"/>
                  <a:gd name="connsiteX3" fmla="*/ 712535 w 1391985"/>
                  <a:gd name="connsiteY3" fmla="*/ 0 h 2095500"/>
                  <a:gd name="connsiteX4" fmla="*/ 1328485 w 1391985"/>
                  <a:gd name="connsiteY4" fmla="*/ 311150 h 2095500"/>
                  <a:gd name="connsiteX5" fmla="*/ 1391985 w 1391985"/>
                  <a:gd name="connsiteY5" fmla="*/ 990600 h 2095500"/>
                  <a:gd name="connsiteX6" fmla="*/ 731585 w 1391985"/>
                  <a:gd name="connsiteY6" fmla="*/ 2095500 h 2095500"/>
                  <a:gd name="connsiteX0" fmla="*/ 731585 w 1391985"/>
                  <a:gd name="connsiteY0" fmla="*/ 2095500 h 2095500"/>
                  <a:gd name="connsiteX1" fmla="*/ 57691 w 1391985"/>
                  <a:gd name="connsiteY1" fmla="*/ 1020762 h 2095500"/>
                  <a:gd name="connsiteX2" fmla="*/ 148179 w 1391985"/>
                  <a:gd name="connsiteY2" fmla="*/ 280194 h 2095500"/>
                  <a:gd name="connsiteX3" fmla="*/ 712535 w 1391985"/>
                  <a:gd name="connsiteY3" fmla="*/ 0 h 2095500"/>
                  <a:gd name="connsiteX4" fmla="*/ 1328485 w 1391985"/>
                  <a:gd name="connsiteY4" fmla="*/ 311150 h 2095500"/>
                  <a:gd name="connsiteX5" fmla="*/ 1391985 w 1391985"/>
                  <a:gd name="connsiteY5" fmla="*/ 990600 h 2095500"/>
                  <a:gd name="connsiteX6" fmla="*/ 731585 w 1391985"/>
                  <a:gd name="connsiteY6" fmla="*/ 2095500 h 2095500"/>
                  <a:gd name="connsiteX0" fmla="*/ 731585 w 1391985"/>
                  <a:gd name="connsiteY0" fmla="*/ 2081213 h 2081213"/>
                  <a:gd name="connsiteX1" fmla="*/ 57691 w 1391985"/>
                  <a:gd name="connsiteY1" fmla="*/ 1006475 h 2081213"/>
                  <a:gd name="connsiteX2" fmla="*/ 148179 w 1391985"/>
                  <a:gd name="connsiteY2" fmla="*/ 265907 h 2081213"/>
                  <a:gd name="connsiteX3" fmla="*/ 714916 w 1391985"/>
                  <a:gd name="connsiteY3" fmla="*/ 0 h 2081213"/>
                  <a:gd name="connsiteX4" fmla="*/ 1328485 w 1391985"/>
                  <a:gd name="connsiteY4" fmla="*/ 296863 h 2081213"/>
                  <a:gd name="connsiteX5" fmla="*/ 1391985 w 1391985"/>
                  <a:gd name="connsiteY5" fmla="*/ 976313 h 2081213"/>
                  <a:gd name="connsiteX6" fmla="*/ 731585 w 1391985"/>
                  <a:gd name="connsiteY6" fmla="*/ 2081213 h 2081213"/>
                  <a:gd name="connsiteX0" fmla="*/ 731585 w 1391985"/>
                  <a:gd name="connsiteY0" fmla="*/ 2081213 h 2081213"/>
                  <a:gd name="connsiteX1" fmla="*/ 57691 w 1391985"/>
                  <a:gd name="connsiteY1" fmla="*/ 1006475 h 2081213"/>
                  <a:gd name="connsiteX2" fmla="*/ 148179 w 1391985"/>
                  <a:gd name="connsiteY2" fmla="*/ 265907 h 2081213"/>
                  <a:gd name="connsiteX3" fmla="*/ 714916 w 1391985"/>
                  <a:gd name="connsiteY3" fmla="*/ 0 h 2081213"/>
                  <a:gd name="connsiteX4" fmla="*/ 1328485 w 1391985"/>
                  <a:gd name="connsiteY4" fmla="*/ 296863 h 2081213"/>
                  <a:gd name="connsiteX5" fmla="*/ 1391985 w 1391985"/>
                  <a:gd name="connsiteY5" fmla="*/ 976313 h 2081213"/>
                  <a:gd name="connsiteX6" fmla="*/ 731585 w 1391985"/>
                  <a:gd name="connsiteY6" fmla="*/ 2081213 h 2081213"/>
                  <a:gd name="connsiteX0" fmla="*/ 731585 w 1391985"/>
                  <a:gd name="connsiteY0" fmla="*/ 2081217 h 2081217"/>
                  <a:gd name="connsiteX1" fmla="*/ 57691 w 1391985"/>
                  <a:gd name="connsiteY1" fmla="*/ 1006479 h 2081217"/>
                  <a:gd name="connsiteX2" fmla="*/ 148179 w 1391985"/>
                  <a:gd name="connsiteY2" fmla="*/ 265911 h 2081217"/>
                  <a:gd name="connsiteX3" fmla="*/ 714916 w 1391985"/>
                  <a:gd name="connsiteY3" fmla="*/ 4 h 2081217"/>
                  <a:gd name="connsiteX4" fmla="*/ 1328485 w 1391985"/>
                  <a:gd name="connsiteY4" fmla="*/ 296867 h 2081217"/>
                  <a:gd name="connsiteX5" fmla="*/ 1391985 w 1391985"/>
                  <a:gd name="connsiteY5" fmla="*/ 976317 h 2081217"/>
                  <a:gd name="connsiteX6" fmla="*/ 731585 w 1391985"/>
                  <a:gd name="connsiteY6" fmla="*/ 2081217 h 2081217"/>
                  <a:gd name="connsiteX0" fmla="*/ 731585 w 1391985"/>
                  <a:gd name="connsiteY0" fmla="*/ 2081217 h 2081217"/>
                  <a:gd name="connsiteX1" fmla="*/ 57691 w 1391985"/>
                  <a:gd name="connsiteY1" fmla="*/ 1006479 h 2081217"/>
                  <a:gd name="connsiteX2" fmla="*/ 148179 w 1391985"/>
                  <a:gd name="connsiteY2" fmla="*/ 265911 h 2081217"/>
                  <a:gd name="connsiteX3" fmla="*/ 714916 w 1391985"/>
                  <a:gd name="connsiteY3" fmla="*/ 4 h 2081217"/>
                  <a:gd name="connsiteX4" fmla="*/ 1321342 w 1391985"/>
                  <a:gd name="connsiteY4" fmla="*/ 308773 h 2081217"/>
                  <a:gd name="connsiteX5" fmla="*/ 1391985 w 1391985"/>
                  <a:gd name="connsiteY5" fmla="*/ 976317 h 2081217"/>
                  <a:gd name="connsiteX6" fmla="*/ 731585 w 1391985"/>
                  <a:gd name="connsiteY6" fmla="*/ 2081217 h 2081217"/>
                  <a:gd name="connsiteX0" fmla="*/ 731585 w 1391985"/>
                  <a:gd name="connsiteY0" fmla="*/ 2081221 h 2081221"/>
                  <a:gd name="connsiteX1" fmla="*/ 57691 w 1391985"/>
                  <a:gd name="connsiteY1" fmla="*/ 1006483 h 2081221"/>
                  <a:gd name="connsiteX2" fmla="*/ 148179 w 1391985"/>
                  <a:gd name="connsiteY2" fmla="*/ 265915 h 2081221"/>
                  <a:gd name="connsiteX3" fmla="*/ 714916 w 1391985"/>
                  <a:gd name="connsiteY3" fmla="*/ 8 h 2081221"/>
                  <a:gd name="connsiteX4" fmla="*/ 1321342 w 1391985"/>
                  <a:gd name="connsiteY4" fmla="*/ 308777 h 2081221"/>
                  <a:gd name="connsiteX5" fmla="*/ 1391985 w 1391985"/>
                  <a:gd name="connsiteY5" fmla="*/ 976321 h 2081221"/>
                  <a:gd name="connsiteX6" fmla="*/ 731585 w 1391985"/>
                  <a:gd name="connsiteY6" fmla="*/ 2081221 h 2081221"/>
                  <a:gd name="connsiteX0" fmla="*/ 731585 w 1395120"/>
                  <a:gd name="connsiteY0" fmla="*/ 2081221 h 2081221"/>
                  <a:gd name="connsiteX1" fmla="*/ 57691 w 1395120"/>
                  <a:gd name="connsiteY1" fmla="*/ 1006483 h 2081221"/>
                  <a:gd name="connsiteX2" fmla="*/ 148179 w 1395120"/>
                  <a:gd name="connsiteY2" fmla="*/ 265915 h 2081221"/>
                  <a:gd name="connsiteX3" fmla="*/ 714916 w 1395120"/>
                  <a:gd name="connsiteY3" fmla="*/ 8 h 2081221"/>
                  <a:gd name="connsiteX4" fmla="*/ 1321342 w 1395120"/>
                  <a:gd name="connsiteY4" fmla="*/ 308777 h 2081221"/>
                  <a:gd name="connsiteX5" fmla="*/ 1391985 w 1395120"/>
                  <a:gd name="connsiteY5" fmla="*/ 976321 h 2081221"/>
                  <a:gd name="connsiteX6" fmla="*/ 731585 w 1395120"/>
                  <a:gd name="connsiteY6" fmla="*/ 2081221 h 2081221"/>
                  <a:gd name="connsiteX0" fmla="*/ 731585 w 1435441"/>
                  <a:gd name="connsiteY0" fmla="*/ 2081221 h 2081221"/>
                  <a:gd name="connsiteX1" fmla="*/ 57691 w 1435441"/>
                  <a:gd name="connsiteY1" fmla="*/ 1006483 h 2081221"/>
                  <a:gd name="connsiteX2" fmla="*/ 148179 w 1435441"/>
                  <a:gd name="connsiteY2" fmla="*/ 265915 h 2081221"/>
                  <a:gd name="connsiteX3" fmla="*/ 714916 w 1435441"/>
                  <a:gd name="connsiteY3" fmla="*/ 8 h 2081221"/>
                  <a:gd name="connsiteX4" fmla="*/ 1321342 w 1435441"/>
                  <a:gd name="connsiteY4" fmla="*/ 308777 h 2081221"/>
                  <a:gd name="connsiteX5" fmla="*/ 1391985 w 1435441"/>
                  <a:gd name="connsiteY5" fmla="*/ 976321 h 2081221"/>
                  <a:gd name="connsiteX6" fmla="*/ 731585 w 1435441"/>
                  <a:gd name="connsiteY6" fmla="*/ 2081221 h 2081221"/>
                  <a:gd name="connsiteX0" fmla="*/ 733701 w 1437557"/>
                  <a:gd name="connsiteY0" fmla="*/ 2081221 h 2081221"/>
                  <a:gd name="connsiteX1" fmla="*/ 59807 w 1437557"/>
                  <a:gd name="connsiteY1" fmla="*/ 1006483 h 2081221"/>
                  <a:gd name="connsiteX2" fmla="*/ 150295 w 1437557"/>
                  <a:gd name="connsiteY2" fmla="*/ 265915 h 2081221"/>
                  <a:gd name="connsiteX3" fmla="*/ 717032 w 1437557"/>
                  <a:gd name="connsiteY3" fmla="*/ 8 h 2081221"/>
                  <a:gd name="connsiteX4" fmla="*/ 1323458 w 1437557"/>
                  <a:gd name="connsiteY4" fmla="*/ 308777 h 2081221"/>
                  <a:gd name="connsiteX5" fmla="*/ 1394101 w 1437557"/>
                  <a:gd name="connsiteY5" fmla="*/ 976321 h 2081221"/>
                  <a:gd name="connsiteX6" fmla="*/ 733701 w 1437557"/>
                  <a:gd name="connsiteY6" fmla="*/ 2081221 h 2081221"/>
                  <a:gd name="connsiteX0" fmla="*/ 733701 w 1437557"/>
                  <a:gd name="connsiteY0" fmla="*/ 2081221 h 2081221"/>
                  <a:gd name="connsiteX1" fmla="*/ 59807 w 1437557"/>
                  <a:gd name="connsiteY1" fmla="*/ 1006483 h 2081221"/>
                  <a:gd name="connsiteX2" fmla="*/ 150295 w 1437557"/>
                  <a:gd name="connsiteY2" fmla="*/ 265915 h 2081221"/>
                  <a:gd name="connsiteX3" fmla="*/ 717032 w 1437557"/>
                  <a:gd name="connsiteY3" fmla="*/ 8 h 2081221"/>
                  <a:gd name="connsiteX4" fmla="*/ 1323458 w 1437557"/>
                  <a:gd name="connsiteY4" fmla="*/ 308777 h 2081221"/>
                  <a:gd name="connsiteX5" fmla="*/ 1394101 w 1437557"/>
                  <a:gd name="connsiteY5" fmla="*/ 976321 h 2081221"/>
                  <a:gd name="connsiteX6" fmla="*/ 733701 w 1437557"/>
                  <a:gd name="connsiteY6" fmla="*/ 2081221 h 2081221"/>
                  <a:gd name="connsiteX0" fmla="*/ 737934 w 1441790"/>
                  <a:gd name="connsiteY0" fmla="*/ 2081221 h 2081221"/>
                  <a:gd name="connsiteX1" fmla="*/ 64040 w 1441790"/>
                  <a:gd name="connsiteY1" fmla="*/ 1006483 h 2081221"/>
                  <a:gd name="connsiteX2" fmla="*/ 154528 w 1441790"/>
                  <a:gd name="connsiteY2" fmla="*/ 265915 h 2081221"/>
                  <a:gd name="connsiteX3" fmla="*/ 721265 w 1441790"/>
                  <a:gd name="connsiteY3" fmla="*/ 8 h 2081221"/>
                  <a:gd name="connsiteX4" fmla="*/ 1327691 w 1441790"/>
                  <a:gd name="connsiteY4" fmla="*/ 308777 h 2081221"/>
                  <a:gd name="connsiteX5" fmla="*/ 1398334 w 1441790"/>
                  <a:gd name="connsiteY5" fmla="*/ 976321 h 2081221"/>
                  <a:gd name="connsiteX6" fmla="*/ 737934 w 1441790"/>
                  <a:gd name="connsiteY6" fmla="*/ 2081221 h 208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790" h="2081221">
                    <a:moveTo>
                      <a:pt x="737934" y="2081221"/>
                    </a:moveTo>
                    <a:lnTo>
                      <a:pt x="64040" y="1006483"/>
                    </a:lnTo>
                    <a:cubicBezTo>
                      <a:pt x="-70104" y="659615"/>
                      <a:pt x="29116" y="455621"/>
                      <a:pt x="154528" y="265915"/>
                    </a:cubicBezTo>
                    <a:cubicBezTo>
                      <a:pt x="280734" y="105842"/>
                      <a:pt x="516478" y="537"/>
                      <a:pt x="721265" y="8"/>
                    </a:cubicBezTo>
                    <a:cubicBezTo>
                      <a:pt x="956745" y="-1051"/>
                      <a:pt x="1166031" y="97904"/>
                      <a:pt x="1327691" y="308777"/>
                    </a:cubicBezTo>
                    <a:cubicBezTo>
                      <a:pt x="1453633" y="547961"/>
                      <a:pt x="1472417" y="777619"/>
                      <a:pt x="1398334" y="976321"/>
                    </a:cubicBezTo>
                    <a:lnTo>
                      <a:pt x="737934" y="2081221"/>
                    </a:lnTo>
                    <a:close/>
                  </a:path>
                </a:pathLst>
              </a:custGeom>
              <a:solidFill>
                <a:srgbClr val="8C8C8C"/>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77777"/>
                  </a:solidFill>
                </a:endParaRPr>
              </a:p>
            </p:txBody>
          </p:sp>
        </p:grpSp>
        <p:sp>
          <p:nvSpPr>
            <p:cNvPr id="71" name="Right Arrow 70"/>
            <p:cNvSpPr/>
            <p:nvPr/>
          </p:nvSpPr>
          <p:spPr>
            <a:xfrm>
              <a:off x="7401408" y="3462969"/>
              <a:ext cx="326587" cy="291456"/>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GB"/>
            </a:p>
          </p:txBody>
        </p:sp>
      </p:grpSp>
      <p:sp>
        <p:nvSpPr>
          <p:cNvPr id="73" name="Oval 72"/>
          <p:cNvSpPr/>
          <p:nvPr/>
        </p:nvSpPr>
        <p:spPr>
          <a:xfrm>
            <a:off x="10625138" y="4217970"/>
            <a:ext cx="1368425" cy="1371600"/>
          </a:xfrm>
          <a:prstGeom prst="ellipse">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b="1" dirty="0" smtClean="0">
                <a:solidFill>
                  <a:srgbClr val="FFFF00"/>
                </a:solidFill>
                <a:cs typeface="Arial" panose="020B0604020202020204" pitchFamily="34" charset="0"/>
              </a:rPr>
              <a:t>2030</a:t>
            </a:r>
            <a:endParaRPr lang="en-GB" sz="2800" b="1" dirty="0">
              <a:solidFill>
                <a:srgbClr val="FFFF00"/>
              </a:solidFill>
              <a:cs typeface="Arial" panose="020B0604020202020204" pitchFamily="34" charset="0"/>
            </a:endParaRPr>
          </a:p>
        </p:txBody>
      </p:sp>
      <p:sp>
        <p:nvSpPr>
          <p:cNvPr id="110601" name="Title 1"/>
          <p:cNvSpPr txBox="1">
            <a:spLocks/>
          </p:cNvSpPr>
          <p:nvPr/>
        </p:nvSpPr>
        <p:spPr bwMode="auto">
          <a:xfrm>
            <a:off x="2079625" y="-15875"/>
            <a:ext cx="10112375" cy="788988"/>
          </a:xfrm>
          <a:prstGeom prst="rect">
            <a:avLst/>
          </a:prstGeom>
          <a:noFill/>
          <a:ln w="9525">
            <a:noFill/>
            <a:miter lim="800000"/>
            <a:headEnd/>
            <a:tailEnd/>
          </a:ln>
        </p:spPr>
        <p:txBody>
          <a:bodyPr anchor="ctr"/>
          <a:lstStyle/>
          <a:p>
            <a:pPr>
              <a:lnSpc>
                <a:spcPct val="90000"/>
              </a:lnSpc>
            </a:pPr>
            <a:r>
              <a:rPr lang="en-GB" sz="4800" dirty="0">
                <a:solidFill>
                  <a:schemeClr val="bg1"/>
                </a:solidFill>
                <a:cs typeface="Arial" charset="0"/>
              </a:rPr>
              <a:t>b</a:t>
            </a:r>
            <a:r>
              <a:rPr lang="en-GB" sz="4800" dirty="0" smtClean="0">
                <a:solidFill>
                  <a:schemeClr val="bg1"/>
                </a:solidFill>
                <a:cs typeface="Arial" charset="0"/>
              </a:rPr>
              <a:t>. </a:t>
            </a:r>
            <a:r>
              <a:rPr lang="en-GB" sz="4800" dirty="0" err="1">
                <a:solidFill>
                  <a:schemeClr val="bg1"/>
                </a:solidFill>
                <a:cs typeface="Arial" charset="0"/>
              </a:rPr>
              <a:t>Mục</a:t>
            </a:r>
            <a:r>
              <a:rPr lang="en-GB" sz="4800" dirty="0">
                <a:solidFill>
                  <a:schemeClr val="bg1"/>
                </a:solidFill>
                <a:cs typeface="Arial" charset="0"/>
              </a:rPr>
              <a:t> </a:t>
            </a:r>
            <a:r>
              <a:rPr lang="en-GB" sz="4800" dirty="0" err="1">
                <a:solidFill>
                  <a:schemeClr val="bg1"/>
                </a:solidFill>
                <a:cs typeface="Arial" charset="0"/>
              </a:rPr>
              <a:t>tiêu</a:t>
            </a:r>
            <a:endParaRPr lang="en-GB" sz="4800" dirty="0">
              <a:solidFill>
                <a:schemeClr val="bg1"/>
              </a:solidFill>
              <a:cs typeface="Arial" charset="0"/>
            </a:endParaRPr>
          </a:p>
        </p:txBody>
      </p:sp>
      <p:pic>
        <p:nvPicPr>
          <p:cNvPr id="9218" name="Picture 2" descr="C:\Users\KhanhNH\Desktop\NGT8 K12\NQ SO 36\8993969fdbf779e7b39d173ec16bda6f.jpg"/>
          <p:cNvPicPr>
            <a:picLocks noChangeAspect="1" noChangeArrowheads="1"/>
          </p:cNvPicPr>
          <p:nvPr/>
        </p:nvPicPr>
        <p:blipFill>
          <a:blip r:embed="rId3"/>
          <a:srcRect/>
          <a:stretch>
            <a:fillRect/>
          </a:stretch>
        </p:blipFill>
        <p:spPr bwMode="auto">
          <a:xfrm>
            <a:off x="5901446" y="751969"/>
            <a:ext cx="6290553" cy="2283061"/>
          </a:xfrm>
          <a:prstGeom prst="rect">
            <a:avLst/>
          </a:prstGeom>
          <a:noFill/>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600" decel="100000"/>
                                        <p:tgtEl>
                                          <p:spTgt spid="65"/>
                                        </p:tgtEl>
                                      </p:cBhvr>
                                    </p:animEffect>
                                    <p:anim calcmode="lin" valueType="num">
                                      <p:cBhvr>
                                        <p:cTn id="8" dur="1600" decel="100000" fill="hold"/>
                                        <p:tgtEl>
                                          <p:spTgt spid="65"/>
                                        </p:tgtEl>
                                        <p:attrNameLst>
                                          <p:attrName>style.rotation</p:attrName>
                                        </p:attrNameLst>
                                      </p:cBhvr>
                                      <p:tavLst>
                                        <p:tav tm="0">
                                          <p:val>
                                            <p:fltVal val="-90"/>
                                          </p:val>
                                        </p:tav>
                                        <p:tav tm="100000">
                                          <p:val>
                                            <p:fltVal val="0"/>
                                          </p:val>
                                        </p:tav>
                                      </p:tavLst>
                                    </p:anim>
                                    <p:anim calcmode="lin" valueType="num">
                                      <p:cBhvr>
                                        <p:cTn id="9" dur="1600" decel="100000" fill="hold"/>
                                        <p:tgtEl>
                                          <p:spTgt spid="65"/>
                                        </p:tgtEl>
                                        <p:attrNameLst>
                                          <p:attrName>ppt_x</p:attrName>
                                        </p:attrNameLst>
                                      </p:cBhvr>
                                      <p:tavLst>
                                        <p:tav tm="0">
                                          <p:val>
                                            <p:strVal val="#ppt_x+0.4"/>
                                          </p:val>
                                        </p:tav>
                                        <p:tav tm="100000">
                                          <p:val>
                                            <p:strVal val="#ppt_x-0.05"/>
                                          </p:val>
                                        </p:tav>
                                      </p:tavLst>
                                    </p:anim>
                                    <p:anim calcmode="lin" valueType="num">
                                      <p:cBhvr>
                                        <p:cTn id="10" dur="1600" decel="100000" fill="hold"/>
                                        <p:tgtEl>
                                          <p:spTgt spid="65"/>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65"/>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6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2"/>
          <p:cNvGrpSpPr>
            <a:grpSpLocks/>
          </p:cNvGrpSpPr>
          <p:nvPr/>
        </p:nvGrpSpPr>
        <p:grpSpPr bwMode="auto">
          <a:xfrm>
            <a:off x="52355" y="2839730"/>
            <a:ext cx="1373188" cy="2054225"/>
            <a:chOff x="2879401" y="1603375"/>
            <a:chExt cx="1373187" cy="2054225"/>
          </a:xfrm>
        </p:grpSpPr>
        <p:grpSp>
          <p:nvGrpSpPr>
            <p:cNvPr id="4" name="Group 3"/>
            <p:cNvGrpSpPr>
              <a:grpSpLocks/>
            </p:cNvGrpSpPr>
            <p:nvPr/>
          </p:nvGrpSpPr>
          <p:grpSpPr bwMode="auto">
            <a:xfrm>
              <a:off x="3481354" y="3544152"/>
              <a:ext cx="113430" cy="113448"/>
              <a:chOff x="3438253" y="3519641"/>
              <a:chExt cx="163316" cy="163316"/>
            </a:xfrm>
            <a:solidFill>
              <a:srgbClr val="2E95C0"/>
            </a:solidFill>
          </p:grpSpPr>
          <p:sp>
            <p:nvSpPr>
              <p:cNvPr id="42" name="Oval 41"/>
              <p:cNvSpPr/>
              <p:nvPr/>
            </p:nvSpPr>
            <p:spPr>
              <a:xfrm>
                <a:off x="3438302" y="3520701"/>
                <a:ext cx="162282" cy="162256"/>
              </a:xfrm>
              <a:prstGeom prst="ellipse">
                <a:avLst/>
              </a:prstGeom>
              <a:grpFill/>
              <a:ln w="3175">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77777"/>
                  </a:solidFill>
                </a:endParaRPr>
              </a:p>
            </p:txBody>
          </p:sp>
          <p:sp>
            <p:nvSpPr>
              <p:cNvPr id="43" name="Oval 42"/>
              <p:cNvSpPr/>
              <p:nvPr/>
            </p:nvSpPr>
            <p:spPr>
              <a:xfrm>
                <a:off x="3468015" y="3550409"/>
                <a:ext cx="102856" cy="102840"/>
              </a:xfrm>
              <a:prstGeom prst="ellipse">
                <a:avLst/>
              </a:pr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77777"/>
                  </a:solidFill>
                </a:endParaRPr>
              </a:p>
            </p:txBody>
          </p:sp>
        </p:grpSp>
        <p:sp>
          <p:nvSpPr>
            <p:cNvPr id="41" name="Teardrop 40"/>
            <p:cNvSpPr/>
            <p:nvPr/>
          </p:nvSpPr>
          <p:spPr bwMode="auto">
            <a:xfrm rot="8111378">
              <a:off x="2923851" y="1603375"/>
              <a:ext cx="1243012" cy="1243013"/>
            </a:xfrm>
            <a:prstGeom prst="teardrop">
              <a:avLst>
                <a:gd name="adj" fmla="val 137338"/>
              </a:avLst>
            </a:prstGeom>
            <a:solidFill>
              <a:srgbClr val="2E95C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77777"/>
                </a:solidFill>
              </a:endParaRPr>
            </a:p>
          </p:txBody>
        </p:sp>
        <p:sp>
          <p:nvSpPr>
            <p:cNvPr id="44" name="TextBox 279"/>
            <p:cNvSpPr txBox="1">
              <a:spLocks noChangeArrowheads="1"/>
            </p:cNvSpPr>
            <p:nvPr/>
          </p:nvSpPr>
          <p:spPr bwMode="auto">
            <a:xfrm>
              <a:off x="2879401" y="1873250"/>
              <a:ext cx="1373187" cy="708025"/>
            </a:xfrm>
            <a:prstGeom prst="rect">
              <a:avLst/>
            </a:prstGeom>
            <a:noFill/>
            <a:ln>
              <a:noFill/>
            </a:ln>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fontAlgn="auto">
                <a:spcBef>
                  <a:spcPct val="0"/>
                </a:spcBef>
                <a:spcAft>
                  <a:spcPts val="0"/>
                </a:spcAft>
                <a:buFontTx/>
                <a:buNone/>
                <a:defRPr/>
              </a:pPr>
              <a:r>
                <a:rPr lang="en-US" altLang="en-US" sz="4000" b="1">
                  <a:solidFill>
                    <a:srgbClr val="FFFFFF"/>
                  </a:solidFill>
                  <a:latin typeface="+mn-lt"/>
                </a:rPr>
                <a:t>3</a:t>
              </a:r>
            </a:p>
          </p:txBody>
        </p:sp>
      </p:grpSp>
      <p:sp>
        <p:nvSpPr>
          <p:cNvPr id="111618" name="TextBox 264"/>
          <p:cNvSpPr>
            <a:spLocks noChangeArrowheads="1"/>
          </p:cNvSpPr>
          <p:nvPr/>
        </p:nvSpPr>
        <p:spPr bwMode="auto">
          <a:xfrm>
            <a:off x="1542273" y="3501203"/>
            <a:ext cx="9518650" cy="848105"/>
          </a:xfrm>
          <a:prstGeom prst="roundRect">
            <a:avLst>
              <a:gd name="adj" fmla="val 16667"/>
            </a:avLst>
          </a:prstGeom>
          <a:solidFill>
            <a:srgbClr val="EC56C1"/>
          </a:solidFill>
          <a:ln w="9525">
            <a:noFill/>
            <a:round/>
            <a:headEnd/>
            <a:tailEnd/>
          </a:ln>
        </p:spPr>
        <p:txBody>
          <a:bodyPr anchor="ctr">
            <a:spAutoFit/>
          </a:bodyPr>
          <a:lstStyle/>
          <a:p>
            <a:pPr algn="ctr">
              <a:lnSpc>
                <a:spcPct val="120000"/>
              </a:lnSpc>
              <a:spcBef>
                <a:spcPct val="20000"/>
              </a:spcBef>
            </a:pPr>
            <a:r>
              <a:rPr lang="vi-VN" sz="4000" dirty="0" smtClean="0">
                <a:solidFill>
                  <a:srgbClr val="FFFF00"/>
                </a:solidFill>
                <a:latin typeface="Times New Roman" pitchFamily="18" charset="0"/>
                <a:cs typeface="Times New Roman" pitchFamily="18" charset="0"/>
              </a:rPr>
              <a:t>Về xã hội</a:t>
            </a:r>
            <a:endParaRPr lang="en-US" sz="4000" dirty="0" smtClean="0">
              <a:solidFill>
                <a:srgbClr val="FFFF00"/>
              </a:solidFill>
              <a:latin typeface="Times New Roman" pitchFamily="18" charset="0"/>
              <a:cs typeface="Times New Roman" pitchFamily="18" charset="0"/>
            </a:endParaRPr>
          </a:p>
        </p:txBody>
      </p:sp>
      <p:grpSp>
        <p:nvGrpSpPr>
          <p:cNvPr id="5" name="Group 4"/>
          <p:cNvGrpSpPr>
            <a:grpSpLocks/>
          </p:cNvGrpSpPr>
          <p:nvPr/>
        </p:nvGrpSpPr>
        <p:grpSpPr bwMode="auto">
          <a:xfrm>
            <a:off x="41275" y="4254920"/>
            <a:ext cx="12150725" cy="1371600"/>
            <a:chOff x="-1" y="2971478"/>
            <a:chExt cx="12150771" cy="1371930"/>
          </a:xfrm>
        </p:grpSpPr>
        <p:grpSp>
          <p:nvGrpSpPr>
            <p:cNvPr id="6" name="Group 71"/>
            <p:cNvGrpSpPr>
              <a:grpSpLocks/>
            </p:cNvGrpSpPr>
            <p:nvPr/>
          </p:nvGrpSpPr>
          <p:grpSpPr bwMode="auto">
            <a:xfrm>
              <a:off x="-1" y="3453883"/>
              <a:ext cx="10783231" cy="396000"/>
              <a:chOff x="666491" y="3401434"/>
              <a:chExt cx="7579509" cy="396000"/>
            </a:xfrm>
          </p:grpSpPr>
          <p:grpSp>
            <p:nvGrpSpPr>
              <p:cNvPr id="7" name="Group 21"/>
              <p:cNvGrpSpPr>
                <a:grpSpLocks/>
              </p:cNvGrpSpPr>
              <p:nvPr/>
            </p:nvGrpSpPr>
            <p:grpSpPr bwMode="auto">
              <a:xfrm>
                <a:off x="666491" y="3401434"/>
                <a:ext cx="7560000" cy="396000"/>
                <a:chOff x="697015" y="3451420"/>
                <a:chExt cx="7151585" cy="290232"/>
              </a:xfrm>
            </p:grpSpPr>
            <p:cxnSp>
              <p:nvCxnSpPr>
                <p:cNvPr id="10" name="Straight Connector 9"/>
                <p:cNvCxnSpPr>
                  <a:stCxn id="11" idx="0"/>
                </p:cNvCxnSpPr>
                <p:nvPr/>
              </p:nvCxnSpPr>
              <p:spPr>
                <a:xfrm>
                  <a:off x="1090744" y="3592465"/>
                  <a:ext cx="6758830" cy="22111"/>
                </a:xfrm>
                <a:prstGeom prst="line">
                  <a:avLst/>
                </a:prstGeom>
                <a:ln>
                  <a:solidFill>
                    <a:srgbClr val="8C8C8C"/>
                  </a:solidFill>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bwMode="auto">
                <a:xfrm rot="16200000">
                  <a:off x="748990" y="3399673"/>
                  <a:ext cx="289780" cy="393729"/>
                </a:xfrm>
                <a:custGeom>
                  <a:avLst/>
                  <a:gdLst>
                    <a:gd name="connsiteX0" fmla="*/ 685800 w 1346200"/>
                    <a:gd name="connsiteY0" fmla="*/ 2095500 h 2095500"/>
                    <a:gd name="connsiteX1" fmla="*/ 0 w 1346200"/>
                    <a:gd name="connsiteY1" fmla="*/ 1035050 h 2095500"/>
                    <a:gd name="connsiteX2" fmla="*/ 95250 w 1346200"/>
                    <a:gd name="connsiteY2" fmla="*/ 273050 h 2095500"/>
                    <a:gd name="connsiteX3" fmla="*/ 666750 w 1346200"/>
                    <a:gd name="connsiteY3" fmla="*/ 0 h 2095500"/>
                    <a:gd name="connsiteX4" fmla="*/ 1282700 w 1346200"/>
                    <a:gd name="connsiteY4" fmla="*/ 311150 h 2095500"/>
                    <a:gd name="connsiteX5" fmla="*/ 1346200 w 1346200"/>
                    <a:gd name="connsiteY5" fmla="*/ 990600 h 2095500"/>
                    <a:gd name="connsiteX6" fmla="*/ 685800 w 1346200"/>
                    <a:gd name="connsiteY6" fmla="*/ 2095500 h 2095500"/>
                    <a:gd name="connsiteX0" fmla="*/ 673894 w 1334294"/>
                    <a:gd name="connsiteY0" fmla="*/ 2095500 h 2095500"/>
                    <a:gd name="connsiteX1" fmla="*/ 0 w 1334294"/>
                    <a:gd name="connsiteY1" fmla="*/ 1020762 h 2095500"/>
                    <a:gd name="connsiteX2" fmla="*/ 83344 w 1334294"/>
                    <a:gd name="connsiteY2" fmla="*/ 273050 h 2095500"/>
                    <a:gd name="connsiteX3" fmla="*/ 654844 w 1334294"/>
                    <a:gd name="connsiteY3" fmla="*/ 0 h 2095500"/>
                    <a:gd name="connsiteX4" fmla="*/ 1270794 w 1334294"/>
                    <a:gd name="connsiteY4" fmla="*/ 311150 h 2095500"/>
                    <a:gd name="connsiteX5" fmla="*/ 1334294 w 1334294"/>
                    <a:gd name="connsiteY5" fmla="*/ 990600 h 2095500"/>
                    <a:gd name="connsiteX6" fmla="*/ 673894 w 1334294"/>
                    <a:gd name="connsiteY6" fmla="*/ 2095500 h 2095500"/>
                    <a:gd name="connsiteX0" fmla="*/ 717354 w 1377754"/>
                    <a:gd name="connsiteY0" fmla="*/ 2095500 h 2095500"/>
                    <a:gd name="connsiteX1" fmla="*/ 43460 w 1377754"/>
                    <a:gd name="connsiteY1" fmla="*/ 1020762 h 2095500"/>
                    <a:gd name="connsiteX2" fmla="*/ 126804 w 1377754"/>
                    <a:gd name="connsiteY2" fmla="*/ 273050 h 2095500"/>
                    <a:gd name="connsiteX3" fmla="*/ 698304 w 1377754"/>
                    <a:gd name="connsiteY3" fmla="*/ 0 h 2095500"/>
                    <a:gd name="connsiteX4" fmla="*/ 1314254 w 1377754"/>
                    <a:gd name="connsiteY4" fmla="*/ 311150 h 2095500"/>
                    <a:gd name="connsiteX5" fmla="*/ 1377754 w 1377754"/>
                    <a:gd name="connsiteY5" fmla="*/ 990600 h 2095500"/>
                    <a:gd name="connsiteX6" fmla="*/ 717354 w 1377754"/>
                    <a:gd name="connsiteY6" fmla="*/ 2095500 h 2095500"/>
                    <a:gd name="connsiteX0" fmla="*/ 730807 w 1391207"/>
                    <a:gd name="connsiteY0" fmla="*/ 2095500 h 2095500"/>
                    <a:gd name="connsiteX1" fmla="*/ 56913 w 1391207"/>
                    <a:gd name="connsiteY1" fmla="*/ 1020762 h 2095500"/>
                    <a:gd name="connsiteX2" fmla="*/ 140257 w 1391207"/>
                    <a:gd name="connsiteY2" fmla="*/ 273050 h 2095500"/>
                    <a:gd name="connsiteX3" fmla="*/ 711757 w 1391207"/>
                    <a:gd name="connsiteY3" fmla="*/ 0 h 2095500"/>
                    <a:gd name="connsiteX4" fmla="*/ 1327707 w 1391207"/>
                    <a:gd name="connsiteY4" fmla="*/ 311150 h 2095500"/>
                    <a:gd name="connsiteX5" fmla="*/ 1391207 w 1391207"/>
                    <a:gd name="connsiteY5" fmla="*/ 990600 h 2095500"/>
                    <a:gd name="connsiteX6" fmla="*/ 730807 w 1391207"/>
                    <a:gd name="connsiteY6" fmla="*/ 2095500 h 2095500"/>
                    <a:gd name="connsiteX0" fmla="*/ 729076 w 1389476"/>
                    <a:gd name="connsiteY0" fmla="*/ 2095500 h 2095500"/>
                    <a:gd name="connsiteX1" fmla="*/ 55182 w 1389476"/>
                    <a:gd name="connsiteY1" fmla="*/ 1020762 h 2095500"/>
                    <a:gd name="connsiteX2" fmla="*/ 145670 w 1389476"/>
                    <a:gd name="connsiteY2" fmla="*/ 280194 h 2095500"/>
                    <a:gd name="connsiteX3" fmla="*/ 710026 w 1389476"/>
                    <a:gd name="connsiteY3" fmla="*/ 0 h 2095500"/>
                    <a:gd name="connsiteX4" fmla="*/ 1325976 w 1389476"/>
                    <a:gd name="connsiteY4" fmla="*/ 311150 h 2095500"/>
                    <a:gd name="connsiteX5" fmla="*/ 1389476 w 1389476"/>
                    <a:gd name="connsiteY5" fmla="*/ 990600 h 2095500"/>
                    <a:gd name="connsiteX6" fmla="*/ 729076 w 1389476"/>
                    <a:gd name="connsiteY6" fmla="*/ 2095500 h 2095500"/>
                    <a:gd name="connsiteX0" fmla="*/ 731585 w 1391985"/>
                    <a:gd name="connsiteY0" fmla="*/ 2095500 h 2095500"/>
                    <a:gd name="connsiteX1" fmla="*/ 57691 w 1391985"/>
                    <a:gd name="connsiteY1" fmla="*/ 1020762 h 2095500"/>
                    <a:gd name="connsiteX2" fmla="*/ 148179 w 1391985"/>
                    <a:gd name="connsiteY2" fmla="*/ 280194 h 2095500"/>
                    <a:gd name="connsiteX3" fmla="*/ 712535 w 1391985"/>
                    <a:gd name="connsiteY3" fmla="*/ 0 h 2095500"/>
                    <a:gd name="connsiteX4" fmla="*/ 1328485 w 1391985"/>
                    <a:gd name="connsiteY4" fmla="*/ 311150 h 2095500"/>
                    <a:gd name="connsiteX5" fmla="*/ 1391985 w 1391985"/>
                    <a:gd name="connsiteY5" fmla="*/ 990600 h 2095500"/>
                    <a:gd name="connsiteX6" fmla="*/ 731585 w 1391985"/>
                    <a:gd name="connsiteY6" fmla="*/ 2095500 h 2095500"/>
                    <a:gd name="connsiteX0" fmla="*/ 731585 w 1391985"/>
                    <a:gd name="connsiteY0" fmla="*/ 2095500 h 2095500"/>
                    <a:gd name="connsiteX1" fmla="*/ 57691 w 1391985"/>
                    <a:gd name="connsiteY1" fmla="*/ 1020762 h 2095500"/>
                    <a:gd name="connsiteX2" fmla="*/ 148179 w 1391985"/>
                    <a:gd name="connsiteY2" fmla="*/ 280194 h 2095500"/>
                    <a:gd name="connsiteX3" fmla="*/ 712535 w 1391985"/>
                    <a:gd name="connsiteY3" fmla="*/ 0 h 2095500"/>
                    <a:gd name="connsiteX4" fmla="*/ 1328485 w 1391985"/>
                    <a:gd name="connsiteY4" fmla="*/ 311150 h 2095500"/>
                    <a:gd name="connsiteX5" fmla="*/ 1391985 w 1391985"/>
                    <a:gd name="connsiteY5" fmla="*/ 990600 h 2095500"/>
                    <a:gd name="connsiteX6" fmla="*/ 731585 w 1391985"/>
                    <a:gd name="connsiteY6" fmla="*/ 2095500 h 2095500"/>
                    <a:gd name="connsiteX0" fmla="*/ 731585 w 1391985"/>
                    <a:gd name="connsiteY0" fmla="*/ 2081213 h 2081213"/>
                    <a:gd name="connsiteX1" fmla="*/ 57691 w 1391985"/>
                    <a:gd name="connsiteY1" fmla="*/ 1006475 h 2081213"/>
                    <a:gd name="connsiteX2" fmla="*/ 148179 w 1391985"/>
                    <a:gd name="connsiteY2" fmla="*/ 265907 h 2081213"/>
                    <a:gd name="connsiteX3" fmla="*/ 714916 w 1391985"/>
                    <a:gd name="connsiteY3" fmla="*/ 0 h 2081213"/>
                    <a:gd name="connsiteX4" fmla="*/ 1328485 w 1391985"/>
                    <a:gd name="connsiteY4" fmla="*/ 296863 h 2081213"/>
                    <a:gd name="connsiteX5" fmla="*/ 1391985 w 1391985"/>
                    <a:gd name="connsiteY5" fmla="*/ 976313 h 2081213"/>
                    <a:gd name="connsiteX6" fmla="*/ 731585 w 1391985"/>
                    <a:gd name="connsiteY6" fmla="*/ 2081213 h 2081213"/>
                    <a:gd name="connsiteX0" fmla="*/ 731585 w 1391985"/>
                    <a:gd name="connsiteY0" fmla="*/ 2081213 h 2081213"/>
                    <a:gd name="connsiteX1" fmla="*/ 57691 w 1391985"/>
                    <a:gd name="connsiteY1" fmla="*/ 1006475 h 2081213"/>
                    <a:gd name="connsiteX2" fmla="*/ 148179 w 1391985"/>
                    <a:gd name="connsiteY2" fmla="*/ 265907 h 2081213"/>
                    <a:gd name="connsiteX3" fmla="*/ 714916 w 1391985"/>
                    <a:gd name="connsiteY3" fmla="*/ 0 h 2081213"/>
                    <a:gd name="connsiteX4" fmla="*/ 1328485 w 1391985"/>
                    <a:gd name="connsiteY4" fmla="*/ 296863 h 2081213"/>
                    <a:gd name="connsiteX5" fmla="*/ 1391985 w 1391985"/>
                    <a:gd name="connsiteY5" fmla="*/ 976313 h 2081213"/>
                    <a:gd name="connsiteX6" fmla="*/ 731585 w 1391985"/>
                    <a:gd name="connsiteY6" fmla="*/ 2081213 h 2081213"/>
                    <a:gd name="connsiteX0" fmla="*/ 731585 w 1391985"/>
                    <a:gd name="connsiteY0" fmla="*/ 2081217 h 2081217"/>
                    <a:gd name="connsiteX1" fmla="*/ 57691 w 1391985"/>
                    <a:gd name="connsiteY1" fmla="*/ 1006479 h 2081217"/>
                    <a:gd name="connsiteX2" fmla="*/ 148179 w 1391985"/>
                    <a:gd name="connsiteY2" fmla="*/ 265911 h 2081217"/>
                    <a:gd name="connsiteX3" fmla="*/ 714916 w 1391985"/>
                    <a:gd name="connsiteY3" fmla="*/ 4 h 2081217"/>
                    <a:gd name="connsiteX4" fmla="*/ 1328485 w 1391985"/>
                    <a:gd name="connsiteY4" fmla="*/ 296867 h 2081217"/>
                    <a:gd name="connsiteX5" fmla="*/ 1391985 w 1391985"/>
                    <a:gd name="connsiteY5" fmla="*/ 976317 h 2081217"/>
                    <a:gd name="connsiteX6" fmla="*/ 731585 w 1391985"/>
                    <a:gd name="connsiteY6" fmla="*/ 2081217 h 2081217"/>
                    <a:gd name="connsiteX0" fmla="*/ 731585 w 1391985"/>
                    <a:gd name="connsiteY0" fmla="*/ 2081217 h 2081217"/>
                    <a:gd name="connsiteX1" fmla="*/ 57691 w 1391985"/>
                    <a:gd name="connsiteY1" fmla="*/ 1006479 h 2081217"/>
                    <a:gd name="connsiteX2" fmla="*/ 148179 w 1391985"/>
                    <a:gd name="connsiteY2" fmla="*/ 265911 h 2081217"/>
                    <a:gd name="connsiteX3" fmla="*/ 714916 w 1391985"/>
                    <a:gd name="connsiteY3" fmla="*/ 4 h 2081217"/>
                    <a:gd name="connsiteX4" fmla="*/ 1321342 w 1391985"/>
                    <a:gd name="connsiteY4" fmla="*/ 308773 h 2081217"/>
                    <a:gd name="connsiteX5" fmla="*/ 1391985 w 1391985"/>
                    <a:gd name="connsiteY5" fmla="*/ 976317 h 2081217"/>
                    <a:gd name="connsiteX6" fmla="*/ 731585 w 1391985"/>
                    <a:gd name="connsiteY6" fmla="*/ 2081217 h 2081217"/>
                    <a:gd name="connsiteX0" fmla="*/ 731585 w 1391985"/>
                    <a:gd name="connsiteY0" fmla="*/ 2081221 h 2081221"/>
                    <a:gd name="connsiteX1" fmla="*/ 57691 w 1391985"/>
                    <a:gd name="connsiteY1" fmla="*/ 1006483 h 2081221"/>
                    <a:gd name="connsiteX2" fmla="*/ 148179 w 1391985"/>
                    <a:gd name="connsiteY2" fmla="*/ 265915 h 2081221"/>
                    <a:gd name="connsiteX3" fmla="*/ 714916 w 1391985"/>
                    <a:gd name="connsiteY3" fmla="*/ 8 h 2081221"/>
                    <a:gd name="connsiteX4" fmla="*/ 1321342 w 1391985"/>
                    <a:gd name="connsiteY4" fmla="*/ 308777 h 2081221"/>
                    <a:gd name="connsiteX5" fmla="*/ 1391985 w 1391985"/>
                    <a:gd name="connsiteY5" fmla="*/ 976321 h 2081221"/>
                    <a:gd name="connsiteX6" fmla="*/ 731585 w 1391985"/>
                    <a:gd name="connsiteY6" fmla="*/ 2081221 h 2081221"/>
                    <a:gd name="connsiteX0" fmla="*/ 731585 w 1395120"/>
                    <a:gd name="connsiteY0" fmla="*/ 2081221 h 2081221"/>
                    <a:gd name="connsiteX1" fmla="*/ 57691 w 1395120"/>
                    <a:gd name="connsiteY1" fmla="*/ 1006483 h 2081221"/>
                    <a:gd name="connsiteX2" fmla="*/ 148179 w 1395120"/>
                    <a:gd name="connsiteY2" fmla="*/ 265915 h 2081221"/>
                    <a:gd name="connsiteX3" fmla="*/ 714916 w 1395120"/>
                    <a:gd name="connsiteY3" fmla="*/ 8 h 2081221"/>
                    <a:gd name="connsiteX4" fmla="*/ 1321342 w 1395120"/>
                    <a:gd name="connsiteY4" fmla="*/ 308777 h 2081221"/>
                    <a:gd name="connsiteX5" fmla="*/ 1391985 w 1395120"/>
                    <a:gd name="connsiteY5" fmla="*/ 976321 h 2081221"/>
                    <a:gd name="connsiteX6" fmla="*/ 731585 w 1395120"/>
                    <a:gd name="connsiteY6" fmla="*/ 2081221 h 2081221"/>
                    <a:gd name="connsiteX0" fmla="*/ 731585 w 1435441"/>
                    <a:gd name="connsiteY0" fmla="*/ 2081221 h 2081221"/>
                    <a:gd name="connsiteX1" fmla="*/ 57691 w 1435441"/>
                    <a:gd name="connsiteY1" fmla="*/ 1006483 h 2081221"/>
                    <a:gd name="connsiteX2" fmla="*/ 148179 w 1435441"/>
                    <a:gd name="connsiteY2" fmla="*/ 265915 h 2081221"/>
                    <a:gd name="connsiteX3" fmla="*/ 714916 w 1435441"/>
                    <a:gd name="connsiteY3" fmla="*/ 8 h 2081221"/>
                    <a:gd name="connsiteX4" fmla="*/ 1321342 w 1435441"/>
                    <a:gd name="connsiteY4" fmla="*/ 308777 h 2081221"/>
                    <a:gd name="connsiteX5" fmla="*/ 1391985 w 1435441"/>
                    <a:gd name="connsiteY5" fmla="*/ 976321 h 2081221"/>
                    <a:gd name="connsiteX6" fmla="*/ 731585 w 1435441"/>
                    <a:gd name="connsiteY6" fmla="*/ 2081221 h 2081221"/>
                    <a:gd name="connsiteX0" fmla="*/ 733701 w 1437557"/>
                    <a:gd name="connsiteY0" fmla="*/ 2081221 h 2081221"/>
                    <a:gd name="connsiteX1" fmla="*/ 59807 w 1437557"/>
                    <a:gd name="connsiteY1" fmla="*/ 1006483 h 2081221"/>
                    <a:gd name="connsiteX2" fmla="*/ 150295 w 1437557"/>
                    <a:gd name="connsiteY2" fmla="*/ 265915 h 2081221"/>
                    <a:gd name="connsiteX3" fmla="*/ 717032 w 1437557"/>
                    <a:gd name="connsiteY3" fmla="*/ 8 h 2081221"/>
                    <a:gd name="connsiteX4" fmla="*/ 1323458 w 1437557"/>
                    <a:gd name="connsiteY4" fmla="*/ 308777 h 2081221"/>
                    <a:gd name="connsiteX5" fmla="*/ 1394101 w 1437557"/>
                    <a:gd name="connsiteY5" fmla="*/ 976321 h 2081221"/>
                    <a:gd name="connsiteX6" fmla="*/ 733701 w 1437557"/>
                    <a:gd name="connsiteY6" fmla="*/ 2081221 h 2081221"/>
                    <a:gd name="connsiteX0" fmla="*/ 733701 w 1437557"/>
                    <a:gd name="connsiteY0" fmla="*/ 2081221 h 2081221"/>
                    <a:gd name="connsiteX1" fmla="*/ 59807 w 1437557"/>
                    <a:gd name="connsiteY1" fmla="*/ 1006483 h 2081221"/>
                    <a:gd name="connsiteX2" fmla="*/ 150295 w 1437557"/>
                    <a:gd name="connsiteY2" fmla="*/ 265915 h 2081221"/>
                    <a:gd name="connsiteX3" fmla="*/ 717032 w 1437557"/>
                    <a:gd name="connsiteY3" fmla="*/ 8 h 2081221"/>
                    <a:gd name="connsiteX4" fmla="*/ 1323458 w 1437557"/>
                    <a:gd name="connsiteY4" fmla="*/ 308777 h 2081221"/>
                    <a:gd name="connsiteX5" fmla="*/ 1394101 w 1437557"/>
                    <a:gd name="connsiteY5" fmla="*/ 976321 h 2081221"/>
                    <a:gd name="connsiteX6" fmla="*/ 733701 w 1437557"/>
                    <a:gd name="connsiteY6" fmla="*/ 2081221 h 2081221"/>
                    <a:gd name="connsiteX0" fmla="*/ 737934 w 1441790"/>
                    <a:gd name="connsiteY0" fmla="*/ 2081221 h 2081221"/>
                    <a:gd name="connsiteX1" fmla="*/ 64040 w 1441790"/>
                    <a:gd name="connsiteY1" fmla="*/ 1006483 h 2081221"/>
                    <a:gd name="connsiteX2" fmla="*/ 154528 w 1441790"/>
                    <a:gd name="connsiteY2" fmla="*/ 265915 h 2081221"/>
                    <a:gd name="connsiteX3" fmla="*/ 721265 w 1441790"/>
                    <a:gd name="connsiteY3" fmla="*/ 8 h 2081221"/>
                    <a:gd name="connsiteX4" fmla="*/ 1327691 w 1441790"/>
                    <a:gd name="connsiteY4" fmla="*/ 308777 h 2081221"/>
                    <a:gd name="connsiteX5" fmla="*/ 1398334 w 1441790"/>
                    <a:gd name="connsiteY5" fmla="*/ 976321 h 2081221"/>
                    <a:gd name="connsiteX6" fmla="*/ 737934 w 1441790"/>
                    <a:gd name="connsiteY6" fmla="*/ 2081221 h 208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790" h="2081221">
                      <a:moveTo>
                        <a:pt x="737934" y="2081221"/>
                      </a:moveTo>
                      <a:lnTo>
                        <a:pt x="64040" y="1006483"/>
                      </a:lnTo>
                      <a:cubicBezTo>
                        <a:pt x="-70104" y="659615"/>
                        <a:pt x="29116" y="455621"/>
                        <a:pt x="154528" y="265915"/>
                      </a:cubicBezTo>
                      <a:cubicBezTo>
                        <a:pt x="280734" y="105842"/>
                        <a:pt x="516478" y="537"/>
                        <a:pt x="721265" y="8"/>
                      </a:cubicBezTo>
                      <a:cubicBezTo>
                        <a:pt x="956745" y="-1051"/>
                        <a:pt x="1166031" y="97904"/>
                        <a:pt x="1327691" y="308777"/>
                      </a:cubicBezTo>
                      <a:cubicBezTo>
                        <a:pt x="1453633" y="547961"/>
                        <a:pt x="1472417" y="777619"/>
                        <a:pt x="1398334" y="976321"/>
                      </a:cubicBezTo>
                      <a:lnTo>
                        <a:pt x="737934" y="2081221"/>
                      </a:lnTo>
                      <a:close/>
                    </a:path>
                  </a:pathLst>
                </a:custGeom>
                <a:solidFill>
                  <a:srgbClr val="8C8C8C"/>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77777"/>
                    </a:solidFill>
                  </a:endParaRPr>
                </a:p>
              </p:txBody>
            </p:sp>
          </p:grpSp>
          <p:sp>
            <p:nvSpPr>
              <p:cNvPr id="71" name="Right Arrow 70"/>
              <p:cNvSpPr/>
              <p:nvPr/>
            </p:nvSpPr>
            <p:spPr>
              <a:xfrm>
                <a:off x="7919545" y="3474788"/>
                <a:ext cx="326946" cy="29058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GB"/>
              </a:p>
            </p:txBody>
          </p:sp>
        </p:grpSp>
        <p:sp>
          <p:nvSpPr>
            <p:cNvPr id="37" name="Oval 36"/>
            <p:cNvSpPr/>
            <p:nvPr/>
          </p:nvSpPr>
          <p:spPr>
            <a:xfrm>
              <a:off x="10783928" y="2971478"/>
              <a:ext cx="1366842" cy="1371930"/>
            </a:xfrm>
            <a:prstGeom prst="ellipse">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b="1" dirty="0" smtClean="0">
                  <a:solidFill>
                    <a:srgbClr val="FFFF00"/>
                  </a:solidFill>
                  <a:cs typeface="Arial" panose="020B0604020202020204" pitchFamily="34" charset="0"/>
                </a:rPr>
                <a:t>2030</a:t>
              </a:r>
              <a:endParaRPr lang="en-GB" sz="2800" b="1" dirty="0">
                <a:solidFill>
                  <a:srgbClr val="FFFF00"/>
                </a:solidFill>
                <a:cs typeface="Arial" panose="020B0604020202020204" pitchFamily="34" charset="0"/>
              </a:endParaRPr>
            </a:p>
          </p:txBody>
        </p:sp>
      </p:grpSp>
      <p:sp>
        <p:nvSpPr>
          <p:cNvPr id="111623" name="Title 1"/>
          <p:cNvSpPr txBox="1">
            <a:spLocks/>
          </p:cNvSpPr>
          <p:nvPr/>
        </p:nvSpPr>
        <p:spPr bwMode="auto">
          <a:xfrm>
            <a:off x="2079625" y="-15875"/>
            <a:ext cx="10112375" cy="788988"/>
          </a:xfrm>
          <a:prstGeom prst="rect">
            <a:avLst/>
          </a:prstGeom>
          <a:noFill/>
          <a:ln w="9525">
            <a:noFill/>
            <a:miter lim="800000"/>
            <a:headEnd/>
            <a:tailEnd/>
          </a:ln>
        </p:spPr>
        <p:txBody>
          <a:bodyPr anchor="ctr"/>
          <a:lstStyle/>
          <a:p>
            <a:pPr>
              <a:lnSpc>
                <a:spcPct val="90000"/>
              </a:lnSpc>
            </a:pPr>
            <a:r>
              <a:rPr lang="en-GB" sz="4800" dirty="0">
                <a:solidFill>
                  <a:schemeClr val="bg1"/>
                </a:solidFill>
                <a:cs typeface="Arial" charset="0"/>
              </a:rPr>
              <a:t>b</a:t>
            </a:r>
            <a:r>
              <a:rPr lang="en-GB" sz="4800" dirty="0" smtClean="0">
                <a:solidFill>
                  <a:schemeClr val="bg1"/>
                </a:solidFill>
                <a:cs typeface="Arial" charset="0"/>
              </a:rPr>
              <a:t>. </a:t>
            </a:r>
            <a:r>
              <a:rPr lang="en-GB" sz="4800" dirty="0" err="1">
                <a:solidFill>
                  <a:schemeClr val="bg1"/>
                </a:solidFill>
                <a:cs typeface="Arial" charset="0"/>
              </a:rPr>
              <a:t>Mục</a:t>
            </a:r>
            <a:r>
              <a:rPr lang="en-GB" sz="4800" dirty="0">
                <a:solidFill>
                  <a:schemeClr val="bg1"/>
                </a:solidFill>
                <a:cs typeface="Arial" charset="0"/>
              </a:rPr>
              <a:t> </a:t>
            </a:r>
            <a:r>
              <a:rPr lang="en-GB" sz="4800" dirty="0" err="1">
                <a:solidFill>
                  <a:schemeClr val="bg1"/>
                </a:solidFill>
                <a:cs typeface="Arial" charset="0"/>
              </a:rPr>
              <a:t>tiêu</a:t>
            </a:r>
            <a:endParaRPr lang="en-GB" sz="4800" dirty="0">
              <a:solidFill>
                <a:schemeClr val="bg1"/>
              </a:solidFill>
              <a:cs typeface="Arial" charset="0"/>
            </a:endParaRPr>
          </a:p>
        </p:txBody>
      </p:sp>
      <p:pic>
        <p:nvPicPr>
          <p:cNvPr id="10242" name="Picture 2" descr="C:\Users\KhanhNH\Desktop\NGT8 K12\NQ SO 36\BIEN DAO\Làng chài ven biển Vũng Tàu7.jpg"/>
          <p:cNvPicPr>
            <a:picLocks noChangeAspect="1" noChangeArrowheads="1"/>
          </p:cNvPicPr>
          <p:nvPr/>
        </p:nvPicPr>
        <p:blipFill>
          <a:blip r:embed="rId3"/>
          <a:srcRect/>
          <a:stretch>
            <a:fillRect/>
          </a:stretch>
        </p:blipFill>
        <p:spPr bwMode="auto">
          <a:xfrm>
            <a:off x="6712084" y="1050588"/>
            <a:ext cx="5479915" cy="2178996"/>
          </a:xfrm>
          <a:prstGeom prst="rect">
            <a:avLst/>
          </a:prstGeom>
          <a:noFill/>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600" decel="100000"/>
                                        <p:tgtEl>
                                          <p:spTgt spid="111618"/>
                                        </p:tgtEl>
                                      </p:cBhvr>
                                    </p:animEffect>
                                    <p:anim calcmode="lin" valueType="num">
                                      <p:cBhvr>
                                        <p:cTn id="8" dur="1600" decel="100000" fill="hold"/>
                                        <p:tgtEl>
                                          <p:spTgt spid="111618"/>
                                        </p:tgtEl>
                                        <p:attrNameLst>
                                          <p:attrName>style.rotation</p:attrName>
                                        </p:attrNameLst>
                                      </p:cBhvr>
                                      <p:tavLst>
                                        <p:tav tm="0">
                                          <p:val>
                                            <p:fltVal val="-90"/>
                                          </p:val>
                                        </p:tav>
                                        <p:tav tm="100000">
                                          <p:val>
                                            <p:fltVal val="0"/>
                                          </p:val>
                                        </p:tav>
                                      </p:tavLst>
                                    </p:anim>
                                    <p:anim calcmode="lin" valueType="num">
                                      <p:cBhvr>
                                        <p:cTn id="9" dur="1600" decel="100000" fill="hold"/>
                                        <p:tgtEl>
                                          <p:spTgt spid="111618"/>
                                        </p:tgtEl>
                                        <p:attrNameLst>
                                          <p:attrName>ppt_x</p:attrName>
                                        </p:attrNameLst>
                                      </p:cBhvr>
                                      <p:tavLst>
                                        <p:tav tm="0">
                                          <p:val>
                                            <p:strVal val="#ppt_x+0.4"/>
                                          </p:val>
                                        </p:tav>
                                        <p:tav tm="100000">
                                          <p:val>
                                            <p:strVal val="#ppt_x-0.05"/>
                                          </p:val>
                                        </p:tav>
                                      </p:tavLst>
                                    </p:anim>
                                    <p:anim calcmode="lin" valueType="num">
                                      <p:cBhvr>
                                        <p:cTn id="10" dur="1600" decel="100000" fill="hold"/>
                                        <p:tgtEl>
                                          <p:spTgt spid="111618"/>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111618"/>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11161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2"/>
          <p:cNvGrpSpPr>
            <a:grpSpLocks/>
          </p:cNvGrpSpPr>
          <p:nvPr/>
        </p:nvGrpSpPr>
        <p:grpSpPr bwMode="auto">
          <a:xfrm>
            <a:off x="130175" y="2625725"/>
            <a:ext cx="1373188" cy="2054225"/>
            <a:chOff x="2879401" y="1603375"/>
            <a:chExt cx="1373187" cy="2054225"/>
          </a:xfrm>
        </p:grpSpPr>
        <p:grpSp>
          <p:nvGrpSpPr>
            <p:cNvPr id="4" name="Group 3"/>
            <p:cNvGrpSpPr>
              <a:grpSpLocks/>
            </p:cNvGrpSpPr>
            <p:nvPr/>
          </p:nvGrpSpPr>
          <p:grpSpPr bwMode="auto">
            <a:xfrm>
              <a:off x="3481354" y="3544152"/>
              <a:ext cx="113430" cy="113448"/>
              <a:chOff x="3438253" y="3519641"/>
              <a:chExt cx="163316" cy="163316"/>
            </a:xfrm>
            <a:solidFill>
              <a:srgbClr val="2E95C0"/>
            </a:solidFill>
          </p:grpSpPr>
          <p:sp>
            <p:nvSpPr>
              <p:cNvPr id="42" name="Oval 41"/>
              <p:cNvSpPr/>
              <p:nvPr/>
            </p:nvSpPr>
            <p:spPr>
              <a:xfrm>
                <a:off x="3438302" y="3520701"/>
                <a:ext cx="162282" cy="162256"/>
              </a:xfrm>
              <a:prstGeom prst="ellipse">
                <a:avLst/>
              </a:prstGeom>
              <a:grpFill/>
              <a:ln w="3175">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77777"/>
                  </a:solidFill>
                </a:endParaRPr>
              </a:p>
            </p:txBody>
          </p:sp>
          <p:sp>
            <p:nvSpPr>
              <p:cNvPr id="43" name="Oval 42"/>
              <p:cNvSpPr/>
              <p:nvPr/>
            </p:nvSpPr>
            <p:spPr>
              <a:xfrm>
                <a:off x="3468015" y="3550409"/>
                <a:ext cx="102856" cy="102840"/>
              </a:xfrm>
              <a:prstGeom prst="ellipse">
                <a:avLst/>
              </a:pr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77777"/>
                  </a:solidFill>
                </a:endParaRPr>
              </a:p>
            </p:txBody>
          </p:sp>
        </p:grpSp>
        <p:sp>
          <p:nvSpPr>
            <p:cNvPr id="41" name="Teardrop 40"/>
            <p:cNvSpPr/>
            <p:nvPr/>
          </p:nvSpPr>
          <p:spPr bwMode="auto">
            <a:xfrm rot="8111378">
              <a:off x="2923851" y="1603375"/>
              <a:ext cx="1243012" cy="1243013"/>
            </a:xfrm>
            <a:prstGeom prst="teardrop">
              <a:avLst>
                <a:gd name="adj" fmla="val 137338"/>
              </a:avLst>
            </a:prstGeom>
            <a:solidFill>
              <a:srgbClr val="2E95C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77777"/>
                </a:solidFill>
              </a:endParaRPr>
            </a:p>
          </p:txBody>
        </p:sp>
        <p:sp>
          <p:nvSpPr>
            <p:cNvPr id="44" name="TextBox 279"/>
            <p:cNvSpPr txBox="1">
              <a:spLocks noChangeArrowheads="1"/>
            </p:cNvSpPr>
            <p:nvPr/>
          </p:nvSpPr>
          <p:spPr bwMode="auto">
            <a:xfrm>
              <a:off x="2879401" y="1873250"/>
              <a:ext cx="1373187" cy="708025"/>
            </a:xfrm>
            <a:prstGeom prst="rect">
              <a:avLst/>
            </a:prstGeom>
            <a:noFill/>
            <a:ln>
              <a:noFill/>
            </a:ln>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fontAlgn="auto">
                <a:spcBef>
                  <a:spcPct val="0"/>
                </a:spcBef>
                <a:spcAft>
                  <a:spcPts val="0"/>
                </a:spcAft>
                <a:buFontTx/>
                <a:buNone/>
                <a:defRPr/>
              </a:pPr>
              <a:r>
                <a:rPr lang="en-US" altLang="en-US" sz="4000" b="1">
                  <a:solidFill>
                    <a:srgbClr val="FFFFFF"/>
                  </a:solidFill>
                  <a:latin typeface="+mn-lt"/>
                </a:rPr>
                <a:t>4</a:t>
              </a:r>
            </a:p>
          </p:txBody>
        </p:sp>
      </p:grpSp>
      <p:sp>
        <p:nvSpPr>
          <p:cNvPr id="70" name="TextBox 264"/>
          <p:cNvSpPr txBox="1">
            <a:spLocks noChangeArrowheads="1"/>
          </p:cNvSpPr>
          <p:nvPr/>
        </p:nvSpPr>
        <p:spPr bwMode="auto">
          <a:xfrm>
            <a:off x="1503363" y="3265183"/>
            <a:ext cx="10094912" cy="715089"/>
          </a:xfrm>
          <a:prstGeom prst="roundRect">
            <a:avLst/>
          </a:prstGeom>
          <a:solidFill>
            <a:srgbClr val="00B0F0"/>
          </a:solidFill>
          <a:ln>
            <a:noFill/>
          </a:ln>
          <a:extLst/>
        </p:spPr>
        <p:txBody>
          <a:bodyPr anchor="ctr">
            <a:spAutoFit/>
          </a:bodyPr>
          <a:lstStyle>
            <a:lvl1pPr marL="171450" indent="-17145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indent="0" algn="just" fontAlgn="auto">
              <a:spcBef>
                <a:spcPct val="0"/>
              </a:spcBef>
              <a:spcAft>
                <a:spcPts val="0"/>
              </a:spcAft>
              <a:buNone/>
              <a:defRPr/>
            </a:pPr>
            <a:r>
              <a:rPr lang="vi-VN" sz="3600" spc="-150" dirty="0" smtClean="0">
                <a:solidFill>
                  <a:srgbClr val="002060"/>
                </a:solidFill>
                <a:latin typeface="Times New Roman" panose="02020603050405020304" pitchFamily="18" charset="0"/>
                <a:cs typeface="Times New Roman" panose="02020603050405020304" pitchFamily="18" charset="0"/>
              </a:rPr>
              <a:t>Về khoa học, công nghệ, phát triển nguồn nhân lực biển</a:t>
            </a:r>
            <a:endParaRPr lang="en-US" sz="3600" spc="-150" dirty="0" smtClean="0">
              <a:solidFill>
                <a:srgbClr val="002060"/>
              </a:solidFill>
              <a:latin typeface="Times New Roman" panose="02020603050405020304" pitchFamily="18" charset="0"/>
              <a:cs typeface="Times New Roman" panose="02020603050405020304" pitchFamily="18" charset="0"/>
            </a:endParaRPr>
          </a:p>
        </p:txBody>
      </p:sp>
      <p:grpSp>
        <p:nvGrpSpPr>
          <p:cNvPr id="5" name="Group 4"/>
          <p:cNvGrpSpPr>
            <a:grpSpLocks/>
          </p:cNvGrpSpPr>
          <p:nvPr/>
        </p:nvGrpSpPr>
        <p:grpSpPr bwMode="auto">
          <a:xfrm>
            <a:off x="41275" y="4060370"/>
            <a:ext cx="12150725" cy="1371600"/>
            <a:chOff x="-1" y="2971478"/>
            <a:chExt cx="12150771" cy="1371930"/>
          </a:xfrm>
        </p:grpSpPr>
        <p:grpSp>
          <p:nvGrpSpPr>
            <p:cNvPr id="6" name="Group 71"/>
            <p:cNvGrpSpPr>
              <a:grpSpLocks/>
            </p:cNvGrpSpPr>
            <p:nvPr/>
          </p:nvGrpSpPr>
          <p:grpSpPr bwMode="auto">
            <a:xfrm>
              <a:off x="-1" y="3453883"/>
              <a:ext cx="10783231" cy="396000"/>
              <a:chOff x="666491" y="3401434"/>
              <a:chExt cx="7579509" cy="396000"/>
            </a:xfrm>
          </p:grpSpPr>
          <p:grpSp>
            <p:nvGrpSpPr>
              <p:cNvPr id="7" name="Group 21"/>
              <p:cNvGrpSpPr>
                <a:grpSpLocks/>
              </p:cNvGrpSpPr>
              <p:nvPr/>
            </p:nvGrpSpPr>
            <p:grpSpPr bwMode="auto">
              <a:xfrm>
                <a:off x="666491" y="3401434"/>
                <a:ext cx="7560000" cy="396000"/>
                <a:chOff x="697015" y="3451420"/>
                <a:chExt cx="7151585" cy="290232"/>
              </a:xfrm>
            </p:grpSpPr>
            <p:cxnSp>
              <p:nvCxnSpPr>
                <p:cNvPr id="10" name="Straight Connector 9"/>
                <p:cNvCxnSpPr>
                  <a:stCxn id="11" idx="0"/>
                </p:cNvCxnSpPr>
                <p:nvPr/>
              </p:nvCxnSpPr>
              <p:spPr>
                <a:xfrm>
                  <a:off x="1090744" y="3592465"/>
                  <a:ext cx="6758830" cy="22111"/>
                </a:xfrm>
                <a:prstGeom prst="line">
                  <a:avLst/>
                </a:prstGeom>
                <a:ln>
                  <a:solidFill>
                    <a:srgbClr val="8C8C8C"/>
                  </a:solidFill>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bwMode="auto">
                <a:xfrm rot="16200000">
                  <a:off x="748990" y="3399673"/>
                  <a:ext cx="289780" cy="393729"/>
                </a:xfrm>
                <a:custGeom>
                  <a:avLst/>
                  <a:gdLst>
                    <a:gd name="connsiteX0" fmla="*/ 685800 w 1346200"/>
                    <a:gd name="connsiteY0" fmla="*/ 2095500 h 2095500"/>
                    <a:gd name="connsiteX1" fmla="*/ 0 w 1346200"/>
                    <a:gd name="connsiteY1" fmla="*/ 1035050 h 2095500"/>
                    <a:gd name="connsiteX2" fmla="*/ 95250 w 1346200"/>
                    <a:gd name="connsiteY2" fmla="*/ 273050 h 2095500"/>
                    <a:gd name="connsiteX3" fmla="*/ 666750 w 1346200"/>
                    <a:gd name="connsiteY3" fmla="*/ 0 h 2095500"/>
                    <a:gd name="connsiteX4" fmla="*/ 1282700 w 1346200"/>
                    <a:gd name="connsiteY4" fmla="*/ 311150 h 2095500"/>
                    <a:gd name="connsiteX5" fmla="*/ 1346200 w 1346200"/>
                    <a:gd name="connsiteY5" fmla="*/ 990600 h 2095500"/>
                    <a:gd name="connsiteX6" fmla="*/ 685800 w 1346200"/>
                    <a:gd name="connsiteY6" fmla="*/ 2095500 h 2095500"/>
                    <a:gd name="connsiteX0" fmla="*/ 673894 w 1334294"/>
                    <a:gd name="connsiteY0" fmla="*/ 2095500 h 2095500"/>
                    <a:gd name="connsiteX1" fmla="*/ 0 w 1334294"/>
                    <a:gd name="connsiteY1" fmla="*/ 1020762 h 2095500"/>
                    <a:gd name="connsiteX2" fmla="*/ 83344 w 1334294"/>
                    <a:gd name="connsiteY2" fmla="*/ 273050 h 2095500"/>
                    <a:gd name="connsiteX3" fmla="*/ 654844 w 1334294"/>
                    <a:gd name="connsiteY3" fmla="*/ 0 h 2095500"/>
                    <a:gd name="connsiteX4" fmla="*/ 1270794 w 1334294"/>
                    <a:gd name="connsiteY4" fmla="*/ 311150 h 2095500"/>
                    <a:gd name="connsiteX5" fmla="*/ 1334294 w 1334294"/>
                    <a:gd name="connsiteY5" fmla="*/ 990600 h 2095500"/>
                    <a:gd name="connsiteX6" fmla="*/ 673894 w 1334294"/>
                    <a:gd name="connsiteY6" fmla="*/ 2095500 h 2095500"/>
                    <a:gd name="connsiteX0" fmla="*/ 717354 w 1377754"/>
                    <a:gd name="connsiteY0" fmla="*/ 2095500 h 2095500"/>
                    <a:gd name="connsiteX1" fmla="*/ 43460 w 1377754"/>
                    <a:gd name="connsiteY1" fmla="*/ 1020762 h 2095500"/>
                    <a:gd name="connsiteX2" fmla="*/ 126804 w 1377754"/>
                    <a:gd name="connsiteY2" fmla="*/ 273050 h 2095500"/>
                    <a:gd name="connsiteX3" fmla="*/ 698304 w 1377754"/>
                    <a:gd name="connsiteY3" fmla="*/ 0 h 2095500"/>
                    <a:gd name="connsiteX4" fmla="*/ 1314254 w 1377754"/>
                    <a:gd name="connsiteY4" fmla="*/ 311150 h 2095500"/>
                    <a:gd name="connsiteX5" fmla="*/ 1377754 w 1377754"/>
                    <a:gd name="connsiteY5" fmla="*/ 990600 h 2095500"/>
                    <a:gd name="connsiteX6" fmla="*/ 717354 w 1377754"/>
                    <a:gd name="connsiteY6" fmla="*/ 2095500 h 2095500"/>
                    <a:gd name="connsiteX0" fmla="*/ 730807 w 1391207"/>
                    <a:gd name="connsiteY0" fmla="*/ 2095500 h 2095500"/>
                    <a:gd name="connsiteX1" fmla="*/ 56913 w 1391207"/>
                    <a:gd name="connsiteY1" fmla="*/ 1020762 h 2095500"/>
                    <a:gd name="connsiteX2" fmla="*/ 140257 w 1391207"/>
                    <a:gd name="connsiteY2" fmla="*/ 273050 h 2095500"/>
                    <a:gd name="connsiteX3" fmla="*/ 711757 w 1391207"/>
                    <a:gd name="connsiteY3" fmla="*/ 0 h 2095500"/>
                    <a:gd name="connsiteX4" fmla="*/ 1327707 w 1391207"/>
                    <a:gd name="connsiteY4" fmla="*/ 311150 h 2095500"/>
                    <a:gd name="connsiteX5" fmla="*/ 1391207 w 1391207"/>
                    <a:gd name="connsiteY5" fmla="*/ 990600 h 2095500"/>
                    <a:gd name="connsiteX6" fmla="*/ 730807 w 1391207"/>
                    <a:gd name="connsiteY6" fmla="*/ 2095500 h 2095500"/>
                    <a:gd name="connsiteX0" fmla="*/ 729076 w 1389476"/>
                    <a:gd name="connsiteY0" fmla="*/ 2095500 h 2095500"/>
                    <a:gd name="connsiteX1" fmla="*/ 55182 w 1389476"/>
                    <a:gd name="connsiteY1" fmla="*/ 1020762 h 2095500"/>
                    <a:gd name="connsiteX2" fmla="*/ 145670 w 1389476"/>
                    <a:gd name="connsiteY2" fmla="*/ 280194 h 2095500"/>
                    <a:gd name="connsiteX3" fmla="*/ 710026 w 1389476"/>
                    <a:gd name="connsiteY3" fmla="*/ 0 h 2095500"/>
                    <a:gd name="connsiteX4" fmla="*/ 1325976 w 1389476"/>
                    <a:gd name="connsiteY4" fmla="*/ 311150 h 2095500"/>
                    <a:gd name="connsiteX5" fmla="*/ 1389476 w 1389476"/>
                    <a:gd name="connsiteY5" fmla="*/ 990600 h 2095500"/>
                    <a:gd name="connsiteX6" fmla="*/ 729076 w 1389476"/>
                    <a:gd name="connsiteY6" fmla="*/ 2095500 h 2095500"/>
                    <a:gd name="connsiteX0" fmla="*/ 731585 w 1391985"/>
                    <a:gd name="connsiteY0" fmla="*/ 2095500 h 2095500"/>
                    <a:gd name="connsiteX1" fmla="*/ 57691 w 1391985"/>
                    <a:gd name="connsiteY1" fmla="*/ 1020762 h 2095500"/>
                    <a:gd name="connsiteX2" fmla="*/ 148179 w 1391985"/>
                    <a:gd name="connsiteY2" fmla="*/ 280194 h 2095500"/>
                    <a:gd name="connsiteX3" fmla="*/ 712535 w 1391985"/>
                    <a:gd name="connsiteY3" fmla="*/ 0 h 2095500"/>
                    <a:gd name="connsiteX4" fmla="*/ 1328485 w 1391985"/>
                    <a:gd name="connsiteY4" fmla="*/ 311150 h 2095500"/>
                    <a:gd name="connsiteX5" fmla="*/ 1391985 w 1391985"/>
                    <a:gd name="connsiteY5" fmla="*/ 990600 h 2095500"/>
                    <a:gd name="connsiteX6" fmla="*/ 731585 w 1391985"/>
                    <a:gd name="connsiteY6" fmla="*/ 2095500 h 2095500"/>
                    <a:gd name="connsiteX0" fmla="*/ 731585 w 1391985"/>
                    <a:gd name="connsiteY0" fmla="*/ 2095500 h 2095500"/>
                    <a:gd name="connsiteX1" fmla="*/ 57691 w 1391985"/>
                    <a:gd name="connsiteY1" fmla="*/ 1020762 h 2095500"/>
                    <a:gd name="connsiteX2" fmla="*/ 148179 w 1391985"/>
                    <a:gd name="connsiteY2" fmla="*/ 280194 h 2095500"/>
                    <a:gd name="connsiteX3" fmla="*/ 712535 w 1391985"/>
                    <a:gd name="connsiteY3" fmla="*/ 0 h 2095500"/>
                    <a:gd name="connsiteX4" fmla="*/ 1328485 w 1391985"/>
                    <a:gd name="connsiteY4" fmla="*/ 311150 h 2095500"/>
                    <a:gd name="connsiteX5" fmla="*/ 1391985 w 1391985"/>
                    <a:gd name="connsiteY5" fmla="*/ 990600 h 2095500"/>
                    <a:gd name="connsiteX6" fmla="*/ 731585 w 1391985"/>
                    <a:gd name="connsiteY6" fmla="*/ 2095500 h 2095500"/>
                    <a:gd name="connsiteX0" fmla="*/ 731585 w 1391985"/>
                    <a:gd name="connsiteY0" fmla="*/ 2081213 h 2081213"/>
                    <a:gd name="connsiteX1" fmla="*/ 57691 w 1391985"/>
                    <a:gd name="connsiteY1" fmla="*/ 1006475 h 2081213"/>
                    <a:gd name="connsiteX2" fmla="*/ 148179 w 1391985"/>
                    <a:gd name="connsiteY2" fmla="*/ 265907 h 2081213"/>
                    <a:gd name="connsiteX3" fmla="*/ 714916 w 1391985"/>
                    <a:gd name="connsiteY3" fmla="*/ 0 h 2081213"/>
                    <a:gd name="connsiteX4" fmla="*/ 1328485 w 1391985"/>
                    <a:gd name="connsiteY4" fmla="*/ 296863 h 2081213"/>
                    <a:gd name="connsiteX5" fmla="*/ 1391985 w 1391985"/>
                    <a:gd name="connsiteY5" fmla="*/ 976313 h 2081213"/>
                    <a:gd name="connsiteX6" fmla="*/ 731585 w 1391985"/>
                    <a:gd name="connsiteY6" fmla="*/ 2081213 h 2081213"/>
                    <a:gd name="connsiteX0" fmla="*/ 731585 w 1391985"/>
                    <a:gd name="connsiteY0" fmla="*/ 2081213 h 2081213"/>
                    <a:gd name="connsiteX1" fmla="*/ 57691 w 1391985"/>
                    <a:gd name="connsiteY1" fmla="*/ 1006475 h 2081213"/>
                    <a:gd name="connsiteX2" fmla="*/ 148179 w 1391985"/>
                    <a:gd name="connsiteY2" fmla="*/ 265907 h 2081213"/>
                    <a:gd name="connsiteX3" fmla="*/ 714916 w 1391985"/>
                    <a:gd name="connsiteY3" fmla="*/ 0 h 2081213"/>
                    <a:gd name="connsiteX4" fmla="*/ 1328485 w 1391985"/>
                    <a:gd name="connsiteY4" fmla="*/ 296863 h 2081213"/>
                    <a:gd name="connsiteX5" fmla="*/ 1391985 w 1391985"/>
                    <a:gd name="connsiteY5" fmla="*/ 976313 h 2081213"/>
                    <a:gd name="connsiteX6" fmla="*/ 731585 w 1391985"/>
                    <a:gd name="connsiteY6" fmla="*/ 2081213 h 2081213"/>
                    <a:gd name="connsiteX0" fmla="*/ 731585 w 1391985"/>
                    <a:gd name="connsiteY0" fmla="*/ 2081217 h 2081217"/>
                    <a:gd name="connsiteX1" fmla="*/ 57691 w 1391985"/>
                    <a:gd name="connsiteY1" fmla="*/ 1006479 h 2081217"/>
                    <a:gd name="connsiteX2" fmla="*/ 148179 w 1391985"/>
                    <a:gd name="connsiteY2" fmla="*/ 265911 h 2081217"/>
                    <a:gd name="connsiteX3" fmla="*/ 714916 w 1391985"/>
                    <a:gd name="connsiteY3" fmla="*/ 4 h 2081217"/>
                    <a:gd name="connsiteX4" fmla="*/ 1328485 w 1391985"/>
                    <a:gd name="connsiteY4" fmla="*/ 296867 h 2081217"/>
                    <a:gd name="connsiteX5" fmla="*/ 1391985 w 1391985"/>
                    <a:gd name="connsiteY5" fmla="*/ 976317 h 2081217"/>
                    <a:gd name="connsiteX6" fmla="*/ 731585 w 1391985"/>
                    <a:gd name="connsiteY6" fmla="*/ 2081217 h 2081217"/>
                    <a:gd name="connsiteX0" fmla="*/ 731585 w 1391985"/>
                    <a:gd name="connsiteY0" fmla="*/ 2081217 h 2081217"/>
                    <a:gd name="connsiteX1" fmla="*/ 57691 w 1391985"/>
                    <a:gd name="connsiteY1" fmla="*/ 1006479 h 2081217"/>
                    <a:gd name="connsiteX2" fmla="*/ 148179 w 1391985"/>
                    <a:gd name="connsiteY2" fmla="*/ 265911 h 2081217"/>
                    <a:gd name="connsiteX3" fmla="*/ 714916 w 1391985"/>
                    <a:gd name="connsiteY3" fmla="*/ 4 h 2081217"/>
                    <a:gd name="connsiteX4" fmla="*/ 1321342 w 1391985"/>
                    <a:gd name="connsiteY4" fmla="*/ 308773 h 2081217"/>
                    <a:gd name="connsiteX5" fmla="*/ 1391985 w 1391985"/>
                    <a:gd name="connsiteY5" fmla="*/ 976317 h 2081217"/>
                    <a:gd name="connsiteX6" fmla="*/ 731585 w 1391985"/>
                    <a:gd name="connsiteY6" fmla="*/ 2081217 h 2081217"/>
                    <a:gd name="connsiteX0" fmla="*/ 731585 w 1391985"/>
                    <a:gd name="connsiteY0" fmla="*/ 2081221 h 2081221"/>
                    <a:gd name="connsiteX1" fmla="*/ 57691 w 1391985"/>
                    <a:gd name="connsiteY1" fmla="*/ 1006483 h 2081221"/>
                    <a:gd name="connsiteX2" fmla="*/ 148179 w 1391985"/>
                    <a:gd name="connsiteY2" fmla="*/ 265915 h 2081221"/>
                    <a:gd name="connsiteX3" fmla="*/ 714916 w 1391985"/>
                    <a:gd name="connsiteY3" fmla="*/ 8 h 2081221"/>
                    <a:gd name="connsiteX4" fmla="*/ 1321342 w 1391985"/>
                    <a:gd name="connsiteY4" fmla="*/ 308777 h 2081221"/>
                    <a:gd name="connsiteX5" fmla="*/ 1391985 w 1391985"/>
                    <a:gd name="connsiteY5" fmla="*/ 976321 h 2081221"/>
                    <a:gd name="connsiteX6" fmla="*/ 731585 w 1391985"/>
                    <a:gd name="connsiteY6" fmla="*/ 2081221 h 2081221"/>
                    <a:gd name="connsiteX0" fmla="*/ 731585 w 1395120"/>
                    <a:gd name="connsiteY0" fmla="*/ 2081221 h 2081221"/>
                    <a:gd name="connsiteX1" fmla="*/ 57691 w 1395120"/>
                    <a:gd name="connsiteY1" fmla="*/ 1006483 h 2081221"/>
                    <a:gd name="connsiteX2" fmla="*/ 148179 w 1395120"/>
                    <a:gd name="connsiteY2" fmla="*/ 265915 h 2081221"/>
                    <a:gd name="connsiteX3" fmla="*/ 714916 w 1395120"/>
                    <a:gd name="connsiteY3" fmla="*/ 8 h 2081221"/>
                    <a:gd name="connsiteX4" fmla="*/ 1321342 w 1395120"/>
                    <a:gd name="connsiteY4" fmla="*/ 308777 h 2081221"/>
                    <a:gd name="connsiteX5" fmla="*/ 1391985 w 1395120"/>
                    <a:gd name="connsiteY5" fmla="*/ 976321 h 2081221"/>
                    <a:gd name="connsiteX6" fmla="*/ 731585 w 1395120"/>
                    <a:gd name="connsiteY6" fmla="*/ 2081221 h 2081221"/>
                    <a:gd name="connsiteX0" fmla="*/ 731585 w 1435441"/>
                    <a:gd name="connsiteY0" fmla="*/ 2081221 h 2081221"/>
                    <a:gd name="connsiteX1" fmla="*/ 57691 w 1435441"/>
                    <a:gd name="connsiteY1" fmla="*/ 1006483 h 2081221"/>
                    <a:gd name="connsiteX2" fmla="*/ 148179 w 1435441"/>
                    <a:gd name="connsiteY2" fmla="*/ 265915 h 2081221"/>
                    <a:gd name="connsiteX3" fmla="*/ 714916 w 1435441"/>
                    <a:gd name="connsiteY3" fmla="*/ 8 h 2081221"/>
                    <a:gd name="connsiteX4" fmla="*/ 1321342 w 1435441"/>
                    <a:gd name="connsiteY4" fmla="*/ 308777 h 2081221"/>
                    <a:gd name="connsiteX5" fmla="*/ 1391985 w 1435441"/>
                    <a:gd name="connsiteY5" fmla="*/ 976321 h 2081221"/>
                    <a:gd name="connsiteX6" fmla="*/ 731585 w 1435441"/>
                    <a:gd name="connsiteY6" fmla="*/ 2081221 h 2081221"/>
                    <a:gd name="connsiteX0" fmla="*/ 733701 w 1437557"/>
                    <a:gd name="connsiteY0" fmla="*/ 2081221 h 2081221"/>
                    <a:gd name="connsiteX1" fmla="*/ 59807 w 1437557"/>
                    <a:gd name="connsiteY1" fmla="*/ 1006483 h 2081221"/>
                    <a:gd name="connsiteX2" fmla="*/ 150295 w 1437557"/>
                    <a:gd name="connsiteY2" fmla="*/ 265915 h 2081221"/>
                    <a:gd name="connsiteX3" fmla="*/ 717032 w 1437557"/>
                    <a:gd name="connsiteY3" fmla="*/ 8 h 2081221"/>
                    <a:gd name="connsiteX4" fmla="*/ 1323458 w 1437557"/>
                    <a:gd name="connsiteY4" fmla="*/ 308777 h 2081221"/>
                    <a:gd name="connsiteX5" fmla="*/ 1394101 w 1437557"/>
                    <a:gd name="connsiteY5" fmla="*/ 976321 h 2081221"/>
                    <a:gd name="connsiteX6" fmla="*/ 733701 w 1437557"/>
                    <a:gd name="connsiteY6" fmla="*/ 2081221 h 2081221"/>
                    <a:gd name="connsiteX0" fmla="*/ 733701 w 1437557"/>
                    <a:gd name="connsiteY0" fmla="*/ 2081221 h 2081221"/>
                    <a:gd name="connsiteX1" fmla="*/ 59807 w 1437557"/>
                    <a:gd name="connsiteY1" fmla="*/ 1006483 h 2081221"/>
                    <a:gd name="connsiteX2" fmla="*/ 150295 w 1437557"/>
                    <a:gd name="connsiteY2" fmla="*/ 265915 h 2081221"/>
                    <a:gd name="connsiteX3" fmla="*/ 717032 w 1437557"/>
                    <a:gd name="connsiteY3" fmla="*/ 8 h 2081221"/>
                    <a:gd name="connsiteX4" fmla="*/ 1323458 w 1437557"/>
                    <a:gd name="connsiteY4" fmla="*/ 308777 h 2081221"/>
                    <a:gd name="connsiteX5" fmla="*/ 1394101 w 1437557"/>
                    <a:gd name="connsiteY5" fmla="*/ 976321 h 2081221"/>
                    <a:gd name="connsiteX6" fmla="*/ 733701 w 1437557"/>
                    <a:gd name="connsiteY6" fmla="*/ 2081221 h 2081221"/>
                    <a:gd name="connsiteX0" fmla="*/ 737934 w 1441790"/>
                    <a:gd name="connsiteY0" fmla="*/ 2081221 h 2081221"/>
                    <a:gd name="connsiteX1" fmla="*/ 64040 w 1441790"/>
                    <a:gd name="connsiteY1" fmla="*/ 1006483 h 2081221"/>
                    <a:gd name="connsiteX2" fmla="*/ 154528 w 1441790"/>
                    <a:gd name="connsiteY2" fmla="*/ 265915 h 2081221"/>
                    <a:gd name="connsiteX3" fmla="*/ 721265 w 1441790"/>
                    <a:gd name="connsiteY3" fmla="*/ 8 h 2081221"/>
                    <a:gd name="connsiteX4" fmla="*/ 1327691 w 1441790"/>
                    <a:gd name="connsiteY4" fmla="*/ 308777 h 2081221"/>
                    <a:gd name="connsiteX5" fmla="*/ 1398334 w 1441790"/>
                    <a:gd name="connsiteY5" fmla="*/ 976321 h 2081221"/>
                    <a:gd name="connsiteX6" fmla="*/ 737934 w 1441790"/>
                    <a:gd name="connsiteY6" fmla="*/ 2081221 h 208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790" h="2081221">
                      <a:moveTo>
                        <a:pt x="737934" y="2081221"/>
                      </a:moveTo>
                      <a:lnTo>
                        <a:pt x="64040" y="1006483"/>
                      </a:lnTo>
                      <a:cubicBezTo>
                        <a:pt x="-70104" y="659615"/>
                        <a:pt x="29116" y="455621"/>
                        <a:pt x="154528" y="265915"/>
                      </a:cubicBezTo>
                      <a:cubicBezTo>
                        <a:pt x="280734" y="105842"/>
                        <a:pt x="516478" y="537"/>
                        <a:pt x="721265" y="8"/>
                      </a:cubicBezTo>
                      <a:cubicBezTo>
                        <a:pt x="956745" y="-1051"/>
                        <a:pt x="1166031" y="97904"/>
                        <a:pt x="1327691" y="308777"/>
                      </a:cubicBezTo>
                      <a:cubicBezTo>
                        <a:pt x="1453633" y="547961"/>
                        <a:pt x="1472417" y="777619"/>
                        <a:pt x="1398334" y="976321"/>
                      </a:cubicBezTo>
                      <a:lnTo>
                        <a:pt x="737934" y="2081221"/>
                      </a:lnTo>
                      <a:close/>
                    </a:path>
                  </a:pathLst>
                </a:custGeom>
                <a:solidFill>
                  <a:srgbClr val="8C8C8C"/>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77777"/>
                    </a:solidFill>
                  </a:endParaRPr>
                </a:p>
              </p:txBody>
            </p:sp>
          </p:grpSp>
          <p:sp>
            <p:nvSpPr>
              <p:cNvPr id="71" name="Right Arrow 70"/>
              <p:cNvSpPr/>
              <p:nvPr/>
            </p:nvSpPr>
            <p:spPr>
              <a:xfrm>
                <a:off x="7919545" y="3474788"/>
                <a:ext cx="326946" cy="29058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GB"/>
              </a:p>
            </p:txBody>
          </p:sp>
        </p:grpSp>
        <p:sp>
          <p:nvSpPr>
            <p:cNvPr id="37" name="Oval 36"/>
            <p:cNvSpPr/>
            <p:nvPr/>
          </p:nvSpPr>
          <p:spPr>
            <a:xfrm>
              <a:off x="10783928" y="2971478"/>
              <a:ext cx="1366842" cy="1371930"/>
            </a:xfrm>
            <a:prstGeom prst="ellipse">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b="1" dirty="0" smtClean="0">
                  <a:solidFill>
                    <a:srgbClr val="FFFF00"/>
                  </a:solidFill>
                  <a:cs typeface="Arial" panose="020B0604020202020204" pitchFamily="34" charset="0"/>
                </a:rPr>
                <a:t>2030</a:t>
              </a:r>
              <a:endParaRPr lang="en-GB" sz="2800" b="1" dirty="0">
                <a:solidFill>
                  <a:srgbClr val="FFFF00"/>
                </a:solidFill>
                <a:cs typeface="Arial" panose="020B0604020202020204" pitchFamily="34" charset="0"/>
              </a:endParaRPr>
            </a:p>
          </p:txBody>
        </p:sp>
      </p:grpSp>
      <p:sp>
        <p:nvSpPr>
          <p:cNvPr id="112647" name="Title 1"/>
          <p:cNvSpPr txBox="1">
            <a:spLocks/>
          </p:cNvSpPr>
          <p:nvPr/>
        </p:nvSpPr>
        <p:spPr bwMode="auto">
          <a:xfrm>
            <a:off x="2079625" y="-15875"/>
            <a:ext cx="10112375" cy="788988"/>
          </a:xfrm>
          <a:prstGeom prst="rect">
            <a:avLst/>
          </a:prstGeom>
          <a:noFill/>
          <a:ln w="9525">
            <a:noFill/>
            <a:miter lim="800000"/>
            <a:headEnd/>
            <a:tailEnd/>
          </a:ln>
        </p:spPr>
        <p:txBody>
          <a:bodyPr anchor="ctr"/>
          <a:lstStyle/>
          <a:p>
            <a:pPr>
              <a:lnSpc>
                <a:spcPct val="90000"/>
              </a:lnSpc>
            </a:pPr>
            <a:r>
              <a:rPr lang="en-GB" sz="4800" dirty="0">
                <a:solidFill>
                  <a:schemeClr val="bg1"/>
                </a:solidFill>
                <a:cs typeface="Arial" charset="0"/>
              </a:rPr>
              <a:t>b</a:t>
            </a:r>
            <a:r>
              <a:rPr lang="en-GB" sz="4800" dirty="0" smtClean="0">
                <a:solidFill>
                  <a:schemeClr val="bg1"/>
                </a:solidFill>
                <a:cs typeface="Arial" charset="0"/>
              </a:rPr>
              <a:t>. </a:t>
            </a:r>
            <a:r>
              <a:rPr lang="en-GB" sz="4800" dirty="0" err="1">
                <a:solidFill>
                  <a:schemeClr val="bg1"/>
                </a:solidFill>
                <a:cs typeface="Arial" charset="0"/>
              </a:rPr>
              <a:t>Mục</a:t>
            </a:r>
            <a:r>
              <a:rPr lang="en-GB" sz="4800" dirty="0">
                <a:solidFill>
                  <a:schemeClr val="bg1"/>
                </a:solidFill>
                <a:cs typeface="Arial" charset="0"/>
              </a:rPr>
              <a:t> </a:t>
            </a:r>
            <a:r>
              <a:rPr lang="en-GB" sz="4800" dirty="0" err="1">
                <a:solidFill>
                  <a:schemeClr val="bg1"/>
                </a:solidFill>
                <a:cs typeface="Arial" charset="0"/>
              </a:rPr>
              <a:t>tiêu</a:t>
            </a:r>
            <a:endParaRPr lang="en-GB" sz="4800" dirty="0">
              <a:solidFill>
                <a:schemeClr val="bg1"/>
              </a:solidFill>
              <a:cs typeface="Arial" charset="0"/>
            </a:endParaRPr>
          </a:p>
        </p:txBody>
      </p:sp>
      <p:pic>
        <p:nvPicPr>
          <p:cNvPr id="11266" name="Picture 2" descr="C:\Users\KhanhNH\Desktop\NGT8 K12\NQ SO 36\25cntt.jpg"/>
          <p:cNvPicPr>
            <a:picLocks noChangeAspect="1" noChangeArrowheads="1"/>
          </p:cNvPicPr>
          <p:nvPr/>
        </p:nvPicPr>
        <p:blipFill>
          <a:blip r:embed="rId3"/>
          <a:srcRect/>
          <a:stretch>
            <a:fillRect/>
          </a:stretch>
        </p:blipFill>
        <p:spPr bwMode="auto">
          <a:xfrm>
            <a:off x="5700395" y="758762"/>
            <a:ext cx="6478622" cy="2280460"/>
          </a:xfrm>
          <a:prstGeom prst="rect">
            <a:avLst/>
          </a:prstGeom>
          <a:noFill/>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600" decel="100000"/>
                                        <p:tgtEl>
                                          <p:spTgt spid="70"/>
                                        </p:tgtEl>
                                      </p:cBhvr>
                                    </p:animEffect>
                                    <p:anim calcmode="lin" valueType="num">
                                      <p:cBhvr>
                                        <p:cTn id="8" dur="1600" decel="100000" fill="hold"/>
                                        <p:tgtEl>
                                          <p:spTgt spid="70"/>
                                        </p:tgtEl>
                                        <p:attrNameLst>
                                          <p:attrName>style.rotation</p:attrName>
                                        </p:attrNameLst>
                                      </p:cBhvr>
                                      <p:tavLst>
                                        <p:tav tm="0">
                                          <p:val>
                                            <p:fltVal val="-90"/>
                                          </p:val>
                                        </p:tav>
                                        <p:tav tm="100000">
                                          <p:val>
                                            <p:fltVal val="0"/>
                                          </p:val>
                                        </p:tav>
                                      </p:tavLst>
                                    </p:anim>
                                    <p:anim calcmode="lin" valueType="num">
                                      <p:cBhvr>
                                        <p:cTn id="9" dur="1600" decel="100000" fill="hold"/>
                                        <p:tgtEl>
                                          <p:spTgt spid="70"/>
                                        </p:tgtEl>
                                        <p:attrNameLst>
                                          <p:attrName>ppt_x</p:attrName>
                                        </p:attrNameLst>
                                      </p:cBhvr>
                                      <p:tavLst>
                                        <p:tav tm="0">
                                          <p:val>
                                            <p:strVal val="#ppt_x+0.4"/>
                                          </p:val>
                                        </p:tav>
                                        <p:tav tm="100000">
                                          <p:val>
                                            <p:strVal val="#ppt_x-0.05"/>
                                          </p:val>
                                        </p:tav>
                                      </p:tavLst>
                                    </p:anim>
                                    <p:anim calcmode="lin" valueType="num">
                                      <p:cBhvr>
                                        <p:cTn id="10" dur="1600" decel="100000" fill="hold"/>
                                        <p:tgtEl>
                                          <p:spTgt spid="70"/>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70"/>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7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2"/>
          <p:cNvGrpSpPr>
            <a:grpSpLocks/>
          </p:cNvGrpSpPr>
          <p:nvPr/>
        </p:nvGrpSpPr>
        <p:grpSpPr bwMode="auto">
          <a:xfrm>
            <a:off x="130175" y="2625725"/>
            <a:ext cx="1373188" cy="2054225"/>
            <a:chOff x="2879401" y="1603375"/>
            <a:chExt cx="1373187" cy="2054225"/>
          </a:xfrm>
        </p:grpSpPr>
        <p:grpSp>
          <p:nvGrpSpPr>
            <p:cNvPr id="4" name="Group 3"/>
            <p:cNvGrpSpPr>
              <a:grpSpLocks/>
            </p:cNvGrpSpPr>
            <p:nvPr/>
          </p:nvGrpSpPr>
          <p:grpSpPr bwMode="auto">
            <a:xfrm>
              <a:off x="3481354" y="3544152"/>
              <a:ext cx="113430" cy="113448"/>
              <a:chOff x="3438253" y="3519641"/>
              <a:chExt cx="163316" cy="163316"/>
            </a:xfrm>
            <a:solidFill>
              <a:srgbClr val="2E95C0"/>
            </a:solidFill>
          </p:grpSpPr>
          <p:sp>
            <p:nvSpPr>
              <p:cNvPr id="42" name="Oval 41"/>
              <p:cNvSpPr/>
              <p:nvPr/>
            </p:nvSpPr>
            <p:spPr>
              <a:xfrm>
                <a:off x="3438302" y="3520701"/>
                <a:ext cx="162282" cy="162256"/>
              </a:xfrm>
              <a:prstGeom prst="ellipse">
                <a:avLst/>
              </a:prstGeom>
              <a:grpFill/>
              <a:ln w="3175">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77777"/>
                  </a:solidFill>
                </a:endParaRPr>
              </a:p>
            </p:txBody>
          </p:sp>
          <p:sp>
            <p:nvSpPr>
              <p:cNvPr id="43" name="Oval 42"/>
              <p:cNvSpPr/>
              <p:nvPr/>
            </p:nvSpPr>
            <p:spPr>
              <a:xfrm>
                <a:off x="3468015" y="3550409"/>
                <a:ext cx="102856" cy="102840"/>
              </a:xfrm>
              <a:prstGeom prst="ellipse">
                <a:avLst/>
              </a:pr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77777"/>
                  </a:solidFill>
                </a:endParaRPr>
              </a:p>
            </p:txBody>
          </p:sp>
        </p:grpSp>
        <p:sp>
          <p:nvSpPr>
            <p:cNvPr id="41" name="Teardrop 40"/>
            <p:cNvSpPr/>
            <p:nvPr/>
          </p:nvSpPr>
          <p:spPr bwMode="auto">
            <a:xfrm rot="8111378">
              <a:off x="2923851" y="1603375"/>
              <a:ext cx="1243012" cy="1243013"/>
            </a:xfrm>
            <a:prstGeom prst="teardrop">
              <a:avLst>
                <a:gd name="adj" fmla="val 137338"/>
              </a:avLst>
            </a:prstGeom>
            <a:solidFill>
              <a:srgbClr val="2E95C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77777"/>
                </a:solidFill>
              </a:endParaRPr>
            </a:p>
          </p:txBody>
        </p:sp>
        <p:sp>
          <p:nvSpPr>
            <p:cNvPr id="44" name="TextBox 279"/>
            <p:cNvSpPr txBox="1">
              <a:spLocks noChangeArrowheads="1"/>
            </p:cNvSpPr>
            <p:nvPr/>
          </p:nvSpPr>
          <p:spPr bwMode="auto">
            <a:xfrm>
              <a:off x="2879401" y="1873250"/>
              <a:ext cx="1373187" cy="708025"/>
            </a:xfrm>
            <a:prstGeom prst="rect">
              <a:avLst/>
            </a:prstGeom>
            <a:noFill/>
            <a:ln>
              <a:noFill/>
            </a:ln>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fontAlgn="auto">
                <a:spcBef>
                  <a:spcPct val="0"/>
                </a:spcBef>
                <a:spcAft>
                  <a:spcPts val="0"/>
                </a:spcAft>
                <a:buFontTx/>
                <a:buNone/>
                <a:defRPr/>
              </a:pPr>
              <a:r>
                <a:rPr lang="en-US" altLang="en-US" sz="4000" b="1" dirty="0">
                  <a:solidFill>
                    <a:srgbClr val="FFFFFF"/>
                  </a:solidFill>
                  <a:latin typeface="+mn-lt"/>
                </a:rPr>
                <a:t>5</a:t>
              </a:r>
            </a:p>
          </p:txBody>
        </p:sp>
      </p:grpSp>
      <p:sp>
        <p:nvSpPr>
          <p:cNvPr id="70" name="TextBox 264"/>
          <p:cNvSpPr txBox="1">
            <a:spLocks noChangeArrowheads="1"/>
          </p:cNvSpPr>
          <p:nvPr/>
        </p:nvSpPr>
        <p:spPr bwMode="auto">
          <a:xfrm>
            <a:off x="1503363" y="2467528"/>
            <a:ext cx="10094912" cy="1328023"/>
          </a:xfrm>
          <a:prstGeom prst="roundRect">
            <a:avLst/>
          </a:prstGeom>
          <a:solidFill>
            <a:srgbClr val="00B0F0"/>
          </a:solidFill>
          <a:ln>
            <a:noFill/>
          </a:ln>
          <a:extLst/>
        </p:spPr>
        <p:txBody>
          <a:bodyPr anchor="ctr">
            <a:spAutoFit/>
          </a:bodyPr>
          <a:lstStyle>
            <a:lvl1pPr marL="171450" indent="-17145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indent="0" algn="just" fontAlgn="auto">
              <a:spcBef>
                <a:spcPct val="0"/>
              </a:spcBef>
              <a:spcAft>
                <a:spcPts val="0"/>
              </a:spcAft>
              <a:buNone/>
              <a:defRPr/>
            </a:pPr>
            <a:r>
              <a:rPr lang="vi-VN" sz="3600" spc="-150" dirty="0" smtClean="0">
                <a:solidFill>
                  <a:srgbClr val="002060"/>
                </a:solidFill>
                <a:latin typeface="Times New Roman" panose="02020603050405020304" pitchFamily="18" charset="0"/>
                <a:cs typeface="Times New Roman" panose="02020603050405020304" pitchFamily="18" charset="0"/>
              </a:rPr>
              <a:t>Về môi trường, ứng phó với biến đổi khí hậu, nước biển dâng</a:t>
            </a:r>
            <a:endParaRPr lang="en-US" sz="3600" spc="-150" dirty="0" smtClean="0">
              <a:solidFill>
                <a:srgbClr val="002060"/>
              </a:solidFill>
              <a:latin typeface="Times New Roman" panose="02020603050405020304" pitchFamily="18" charset="0"/>
              <a:cs typeface="Times New Roman" panose="02020603050405020304" pitchFamily="18" charset="0"/>
            </a:endParaRPr>
          </a:p>
        </p:txBody>
      </p:sp>
      <p:grpSp>
        <p:nvGrpSpPr>
          <p:cNvPr id="5" name="Group 4"/>
          <p:cNvGrpSpPr>
            <a:grpSpLocks/>
          </p:cNvGrpSpPr>
          <p:nvPr/>
        </p:nvGrpSpPr>
        <p:grpSpPr bwMode="auto">
          <a:xfrm>
            <a:off x="41275" y="4060370"/>
            <a:ext cx="12150725" cy="1371600"/>
            <a:chOff x="-1" y="2971478"/>
            <a:chExt cx="12150771" cy="1371930"/>
          </a:xfrm>
        </p:grpSpPr>
        <p:grpSp>
          <p:nvGrpSpPr>
            <p:cNvPr id="6" name="Group 71"/>
            <p:cNvGrpSpPr>
              <a:grpSpLocks/>
            </p:cNvGrpSpPr>
            <p:nvPr/>
          </p:nvGrpSpPr>
          <p:grpSpPr bwMode="auto">
            <a:xfrm>
              <a:off x="-1" y="3453883"/>
              <a:ext cx="10783231" cy="396000"/>
              <a:chOff x="666491" y="3401434"/>
              <a:chExt cx="7579509" cy="396000"/>
            </a:xfrm>
          </p:grpSpPr>
          <p:grpSp>
            <p:nvGrpSpPr>
              <p:cNvPr id="7" name="Group 21"/>
              <p:cNvGrpSpPr>
                <a:grpSpLocks/>
              </p:cNvGrpSpPr>
              <p:nvPr/>
            </p:nvGrpSpPr>
            <p:grpSpPr bwMode="auto">
              <a:xfrm>
                <a:off x="666491" y="3401434"/>
                <a:ext cx="7560000" cy="396000"/>
                <a:chOff x="697015" y="3451420"/>
                <a:chExt cx="7151585" cy="290232"/>
              </a:xfrm>
            </p:grpSpPr>
            <p:cxnSp>
              <p:nvCxnSpPr>
                <p:cNvPr id="10" name="Straight Connector 9"/>
                <p:cNvCxnSpPr>
                  <a:stCxn id="11" idx="0"/>
                </p:cNvCxnSpPr>
                <p:nvPr/>
              </p:nvCxnSpPr>
              <p:spPr>
                <a:xfrm>
                  <a:off x="1090744" y="3592465"/>
                  <a:ext cx="6758830" cy="22111"/>
                </a:xfrm>
                <a:prstGeom prst="line">
                  <a:avLst/>
                </a:prstGeom>
                <a:ln>
                  <a:solidFill>
                    <a:srgbClr val="8C8C8C"/>
                  </a:solidFill>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bwMode="auto">
                <a:xfrm rot="16200000">
                  <a:off x="748990" y="3399673"/>
                  <a:ext cx="289780" cy="393729"/>
                </a:xfrm>
                <a:custGeom>
                  <a:avLst/>
                  <a:gdLst>
                    <a:gd name="connsiteX0" fmla="*/ 685800 w 1346200"/>
                    <a:gd name="connsiteY0" fmla="*/ 2095500 h 2095500"/>
                    <a:gd name="connsiteX1" fmla="*/ 0 w 1346200"/>
                    <a:gd name="connsiteY1" fmla="*/ 1035050 h 2095500"/>
                    <a:gd name="connsiteX2" fmla="*/ 95250 w 1346200"/>
                    <a:gd name="connsiteY2" fmla="*/ 273050 h 2095500"/>
                    <a:gd name="connsiteX3" fmla="*/ 666750 w 1346200"/>
                    <a:gd name="connsiteY3" fmla="*/ 0 h 2095500"/>
                    <a:gd name="connsiteX4" fmla="*/ 1282700 w 1346200"/>
                    <a:gd name="connsiteY4" fmla="*/ 311150 h 2095500"/>
                    <a:gd name="connsiteX5" fmla="*/ 1346200 w 1346200"/>
                    <a:gd name="connsiteY5" fmla="*/ 990600 h 2095500"/>
                    <a:gd name="connsiteX6" fmla="*/ 685800 w 1346200"/>
                    <a:gd name="connsiteY6" fmla="*/ 2095500 h 2095500"/>
                    <a:gd name="connsiteX0" fmla="*/ 673894 w 1334294"/>
                    <a:gd name="connsiteY0" fmla="*/ 2095500 h 2095500"/>
                    <a:gd name="connsiteX1" fmla="*/ 0 w 1334294"/>
                    <a:gd name="connsiteY1" fmla="*/ 1020762 h 2095500"/>
                    <a:gd name="connsiteX2" fmla="*/ 83344 w 1334294"/>
                    <a:gd name="connsiteY2" fmla="*/ 273050 h 2095500"/>
                    <a:gd name="connsiteX3" fmla="*/ 654844 w 1334294"/>
                    <a:gd name="connsiteY3" fmla="*/ 0 h 2095500"/>
                    <a:gd name="connsiteX4" fmla="*/ 1270794 w 1334294"/>
                    <a:gd name="connsiteY4" fmla="*/ 311150 h 2095500"/>
                    <a:gd name="connsiteX5" fmla="*/ 1334294 w 1334294"/>
                    <a:gd name="connsiteY5" fmla="*/ 990600 h 2095500"/>
                    <a:gd name="connsiteX6" fmla="*/ 673894 w 1334294"/>
                    <a:gd name="connsiteY6" fmla="*/ 2095500 h 2095500"/>
                    <a:gd name="connsiteX0" fmla="*/ 717354 w 1377754"/>
                    <a:gd name="connsiteY0" fmla="*/ 2095500 h 2095500"/>
                    <a:gd name="connsiteX1" fmla="*/ 43460 w 1377754"/>
                    <a:gd name="connsiteY1" fmla="*/ 1020762 h 2095500"/>
                    <a:gd name="connsiteX2" fmla="*/ 126804 w 1377754"/>
                    <a:gd name="connsiteY2" fmla="*/ 273050 h 2095500"/>
                    <a:gd name="connsiteX3" fmla="*/ 698304 w 1377754"/>
                    <a:gd name="connsiteY3" fmla="*/ 0 h 2095500"/>
                    <a:gd name="connsiteX4" fmla="*/ 1314254 w 1377754"/>
                    <a:gd name="connsiteY4" fmla="*/ 311150 h 2095500"/>
                    <a:gd name="connsiteX5" fmla="*/ 1377754 w 1377754"/>
                    <a:gd name="connsiteY5" fmla="*/ 990600 h 2095500"/>
                    <a:gd name="connsiteX6" fmla="*/ 717354 w 1377754"/>
                    <a:gd name="connsiteY6" fmla="*/ 2095500 h 2095500"/>
                    <a:gd name="connsiteX0" fmla="*/ 730807 w 1391207"/>
                    <a:gd name="connsiteY0" fmla="*/ 2095500 h 2095500"/>
                    <a:gd name="connsiteX1" fmla="*/ 56913 w 1391207"/>
                    <a:gd name="connsiteY1" fmla="*/ 1020762 h 2095500"/>
                    <a:gd name="connsiteX2" fmla="*/ 140257 w 1391207"/>
                    <a:gd name="connsiteY2" fmla="*/ 273050 h 2095500"/>
                    <a:gd name="connsiteX3" fmla="*/ 711757 w 1391207"/>
                    <a:gd name="connsiteY3" fmla="*/ 0 h 2095500"/>
                    <a:gd name="connsiteX4" fmla="*/ 1327707 w 1391207"/>
                    <a:gd name="connsiteY4" fmla="*/ 311150 h 2095500"/>
                    <a:gd name="connsiteX5" fmla="*/ 1391207 w 1391207"/>
                    <a:gd name="connsiteY5" fmla="*/ 990600 h 2095500"/>
                    <a:gd name="connsiteX6" fmla="*/ 730807 w 1391207"/>
                    <a:gd name="connsiteY6" fmla="*/ 2095500 h 2095500"/>
                    <a:gd name="connsiteX0" fmla="*/ 729076 w 1389476"/>
                    <a:gd name="connsiteY0" fmla="*/ 2095500 h 2095500"/>
                    <a:gd name="connsiteX1" fmla="*/ 55182 w 1389476"/>
                    <a:gd name="connsiteY1" fmla="*/ 1020762 h 2095500"/>
                    <a:gd name="connsiteX2" fmla="*/ 145670 w 1389476"/>
                    <a:gd name="connsiteY2" fmla="*/ 280194 h 2095500"/>
                    <a:gd name="connsiteX3" fmla="*/ 710026 w 1389476"/>
                    <a:gd name="connsiteY3" fmla="*/ 0 h 2095500"/>
                    <a:gd name="connsiteX4" fmla="*/ 1325976 w 1389476"/>
                    <a:gd name="connsiteY4" fmla="*/ 311150 h 2095500"/>
                    <a:gd name="connsiteX5" fmla="*/ 1389476 w 1389476"/>
                    <a:gd name="connsiteY5" fmla="*/ 990600 h 2095500"/>
                    <a:gd name="connsiteX6" fmla="*/ 729076 w 1389476"/>
                    <a:gd name="connsiteY6" fmla="*/ 2095500 h 2095500"/>
                    <a:gd name="connsiteX0" fmla="*/ 731585 w 1391985"/>
                    <a:gd name="connsiteY0" fmla="*/ 2095500 h 2095500"/>
                    <a:gd name="connsiteX1" fmla="*/ 57691 w 1391985"/>
                    <a:gd name="connsiteY1" fmla="*/ 1020762 h 2095500"/>
                    <a:gd name="connsiteX2" fmla="*/ 148179 w 1391985"/>
                    <a:gd name="connsiteY2" fmla="*/ 280194 h 2095500"/>
                    <a:gd name="connsiteX3" fmla="*/ 712535 w 1391985"/>
                    <a:gd name="connsiteY3" fmla="*/ 0 h 2095500"/>
                    <a:gd name="connsiteX4" fmla="*/ 1328485 w 1391985"/>
                    <a:gd name="connsiteY4" fmla="*/ 311150 h 2095500"/>
                    <a:gd name="connsiteX5" fmla="*/ 1391985 w 1391985"/>
                    <a:gd name="connsiteY5" fmla="*/ 990600 h 2095500"/>
                    <a:gd name="connsiteX6" fmla="*/ 731585 w 1391985"/>
                    <a:gd name="connsiteY6" fmla="*/ 2095500 h 2095500"/>
                    <a:gd name="connsiteX0" fmla="*/ 731585 w 1391985"/>
                    <a:gd name="connsiteY0" fmla="*/ 2095500 h 2095500"/>
                    <a:gd name="connsiteX1" fmla="*/ 57691 w 1391985"/>
                    <a:gd name="connsiteY1" fmla="*/ 1020762 h 2095500"/>
                    <a:gd name="connsiteX2" fmla="*/ 148179 w 1391985"/>
                    <a:gd name="connsiteY2" fmla="*/ 280194 h 2095500"/>
                    <a:gd name="connsiteX3" fmla="*/ 712535 w 1391985"/>
                    <a:gd name="connsiteY3" fmla="*/ 0 h 2095500"/>
                    <a:gd name="connsiteX4" fmla="*/ 1328485 w 1391985"/>
                    <a:gd name="connsiteY4" fmla="*/ 311150 h 2095500"/>
                    <a:gd name="connsiteX5" fmla="*/ 1391985 w 1391985"/>
                    <a:gd name="connsiteY5" fmla="*/ 990600 h 2095500"/>
                    <a:gd name="connsiteX6" fmla="*/ 731585 w 1391985"/>
                    <a:gd name="connsiteY6" fmla="*/ 2095500 h 2095500"/>
                    <a:gd name="connsiteX0" fmla="*/ 731585 w 1391985"/>
                    <a:gd name="connsiteY0" fmla="*/ 2081213 h 2081213"/>
                    <a:gd name="connsiteX1" fmla="*/ 57691 w 1391985"/>
                    <a:gd name="connsiteY1" fmla="*/ 1006475 h 2081213"/>
                    <a:gd name="connsiteX2" fmla="*/ 148179 w 1391985"/>
                    <a:gd name="connsiteY2" fmla="*/ 265907 h 2081213"/>
                    <a:gd name="connsiteX3" fmla="*/ 714916 w 1391985"/>
                    <a:gd name="connsiteY3" fmla="*/ 0 h 2081213"/>
                    <a:gd name="connsiteX4" fmla="*/ 1328485 w 1391985"/>
                    <a:gd name="connsiteY4" fmla="*/ 296863 h 2081213"/>
                    <a:gd name="connsiteX5" fmla="*/ 1391985 w 1391985"/>
                    <a:gd name="connsiteY5" fmla="*/ 976313 h 2081213"/>
                    <a:gd name="connsiteX6" fmla="*/ 731585 w 1391985"/>
                    <a:gd name="connsiteY6" fmla="*/ 2081213 h 2081213"/>
                    <a:gd name="connsiteX0" fmla="*/ 731585 w 1391985"/>
                    <a:gd name="connsiteY0" fmla="*/ 2081213 h 2081213"/>
                    <a:gd name="connsiteX1" fmla="*/ 57691 w 1391985"/>
                    <a:gd name="connsiteY1" fmla="*/ 1006475 h 2081213"/>
                    <a:gd name="connsiteX2" fmla="*/ 148179 w 1391985"/>
                    <a:gd name="connsiteY2" fmla="*/ 265907 h 2081213"/>
                    <a:gd name="connsiteX3" fmla="*/ 714916 w 1391985"/>
                    <a:gd name="connsiteY3" fmla="*/ 0 h 2081213"/>
                    <a:gd name="connsiteX4" fmla="*/ 1328485 w 1391985"/>
                    <a:gd name="connsiteY4" fmla="*/ 296863 h 2081213"/>
                    <a:gd name="connsiteX5" fmla="*/ 1391985 w 1391985"/>
                    <a:gd name="connsiteY5" fmla="*/ 976313 h 2081213"/>
                    <a:gd name="connsiteX6" fmla="*/ 731585 w 1391985"/>
                    <a:gd name="connsiteY6" fmla="*/ 2081213 h 2081213"/>
                    <a:gd name="connsiteX0" fmla="*/ 731585 w 1391985"/>
                    <a:gd name="connsiteY0" fmla="*/ 2081217 h 2081217"/>
                    <a:gd name="connsiteX1" fmla="*/ 57691 w 1391985"/>
                    <a:gd name="connsiteY1" fmla="*/ 1006479 h 2081217"/>
                    <a:gd name="connsiteX2" fmla="*/ 148179 w 1391985"/>
                    <a:gd name="connsiteY2" fmla="*/ 265911 h 2081217"/>
                    <a:gd name="connsiteX3" fmla="*/ 714916 w 1391985"/>
                    <a:gd name="connsiteY3" fmla="*/ 4 h 2081217"/>
                    <a:gd name="connsiteX4" fmla="*/ 1328485 w 1391985"/>
                    <a:gd name="connsiteY4" fmla="*/ 296867 h 2081217"/>
                    <a:gd name="connsiteX5" fmla="*/ 1391985 w 1391985"/>
                    <a:gd name="connsiteY5" fmla="*/ 976317 h 2081217"/>
                    <a:gd name="connsiteX6" fmla="*/ 731585 w 1391985"/>
                    <a:gd name="connsiteY6" fmla="*/ 2081217 h 2081217"/>
                    <a:gd name="connsiteX0" fmla="*/ 731585 w 1391985"/>
                    <a:gd name="connsiteY0" fmla="*/ 2081217 h 2081217"/>
                    <a:gd name="connsiteX1" fmla="*/ 57691 w 1391985"/>
                    <a:gd name="connsiteY1" fmla="*/ 1006479 h 2081217"/>
                    <a:gd name="connsiteX2" fmla="*/ 148179 w 1391985"/>
                    <a:gd name="connsiteY2" fmla="*/ 265911 h 2081217"/>
                    <a:gd name="connsiteX3" fmla="*/ 714916 w 1391985"/>
                    <a:gd name="connsiteY3" fmla="*/ 4 h 2081217"/>
                    <a:gd name="connsiteX4" fmla="*/ 1321342 w 1391985"/>
                    <a:gd name="connsiteY4" fmla="*/ 308773 h 2081217"/>
                    <a:gd name="connsiteX5" fmla="*/ 1391985 w 1391985"/>
                    <a:gd name="connsiteY5" fmla="*/ 976317 h 2081217"/>
                    <a:gd name="connsiteX6" fmla="*/ 731585 w 1391985"/>
                    <a:gd name="connsiteY6" fmla="*/ 2081217 h 2081217"/>
                    <a:gd name="connsiteX0" fmla="*/ 731585 w 1391985"/>
                    <a:gd name="connsiteY0" fmla="*/ 2081221 h 2081221"/>
                    <a:gd name="connsiteX1" fmla="*/ 57691 w 1391985"/>
                    <a:gd name="connsiteY1" fmla="*/ 1006483 h 2081221"/>
                    <a:gd name="connsiteX2" fmla="*/ 148179 w 1391985"/>
                    <a:gd name="connsiteY2" fmla="*/ 265915 h 2081221"/>
                    <a:gd name="connsiteX3" fmla="*/ 714916 w 1391985"/>
                    <a:gd name="connsiteY3" fmla="*/ 8 h 2081221"/>
                    <a:gd name="connsiteX4" fmla="*/ 1321342 w 1391985"/>
                    <a:gd name="connsiteY4" fmla="*/ 308777 h 2081221"/>
                    <a:gd name="connsiteX5" fmla="*/ 1391985 w 1391985"/>
                    <a:gd name="connsiteY5" fmla="*/ 976321 h 2081221"/>
                    <a:gd name="connsiteX6" fmla="*/ 731585 w 1391985"/>
                    <a:gd name="connsiteY6" fmla="*/ 2081221 h 2081221"/>
                    <a:gd name="connsiteX0" fmla="*/ 731585 w 1395120"/>
                    <a:gd name="connsiteY0" fmla="*/ 2081221 h 2081221"/>
                    <a:gd name="connsiteX1" fmla="*/ 57691 w 1395120"/>
                    <a:gd name="connsiteY1" fmla="*/ 1006483 h 2081221"/>
                    <a:gd name="connsiteX2" fmla="*/ 148179 w 1395120"/>
                    <a:gd name="connsiteY2" fmla="*/ 265915 h 2081221"/>
                    <a:gd name="connsiteX3" fmla="*/ 714916 w 1395120"/>
                    <a:gd name="connsiteY3" fmla="*/ 8 h 2081221"/>
                    <a:gd name="connsiteX4" fmla="*/ 1321342 w 1395120"/>
                    <a:gd name="connsiteY4" fmla="*/ 308777 h 2081221"/>
                    <a:gd name="connsiteX5" fmla="*/ 1391985 w 1395120"/>
                    <a:gd name="connsiteY5" fmla="*/ 976321 h 2081221"/>
                    <a:gd name="connsiteX6" fmla="*/ 731585 w 1395120"/>
                    <a:gd name="connsiteY6" fmla="*/ 2081221 h 2081221"/>
                    <a:gd name="connsiteX0" fmla="*/ 731585 w 1435441"/>
                    <a:gd name="connsiteY0" fmla="*/ 2081221 h 2081221"/>
                    <a:gd name="connsiteX1" fmla="*/ 57691 w 1435441"/>
                    <a:gd name="connsiteY1" fmla="*/ 1006483 h 2081221"/>
                    <a:gd name="connsiteX2" fmla="*/ 148179 w 1435441"/>
                    <a:gd name="connsiteY2" fmla="*/ 265915 h 2081221"/>
                    <a:gd name="connsiteX3" fmla="*/ 714916 w 1435441"/>
                    <a:gd name="connsiteY3" fmla="*/ 8 h 2081221"/>
                    <a:gd name="connsiteX4" fmla="*/ 1321342 w 1435441"/>
                    <a:gd name="connsiteY4" fmla="*/ 308777 h 2081221"/>
                    <a:gd name="connsiteX5" fmla="*/ 1391985 w 1435441"/>
                    <a:gd name="connsiteY5" fmla="*/ 976321 h 2081221"/>
                    <a:gd name="connsiteX6" fmla="*/ 731585 w 1435441"/>
                    <a:gd name="connsiteY6" fmla="*/ 2081221 h 2081221"/>
                    <a:gd name="connsiteX0" fmla="*/ 733701 w 1437557"/>
                    <a:gd name="connsiteY0" fmla="*/ 2081221 h 2081221"/>
                    <a:gd name="connsiteX1" fmla="*/ 59807 w 1437557"/>
                    <a:gd name="connsiteY1" fmla="*/ 1006483 h 2081221"/>
                    <a:gd name="connsiteX2" fmla="*/ 150295 w 1437557"/>
                    <a:gd name="connsiteY2" fmla="*/ 265915 h 2081221"/>
                    <a:gd name="connsiteX3" fmla="*/ 717032 w 1437557"/>
                    <a:gd name="connsiteY3" fmla="*/ 8 h 2081221"/>
                    <a:gd name="connsiteX4" fmla="*/ 1323458 w 1437557"/>
                    <a:gd name="connsiteY4" fmla="*/ 308777 h 2081221"/>
                    <a:gd name="connsiteX5" fmla="*/ 1394101 w 1437557"/>
                    <a:gd name="connsiteY5" fmla="*/ 976321 h 2081221"/>
                    <a:gd name="connsiteX6" fmla="*/ 733701 w 1437557"/>
                    <a:gd name="connsiteY6" fmla="*/ 2081221 h 2081221"/>
                    <a:gd name="connsiteX0" fmla="*/ 733701 w 1437557"/>
                    <a:gd name="connsiteY0" fmla="*/ 2081221 h 2081221"/>
                    <a:gd name="connsiteX1" fmla="*/ 59807 w 1437557"/>
                    <a:gd name="connsiteY1" fmla="*/ 1006483 h 2081221"/>
                    <a:gd name="connsiteX2" fmla="*/ 150295 w 1437557"/>
                    <a:gd name="connsiteY2" fmla="*/ 265915 h 2081221"/>
                    <a:gd name="connsiteX3" fmla="*/ 717032 w 1437557"/>
                    <a:gd name="connsiteY3" fmla="*/ 8 h 2081221"/>
                    <a:gd name="connsiteX4" fmla="*/ 1323458 w 1437557"/>
                    <a:gd name="connsiteY4" fmla="*/ 308777 h 2081221"/>
                    <a:gd name="connsiteX5" fmla="*/ 1394101 w 1437557"/>
                    <a:gd name="connsiteY5" fmla="*/ 976321 h 2081221"/>
                    <a:gd name="connsiteX6" fmla="*/ 733701 w 1437557"/>
                    <a:gd name="connsiteY6" fmla="*/ 2081221 h 2081221"/>
                    <a:gd name="connsiteX0" fmla="*/ 737934 w 1441790"/>
                    <a:gd name="connsiteY0" fmla="*/ 2081221 h 2081221"/>
                    <a:gd name="connsiteX1" fmla="*/ 64040 w 1441790"/>
                    <a:gd name="connsiteY1" fmla="*/ 1006483 h 2081221"/>
                    <a:gd name="connsiteX2" fmla="*/ 154528 w 1441790"/>
                    <a:gd name="connsiteY2" fmla="*/ 265915 h 2081221"/>
                    <a:gd name="connsiteX3" fmla="*/ 721265 w 1441790"/>
                    <a:gd name="connsiteY3" fmla="*/ 8 h 2081221"/>
                    <a:gd name="connsiteX4" fmla="*/ 1327691 w 1441790"/>
                    <a:gd name="connsiteY4" fmla="*/ 308777 h 2081221"/>
                    <a:gd name="connsiteX5" fmla="*/ 1398334 w 1441790"/>
                    <a:gd name="connsiteY5" fmla="*/ 976321 h 2081221"/>
                    <a:gd name="connsiteX6" fmla="*/ 737934 w 1441790"/>
                    <a:gd name="connsiteY6" fmla="*/ 2081221 h 208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790" h="2081221">
                      <a:moveTo>
                        <a:pt x="737934" y="2081221"/>
                      </a:moveTo>
                      <a:lnTo>
                        <a:pt x="64040" y="1006483"/>
                      </a:lnTo>
                      <a:cubicBezTo>
                        <a:pt x="-70104" y="659615"/>
                        <a:pt x="29116" y="455621"/>
                        <a:pt x="154528" y="265915"/>
                      </a:cubicBezTo>
                      <a:cubicBezTo>
                        <a:pt x="280734" y="105842"/>
                        <a:pt x="516478" y="537"/>
                        <a:pt x="721265" y="8"/>
                      </a:cubicBezTo>
                      <a:cubicBezTo>
                        <a:pt x="956745" y="-1051"/>
                        <a:pt x="1166031" y="97904"/>
                        <a:pt x="1327691" y="308777"/>
                      </a:cubicBezTo>
                      <a:cubicBezTo>
                        <a:pt x="1453633" y="547961"/>
                        <a:pt x="1472417" y="777619"/>
                        <a:pt x="1398334" y="976321"/>
                      </a:cubicBezTo>
                      <a:lnTo>
                        <a:pt x="737934" y="2081221"/>
                      </a:lnTo>
                      <a:close/>
                    </a:path>
                  </a:pathLst>
                </a:custGeom>
                <a:solidFill>
                  <a:srgbClr val="8C8C8C"/>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77777"/>
                    </a:solidFill>
                  </a:endParaRPr>
                </a:p>
              </p:txBody>
            </p:sp>
          </p:grpSp>
          <p:sp>
            <p:nvSpPr>
              <p:cNvPr id="71" name="Right Arrow 70"/>
              <p:cNvSpPr/>
              <p:nvPr/>
            </p:nvSpPr>
            <p:spPr>
              <a:xfrm>
                <a:off x="7919545" y="3474788"/>
                <a:ext cx="326946" cy="29058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GB"/>
              </a:p>
            </p:txBody>
          </p:sp>
        </p:grpSp>
        <p:sp>
          <p:nvSpPr>
            <p:cNvPr id="37" name="Oval 36"/>
            <p:cNvSpPr/>
            <p:nvPr/>
          </p:nvSpPr>
          <p:spPr>
            <a:xfrm>
              <a:off x="10783928" y="2971478"/>
              <a:ext cx="1366842" cy="1371930"/>
            </a:xfrm>
            <a:prstGeom prst="ellipse">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b="1" dirty="0" smtClean="0">
                  <a:solidFill>
                    <a:srgbClr val="FFFF00"/>
                  </a:solidFill>
                  <a:cs typeface="Arial" panose="020B0604020202020204" pitchFamily="34" charset="0"/>
                </a:rPr>
                <a:t>2030</a:t>
              </a:r>
              <a:endParaRPr lang="en-GB" sz="2800" b="1" dirty="0">
                <a:solidFill>
                  <a:srgbClr val="FFFF00"/>
                </a:solidFill>
                <a:cs typeface="Arial" panose="020B0604020202020204" pitchFamily="34" charset="0"/>
              </a:endParaRPr>
            </a:p>
          </p:txBody>
        </p:sp>
      </p:grpSp>
      <p:sp>
        <p:nvSpPr>
          <p:cNvPr id="112647" name="Title 1"/>
          <p:cNvSpPr txBox="1">
            <a:spLocks/>
          </p:cNvSpPr>
          <p:nvPr/>
        </p:nvSpPr>
        <p:spPr bwMode="auto">
          <a:xfrm>
            <a:off x="2079625" y="-15875"/>
            <a:ext cx="10112375" cy="788988"/>
          </a:xfrm>
          <a:prstGeom prst="rect">
            <a:avLst/>
          </a:prstGeom>
          <a:noFill/>
          <a:ln w="9525">
            <a:noFill/>
            <a:miter lim="800000"/>
            <a:headEnd/>
            <a:tailEnd/>
          </a:ln>
        </p:spPr>
        <p:txBody>
          <a:bodyPr anchor="ctr"/>
          <a:lstStyle/>
          <a:p>
            <a:pPr>
              <a:lnSpc>
                <a:spcPct val="90000"/>
              </a:lnSpc>
            </a:pPr>
            <a:r>
              <a:rPr lang="en-GB" sz="4800" dirty="0">
                <a:solidFill>
                  <a:schemeClr val="bg1"/>
                </a:solidFill>
                <a:cs typeface="Arial" charset="0"/>
              </a:rPr>
              <a:t>b</a:t>
            </a:r>
            <a:r>
              <a:rPr lang="en-GB" sz="4800" dirty="0" smtClean="0">
                <a:solidFill>
                  <a:schemeClr val="bg1"/>
                </a:solidFill>
                <a:cs typeface="Arial" charset="0"/>
              </a:rPr>
              <a:t>. </a:t>
            </a:r>
            <a:r>
              <a:rPr lang="en-GB" sz="4800" dirty="0" err="1">
                <a:solidFill>
                  <a:schemeClr val="bg1"/>
                </a:solidFill>
                <a:cs typeface="Arial" charset="0"/>
              </a:rPr>
              <a:t>Mục</a:t>
            </a:r>
            <a:r>
              <a:rPr lang="en-GB" sz="4800" dirty="0">
                <a:solidFill>
                  <a:schemeClr val="bg1"/>
                </a:solidFill>
                <a:cs typeface="Arial" charset="0"/>
              </a:rPr>
              <a:t> </a:t>
            </a:r>
            <a:r>
              <a:rPr lang="en-GB" sz="4800" dirty="0" err="1">
                <a:solidFill>
                  <a:schemeClr val="bg1"/>
                </a:solidFill>
                <a:cs typeface="Arial" charset="0"/>
              </a:rPr>
              <a:t>tiêu</a:t>
            </a:r>
            <a:endParaRPr lang="en-GB" sz="4800" dirty="0">
              <a:solidFill>
                <a:schemeClr val="bg1"/>
              </a:solidFill>
              <a:cs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600" decel="100000"/>
                                        <p:tgtEl>
                                          <p:spTgt spid="70"/>
                                        </p:tgtEl>
                                      </p:cBhvr>
                                    </p:animEffect>
                                    <p:anim calcmode="lin" valueType="num">
                                      <p:cBhvr>
                                        <p:cTn id="8" dur="1600" decel="100000" fill="hold"/>
                                        <p:tgtEl>
                                          <p:spTgt spid="70"/>
                                        </p:tgtEl>
                                        <p:attrNameLst>
                                          <p:attrName>style.rotation</p:attrName>
                                        </p:attrNameLst>
                                      </p:cBhvr>
                                      <p:tavLst>
                                        <p:tav tm="0">
                                          <p:val>
                                            <p:fltVal val="-90"/>
                                          </p:val>
                                        </p:tav>
                                        <p:tav tm="100000">
                                          <p:val>
                                            <p:fltVal val="0"/>
                                          </p:val>
                                        </p:tav>
                                      </p:tavLst>
                                    </p:anim>
                                    <p:anim calcmode="lin" valueType="num">
                                      <p:cBhvr>
                                        <p:cTn id="9" dur="1600" decel="100000" fill="hold"/>
                                        <p:tgtEl>
                                          <p:spTgt spid="70"/>
                                        </p:tgtEl>
                                        <p:attrNameLst>
                                          <p:attrName>ppt_x</p:attrName>
                                        </p:attrNameLst>
                                      </p:cBhvr>
                                      <p:tavLst>
                                        <p:tav tm="0">
                                          <p:val>
                                            <p:strVal val="#ppt_x+0.4"/>
                                          </p:val>
                                        </p:tav>
                                        <p:tav tm="100000">
                                          <p:val>
                                            <p:strVal val="#ppt_x-0.05"/>
                                          </p:val>
                                        </p:tav>
                                      </p:tavLst>
                                    </p:anim>
                                    <p:anim calcmode="lin" valueType="num">
                                      <p:cBhvr>
                                        <p:cTn id="10" dur="1600" decel="100000" fill="hold"/>
                                        <p:tgtEl>
                                          <p:spTgt spid="70"/>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70"/>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7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28010" y="1156235"/>
            <a:ext cx="5276850" cy="696913"/>
          </a:xfrm>
          <a:prstGeom prst="rect">
            <a:avLst/>
          </a:prstGeom>
          <a:solidFill>
            <a:schemeClr val="accent4">
              <a:lumMod val="40000"/>
              <a:lumOff val="60000"/>
            </a:schemeClr>
          </a:solidFill>
        </p:spPr>
        <p:style>
          <a:lnRef idx="0">
            <a:schemeClr val="accent5"/>
          </a:lnRef>
          <a:fillRef idx="3">
            <a:schemeClr val="accent5"/>
          </a:fillRef>
          <a:effectRef idx="3">
            <a:schemeClr val="accent5"/>
          </a:effectRef>
          <a:fontRef idx="minor">
            <a:schemeClr val="lt1"/>
          </a:fontRef>
        </p:style>
        <p:txBody>
          <a:bodyPr anchor="ctr">
            <a:normAutofit/>
          </a:bodyPr>
          <a:lstStyle/>
          <a:p>
            <a:pPr defTabSz="685800" fontAlgn="auto">
              <a:lnSpc>
                <a:spcPct val="90000"/>
              </a:lnSpc>
              <a:spcBef>
                <a:spcPts val="750"/>
              </a:spcBef>
              <a:spcAft>
                <a:spcPts val="0"/>
              </a:spcAft>
              <a:defRPr/>
            </a:pPr>
            <a:r>
              <a:rPr lang="en-US" sz="2800" b="1" i="1" dirty="0" smtClean="0">
                <a:solidFill>
                  <a:srgbClr val="B00000"/>
                </a:solidFill>
                <a:latin typeface="Times New Roman" panose="02020603050405020304" pitchFamily="18" charset="0"/>
                <a:cs typeface="Times New Roman" panose="02020603050405020304" pitchFamily="18" charset="0"/>
              </a:rPr>
              <a:t> </a:t>
            </a:r>
            <a:r>
              <a:rPr lang="en-US" sz="2800" b="1" i="1" dirty="0" err="1">
                <a:solidFill>
                  <a:srgbClr val="B00000"/>
                </a:solidFill>
                <a:latin typeface="Times New Roman" panose="02020603050405020304" pitchFamily="18" charset="0"/>
                <a:cs typeface="Times New Roman" panose="02020603050405020304" pitchFamily="18" charset="0"/>
              </a:rPr>
              <a:t>Mục</a:t>
            </a:r>
            <a:r>
              <a:rPr lang="en-US" sz="2800" b="1" i="1" dirty="0">
                <a:solidFill>
                  <a:srgbClr val="B00000"/>
                </a:solidFill>
                <a:latin typeface="Times New Roman" panose="02020603050405020304" pitchFamily="18" charset="0"/>
                <a:cs typeface="Times New Roman" panose="02020603050405020304" pitchFamily="18" charset="0"/>
              </a:rPr>
              <a:t> </a:t>
            </a:r>
            <a:r>
              <a:rPr lang="en-US" sz="2800" b="1" i="1" dirty="0" err="1">
                <a:solidFill>
                  <a:srgbClr val="B00000"/>
                </a:solidFill>
                <a:latin typeface="Times New Roman" panose="02020603050405020304" pitchFamily="18" charset="0"/>
                <a:cs typeface="Times New Roman" panose="02020603050405020304" pitchFamily="18" charset="0"/>
              </a:rPr>
              <a:t>tiêu</a:t>
            </a:r>
            <a:r>
              <a:rPr lang="en-US" sz="2800" b="1" i="1" dirty="0">
                <a:solidFill>
                  <a:srgbClr val="B00000"/>
                </a:solidFill>
                <a:latin typeface="Times New Roman" panose="02020603050405020304" pitchFamily="18" charset="0"/>
                <a:cs typeface="Times New Roman" panose="02020603050405020304" pitchFamily="18" charset="0"/>
              </a:rPr>
              <a:t> </a:t>
            </a:r>
            <a:r>
              <a:rPr lang="en-US" sz="2800" b="1" i="1" dirty="0" err="1">
                <a:solidFill>
                  <a:srgbClr val="B00000"/>
                </a:solidFill>
                <a:latin typeface="Times New Roman" panose="02020603050405020304" pitchFamily="18" charset="0"/>
                <a:cs typeface="Times New Roman" panose="02020603050405020304" pitchFamily="18" charset="0"/>
              </a:rPr>
              <a:t>cụ</a:t>
            </a:r>
            <a:r>
              <a:rPr lang="en-US" sz="2800" b="1" i="1" dirty="0">
                <a:solidFill>
                  <a:srgbClr val="B00000"/>
                </a:solidFill>
                <a:latin typeface="Times New Roman" panose="02020603050405020304" pitchFamily="18" charset="0"/>
                <a:cs typeface="Times New Roman" panose="02020603050405020304" pitchFamily="18" charset="0"/>
              </a:rPr>
              <a:t> </a:t>
            </a:r>
            <a:r>
              <a:rPr lang="en-US" sz="2800" b="1" i="1" dirty="0" err="1">
                <a:solidFill>
                  <a:srgbClr val="B00000"/>
                </a:solidFill>
                <a:latin typeface="Times New Roman" panose="02020603050405020304" pitchFamily="18" charset="0"/>
                <a:cs typeface="Times New Roman" panose="02020603050405020304" pitchFamily="18" charset="0"/>
              </a:rPr>
              <a:t>thể</a:t>
            </a:r>
            <a:r>
              <a:rPr lang="en-US" sz="2800" b="1" i="1" dirty="0">
                <a:solidFill>
                  <a:srgbClr val="B00000"/>
                </a:solidFill>
                <a:latin typeface="Times New Roman" panose="02020603050405020304" pitchFamily="18" charset="0"/>
                <a:cs typeface="Times New Roman" panose="02020603050405020304" pitchFamily="18" charset="0"/>
              </a:rPr>
              <a:t> </a:t>
            </a:r>
            <a:r>
              <a:rPr lang="en-US" sz="2800" b="1" i="1" dirty="0" err="1">
                <a:solidFill>
                  <a:srgbClr val="B00000"/>
                </a:solidFill>
                <a:latin typeface="Times New Roman" panose="02020603050405020304" pitchFamily="18" charset="0"/>
                <a:cs typeface="Times New Roman" panose="02020603050405020304" pitchFamily="18" charset="0"/>
              </a:rPr>
              <a:t>đến</a:t>
            </a:r>
            <a:r>
              <a:rPr lang="en-US" sz="2800" b="1" i="1" dirty="0">
                <a:solidFill>
                  <a:srgbClr val="B00000"/>
                </a:solidFill>
                <a:latin typeface="Times New Roman" panose="02020603050405020304" pitchFamily="18" charset="0"/>
                <a:cs typeface="Times New Roman" panose="02020603050405020304" pitchFamily="18" charset="0"/>
              </a:rPr>
              <a:t> </a:t>
            </a:r>
            <a:r>
              <a:rPr lang="en-US" sz="2800" b="1" i="1" dirty="0" err="1">
                <a:solidFill>
                  <a:srgbClr val="B00000"/>
                </a:solidFill>
                <a:latin typeface="Times New Roman" panose="02020603050405020304" pitchFamily="18" charset="0"/>
                <a:cs typeface="Times New Roman" panose="02020603050405020304" pitchFamily="18" charset="0"/>
              </a:rPr>
              <a:t>năm</a:t>
            </a:r>
            <a:r>
              <a:rPr lang="en-US" sz="2800" b="1" i="1" dirty="0">
                <a:solidFill>
                  <a:srgbClr val="B00000"/>
                </a:solidFill>
                <a:latin typeface="Times New Roman" panose="02020603050405020304" pitchFamily="18" charset="0"/>
                <a:cs typeface="Times New Roman" panose="02020603050405020304" pitchFamily="18" charset="0"/>
              </a:rPr>
              <a:t> </a:t>
            </a:r>
            <a:r>
              <a:rPr lang="en-US" sz="2800" b="1" i="1" dirty="0" smtClean="0">
                <a:solidFill>
                  <a:srgbClr val="B00000"/>
                </a:solidFill>
                <a:latin typeface="Times New Roman" panose="02020603050405020304" pitchFamily="18" charset="0"/>
                <a:cs typeface="Times New Roman" panose="02020603050405020304" pitchFamily="18" charset="0"/>
              </a:rPr>
              <a:t>2045:</a:t>
            </a:r>
            <a:endParaRPr lang="en-US" sz="2800" b="1" i="1" dirty="0">
              <a:solidFill>
                <a:srgbClr val="B00000"/>
              </a:solidFill>
              <a:latin typeface="Times New Roman" panose="02020603050405020304" pitchFamily="18" charset="0"/>
              <a:cs typeface="Times New Roman" panose="02020603050405020304" pitchFamily="18" charset="0"/>
            </a:endParaRPr>
          </a:p>
        </p:txBody>
      </p:sp>
      <p:grpSp>
        <p:nvGrpSpPr>
          <p:cNvPr id="2" name="Group 70"/>
          <p:cNvGrpSpPr/>
          <p:nvPr/>
        </p:nvGrpSpPr>
        <p:grpSpPr>
          <a:xfrm>
            <a:off x="3962495" y="4199501"/>
            <a:ext cx="274748" cy="392711"/>
            <a:chOff x="2051720" y="1772816"/>
            <a:chExt cx="311150" cy="450850"/>
          </a:xfrm>
          <a:solidFill>
            <a:schemeClr val="bg2">
              <a:lumMod val="40000"/>
              <a:lumOff val="60000"/>
            </a:schemeClr>
          </a:solidFill>
        </p:grpSpPr>
        <p:sp>
          <p:nvSpPr>
            <p:cNvPr id="34" name="Freeform 92"/>
            <p:cNvSpPr>
              <a:spLocks/>
            </p:cNvSpPr>
            <p:nvPr/>
          </p:nvSpPr>
          <p:spPr bwMode="auto">
            <a:xfrm>
              <a:off x="2051720" y="1772816"/>
              <a:ext cx="156694" cy="450850"/>
            </a:xfrm>
            <a:custGeom>
              <a:avLst/>
              <a:gdLst/>
              <a:ahLst/>
              <a:cxnLst>
                <a:cxn ang="0">
                  <a:pos x="128" y="336"/>
                </a:cxn>
                <a:cxn ang="0">
                  <a:pos x="128" y="294"/>
                </a:cxn>
                <a:cxn ang="0">
                  <a:pos x="113" y="286"/>
                </a:cxn>
                <a:cxn ang="0">
                  <a:pos x="102" y="273"/>
                </a:cxn>
                <a:cxn ang="0">
                  <a:pos x="99" y="255"/>
                </a:cxn>
                <a:cxn ang="0">
                  <a:pos x="102" y="238"/>
                </a:cxn>
                <a:cxn ang="0">
                  <a:pos x="111" y="226"/>
                </a:cxn>
                <a:cxn ang="0">
                  <a:pos x="123" y="217"/>
                </a:cxn>
                <a:cxn ang="0">
                  <a:pos x="140" y="214"/>
                </a:cxn>
                <a:cxn ang="0">
                  <a:pos x="140" y="169"/>
                </a:cxn>
                <a:cxn ang="0">
                  <a:pos x="71" y="169"/>
                </a:cxn>
                <a:cxn ang="0">
                  <a:pos x="71" y="142"/>
                </a:cxn>
                <a:cxn ang="0">
                  <a:pos x="74" y="115"/>
                </a:cxn>
                <a:cxn ang="0">
                  <a:pos x="80" y="93"/>
                </a:cxn>
                <a:cxn ang="0">
                  <a:pos x="89" y="73"/>
                </a:cxn>
                <a:cxn ang="0">
                  <a:pos x="102" y="57"/>
                </a:cxn>
                <a:cxn ang="0">
                  <a:pos x="119" y="48"/>
                </a:cxn>
                <a:cxn ang="0">
                  <a:pos x="140" y="43"/>
                </a:cxn>
                <a:cxn ang="0">
                  <a:pos x="140" y="0"/>
                </a:cxn>
                <a:cxn ang="0">
                  <a:pos x="113" y="3"/>
                </a:cxn>
                <a:cxn ang="0">
                  <a:pos x="89" y="13"/>
                </a:cxn>
                <a:cxn ang="0">
                  <a:pos x="69" y="30"/>
                </a:cxn>
                <a:cxn ang="0">
                  <a:pos x="53" y="52"/>
                </a:cxn>
                <a:cxn ang="0">
                  <a:pos x="39" y="78"/>
                </a:cxn>
                <a:cxn ang="0">
                  <a:pos x="32" y="108"/>
                </a:cxn>
                <a:cxn ang="0">
                  <a:pos x="29" y="141"/>
                </a:cxn>
                <a:cxn ang="0">
                  <a:pos x="29" y="169"/>
                </a:cxn>
                <a:cxn ang="0">
                  <a:pos x="0" y="169"/>
                </a:cxn>
                <a:cxn ang="0">
                  <a:pos x="0" y="402"/>
                </a:cxn>
                <a:cxn ang="0">
                  <a:pos x="140" y="402"/>
                </a:cxn>
                <a:cxn ang="0">
                  <a:pos x="140" y="348"/>
                </a:cxn>
                <a:cxn ang="0">
                  <a:pos x="135" y="346"/>
                </a:cxn>
                <a:cxn ang="0">
                  <a:pos x="131" y="343"/>
                </a:cxn>
                <a:cxn ang="0">
                  <a:pos x="128" y="340"/>
                </a:cxn>
                <a:cxn ang="0">
                  <a:pos x="128" y="336"/>
                </a:cxn>
              </a:cxnLst>
              <a:rect l="0" t="0" r="r" b="b"/>
              <a:pathLst>
                <a:path w="140" h="402">
                  <a:moveTo>
                    <a:pt x="128" y="336"/>
                  </a:moveTo>
                  <a:lnTo>
                    <a:pt x="128" y="294"/>
                  </a:lnTo>
                  <a:lnTo>
                    <a:pt x="113" y="286"/>
                  </a:lnTo>
                  <a:lnTo>
                    <a:pt x="102" y="273"/>
                  </a:lnTo>
                  <a:lnTo>
                    <a:pt x="99" y="255"/>
                  </a:lnTo>
                  <a:lnTo>
                    <a:pt x="102" y="238"/>
                  </a:lnTo>
                  <a:lnTo>
                    <a:pt x="111" y="226"/>
                  </a:lnTo>
                  <a:lnTo>
                    <a:pt x="123" y="217"/>
                  </a:lnTo>
                  <a:lnTo>
                    <a:pt x="140" y="214"/>
                  </a:lnTo>
                  <a:lnTo>
                    <a:pt x="140" y="169"/>
                  </a:lnTo>
                  <a:lnTo>
                    <a:pt x="71" y="169"/>
                  </a:lnTo>
                  <a:lnTo>
                    <a:pt x="71" y="142"/>
                  </a:lnTo>
                  <a:lnTo>
                    <a:pt x="74" y="115"/>
                  </a:lnTo>
                  <a:lnTo>
                    <a:pt x="80" y="93"/>
                  </a:lnTo>
                  <a:lnTo>
                    <a:pt x="89" y="73"/>
                  </a:lnTo>
                  <a:lnTo>
                    <a:pt x="102" y="57"/>
                  </a:lnTo>
                  <a:lnTo>
                    <a:pt x="119" y="48"/>
                  </a:lnTo>
                  <a:lnTo>
                    <a:pt x="140" y="43"/>
                  </a:lnTo>
                  <a:lnTo>
                    <a:pt x="140" y="0"/>
                  </a:lnTo>
                  <a:lnTo>
                    <a:pt x="113" y="3"/>
                  </a:lnTo>
                  <a:lnTo>
                    <a:pt x="89" y="13"/>
                  </a:lnTo>
                  <a:lnTo>
                    <a:pt x="69" y="30"/>
                  </a:lnTo>
                  <a:lnTo>
                    <a:pt x="53" y="52"/>
                  </a:lnTo>
                  <a:lnTo>
                    <a:pt x="39" y="78"/>
                  </a:lnTo>
                  <a:lnTo>
                    <a:pt x="32" y="108"/>
                  </a:lnTo>
                  <a:lnTo>
                    <a:pt x="29" y="141"/>
                  </a:lnTo>
                  <a:lnTo>
                    <a:pt x="29" y="169"/>
                  </a:lnTo>
                  <a:lnTo>
                    <a:pt x="0" y="169"/>
                  </a:lnTo>
                  <a:lnTo>
                    <a:pt x="0" y="402"/>
                  </a:lnTo>
                  <a:lnTo>
                    <a:pt x="140" y="402"/>
                  </a:lnTo>
                  <a:lnTo>
                    <a:pt x="140" y="348"/>
                  </a:lnTo>
                  <a:lnTo>
                    <a:pt x="135" y="346"/>
                  </a:lnTo>
                  <a:lnTo>
                    <a:pt x="131" y="343"/>
                  </a:lnTo>
                  <a:lnTo>
                    <a:pt x="128" y="340"/>
                  </a:lnTo>
                  <a:lnTo>
                    <a:pt x="128" y="336"/>
                  </a:lnTo>
                  <a:close/>
                </a:path>
              </a:pathLst>
            </a:custGeom>
            <a:grpFill/>
            <a:ln w="0">
              <a:noFill/>
              <a:prstDash val="solid"/>
              <a:round/>
              <a:headEnd/>
              <a:tailEnd/>
            </a:ln>
            <a:effectLst/>
          </p:spPr>
          <p:txBody>
            <a:bodyPr/>
            <a:lstStyle/>
            <a:p>
              <a:pPr fontAlgn="auto">
                <a:spcBef>
                  <a:spcPts val="0"/>
                </a:spcBef>
                <a:spcAft>
                  <a:spcPts val="0"/>
                </a:spcAft>
                <a:defRPr/>
              </a:pPr>
              <a:endParaRPr lang="en-US">
                <a:solidFill>
                  <a:srgbClr val="FFFFFF"/>
                </a:solidFill>
                <a:latin typeface="+mn-lt"/>
              </a:endParaRPr>
            </a:p>
          </p:txBody>
        </p:sp>
        <p:sp>
          <p:nvSpPr>
            <p:cNvPr id="35" name="Freeform 93"/>
            <p:cNvSpPr>
              <a:spLocks/>
            </p:cNvSpPr>
            <p:nvPr/>
          </p:nvSpPr>
          <p:spPr bwMode="auto">
            <a:xfrm>
              <a:off x="2208414" y="1772816"/>
              <a:ext cx="154456" cy="450850"/>
            </a:xfrm>
            <a:custGeom>
              <a:avLst/>
              <a:gdLst/>
              <a:ahLst/>
              <a:cxnLst>
                <a:cxn ang="0">
                  <a:pos x="138" y="169"/>
                </a:cxn>
                <a:cxn ang="0">
                  <a:pos x="111" y="169"/>
                </a:cxn>
                <a:cxn ang="0">
                  <a:pos x="111" y="141"/>
                </a:cxn>
                <a:cxn ang="0">
                  <a:pos x="111" y="141"/>
                </a:cxn>
                <a:cxn ang="0">
                  <a:pos x="108" y="108"/>
                </a:cxn>
                <a:cxn ang="0">
                  <a:pos x="100" y="78"/>
                </a:cxn>
                <a:cxn ang="0">
                  <a:pos x="87" y="52"/>
                </a:cxn>
                <a:cxn ang="0">
                  <a:pos x="70" y="30"/>
                </a:cxn>
                <a:cxn ang="0">
                  <a:pos x="49" y="13"/>
                </a:cxn>
                <a:cxn ang="0">
                  <a:pos x="27" y="3"/>
                </a:cxn>
                <a:cxn ang="0">
                  <a:pos x="0" y="0"/>
                </a:cxn>
                <a:cxn ang="0">
                  <a:pos x="0" y="43"/>
                </a:cxn>
                <a:cxn ang="0">
                  <a:pos x="19" y="48"/>
                </a:cxn>
                <a:cxn ang="0">
                  <a:pos x="37" y="57"/>
                </a:cxn>
                <a:cxn ang="0">
                  <a:pos x="51" y="73"/>
                </a:cxn>
                <a:cxn ang="0">
                  <a:pos x="60" y="93"/>
                </a:cxn>
                <a:cxn ang="0">
                  <a:pos x="66" y="115"/>
                </a:cxn>
                <a:cxn ang="0">
                  <a:pos x="69" y="142"/>
                </a:cxn>
                <a:cxn ang="0">
                  <a:pos x="69" y="169"/>
                </a:cxn>
                <a:cxn ang="0">
                  <a:pos x="0" y="169"/>
                </a:cxn>
                <a:cxn ang="0">
                  <a:pos x="0" y="214"/>
                </a:cxn>
                <a:cxn ang="0">
                  <a:pos x="16" y="217"/>
                </a:cxn>
                <a:cxn ang="0">
                  <a:pos x="28" y="226"/>
                </a:cxn>
                <a:cxn ang="0">
                  <a:pos x="37" y="238"/>
                </a:cxn>
                <a:cxn ang="0">
                  <a:pos x="40" y="255"/>
                </a:cxn>
                <a:cxn ang="0">
                  <a:pos x="37" y="273"/>
                </a:cxn>
                <a:cxn ang="0">
                  <a:pos x="27" y="286"/>
                </a:cxn>
                <a:cxn ang="0">
                  <a:pos x="12" y="294"/>
                </a:cxn>
                <a:cxn ang="0">
                  <a:pos x="12" y="336"/>
                </a:cxn>
                <a:cxn ang="0">
                  <a:pos x="10" y="340"/>
                </a:cxn>
                <a:cxn ang="0">
                  <a:pos x="9" y="343"/>
                </a:cxn>
                <a:cxn ang="0">
                  <a:pos x="4" y="346"/>
                </a:cxn>
                <a:cxn ang="0">
                  <a:pos x="0" y="348"/>
                </a:cxn>
                <a:cxn ang="0">
                  <a:pos x="0" y="402"/>
                </a:cxn>
                <a:cxn ang="0">
                  <a:pos x="138" y="402"/>
                </a:cxn>
                <a:cxn ang="0">
                  <a:pos x="138" y="169"/>
                </a:cxn>
              </a:cxnLst>
              <a:rect l="0" t="0" r="r" b="b"/>
              <a:pathLst>
                <a:path w="138" h="402">
                  <a:moveTo>
                    <a:pt x="138" y="169"/>
                  </a:moveTo>
                  <a:lnTo>
                    <a:pt x="111" y="169"/>
                  </a:lnTo>
                  <a:lnTo>
                    <a:pt x="111" y="141"/>
                  </a:lnTo>
                  <a:lnTo>
                    <a:pt x="111" y="141"/>
                  </a:lnTo>
                  <a:lnTo>
                    <a:pt x="108" y="108"/>
                  </a:lnTo>
                  <a:lnTo>
                    <a:pt x="100" y="78"/>
                  </a:lnTo>
                  <a:lnTo>
                    <a:pt x="87" y="52"/>
                  </a:lnTo>
                  <a:lnTo>
                    <a:pt x="70" y="30"/>
                  </a:lnTo>
                  <a:lnTo>
                    <a:pt x="49" y="13"/>
                  </a:lnTo>
                  <a:lnTo>
                    <a:pt x="27" y="3"/>
                  </a:lnTo>
                  <a:lnTo>
                    <a:pt x="0" y="0"/>
                  </a:lnTo>
                  <a:lnTo>
                    <a:pt x="0" y="43"/>
                  </a:lnTo>
                  <a:lnTo>
                    <a:pt x="19" y="48"/>
                  </a:lnTo>
                  <a:lnTo>
                    <a:pt x="37" y="57"/>
                  </a:lnTo>
                  <a:lnTo>
                    <a:pt x="51" y="73"/>
                  </a:lnTo>
                  <a:lnTo>
                    <a:pt x="60" y="93"/>
                  </a:lnTo>
                  <a:lnTo>
                    <a:pt x="66" y="115"/>
                  </a:lnTo>
                  <a:lnTo>
                    <a:pt x="69" y="142"/>
                  </a:lnTo>
                  <a:lnTo>
                    <a:pt x="69" y="169"/>
                  </a:lnTo>
                  <a:lnTo>
                    <a:pt x="0" y="169"/>
                  </a:lnTo>
                  <a:lnTo>
                    <a:pt x="0" y="214"/>
                  </a:lnTo>
                  <a:lnTo>
                    <a:pt x="16" y="217"/>
                  </a:lnTo>
                  <a:lnTo>
                    <a:pt x="28" y="226"/>
                  </a:lnTo>
                  <a:lnTo>
                    <a:pt x="37" y="238"/>
                  </a:lnTo>
                  <a:lnTo>
                    <a:pt x="40" y="255"/>
                  </a:lnTo>
                  <a:lnTo>
                    <a:pt x="37" y="273"/>
                  </a:lnTo>
                  <a:lnTo>
                    <a:pt x="27" y="286"/>
                  </a:lnTo>
                  <a:lnTo>
                    <a:pt x="12" y="294"/>
                  </a:lnTo>
                  <a:lnTo>
                    <a:pt x="12" y="336"/>
                  </a:lnTo>
                  <a:lnTo>
                    <a:pt x="10" y="340"/>
                  </a:lnTo>
                  <a:lnTo>
                    <a:pt x="9" y="343"/>
                  </a:lnTo>
                  <a:lnTo>
                    <a:pt x="4" y="346"/>
                  </a:lnTo>
                  <a:lnTo>
                    <a:pt x="0" y="348"/>
                  </a:lnTo>
                  <a:lnTo>
                    <a:pt x="0" y="402"/>
                  </a:lnTo>
                  <a:lnTo>
                    <a:pt x="138" y="402"/>
                  </a:lnTo>
                  <a:lnTo>
                    <a:pt x="138" y="169"/>
                  </a:lnTo>
                  <a:close/>
                </a:path>
              </a:pathLst>
            </a:custGeom>
            <a:grpFill/>
            <a:ln w="0">
              <a:noFill/>
              <a:prstDash val="solid"/>
              <a:round/>
              <a:headEnd/>
              <a:tailEnd/>
            </a:ln>
            <a:effectLst/>
          </p:spPr>
          <p:txBody>
            <a:bodyPr/>
            <a:lstStyle/>
            <a:p>
              <a:pPr fontAlgn="auto">
                <a:spcBef>
                  <a:spcPts val="0"/>
                </a:spcBef>
                <a:spcAft>
                  <a:spcPts val="0"/>
                </a:spcAft>
                <a:defRPr/>
              </a:pPr>
              <a:endParaRPr lang="en-US">
                <a:solidFill>
                  <a:srgbClr val="FFFFFF"/>
                </a:solidFill>
                <a:latin typeface="+mn-lt"/>
              </a:endParaRPr>
            </a:p>
          </p:txBody>
        </p:sp>
      </p:grpSp>
      <p:grpSp>
        <p:nvGrpSpPr>
          <p:cNvPr id="4" name="Group 62"/>
          <p:cNvGrpSpPr>
            <a:grpSpLocks/>
          </p:cNvGrpSpPr>
          <p:nvPr/>
        </p:nvGrpSpPr>
        <p:grpSpPr bwMode="auto">
          <a:xfrm>
            <a:off x="205970" y="3188218"/>
            <a:ext cx="1373188" cy="1989137"/>
            <a:chOff x="2879401" y="1603376"/>
            <a:chExt cx="1373187" cy="2054224"/>
          </a:xfrm>
        </p:grpSpPr>
        <p:grpSp>
          <p:nvGrpSpPr>
            <p:cNvPr id="5" name="Group 3"/>
            <p:cNvGrpSpPr>
              <a:grpSpLocks/>
            </p:cNvGrpSpPr>
            <p:nvPr/>
          </p:nvGrpSpPr>
          <p:grpSpPr bwMode="auto">
            <a:xfrm>
              <a:off x="3481354" y="3544152"/>
              <a:ext cx="113430" cy="113448"/>
              <a:chOff x="3438253" y="3519641"/>
              <a:chExt cx="163316" cy="163316"/>
            </a:xfrm>
            <a:solidFill>
              <a:srgbClr val="2E95C0"/>
            </a:solidFill>
          </p:grpSpPr>
          <p:sp>
            <p:nvSpPr>
              <p:cNvPr id="42" name="Oval 41"/>
              <p:cNvSpPr/>
              <p:nvPr/>
            </p:nvSpPr>
            <p:spPr>
              <a:xfrm>
                <a:off x="3438302" y="3520701"/>
                <a:ext cx="162282" cy="162256"/>
              </a:xfrm>
              <a:prstGeom prst="ellipse">
                <a:avLst/>
              </a:prstGeom>
              <a:grpFill/>
              <a:ln w="3175">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77777"/>
                  </a:solidFill>
                </a:endParaRPr>
              </a:p>
            </p:txBody>
          </p:sp>
          <p:sp>
            <p:nvSpPr>
              <p:cNvPr id="43" name="Oval 42"/>
              <p:cNvSpPr/>
              <p:nvPr/>
            </p:nvSpPr>
            <p:spPr>
              <a:xfrm>
                <a:off x="3468015" y="3550409"/>
                <a:ext cx="102856" cy="102840"/>
              </a:xfrm>
              <a:prstGeom prst="ellipse">
                <a:avLst/>
              </a:pr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77777"/>
                  </a:solidFill>
                </a:endParaRPr>
              </a:p>
            </p:txBody>
          </p:sp>
        </p:grpSp>
        <p:sp>
          <p:nvSpPr>
            <p:cNvPr id="41" name="Teardrop 40"/>
            <p:cNvSpPr/>
            <p:nvPr/>
          </p:nvSpPr>
          <p:spPr bwMode="auto">
            <a:xfrm rot="8111378">
              <a:off x="2923851" y="1603376"/>
              <a:ext cx="1243012" cy="1242699"/>
            </a:xfrm>
            <a:prstGeom prst="teardrop">
              <a:avLst>
                <a:gd name="adj" fmla="val 137338"/>
              </a:avLst>
            </a:prstGeom>
            <a:solidFill>
              <a:srgbClr val="2E95C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77777"/>
                </a:solidFill>
              </a:endParaRPr>
            </a:p>
          </p:txBody>
        </p:sp>
        <p:sp>
          <p:nvSpPr>
            <p:cNvPr id="44" name="TextBox 279"/>
            <p:cNvSpPr txBox="1">
              <a:spLocks noChangeArrowheads="1"/>
            </p:cNvSpPr>
            <p:nvPr/>
          </p:nvSpPr>
          <p:spPr bwMode="auto">
            <a:xfrm>
              <a:off x="2879401" y="1873884"/>
              <a:ext cx="1373187" cy="708240"/>
            </a:xfrm>
            <a:prstGeom prst="rect">
              <a:avLst/>
            </a:prstGeom>
            <a:noFill/>
            <a:ln>
              <a:noFill/>
            </a:ln>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fontAlgn="auto">
                <a:spcBef>
                  <a:spcPct val="0"/>
                </a:spcBef>
                <a:spcAft>
                  <a:spcPts val="0"/>
                </a:spcAft>
                <a:buFontTx/>
                <a:buNone/>
                <a:defRPr/>
              </a:pPr>
              <a:r>
                <a:rPr lang="en-US" altLang="en-US" sz="4000" b="1">
                  <a:solidFill>
                    <a:srgbClr val="FFFFFF"/>
                  </a:solidFill>
                  <a:latin typeface="+mn-lt"/>
                </a:rPr>
                <a:t>1</a:t>
              </a:r>
            </a:p>
          </p:txBody>
        </p:sp>
      </p:grpSp>
      <p:sp>
        <p:nvSpPr>
          <p:cNvPr id="65" name="TextBox 264"/>
          <p:cNvSpPr txBox="1">
            <a:spLocks noChangeArrowheads="1"/>
          </p:cNvSpPr>
          <p:nvPr/>
        </p:nvSpPr>
        <p:spPr bwMode="auto">
          <a:xfrm>
            <a:off x="1767018" y="2754395"/>
            <a:ext cx="8699941" cy="1940957"/>
          </a:xfrm>
          <a:prstGeom prst="roundRect">
            <a:avLst/>
          </a:prstGeom>
          <a:ln/>
          <a:extLst/>
        </p:spPr>
        <p:style>
          <a:lnRef idx="1">
            <a:schemeClr val="accent4"/>
          </a:lnRef>
          <a:fillRef idx="2">
            <a:schemeClr val="accent4"/>
          </a:fillRef>
          <a:effectRef idx="1">
            <a:schemeClr val="accent4"/>
          </a:effectRef>
          <a:fontRef idx="minor">
            <a:schemeClr val="dk1"/>
          </a:fontRef>
        </p:style>
        <p:txBody>
          <a:bodyPr wrap="square" anchor="ctr">
            <a:spAutoFit/>
          </a:bodyPr>
          <a:lstStyle>
            <a:lvl1pPr marL="171450" indent="-17145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indent="0" algn="just" fontAlgn="auto">
              <a:spcBef>
                <a:spcPct val="0"/>
              </a:spcBef>
              <a:spcAft>
                <a:spcPts val="0"/>
              </a:spcAft>
              <a:buNone/>
              <a:defRPr/>
            </a:pPr>
            <a:r>
              <a:rPr lang="vi-VN" sz="3600" dirty="0" smtClean="0">
                <a:latin typeface="Times New Roman" panose="02020603050405020304" pitchFamily="18" charset="0"/>
                <a:cs typeface="Times New Roman" panose="02020603050405020304" pitchFamily="18" charset="0"/>
              </a:rPr>
              <a:t>Việt Nam trở thành quốc gia biển mạnh, phát triển bền vững, thịnh vượng, an ninh, an toàn</a:t>
            </a:r>
            <a:endParaRPr lang="en-US" sz="3600" dirty="0" smtClean="0">
              <a:latin typeface="Times New Roman" panose="02020603050405020304" pitchFamily="18" charset="0"/>
              <a:cs typeface="Times New Roman" panose="02020603050405020304" pitchFamily="18" charset="0"/>
            </a:endParaRPr>
          </a:p>
        </p:txBody>
      </p:sp>
      <p:grpSp>
        <p:nvGrpSpPr>
          <p:cNvPr id="6" name="Group 71"/>
          <p:cNvGrpSpPr>
            <a:grpSpLocks/>
          </p:cNvGrpSpPr>
          <p:nvPr/>
        </p:nvGrpSpPr>
        <p:grpSpPr bwMode="auto">
          <a:xfrm>
            <a:off x="117070" y="4931293"/>
            <a:ext cx="10488613" cy="396875"/>
            <a:chOff x="287438" y="3358425"/>
            <a:chExt cx="7440557" cy="396000"/>
          </a:xfrm>
        </p:grpSpPr>
        <p:grpSp>
          <p:nvGrpSpPr>
            <p:cNvPr id="8" name="Group 21"/>
            <p:cNvGrpSpPr>
              <a:grpSpLocks/>
            </p:cNvGrpSpPr>
            <p:nvPr/>
          </p:nvGrpSpPr>
          <p:grpSpPr bwMode="auto">
            <a:xfrm>
              <a:off x="287438" y="3358425"/>
              <a:ext cx="7113985" cy="396000"/>
              <a:chOff x="338440" y="3419898"/>
              <a:chExt cx="6729665" cy="290232"/>
            </a:xfrm>
          </p:grpSpPr>
          <p:cxnSp>
            <p:nvCxnSpPr>
              <p:cNvPr id="10" name="Straight Connector 9"/>
              <p:cNvCxnSpPr>
                <a:stCxn id="11" idx="0"/>
                <a:endCxn id="71" idx="1"/>
              </p:cNvCxnSpPr>
              <p:nvPr/>
            </p:nvCxnSpPr>
            <p:spPr>
              <a:xfrm>
                <a:off x="732610" y="3561531"/>
                <a:ext cx="6335481" cy="41793"/>
              </a:xfrm>
              <a:prstGeom prst="line">
                <a:avLst/>
              </a:prstGeom>
              <a:ln>
                <a:solidFill>
                  <a:srgbClr val="8C8C8C"/>
                </a:solidFill>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bwMode="auto">
              <a:xfrm rot="16200000">
                <a:off x="390409" y="3367929"/>
                <a:ext cx="290232" cy="394170"/>
              </a:xfrm>
              <a:custGeom>
                <a:avLst/>
                <a:gdLst>
                  <a:gd name="connsiteX0" fmla="*/ 685800 w 1346200"/>
                  <a:gd name="connsiteY0" fmla="*/ 2095500 h 2095500"/>
                  <a:gd name="connsiteX1" fmla="*/ 0 w 1346200"/>
                  <a:gd name="connsiteY1" fmla="*/ 1035050 h 2095500"/>
                  <a:gd name="connsiteX2" fmla="*/ 95250 w 1346200"/>
                  <a:gd name="connsiteY2" fmla="*/ 273050 h 2095500"/>
                  <a:gd name="connsiteX3" fmla="*/ 666750 w 1346200"/>
                  <a:gd name="connsiteY3" fmla="*/ 0 h 2095500"/>
                  <a:gd name="connsiteX4" fmla="*/ 1282700 w 1346200"/>
                  <a:gd name="connsiteY4" fmla="*/ 311150 h 2095500"/>
                  <a:gd name="connsiteX5" fmla="*/ 1346200 w 1346200"/>
                  <a:gd name="connsiteY5" fmla="*/ 990600 h 2095500"/>
                  <a:gd name="connsiteX6" fmla="*/ 685800 w 1346200"/>
                  <a:gd name="connsiteY6" fmla="*/ 2095500 h 2095500"/>
                  <a:gd name="connsiteX0" fmla="*/ 673894 w 1334294"/>
                  <a:gd name="connsiteY0" fmla="*/ 2095500 h 2095500"/>
                  <a:gd name="connsiteX1" fmla="*/ 0 w 1334294"/>
                  <a:gd name="connsiteY1" fmla="*/ 1020762 h 2095500"/>
                  <a:gd name="connsiteX2" fmla="*/ 83344 w 1334294"/>
                  <a:gd name="connsiteY2" fmla="*/ 273050 h 2095500"/>
                  <a:gd name="connsiteX3" fmla="*/ 654844 w 1334294"/>
                  <a:gd name="connsiteY3" fmla="*/ 0 h 2095500"/>
                  <a:gd name="connsiteX4" fmla="*/ 1270794 w 1334294"/>
                  <a:gd name="connsiteY4" fmla="*/ 311150 h 2095500"/>
                  <a:gd name="connsiteX5" fmla="*/ 1334294 w 1334294"/>
                  <a:gd name="connsiteY5" fmla="*/ 990600 h 2095500"/>
                  <a:gd name="connsiteX6" fmla="*/ 673894 w 1334294"/>
                  <a:gd name="connsiteY6" fmla="*/ 2095500 h 2095500"/>
                  <a:gd name="connsiteX0" fmla="*/ 717354 w 1377754"/>
                  <a:gd name="connsiteY0" fmla="*/ 2095500 h 2095500"/>
                  <a:gd name="connsiteX1" fmla="*/ 43460 w 1377754"/>
                  <a:gd name="connsiteY1" fmla="*/ 1020762 h 2095500"/>
                  <a:gd name="connsiteX2" fmla="*/ 126804 w 1377754"/>
                  <a:gd name="connsiteY2" fmla="*/ 273050 h 2095500"/>
                  <a:gd name="connsiteX3" fmla="*/ 698304 w 1377754"/>
                  <a:gd name="connsiteY3" fmla="*/ 0 h 2095500"/>
                  <a:gd name="connsiteX4" fmla="*/ 1314254 w 1377754"/>
                  <a:gd name="connsiteY4" fmla="*/ 311150 h 2095500"/>
                  <a:gd name="connsiteX5" fmla="*/ 1377754 w 1377754"/>
                  <a:gd name="connsiteY5" fmla="*/ 990600 h 2095500"/>
                  <a:gd name="connsiteX6" fmla="*/ 717354 w 1377754"/>
                  <a:gd name="connsiteY6" fmla="*/ 2095500 h 2095500"/>
                  <a:gd name="connsiteX0" fmla="*/ 730807 w 1391207"/>
                  <a:gd name="connsiteY0" fmla="*/ 2095500 h 2095500"/>
                  <a:gd name="connsiteX1" fmla="*/ 56913 w 1391207"/>
                  <a:gd name="connsiteY1" fmla="*/ 1020762 h 2095500"/>
                  <a:gd name="connsiteX2" fmla="*/ 140257 w 1391207"/>
                  <a:gd name="connsiteY2" fmla="*/ 273050 h 2095500"/>
                  <a:gd name="connsiteX3" fmla="*/ 711757 w 1391207"/>
                  <a:gd name="connsiteY3" fmla="*/ 0 h 2095500"/>
                  <a:gd name="connsiteX4" fmla="*/ 1327707 w 1391207"/>
                  <a:gd name="connsiteY4" fmla="*/ 311150 h 2095500"/>
                  <a:gd name="connsiteX5" fmla="*/ 1391207 w 1391207"/>
                  <a:gd name="connsiteY5" fmla="*/ 990600 h 2095500"/>
                  <a:gd name="connsiteX6" fmla="*/ 730807 w 1391207"/>
                  <a:gd name="connsiteY6" fmla="*/ 2095500 h 2095500"/>
                  <a:gd name="connsiteX0" fmla="*/ 729076 w 1389476"/>
                  <a:gd name="connsiteY0" fmla="*/ 2095500 h 2095500"/>
                  <a:gd name="connsiteX1" fmla="*/ 55182 w 1389476"/>
                  <a:gd name="connsiteY1" fmla="*/ 1020762 h 2095500"/>
                  <a:gd name="connsiteX2" fmla="*/ 145670 w 1389476"/>
                  <a:gd name="connsiteY2" fmla="*/ 280194 h 2095500"/>
                  <a:gd name="connsiteX3" fmla="*/ 710026 w 1389476"/>
                  <a:gd name="connsiteY3" fmla="*/ 0 h 2095500"/>
                  <a:gd name="connsiteX4" fmla="*/ 1325976 w 1389476"/>
                  <a:gd name="connsiteY4" fmla="*/ 311150 h 2095500"/>
                  <a:gd name="connsiteX5" fmla="*/ 1389476 w 1389476"/>
                  <a:gd name="connsiteY5" fmla="*/ 990600 h 2095500"/>
                  <a:gd name="connsiteX6" fmla="*/ 729076 w 1389476"/>
                  <a:gd name="connsiteY6" fmla="*/ 2095500 h 2095500"/>
                  <a:gd name="connsiteX0" fmla="*/ 731585 w 1391985"/>
                  <a:gd name="connsiteY0" fmla="*/ 2095500 h 2095500"/>
                  <a:gd name="connsiteX1" fmla="*/ 57691 w 1391985"/>
                  <a:gd name="connsiteY1" fmla="*/ 1020762 h 2095500"/>
                  <a:gd name="connsiteX2" fmla="*/ 148179 w 1391985"/>
                  <a:gd name="connsiteY2" fmla="*/ 280194 h 2095500"/>
                  <a:gd name="connsiteX3" fmla="*/ 712535 w 1391985"/>
                  <a:gd name="connsiteY3" fmla="*/ 0 h 2095500"/>
                  <a:gd name="connsiteX4" fmla="*/ 1328485 w 1391985"/>
                  <a:gd name="connsiteY4" fmla="*/ 311150 h 2095500"/>
                  <a:gd name="connsiteX5" fmla="*/ 1391985 w 1391985"/>
                  <a:gd name="connsiteY5" fmla="*/ 990600 h 2095500"/>
                  <a:gd name="connsiteX6" fmla="*/ 731585 w 1391985"/>
                  <a:gd name="connsiteY6" fmla="*/ 2095500 h 2095500"/>
                  <a:gd name="connsiteX0" fmla="*/ 731585 w 1391985"/>
                  <a:gd name="connsiteY0" fmla="*/ 2095500 h 2095500"/>
                  <a:gd name="connsiteX1" fmla="*/ 57691 w 1391985"/>
                  <a:gd name="connsiteY1" fmla="*/ 1020762 h 2095500"/>
                  <a:gd name="connsiteX2" fmla="*/ 148179 w 1391985"/>
                  <a:gd name="connsiteY2" fmla="*/ 280194 h 2095500"/>
                  <a:gd name="connsiteX3" fmla="*/ 712535 w 1391985"/>
                  <a:gd name="connsiteY3" fmla="*/ 0 h 2095500"/>
                  <a:gd name="connsiteX4" fmla="*/ 1328485 w 1391985"/>
                  <a:gd name="connsiteY4" fmla="*/ 311150 h 2095500"/>
                  <a:gd name="connsiteX5" fmla="*/ 1391985 w 1391985"/>
                  <a:gd name="connsiteY5" fmla="*/ 990600 h 2095500"/>
                  <a:gd name="connsiteX6" fmla="*/ 731585 w 1391985"/>
                  <a:gd name="connsiteY6" fmla="*/ 2095500 h 2095500"/>
                  <a:gd name="connsiteX0" fmla="*/ 731585 w 1391985"/>
                  <a:gd name="connsiteY0" fmla="*/ 2081213 h 2081213"/>
                  <a:gd name="connsiteX1" fmla="*/ 57691 w 1391985"/>
                  <a:gd name="connsiteY1" fmla="*/ 1006475 h 2081213"/>
                  <a:gd name="connsiteX2" fmla="*/ 148179 w 1391985"/>
                  <a:gd name="connsiteY2" fmla="*/ 265907 h 2081213"/>
                  <a:gd name="connsiteX3" fmla="*/ 714916 w 1391985"/>
                  <a:gd name="connsiteY3" fmla="*/ 0 h 2081213"/>
                  <a:gd name="connsiteX4" fmla="*/ 1328485 w 1391985"/>
                  <a:gd name="connsiteY4" fmla="*/ 296863 h 2081213"/>
                  <a:gd name="connsiteX5" fmla="*/ 1391985 w 1391985"/>
                  <a:gd name="connsiteY5" fmla="*/ 976313 h 2081213"/>
                  <a:gd name="connsiteX6" fmla="*/ 731585 w 1391985"/>
                  <a:gd name="connsiteY6" fmla="*/ 2081213 h 2081213"/>
                  <a:gd name="connsiteX0" fmla="*/ 731585 w 1391985"/>
                  <a:gd name="connsiteY0" fmla="*/ 2081213 h 2081213"/>
                  <a:gd name="connsiteX1" fmla="*/ 57691 w 1391985"/>
                  <a:gd name="connsiteY1" fmla="*/ 1006475 h 2081213"/>
                  <a:gd name="connsiteX2" fmla="*/ 148179 w 1391985"/>
                  <a:gd name="connsiteY2" fmla="*/ 265907 h 2081213"/>
                  <a:gd name="connsiteX3" fmla="*/ 714916 w 1391985"/>
                  <a:gd name="connsiteY3" fmla="*/ 0 h 2081213"/>
                  <a:gd name="connsiteX4" fmla="*/ 1328485 w 1391985"/>
                  <a:gd name="connsiteY4" fmla="*/ 296863 h 2081213"/>
                  <a:gd name="connsiteX5" fmla="*/ 1391985 w 1391985"/>
                  <a:gd name="connsiteY5" fmla="*/ 976313 h 2081213"/>
                  <a:gd name="connsiteX6" fmla="*/ 731585 w 1391985"/>
                  <a:gd name="connsiteY6" fmla="*/ 2081213 h 2081213"/>
                  <a:gd name="connsiteX0" fmla="*/ 731585 w 1391985"/>
                  <a:gd name="connsiteY0" fmla="*/ 2081217 h 2081217"/>
                  <a:gd name="connsiteX1" fmla="*/ 57691 w 1391985"/>
                  <a:gd name="connsiteY1" fmla="*/ 1006479 h 2081217"/>
                  <a:gd name="connsiteX2" fmla="*/ 148179 w 1391985"/>
                  <a:gd name="connsiteY2" fmla="*/ 265911 h 2081217"/>
                  <a:gd name="connsiteX3" fmla="*/ 714916 w 1391985"/>
                  <a:gd name="connsiteY3" fmla="*/ 4 h 2081217"/>
                  <a:gd name="connsiteX4" fmla="*/ 1328485 w 1391985"/>
                  <a:gd name="connsiteY4" fmla="*/ 296867 h 2081217"/>
                  <a:gd name="connsiteX5" fmla="*/ 1391985 w 1391985"/>
                  <a:gd name="connsiteY5" fmla="*/ 976317 h 2081217"/>
                  <a:gd name="connsiteX6" fmla="*/ 731585 w 1391985"/>
                  <a:gd name="connsiteY6" fmla="*/ 2081217 h 2081217"/>
                  <a:gd name="connsiteX0" fmla="*/ 731585 w 1391985"/>
                  <a:gd name="connsiteY0" fmla="*/ 2081217 h 2081217"/>
                  <a:gd name="connsiteX1" fmla="*/ 57691 w 1391985"/>
                  <a:gd name="connsiteY1" fmla="*/ 1006479 h 2081217"/>
                  <a:gd name="connsiteX2" fmla="*/ 148179 w 1391985"/>
                  <a:gd name="connsiteY2" fmla="*/ 265911 h 2081217"/>
                  <a:gd name="connsiteX3" fmla="*/ 714916 w 1391985"/>
                  <a:gd name="connsiteY3" fmla="*/ 4 h 2081217"/>
                  <a:gd name="connsiteX4" fmla="*/ 1321342 w 1391985"/>
                  <a:gd name="connsiteY4" fmla="*/ 308773 h 2081217"/>
                  <a:gd name="connsiteX5" fmla="*/ 1391985 w 1391985"/>
                  <a:gd name="connsiteY5" fmla="*/ 976317 h 2081217"/>
                  <a:gd name="connsiteX6" fmla="*/ 731585 w 1391985"/>
                  <a:gd name="connsiteY6" fmla="*/ 2081217 h 2081217"/>
                  <a:gd name="connsiteX0" fmla="*/ 731585 w 1391985"/>
                  <a:gd name="connsiteY0" fmla="*/ 2081221 h 2081221"/>
                  <a:gd name="connsiteX1" fmla="*/ 57691 w 1391985"/>
                  <a:gd name="connsiteY1" fmla="*/ 1006483 h 2081221"/>
                  <a:gd name="connsiteX2" fmla="*/ 148179 w 1391985"/>
                  <a:gd name="connsiteY2" fmla="*/ 265915 h 2081221"/>
                  <a:gd name="connsiteX3" fmla="*/ 714916 w 1391985"/>
                  <a:gd name="connsiteY3" fmla="*/ 8 h 2081221"/>
                  <a:gd name="connsiteX4" fmla="*/ 1321342 w 1391985"/>
                  <a:gd name="connsiteY4" fmla="*/ 308777 h 2081221"/>
                  <a:gd name="connsiteX5" fmla="*/ 1391985 w 1391985"/>
                  <a:gd name="connsiteY5" fmla="*/ 976321 h 2081221"/>
                  <a:gd name="connsiteX6" fmla="*/ 731585 w 1391985"/>
                  <a:gd name="connsiteY6" fmla="*/ 2081221 h 2081221"/>
                  <a:gd name="connsiteX0" fmla="*/ 731585 w 1395120"/>
                  <a:gd name="connsiteY0" fmla="*/ 2081221 h 2081221"/>
                  <a:gd name="connsiteX1" fmla="*/ 57691 w 1395120"/>
                  <a:gd name="connsiteY1" fmla="*/ 1006483 h 2081221"/>
                  <a:gd name="connsiteX2" fmla="*/ 148179 w 1395120"/>
                  <a:gd name="connsiteY2" fmla="*/ 265915 h 2081221"/>
                  <a:gd name="connsiteX3" fmla="*/ 714916 w 1395120"/>
                  <a:gd name="connsiteY3" fmla="*/ 8 h 2081221"/>
                  <a:gd name="connsiteX4" fmla="*/ 1321342 w 1395120"/>
                  <a:gd name="connsiteY4" fmla="*/ 308777 h 2081221"/>
                  <a:gd name="connsiteX5" fmla="*/ 1391985 w 1395120"/>
                  <a:gd name="connsiteY5" fmla="*/ 976321 h 2081221"/>
                  <a:gd name="connsiteX6" fmla="*/ 731585 w 1395120"/>
                  <a:gd name="connsiteY6" fmla="*/ 2081221 h 2081221"/>
                  <a:gd name="connsiteX0" fmla="*/ 731585 w 1435441"/>
                  <a:gd name="connsiteY0" fmla="*/ 2081221 h 2081221"/>
                  <a:gd name="connsiteX1" fmla="*/ 57691 w 1435441"/>
                  <a:gd name="connsiteY1" fmla="*/ 1006483 h 2081221"/>
                  <a:gd name="connsiteX2" fmla="*/ 148179 w 1435441"/>
                  <a:gd name="connsiteY2" fmla="*/ 265915 h 2081221"/>
                  <a:gd name="connsiteX3" fmla="*/ 714916 w 1435441"/>
                  <a:gd name="connsiteY3" fmla="*/ 8 h 2081221"/>
                  <a:gd name="connsiteX4" fmla="*/ 1321342 w 1435441"/>
                  <a:gd name="connsiteY4" fmla="*/ 308777 h 2081221"/>
                  <a:gd name="connsiteX5" fmla="*/ 1391985 w 1435441"/>
                  <a:gd name="connsiteY5" fmla="*/ 976321 h 2081221"/>
                  <a:gd name="connsiteX6" fmla="*/ 731585 w 1435441"/>
                  <a:gd name="connsiteY6" fmla="*/ 2081221 h 2081221"/>
                  <a:gd name="connsiteX0" fmla="*/ 733701 w 1437557"/>
                  <a:gd name="connsiteY0" fmla="*/ 2081221 h 2081221"/>
                  <a:gd name="connsiteX1" fmla="*/ 59807 w 1437557"/>
                  <a:gd name="connsiteY1" fmla="*/ 1006483 h 2081221"/>
                  <a:gd name="connsiteX2" fmla="*/ 150295 w 1437557"/>
                  <a:gd name="connsiteY2" fmla="*/ 265915 h 2081221"/>
                  <a:gd name="connsiteX3" fmla="*/ 717032 w 1437557"/>
                  <a:gd name="connsiteY3" fmla="*/ 8 h 2081221"/>
                  <a:gd name="connsiteX4" fmla="*/ 1323458 w 1437557"/>
                  <a:gd name="connsiteY4" fmla="*/ 308777 h 2081221"/>
                  <a:gd name="connsiteX5" fmla="*/ 1394101 w 1437557"/>
                  <a:gd name="connsiteY5" fmla="*/ 976321 h 2081221"/>
                  <a:gd name="connsiteX6" fmla="*/ 733701 w 1437557"/>
                  <a:gd name="connsiteY6" fmla="*/ 2081221 h 2081221"/>
                  <a:gd name="connsiteX0" fmla="*/ 733701 w 1437557"/>
                  <a:gd name="connsiteY0" fmla="*/ 2081221 h 2081221"/>
                  <a:gd name="connsiteX1" fmla="*/ 59807 w 1437557"/>
                  <a:gd name="connsiteY1" fmla="*/ 1006483 h 2081221"/>
                  <a:gd name="connsiteX2" fmla="*/ 150295 w 1437557"/>
                  <a:gd name="connsiteY2" fmla="*/ 265915 h 2081221"/>
                  <a:gd name="connsiteX3" fmla="*/ 717032 w 1437557"/>
                  <a:gd name="connsiteY3" fmla="*/ 8 h 2081221"/>
                  <a:gd name="connsiteX4" fmla="*/ 1323458 w 1437557"/>
                  <a:gd name="connsiteY4" fmla="*/ 308777 h 2081221"/>
                  <a:gd name="connsiteX5" fmla="*/ 1394101 w 1437557"/>
                  <a:gd name="connsiteY5" fmla="*/ 976321 h 2081221"/>
                  <a:gd name="connsiteX6" fmla="*/ 733701 w 1437557"/>
                  <a:gd name="connsiteY6" fmla="*/ 2081221 h 2081221"/>
                  <a:gd name="connsiteX0" fmla="*/ 737934 w 1441790"/>
                  <a:gd name="connsiteY0" fmla="*/ 2081221 h 2081221"/>
                  <a:gd name="connsiteX1" fmla="*/ 64040 w 1441790"/>
                  <a:gd name="connsiteY1" fmla="*/ 1006483 h 2081221"/>
                  <a:gd name="connsiteX2" fmla="*/ 154528 w 1441790"/>
                  <a:gd name="connsiteY2" fmla="*/ 265915 h 2081221"/>
                  <a:gd name="connsiteX3" fmla="*/ 721265 w 1441790"/>
                  <a:gd name="connsiteY3" fmla="*/ 8 h 2081221"/>
                  <a:gd name="connsiteX4" fmla="*/ 1327691 w 1441790"/>
                  <a:gd name="connsiteY4" fmla="*/ 308777 h 2081221"/>
                  <a:gd name="connsiteX5" fmla="*/ 1398334 w 1441790"/>
                  <a:gd name="connsiteY5" fmla="*/ 976321 h 2081221"/>
                  <a:gd name="connsiteX6" fmla="*/ 737934 w 1441790"/>
                  <a:gd name="connsiteY6" fmla="*/ 2081221 h 208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790" h="2081221">
                    <a:moveTo>
                      <a:pt x="737934" y="2081221"/>
                    </a:moveTo>
                    <a:lnTo>
                      <a:pt x="64040" y="1006483"/>
                    </a:lnTo>
                    <a:cubicBezTo>
                      <a:pt x="-70104" y="659615"/>
                      <a:pt x="29116" y="455621"/>
                      <a:pt x="154528" y="265915"/>
                    </a:cubicBezTo>
                    <a:cubicBezTo>
                      <a:pt x="280734" y="105842"/>
                      <a:pt x="516478" y="537"/>
                      <a:pt x="721265" y="8"/>
                    </a:cubicBezTo>
                    <a:cubicBezTo>
                      <a:pt x="956745" y="-1051"/>
                      <a:pt x="1166031" y="97904"/>
                      <a:pt x="1327691" y="308777"/>
                    </a:cubicBezTo>
                    <a:cubicBezTo>
                      <a:pt x="1453633" y="547961"/>
                      <a:pt x="1472417" y="777619"/>
                      <a:pt x="1398334" y="976321"/>
                    </a:cubicBezTo>
                    <a:lnTo>
                      <a:pt x="737934" y="2081221"/>
                    </a:lnTo>
                    <a:close/>
                  </a:path>
                </a:pathLst>
              </a:custGeom>
              <a:solidFill>
                <a:srgbClr val="8C8C8C"/>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77777"/>
                  </a:solidFill>
                </a:endParaRPr>
              </a:p>
            </p:txBody>
          </p:sp>
        </p:grpSp>
        <p:sp>
          <p:nvSpPr>
            <p:cNvPr id="71" name="Right Arrow 70"/>
            <p:cNvSpPr/>
            <p:nvPr/>
          </p:nvSpPr>
          <p:spPr>
            <a:xfrm>
              <a:off x="7401408" y="3462969"/>
              <a:ext cx="326587" cy="291456"/>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GB"/>
            </a:p>
          </p:txBody>
        </p:sp>
      </p:grpSp>
      <p:sp>
        <p:nvSpPr>
          <p:cNvPr id="73" name="Oval 72"/>
          <p:cNvSpPr/>
          <p:nvPr/>
        </p:nvSpPr>
        <p:spPr>
          <a:xfrm>
            <a:off x="10605683" y="4548705"/>
            <a:ext cx="1368425" cy="1371600"/>
          </a:xfrm>
          <a:prstGeom prst="ellipse">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b="1" dirty="0" smtClean="0">
                <a:solidFill>
                  <a:srgbClr val="FFFF00"/>
                </a:solidFill>
                <a:cs typeface="Arial" panose="020B0604020202020204" pitchFamily="34" charset="0"/>
              </a:rPr>
              <a:t>2045</a:t>
            </a:r>
            <a:endParaRPr lang="en-GB" sz="2800" b="1" dirty="0">
              <a:solidFill>
                <a:srgbClr val="FFFF00"/>
              </a:solidFill>
              <a:cs typeface="Arial" panose="020B0604020202020204" pitchFamily="34" charset="0"/>
            </a:endParaRPr>
          </a:p>
        </p:txBody>
      </p:sp>
      <p:sp>
        <p:nvSpPr>
          <p:cNvPr id="109578" name="Title 1"/>
          <p:cNvSpPr txBox="1">
            <a:spLocks/>
          </p:cNvSpPr>
          <p:nvPr/>
        </p:nvSpPr>
        <p:spPr bwMode="auto">
          <a:xfrm>
            <a:off x="2079625" y="-15875"/>
            <a:ext cx="10112375" cy="788988"/>
          </a:xfrm>
          <a:prstGeom prst="rect">
            <a:avLst/>
          </a:prstGeom>
          <a:noFill/>
          <a:ln w="9525">
            <a:noFill/>
            <a:miter lim="800000"/>
            <a:headEnd/>
            <a:tailEnd/>
          </a:ln>
        </p:spPr>
        <p:txBody>
          <a:bodyPr anchor="ctr"/>
          <a:lstStyle/>
          <a:p>
            <a:pPr>
              <a:lnSpc>
                <a:spcPct val="90000"/>
              </a:lnSpc>
            </a:pPr>
            <a:r>
              <a:rPr lang="en-GB" sz="4800" dirty="0">
                <a:solidFill>
                  <a:schemeClr val="bg1"/>
                </a:solidFill>
                <a:cs typeface="Arial" charset="0"/>
              </a:rPr>
              <a:t>b</a:t>
            </a:r>
            <a:r>
              <a:rPr lang="en-GB" sz="4800" dirty="0" smtClean="0">
                <a:solidFill>
                  <a:schemeClr val="bg1"/>
                </a:solidFill>
                <a:cs typeface="Arial" charset="0"/>
              </a:rPr>
              <a:t>. </a:t>
            </a:r>
            <a:r>
              <a:rPr lang="en-GB" sz="4800" dirty="0" err="1">
                <a:solidFill>
                  <a:schemeClr val="bg1"/>
                </a:solidFill>
                <a:cs typeface="Arial" charset="0"/>
              </a:rPr>
              <a:t>Mục</a:t>
            </a:r>
            <a:r>
              <a:rPr lang="en-GB" sz="4800" dirty="0">
                <a:solidFill>
                  <a:schemeClr val="bg1"/>
                </a:solidFill>
                <a:cs typeface="Arial" charset="0"/>
              </a:rPr>
              <a:t> </a:t>
            </a:r>
            <a:r>
              <a:rPr lang="en-GB" sz="4800" dirty="0" err="1">
                <a:solidFill>
                  <a:schemeClr val="bg1"/>
                </a:solidFill>
                <a:cs typeface="Arial" charset="0"/>
              </a:rPr>
              <a:t>tiêu</a:t>
            </a:r>
            <a:endParaRPr lang="en-GB" sz="4800" dirty="0">
              <a:solidFill>
                <a:schemeClr val="bg1"/>
              </a:solidFill>
              <a:cs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600" decel="100000"/>
                                        <p:tgtEl>
                                          <p:spTgt spid="65"/>
                                        </p:tgtEl>
                                      </p:cBhvr>
                                    </p:animEffect>
                                    <p:anim calcmode="lin" valueType="num">
                                      <p:cBhvr>
                                        <p:cTn id="8" dur="1600" decel="100000" fill="hold"/>
                                        <p:tgtEl>
                                          <p:spTgt spid="65"/>
                                        </p:tgtEl>
                                        <p:attrNameLst>
                                          <p:attrName>style.rotation</p:attrName>
                                        </p:attrNameLst>
                                      </p:cBhvr>
                                      <p:tavLst>
                                        <p:tav tm="0">
                                          <p:val>
                                            <p:fltVal val="-90"/>
                                          </p:val>
                                        </p:tav>
                                        <p:tav tm="100000">
                                          <p:val>
                                            <p:fltVal val="0"/>
                                          </p:val>
                                        </p:tav>
                                      </p:tavLst>
                                    </p:anim>
                                    <p:anim calcmode="lin" valueType="num">
                                      <p:cBhvr>
                                        <p:cTn id="9" dur="1600" decel="100000" fill="hold"/>
                                        <p:tgtEl>
                                          <p:spTgt spid="65"/>
                                        </p:tgtEl>
                                        <p:attrNameLst>
                                          <p:attrName>ppt_x</p:attrName>
                                        </p:attrNameLst>
                                      </p:cBhvr>
                                      <p:tavLst>
                                        <p:tav tm="0">
                                          <p:val>
                                            <p:strVal val="#ppt_x+0.4"/>
                                          </p:val>
                                        </p:tav>
                                        <p:tav tm="100000">
                                          <p:val>
                                            <p:strVal val="#ppt_x-0.05"/>
                                          </p:val>
                                        </p:tav>
                                      </p:tavLst>
                                    </p:anim>
                                    <p:anim calcmode="lin" valueType="num">
                                      <p:cBhvr>
                                        <p:cTn id="10" dur="1600" decel="100000" fill="hold"/>
                                        <p:tgtEl>
                                          <p:spTgt spid="65"/>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65"/>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6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0"/>
          <p:cNvGrpSpPr/>
          <p:nvPr/>
        </p:nvGrpSpPr>
        <p:grpSpPr>
          <a:xfrm>
            <a:off x="3962495" y="4199501"/>
            <a:ext cx="274748" cy="392711"/>
            <a:chOff x="2051720" y="1772816"/>
            <a:chExt cx="311150" cy="450850"/>
          </a:xfrm>
          <a:solidFill>
            <a:schemeClr val="bg2">
              <a:lumMod val="40000"/>
              <a:lumOff val="60000"/>
            </a:schemeClr>
          </a:solidFill>
        </p:grpSpPr>
        <p:sp>
          <p:nvSpPr>
            <p:cNvPr id="34" name="Freeform 92"/>
            <p:cNvSpPr>
              <a:spLocks/>
            </p:cNvSpPr>
            <p:nvPr/>
          </p:nvSpPr>
          <p:spPr bwMode="auto">
            <a:xfrm>
              <a:off x="2051720" y="1772816"/>
              <a:ext cx="156694" cy="450850"/>
            </a:xfrm>
            <a:custGeom>
              <a:avLst/>
              <a:gdLst/>
              <a:ahLst/>
              <a:cxnLst>
                <a:cxn ang="0">
                  <a:pos x="128" y="336"/>
                </a:cxn>
                <a:cxn ang="0">
                  <a:pos x="128" y="294"/>
                </a:cxn>
                <a:cxn ang="0">
                  <a:pos x="113" y="286"/>
                </a:cxn>
                <a:cxn ang="0">
                  <a:pos x="102" y="273"/>
                </a:cxn>
                <a:cxn ang="0">
                  <a:pos x="99" y="255"/>
                </a:cxn>
                <a:cxn ang="0">
                  <a:pos x="102" y="238"/>
                </a:cxn>
                <a:cxn ang="0">
                  <a:pos x="111" y="226"/>
                </a:cxn>
                <a:cxn ang="0">
                  <a:pos x="123" y="217"/>
                </a:cxn>
                <a:cxn ang="0">
                  <a:pos x="140" y="214"/>
                </a:cxn>
                <a:cxn ang="0">
                  <a:pos x="140" y="169"/>
                </a:cxn>
                <a:cxn ang="0">
                  <a:pos x="71" y="169"/>
                </a:cxn>
                <a:cxn ang="0">
                  <a:pos x="71" y="142"/>
                </a:cxn>
                <a:cxn ang="0">
                  <a:pos x="74" y="115"/>
                </a:cxn>
                <a:cxn ang="0">
                  <a:pos x="80" y="93"/>
                </a:cxn>
                <a:cxn ang="0">
                  <a:pos x="89" y="73"/>
                </a:cxn>
                <a:cxn ang="0">
                  <a:pos x="102" y="57"/>
                </a:cxn>
                <a:cxn ang="0">
                  <a:pos x="119" y="48"/>
                </a:cxn>
                <a:cxn ang="0">
                  <a:pos x="140" y="43"/>
                </a:cxn>
                <a:cxn ang="0">
                  <a:pos x="140" y="0"/>
                </a:cxn>
                <a:cxn ang="0">
                  <a:pos x="113" y="3"/>
                </a:cxn>
                <a:cxn ang="0">
                  <a:pos x="89" y="13"/>
                </a:cxn>
                <a:cxn ang="0">
                  <a:pos x="69" y="30"/>
                </a:cxn>
                <a:cxn ang="0">
                  <a:pos x="53" y="52"/>
                </a:cxn>
                <a:cxn ang="0">
                  <a:pos x="39" y="78"/>
                </a:cxn>
                <a:cxn ang="0">
                  <a:pos x="32" y="108"/>
                </a:cxn>
                <a:cxn ang="0">
                  <a:pos x="29" y="141"/>
                </a:cxn>
                <a:cxn ang="0">
                  <a:pos x="29" y="169"/>
                </a:cxn>
                <a:cxn ang="0">
                  <a:pos x="0" y="169"/>
                </a:cxn>
                <a:cxn ang="0">
                  <a:pos x="0" y="402"/>
                </a:cxn>
                <a:cxn ang="0">
                  <a:pos x="140" y="402"/>
                </a:cxn>
                <a:cxn ang="0">
                  <a:pos x="140" y="348"/>
                </a:cxn>
                <a:cxn ang="0">
                  <a:pos x="135" y="346"/>
                </a:cxn>
                <a:cxn ang="0">
                  <a:pos x="131" y="343"/>
                </a:cxn>
                <a:cxn ang="0">
                  <a:pos x="128" y="340"/>
                </a:cxn>
                <a:cxn ang="0">
                  <a:pos x="128" y="336"/>
                </a:cxn>
              </a:cxnLst>
              <a:rect l="0" t="0" r="r" b="b"/>
              <a:pathLst>
                <a:path w="140" h="402">
                  <a:moveTo>
                    <a:pt x="128" y="336"/>
                  </a:moveTo>
                  <a:lnTo>
                    <a:pt x="128" y="294"/>
                  </a:lnTo>
                  <a:lnTo>
                    <a:pt x="113" y="286"/>
                  </a:lnTo>
                  <a:lnTo>
                    <a:pt x="102" y="273"/>
                  </a:lnTo>
                  <a:lnTo>
                    <a:pt x="99" y="255"/>
                  </a:lnTo>
                  <a:lnTo>
                    <a:pt x="102" y="238"/>
                  </a:lnTo>
                  <a:lnTo>
                    <a:pt x="111" y="226"/>
                  </a:lnTo>
                  <a:lnTo>
                    <a:pt x="123" y="217"/>
                  </a:lnTo>
                  <a:lnTo>
                    <a:pt x="140" y="214"/>
                  </a:lnTo>
                  <a:lnTo>
                    <a:pt x="140" y="169"/>
                  </a:lnTo>
                  <a:lnTo>
                    <a:pt x="71" y="169"/>
                  </a:lnTo>
                  <a:lnTo>
                    <a:pt x="71" y="142"/>
                  </a:lnTo>
                  <a:lnTo>
                    <a:pt x="74" y="115"/>
                  </a:lnTo>
                  <a:lnTo>
                    <a:pt x="80" y="93"/>
                  </a:lnTo>
                  <a:lnTo>
                    <a:pt x="89" y="73"/>
                  </a:lnTo>
                  <a:lnTo>
                    <a:pt x="102" y="57"/>
                  </a:lnTo>
                  <a:lnTo>
                    <a:pt x="119" y="48"/>
                  </a:lnTo>
                  <a:lnTo>
                    <a:pt x="140" y="43"/>
                  </a:lnTo>
                  <a:lnTo>
                    <a:pt x="140" y="0"/>
                  </a:lnTo>
                  <a:lnTo>
                    <a:pt x="113" y="3"/>
                  </a:lnTo>
                  <a:lnTo>
                    <a:pt x="89" y="13"/>
                  </a:lnTo>
                  <a:lnTo>
                    <a:pt x="69" y="30"/>
                  </a:lnTo>
                  <a:lnTo>
                    <a:pt x="53" y="52"/>
                  </a:lnTo>
                  <a:lnTo>
                    <a:pt x="39" y="78"/>
                  </a:lnTo>
                  <a:lnTo>
                    <a:pt x="32" y="108"/>
                  </a:lnTo>
                  <a:lnTo>
                    <a:pt x="29" y="141"/>
                  </a:lnTo>
                  <a:lnTo>
                    <a:pt x="29" y="169"/>
                  </a:lnTo>
                  <a:lnTo>
                    <a:pt x="0" y="169"/>
                  </a:lnTo>
                  <a:lnTo>
                    <a:pt x="0" y="402"/>
                  </a:lnTo>
                  <a:lnTo>
                    <a:pt x="140" y="402"/>
                  </a:lnTo>
                  <a:lnTo>
                    <a:pt x="140" y="348"/>
                  </a:lnTo>
                  <a:lnTo>
                    <a:pt x="135" y="346"/>
                  </a:lnTo>
                  <a:lnTo>
                    <a:pt x="131" y="343"/>
                  </a:lnTo>
                  <a:lnTo>
                    <a:pt x="128" y="340"/>
                  </a:lnTo>
                  <a:lnTo>
                    <a:pt x="128" y="336"/>
                  </a:lnTo>
                  <a:close/>
                </a:path>
              </a:pathLst>
            </a:custGeom>
            <a:grpFill/>
            <a:ln w="0">
              <a:noFill/>
              <a:prstDash val="solid"/>
              <a:round/>
              <a:headEnd/>
              <a:tailEnd/>
            </a:ln>
            <a:effectLst/>
          </p:spPr>
          <p:txBody>
            <a:bodyPr/>
            <a:lstStyle/>
            <a:p>
              <a:pPr fontAlgn="auto">
                <a:spcBef>
                  <a:spcPts val="0"/>
                </a:spcBef>
                <a:spcAft>
                  <a:spcPts val="0"/>
                </a:spcAft>
                <a:defRPr/>
              </a:pPr>
              <a:endParaRPr lang="en-US">
                <a:solidFill>
                  <a:srgbClr val="FFFFFF"/>
                </a:solidFill>
                <a:latin typeface="+mn-lt"/>
              </a:endParaRPr>
            </a:p>
          </p:txBody>
        </p:sp>
        <p:sp>
          <p:nvSpPr>
            <p:cNvPr id="35" name="Freeform 93"/>
            <p:cNvSpPr>
              <a:spLocks/>
            </p:cNvSpPr>
            <p:nvPr/>
          </p:nvSpPr>
          <p:spPr bwMode="auto">
            <a:xfrm>
              <a:off x="2208414" y="1772816"/>
              <a:ext cx="154456" cy="450850"/>
            </a:xfrm>
            <a:custGeom>
              <a:avLst/>
              <a:gdLst/>
              <a:ahLst/>
              <a:cxnLst>
                <a:cxn ang="0">
                  <a:pos x="138" y="169"/>
                </a:cxn>
                <a:cxn ang="0">
                  <a:pos x="111" y="169"/>
                </a:cxn>
                <a:cxn ang="0">
                  <a:pos x="111" y="141"/>
                </a:cxn>
                <a:cxn ang="0">
                  <a:pos x="111" y="141"/>
                </a:cxn>
                <a:cxn ang="0">
                  <a:pos x="108" y="108"/>
                </a:cxn>
                <a:cxn ang="0">
                  <a:pos x="100" y="78"/>
                </a:cxn>
                <a:cxn ang="0">
                  <a:pos x="87" y="52"/>
                </a:cxn>
                <a:cxn ang="0">
                  <a:pos x="70" y="30"/>
                </a:cxn>
                <a:cxn ang="0">
                  <a:pos x="49" y="13"/>
                </a:cxn>
                <a:cxn ang="0">
                  <a:pos x="27" y="3"/>
                </a:cxn>
                <a:cxn ang="0">
                  <a:pos x="0" y="0"/>
                </a:cxn>
                <a:cxn ang="0">
                  <a:pos x="0" y="43"/>
                </a:cxn>
                <a:cxn ang="0">
                  <a:pos x="19" y="48"/>
                </a:cxn>
                <a:cxn ang="0">
                  <a:pos x="37" y="57"/>
                </a:cxn>
                <a:cxn ang="0">
                  <a:pos x="51" y="73"/>
                </a:cxn>
                <a:cxn ang="0">
                  <a:pos x="60" y="93"/>
                </a:cxn>
                <a:cxn ang="0">
                  <a:pos x="66" y="115"/>
                </a:cxn>
                <a:cxn ang="0">
                  <a:pos x="69" y="142"/>
                </a:cxn>
                <a:cxn ang="0">
                  <a:pos x="69" y="169"/>
                </a:cxn>
                <a:cxn ang="0">
                  <a:pos x="0" y="169"/>
                </a:cxn>
                <a:cxn ang="0">
                  <a:pos x="0" y="214"/>
                </a:cxn>
                <a:cxn ang="0">
                  <a:pos x="16" y="217"/>
                </a:cxn>
                <a:cxn ang="0">
                  <a:pos x="28" y="226"/>
                </a:cxn>
                <a:cxn ang="0">
                  <a:pos x="37" y="238"/>
                </a:cxn>
                <a:cxn ang="0">
                  <a:pos x="40" y="255"/>
                </a:cxn>
                <a:cxn ang="0">
                  <a:pos x="37" y="273"/>
                </a:cxn>
                <a:cxn ang="0">
                  <a:pos x="27" y="286"/>
                </a:cxn>
                <a:cxn ang="0">
                  <a:pos x="12" y="294"/>
                </a:cxn>
                <a:cxn ang="0">
                  <a:pos x="12" y="336"/>
                </a:cxn>
                <a:cxn ang="0">
                  <a:pos x="10" y="340"/>
                </a:cxn>
                <a:cxn ang="0">
                  <a:pos x="9" y="343"/>
                </a:cxn>
                <a:cxn ang="0">
                  <a:pos x="4" y="346"/>
                </a:cxn>
                <a:cxn ang="0">
                  <a:pos x="0" y="348"/>
                </a:cxn>
                <a:cxn ang="0">
                  <a:pos x="0" y="402"/>
                </a:cxn>
                <a:cxn ang="0">
                  <a:pos x="138" y="402"/>
                </a:cxn>
                <a:cxn ang="0">
                  <a:pos x="138" y="169"/>
                </a:cxn>
              </a:cxnLst>
              <a:rect l="0" t="0" r="r" b="b"/>
              <a:pathLst>
                <a:path w="138" h="402">
                  <a:moveTo>
                    <a:pt x="138" y="169"/>
                  </a:moveTo>
                  <a:lnTo>
                    <a:pt x="111" y="169"/>
                  </a:lnTo>
                  <a:lnTo>
                    <a:pt x="111" y="141"/>
                  </a:lnTo>
                  <a:lnTo>
                    <a:pt x="111" y="141"/>
                  </a:lnTo>
                  <a:lnTo>
                    <a:pt x="108" y="108"/>
                  </a:lnTo>
                  <a:lnTo>
                    <a:pt x="100" y="78"/>
                  </a:lnTo>
                  <a:lnTo>
                    <a:pt x="87" y="52"/>
                  </a:lnTo>
                  <a:lnTo>
                    <a:pt x="70" y="30"/>
                  </a:lnTo>
                  <a:lnTo>
                    <a:pt x="49" y="13"/>
                  </a:lnTo>
                  <a:lnTo>
                    <a:pt x="27" y="3"/>
                  </a:lnTo>
                  <a:lnTo>
                    <a:pt x="0" y="0"/>
                  </a:lnTo>
                  <a:lnTo>
                    <a:pt x="0" y="43"/>
                  </a:lnTo>
                  <a:lnTo>
                    <a:pt x="19" y="48"/>
                  </a:lnTo>
                  <a:lnTo>
                    <a:pt x="37" y="57"/>
                  </a:lnTo>
                  <a:lnTo>
                    <a:pt x="51" y="73"/>
                  </a:lnTo>
                  <a:lnTo>
                    <a:pt x="60" y="93"/>
                  </a:lnTo>
                  <a:lnTo>
                    <a:pt x="66" y="115"/>
                  </a:lnTo>
                  <a:lnTo>
                    <a:pt x="69" y="142"/>
                  </a:lnTo>
                  <a:lnTo>
                    <a:pt x="69" y="169"/>
                  </a:lnTo>
                  <a:lnTo>
                    <a:pt x="0" y="169"/>
                  </a:lnTo>
                  <a:lnTo>
                    <a:pt x="0" y="214"/>
                  </a:lnTo>
                  <a:lnTo>
                    <a:pt x="16" y="217"/>
                  </a:lnTo>
                  <a:lnTo>
                    <a:pt x="28" y="226"/>
                  </a:lnTo>
                  <a:lnTo>
                    <a:pt x="37" y="238"/>
                  </a:lnTo>
                  <a:lnTo>
                    <a:pt x="40" y="255"/>
                  </a:lnTo>
                  <a:lnTo>
                    <a:pt x="37" y="273"/>
                  </a:lnTo>
                  <a:lnTo>
                    <a:pt x="27" y="286"/>
                  </a:lnTo>
                  <a:lnTo>
                    <a:pt x="12" y="294"/>
                  </a:lnTo>
                  <a:lnTo>
                    <a:pt x="12" y="336"/>
                  </a:lnTo>
                  <a:lnTo>
                    <a:pt x="10" y="340"/>
                  </a:lnTo>
                  <a:lnTo>
                    <a:pt x="9" y="343"/>
                  </a:lnTo>
                  <a:lnTo>
                    <a:pt x="4" y="346"/>
                  </a:lnTo>
                  <a:lnTo>
                    <a:pt x="0" y="348"/>
                  </a:lnTo>
                  <a:lnTo>
                    <a:pt x="0" y="402"/>
                  </a:lnTo>
                  <a:lnTo>
                    <a:pt x="138" y="402"/>
                  </a:lnTo>
                  <a:lnTo>
                    <a:pt x="138" y="169"/>
                  </a:lnTo>
                  <a:close/>
                </a:path>
              </a:pathLst>
            </a:custGeom>
            <a:grpFill/>
            <a:ln w="0">
              <a:noFill/>
              <a:prstDash val="solid"/>
              <a:round/>
              <a:headEnd/>
              <a:tailEnd/>
            </a:ln>
            <a:effectLst/>
          </p:spPr>
          <p:txBody>
            <a:bodyPr/>
            <a:lstStyle/>
            <a:p>
              <a:pPr fontAlgn="auto">
                <a:spcBef>
                  <a:spcPts val="0"/>
                </a:spcBef>
                <a:spcAft>
                  <a:spcPts val="0"/>
                </a:spcAft>
                <a:defRPr/>
              </a:pPr>
              <a:endParaRPr lang="en-US">
                <a:solidFill>
                  <a:srgbClr val="FFFFFF"/>
                </a:solidFill>
                <a:latin typeface="+mn-lt"/>
              </a:endParaRPr>
            </a:p>
          </p:txBody>
        </p:sp>
      </p:grpSp>
      <p:grpSp>
        <p:nvGrpSpPr>
          <p:cNvPr id="4" name="Group 62"/>
          <p:cNvGrpSpPr>
            <a:grpSpLocks/>
          </p:cNvGrpSpPr>
          <p:nvPr/>
        </p:nvGrpSpPr>
        <p:grpSpPr bwMode="auto">
          <a:xfrm>
            <a:off x="225425" y="2857483"/>
            <a:ext cx="1373188" cy="1989137"/>
            <a:chOff x="2879401" y="1603376"/>
            <a:chExt cx="1373187" cy="2054224"/>
          </a:xfrm>
        </p:grpSpPr>
        <p:grpSp>
          <p:nvGrpSpPr>
            <p:cNvPr id="5" name="Group 3"/>
            <p:cNvGrpSpPr>
              <a:grpSpLocks/>
            </p:cNvGrpSpPr>
            <p:nvPr/>
          </p:nvGrpSpPr>
          <p:grpSpPr bwMode="auto">
            <a:xfrm>
              <a:off x="3481354" y="3544152"/>
              <a:ext cx="113430" cy="113448"/>
              <a:chOff x="3438253" y="3519641"/>
              <a:chExt cx="163316" cy="163316"/>
            </a:xfrm>
            <a:solidFill>
              <a:srgbClr val="2E95C0"/>
            </a:solidFill>
          </p:grpSpPr>
          <p:sp>
            <p:nvSpPr>
              <p:cNvPr id="42" name="Oval 41"/>
              <p:cNvSpPr/>
              <p:nvPr/>
            </p:nvSpPr>
            <p:spPr>
              <a:xfrm>
                <a:off x="3438302" y="3520701"/>
                <a:ext cx="162282" cy="162256"/>
              </a:xfrm>
              <a:prstGeom prst="ellipse">
                <a:avLst/>
              </a:prstGeom>
              <a:grpFill/>
              <a:ln w="3175">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77777"/>
                  </a:solidFill>
                </a:endParaRPr>
              </a:p>
            </p:txBody>
          </p:sp>
          <p:sp>
            <p:nvSpPr>
              <p:cNvPr id="43" name="Oval 42"/>
              <p:cNvSpPr/>
              <p:nvPr/>
            </p:nvSpPr>
            <p:spPr>
              <a:xfrm>
                <a:off x="3468015" y="3550409"/>
                <a:ext cx="102856" cy="102840"/>
              </a:xfrm>
              <a:prstGeom prst="ellipse">
                <a:avLst/>
              </a:pr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77777"/>
                  </a:solidFill>
                </a:endParaRPr>
              </a:p>
            </p:txBody>
          </p:sp>
        </p:grpSp>
        <p:sp>
          <p:nvSpPr>
            <p:cNvPr id="41" name="Teardrop 40"/>
            <p:cNvSpPr/>
            <p:nvPr/>
          </p:nvSpPr>
          <p:spPr bwMode="auto">
            <a:xfrm rot="8111378">
              <a:off x="2923851" y="1603376"/>
              <a:ext cx="1243012" cy="1242699"/>
            </a:xfrm>
            <a:prstGeom prst="teardrop">
              <a:avLst>
                <a:gd name="adj" fmla="val 137338"/>
              </a:avLst>
            </a:prstGeom>
            <a:solidFill>
              <a:srgbClr val="2E95C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77777"/>
                </a:solidFill>
              </a:endParaRPr>
            </a:p>
          </p:txBody>
        </p:sp>
        <p:sp>
          <p:nvSpPr>
            <p:cNvPr id="44" name="TextBox 279"/>
            <p:cNvSpPr txBox="1">
              <a:spLocks noChangeArrowheads="1"/>
            </p:cNvSpPr>
            <p:nvPr/>
          </p:nvSpPr>
          <p:spPr bwMode="auto">
            <a:xfrm>
              <a:off x="2879401" y="1862408"/>
              <a:ext cx="1373187" cy="731192"/>
            </a:xfrm>
            <a:prstGeom prst="rect">
              <a:avLst/>
            </a:prstGeom>
            <a:noFill/>
            <a:ln>
              <a:noFill/>
            </a:ln>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fontAlgn="auto">
                <a:spcBef>
                  <a:spcPct val="0"/>
                </a:spcBef>
                <a:spcAft>
                  <a:spcPts val="0"/>
                </a:spcAft>
                <a:buFontTx/>
                <a:buNone/>
                <a:defRPr/>
              </a:pPr>
              <a:r>
                <a:rPr lang="en-US" altLang="en-US" sz="4000" b="1">
                  <a:solidFill>
                    <a:srgbClr val="FFFFFF"/>
                  </a:solidFill>
                  <a:latin typeface="+mn-lt"/>
                </a:rPr>
                <a:t>2</a:t>
              </a:r>
            </a:p>
          </p:txBody>
        </p:sp>
      </p:grpSp>
      <p:sp>
        <p:nvSpPr>
          <p:cNvPr id="65" name="TextBox 264"/>
          <p:cNvSpPr txBox="1">
            <a:spLocks noChangeArrowheads="1"/>
          </p:cNvSpPr>
          <p:nvPr/>
        </p:nvSpPr>
        <p:spPr bwMode="auto">
          <a:xfrm>
            <a:off x="1582770" y="1938290"/>
            <a:ext cx="9351963" cy="2553891"/>
          </a:xfrm>
          <a:prstGeom prst="roundRect">
            <a:avLst/>
          </a:prstGeom>
          <a:solidFill>
            <a:schemeClr val="accent6">
              <a:lumMod val="75000"/>
            </a:schemeClr>
          </a:solidFill>
          <a:ln/>
          <a:extLst/>
        </p:spPr>
        <p:style>
          <a:lnRef idx="1">
            <a:schemeClr val="accent4"/>
          </a:lnRef>
          <a:fillRef idx="2">
            <a:schemeClr val="accent4"/>
          </a:fillRef>
          <a:effectRef idx="1">
            <a:schemeClr val="accent4"/>
          </a:effectRef>
          <a:fontRef idx="minor">
            <a:schemeClr val="dk1"/>
          </a:fontRef>
        </p:style>
        <p:txBody>
          <a:bodyPr anchor="ctr">
            <a:spAutoFit/>
          </a:bodyPr>
          <a:lstStyle>
            <a:lvl1pPr marL="171450" indent="-17145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indent="0" algn="just" fontAlgn="auto">
              <a:spcBef>
                <a:spcPct val="0"/>
              </a:spcBef>
              <a:spcAft>
                <a:spcPts val="0"/>
              </a:spcAft>
              <a:buNone/>
              <a:defRPr/>
            </a:pPr>
            <a:r>
              <a:rPr lang="vi-VN" sz="3600" spc="-150" dirty="0" smtClean="0">
                <a:solidFill>
                  <a:schemeClr val="bg1"/>
                </a:solidFill>
                <a:latin typeface="Times New Roman" panose="02020603050405020304" pitchFamily="18" charset="0"/>
                <a:cs typeface="Times New Roman" panose="02020603050405020304" pitchFamily="18" charset="0"/>
              </a:rPr>
              <a:t>Kinh tế biển đóng góp quan trọng vào nền kinh tế đất nước, góp phần xây dựng nước ta thành nước công nghiệp hiện đại theo định hướng xã hội chủ nghĩa; </a:t>
            </a:r>
            <a:endParaRPr lang="en-US" altLang="en-US" sz="3600" spc="-150" dirty="0">
              <a:solidFill>
                <a:schemeClr val="bg1"/>
              </a:solidFill>
            </a:endParaRPr>
          </a:p>
        </p:txBody>
      </p:sp>
      <p:grpSp>
        <p:nvGrpSpPr>
          <p:cNvPr id="6" name="Group 71"/>
          <p:cNvGrpSpPr>
            <a:grpSpLocks/>
          </p:cNvGrpSpPr>
          <p:nvPr/>
        </p:nvGrpSpPr>
        <p:grpSpPr bwMode="auto">
          <a:xfrm>
            <a:off x="136525" y="4600558"/>
            <a:ext cx="10488613" cy="396875"/>
            <a:chOff x="287438" y="3358425"/>
            <a:chExt cx="7440557" cy="396000"/>
          </a:xfrm>
        </p:grpSpPr>
        <p:grpSp>
          <p:nvGrpSpPr>
            <p:cNvPr id="7" name="Group 21"/>
            <p:cNvGrpSpPr>
              <a:grpSpLocks/>
            </p:cNvGrpSpPr>
            <p:nvPr/>
          </p:nvGrpSpPr>
          <p:grpSpPr bwMode="auto">
            <a:xfrm>
              <a:off x="287438" y="3358425"/>
              <a:ext cx="7113985" cy="396000"/>
              <a:chOff x="338440" y="3419898"/>
              <a:chExt cx="6729665" cy="290232"/>
            </a:xfrm>
          </p:grpSpPr>
          <p:cxnSp>
            <p:nvCxnSpPr>
              <p:cNvPr id="10" name="Straight Connector 9"/>
              <p:cNvCxnSpPr>
                <a:stCxn id="11" idx="0"/>
                <a:endCxn id="71" idx="1"/>
              </p:cNvCxnSpPr>
              <p:nvPr/>
            </p:nvCxnSpPr>
            <p:spPr>
              <a:xfrm>
                <a:off x="732610" y="3561531"/>
                <a:ext cx="6335481" cy="41793"/>
              </a:xfrm>
              <a:prstGeom prst="line">
                <a:avLst/>
              </a:prstGeom>
              <a:ln>
                <a:solidFill>
                  <a:srgbClr val="8C8C8C"/>
                </a:solidFill>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bwMode="auto">
              <a:xfrm rot="16200000">
                <a:off x="390409" y="3367929"/>
                <a:ext cx="290232" cy="394170"/>
              </a:xfrm>
              <a:custGeom>
                <a:avLst/>
                <a:gdLst>
                  <a:gd name="connsiteX0" fmla="*/ 685800 w 1346200"/>
                  <a:gd name="connsiteY0" fmla="*/ 2095500 h 2095500"/>
                  <a:gd name="connsiteX1" fmla="*/ 0 w 1346200"/>
                  <a:gd name="connsiteY1" fmla="*/ 1035050 h 2095500"/>
                  <a:gd name="connsiteX2" fmla="*/ 95250 w 1346200"/>
                  <a:gd name="connsiteY2" fmla="*/ 273050 h 2095500"/>
                  <a:gd name="connsiteX3" fmla="*/ 666750 w 1346200"/>
                  <a:gd name="connsiteY3" fmla="*/ 0 h 2095500"/>
                  <a:gd name="connsiteX4" fmla="*/ 1282700 w 1346200"/>
                  <a:gd name="connsiteY4" fmla="*/ 311150 h 2095500"/>
                  <a:gd name="connsiteX5" fmla="*/ 1346200 w 1346200"/>
                  <a:gd name="connsiteY5" fmla="*/ 990600 h 2095500"/>
                  <a:gd name="connsiteX6" fmla="*/ 685800 w 1346200"/>
                  <a:gd name="connsiteY6" fmla="*/ 2095500 h 2095500"/>
                  <a:gd name="connsiteX0" fmla="*/ 673894 w 1334294"/>
                  <a:gd name="connsiteY0" fmla="*/ 2095500 h 2095500"/>
                  <a:gd name="connsiteX1" fmla="*/ 0 w 1334294"/>
                  <a:gd name="connsiteY1" fmla="*/ 1020762 h 2095500"/>
                  <a:gd name="connsiteX2" fmla="*/ 83344 w 1334294"/>
                  <a:gd name="connsiteY2" fmla="*/ 273050 h 2095500"/>
                  <a:gd name="connsiteX3" fmla="*/ 654844 w 1334294"/>
                  <a:gd name="connsiteY3" fmla="*/ 0 h 2095500"/>
                  <a:gd name="connsiteX4" fmla="*/ 1270794 w 1334294"/>
                  <a:gd name="connsiteY4" fmla="*/ 311150 h 2095500"/>
                  <a:gd name="connsiteX5" fmla="*/ 1334294 w 1334294"/>
                  <a:gd name="connsiteY5" fmla="*/ 990600 h 2095500"/>
                  <a:gd name="connsiteX6" fmla="*/ 673894 w 1334294"/>
                  <a:gd name="connsiteY6" fmla="*/ 2095500 h 2095500"/>
                  <a:gd name="connsiteX0" fmla="*/ 717354 w 1377754"/>
                  <a:gd name="connsiteY0" fmla="*/ 2095500 h 2095500"/>
                  <a:gd name="connsiteX1" fmla="*/ 43460 w 1377754"/>
                  <a:gd name="connsiteY1" fmla="*/ 1020762 h 2095500"/>
                  <a:gd name="connsiteX2" fmla="*/ 126804 w 1377754"/>
                  <a:gd name="connsiteY2" fmla="*/ 273050 h 2095500"/>
                  <a:gd name="connsiteX3" fmla="*/ 698304 w 1377754"/>
                  <a:gd name="connsiteY3" fmla="*/ 0 h 2095500"/>
                  <a:gd name="connsiteX4" fmla="*/ 1314254 w 1377754"/>
                  <a:gd name="connsiteY4" fmla="*/ 311150 h 2095500"/>
                  <a:gd name="connsiteX5" fmla="*/ 1377754 w 1377754"/>
                  <a:gd name="connsiteY5" fmla="*/ 990600 h 2095500"/>
                  <a:gd name="connsiteX6" fmla="*/ 717354 w 1377754"/>
                  <a:gd name="connsiteY6" fmla="*/ 2095500 h 2095500"/>
                  <a:gd name="connsiteX0" fmla="*/ 730807 w 1391207"/>
                  <a:gd name="connsiteY0" fmla="*/ 2095500 h 2095500"/>
                  <a:gd name="connsiteX1" fmla="*/ 56913 w 1391207"/>
                  <a:gd name="connsiteY1" fmla="*/ 1020762 h 2095500"/>
                  <a:gd name="connsiteX2" fmla="*/ 140257 w 1391207"/>
                  <a:gd name="connsiteY2" fmla="*/ 273050 h 2095500"/>
                  <a:gd name="connsiteX3" fmla="*/ 711757 w 1391207"/>
                  <a:gd name="connsiteY3" fmla="*/ 0 h 2095500"/>
                  <a:gd name="connsiteX4" fmla="*/ 1327707 w 1391207"/>
                  <a:gd name="connsiteY4" fmla="*/ 311150 h 2095500"/>
                  <a:gd name="connsiteX5" fmla="*/ 1391207 w 1391207"/>
                  <a:gd name="connsiteY5" fmla="*/ 990600 h 2095500"/>
                  <a:gd name="connsiteX6" fmla="*/ 730807 w 1391207"/>
                  <a:gd name="connsiteY6" fmla="*/ 2095500 h 2095500"/>
                  <a:gd name="connsiteX0" fmla="*/ 729076 w 1389476"/>
                  <a:gd name="connsiteY0" fmla="*/ 2095500 h 2095500"/>
                  <a:gd name="connsiteX1" fmla="*/ 55182 w 1389476"/>
                  <a:gd name="connsiteY1" fmla="*/ 1020762 h 2095500"/>
                  <a:gd name="connsiteX2" fmla="*/ 145670 w 1389476"/>
                  <a:gd name="connsiteY2" fmla="*/ 280194 h 2095500"/>
                  <a:gd name="connsiteX3" fmla="*/ 710026 w 1389476"/>
                  <a:gd name="connsiteY3" fmla="*/ 0 h 2095500"/>
                  <a:gd name="connsiteX4" fmla="*/ 1325976 w 1389476"/>
                  <a:gd name="connsiteY4" fmla="*/ 311150 h 2095500"/>
                  <a:gd name="connsiteX5" fmla="*/ 1389476 w 1389476"/>
                  <a:gd name="connsiteY5" fmla="*/ 990600 h 2095500"/>
                  <a:gd name="connsiteX6" fmla="*/ 729076 w 1389476"/>
                  <a:gd name="connsiteY6" fmla="*/ 2095500 h 2095500"/>
                  <a:gd name="connsiteX0" fmla="*/ 731585 w 1391985"/>
                  <a:gd name="connsiteY0" fmla="*/ 2095500 h 2095500"/>
                  <a:gd name="connsiteX1" fmla="*/ 57691 w 1391985"/>
                  <a:gd name="connsiteY1" fmla="*/ 1020762 h 2095500"/>
                  <a:gd name="connsiteX2" fmla="*/ 148179 w 1391985"/>
                  <a:gd name="connsiteY2" fmla="*/ 280194 h 2095500"/>
                  <a:gd name="connsiteX3" fmla="*/ 712535 w 1391985"/>
                  <a:gd name="connsiteY3" fmla="*/ 0 h 2095500"/>
                  <a:gd name="connsiteX4" fmla="*/ 1328485 w 1391985"/>
                  <a:gd name="connsiteY4" fmla="*/ 311150 h 2095500"/>
                  <a:gd name="connsiteX5" fmla="*/ 1391985 w 1391985"/>
                  <a:gd name="connsiteY5" fmla="*/ 990600 h 2095500"/>
                  <a:gd name="connsiteX6" fmla="*/ 731585 w 1391985"/>
                  <a:gd name="connsiteY6" fmla="*/ 2095500 h 2095500"/>
                  <a:gd name="connsiteX0" fmla="*/ 731585 w 1391985"/>
                  <a:gd name="connsiteY0" fmla="*/ 2095500 h 2095500"/>
                  <a:gd name="connsiteX1" fmla="*/ 57691 w 1391985"/>
                  <a:gd name="connsiteY1" fmla="*/ 1020762 h 2095500"/>
                  <a:gd name="connsiteX2" fmla="*/ 148179 w 1391985"/>
                  <a:gd name="connsiteY2" fmla="*/ 280194 h 2095500"/>
                  <a:gd name="connsiteX3" fmla="*/ 712535 w 1391985"/>
                  <a:gd name="connsiteY3" fmla="*/ 0 h 2095500"/>
                  <a:gd name="connsiteX4" fmla="*/ 1328485 w 1391985"/>
                  <a:gd name="connsiteY4" fmla="*/ 311150 h 2095500"/>
                  <a:gd name="connsiteX5" fmla="*/ 1391985 w 1391985"/>
                  <a:gd name="connsiteY5" fmla="*/ 990600 h 2095500"/>
                  <a:gd name="connsiteX6" fmla="*/ 731585 w 1391985"/>
                  <a:gd name="connsiteY6" fmla="*/ 2095500 h 2095500"/>
                  <a:gd name="connsiteX0" fmla="*/ 731585 w 1391985"/>
                  <a:gd name="connsiteY0" fmla="*/ 2081213 h 2081213"/>
                  <a:gd name="connsiteX1" fmla="*/ 57691 w 1391985"/>
                  <a:gd name="connsiteY1" fmla="*/ 1006475 h 2081213"/>
                  <a:gd name="connsiteX2" fmla="*/ 148179 w 1391985"/>
                  <a:gd name="connsiteY2" fmla="*/ 265907 h 2081213"/>
                  <a:gd name="connsiteX3" fmla="*/ 714916 w 1391985"/>
                  <a:gd name="connsiteY3" fmla="*/ 0 h 2081213"/>
                  <a:gd name="connsiteX4" fmla="*/ 1328485 w 1391985"/>
                  <a:gd name="connsiteY4" fmla="*/ 296863 h 2081213"/>
                  <a:gd name="connsiteX5" fmla="*/ 1391985 w 1391985"/>
                  <a:gd name="connsiteY5" fmla="*/ 976313 h 2081213"/>
                  <a:gd name="connsiteX6" fmla="*/ 731585 w 1391985"/>
                  <a:gd name="connsiteY6" fmla="*/ 2081213 h 2081213"/>
                  <a:gd name="connsiteX0" fmla="*/ 731585 w 1391985"/>
                  <a:gd name="connsiteY0" fmla="*/ 2081213 h 2081213"/>
                  <a:gd name="connsiteX1" fmla="*/ 57691 w 1391985"/>
                  <a:gd name="connsiteY1" fmla="*/ 1006475 h 2081213"/>
                  <a:gd name="connsiteX2" fmla="*/ 148179 w 1391985"/>
                  <a:gd name="connsiteY2" fmla="*/ 265907 h 2081213"/>
                  <a:gd name="connsiteX3" fmla="*/ 714916 w 1391985"/>
                  <a:gd name="connsiteY3" fmla="*/ 0 h 2081213"/>
                  <a:gd name="connsiteX4" fmla="*/ 1328485 w 1391985"/>
                  <a:gd name="connsiteY4" fmla="*/ 296863 h 2081213"/>
                  <a:gd name="connsiteX5" fmla="*/ 1391985 w 1391985"/>
                  <a:gd name="connsiteY5" fmla="*/ 976313 h 2081213"/>
                  <a:gd name="connsiteX6" fmla="*/ 731585 w 1391985"/>
                  <a:gd name="connsiteY6" fmla="*/ 2081213 h 2081213"/>
                  <a:gd name="connsiteX0" fmla="*/ 731585 w 1391985"/>
                  <a:gd name="connsiteY0" fmla="*/ 2081217 h 2081217"/>
                  <a:gd name="connsiteX1" fmla="*/ 57691 w 1391985"/>
                  <a:gd name="connsiteY1" fmla="*/ 1006479 h 2081217"/>
                  <a:gd name="connsiteX2" fmla="*/ 148179 w 1391985"/>
                  <a:gd name="connsiteY2" fmla="*/ 265911 h 2081217"/>
                  <a:gd name="connsiteX3" fmla="*/ 714916 w 1391985"/>
                  <a:gd name="connsiteY3" fmla="*/ 4 h 2081217"/>
                  <a:gd name="connsiteX4" fmla="*/ 1328485 w 1391985"/>
                  <a:gd name="connsiteY4" fmla="*/ 296867 h 2081217"/>
                  <a:gd name="connsiteX5" fmla="*/ 1391985 w 1391985"/>
                  <a:gd name="connsiteY5" fmla="*/ 976317 h 2081217"/>
                  <a:gd name="connsiteX6" fmla="*/ 731585 w 1391985"/>
                  <a:gd name="connsiteY6" fmla="*/ 2081217 h 2081217"/>
                  <a:gd name="connsiteX0" fmla="*/ 731585 w 1391985"/>
                  <a:gd name="connsiteY0" fmla="*/ 2081217 h 2081217"/>
                  <a:gd name="connsiteX1" fmla="*/ 57691 w 1391985"/>
                  <a:gd name="connsiteY1" fmla="*/ 1006479 h 2081217"/>
                  <a:gd name="connsiteX2" fmla="*/ 148179 w 1391985"/>
                  <a:gd name="connsiteY2" fmla="*/ 265911 h 2081217"/>
                  <a:gd name="connsiteX3" fmla="*/ 714916 w 1391985"/>
                  <a:gd name="connsiteY3" fmla="*/ 4 h 2081217"/>
                  <a:gd name="connsiteX4" fmla="*/ 1321342 w 1391985"/>
                  <a:gd name="connsiteY4" fmla="*/ 308773 h 2081217"/>
                  <a:gd name="connsiteX5" fmla="*/ 1391985 w 1391985"/>
                  <a:gd name="connsiteY5" fmla="*/ 976317 h 2081217"/>
                  <a:gd name="connsiteX6" fmla="*/ 731585 w 1391985"/>
                  <a:gd name="connsiteY6" fmla="*/ 2081217 h 2081217"/>
                  <a:gd name="connsiteX0" fmla="*/ 731585 w 1391985"/>
                  <a:gd name="connsiteY0" fmla="*/ 2081221 h 2081221"/>
                  <a:gd name="connsiteX1" fmla="*/ 57691 w 1391985"/>
                  <a:gd name="connsiteY1" fmla="*/ 1006483 h 2081221"/>
                  <a:gd name="connsiteX2" fmla="*/ 148179 w 1391985"/>
                  <a:gd name="connsiteY2" fmla="*/ 265915 h 2081221"/>
                  <a:gd name="connsiteX3" fmla="*/ 714916 w 1391985"/>
                  <a:gd name="connsiteY3" fmla="*/ 8 h 2081221"/>
                  <a:gd name="connsiteX4" fmla="*/ 1321342 w 1391985"/>
                  <a:gd name="connsiteY4" fmla="*/ 308777 h 2081221"/>
                  <a:gd name="connsiteX5" fmla="*/ 1391985 w 1391985"/>
                  <a:gd name="connsiteY5" fmla="*/ 976321 h 2081221"/>
                  <a:gd name="connsiteX6" fmla="*/ 731585 w 1391985"/>
                  <a:gd name="connsiteY6" fmla="*/ 2081221 h 2081221"/>
                  <a:gd name="connsiteX0" fmla="*/ 731585 w 1395120"/>
                  <a:gd name="connsiteY0" fmla="*/ 2081221 h 2081221"/>
                  <a:gd name="connsiteX1" fmla="*/ 57691 w 1395120"/>
                  <a:gd name="connsiteY1" fmla="*/ 1006483 h 2081221"/>
                  <a:gd name="connsiteX2" fmla="*/ 148179 w 1395120"/>
                  <a:gd name="connsiteY2" fmla="*/ 265915 h 2081221"/>
                  <a:gd name="connsiteX3" fmla="*/ 714916 w 1395120"/>
                  <a:gd name="connsiteY3" fmla="*/ 8 h 2081221"/>
                  <a:gd name="connsiteX4" fmla="*/ 1321342 w 1395120"/>
                  <a:gd name="connsiteY4" fmla="*/ 308777 h 2081221"/>
                  <a:gd name="connsiteX5" fmla="*/ 1391985 w 1395120"/>
                  <a:gd name="connsiteY5" fmla="*/ 976321 h 2081221"/>
                  <a:gd name="connsiteX6" fmla="*/ 731585 w 1395120"/>
                  <a:gd name="connsiteY6" fmla="*/ 2081221 h 2081221"/>
                  <a:gd name="connsiteX0" fmla="*/ 731585 w 1435441"/>
                  <a:gd name="connsiteY0" fmla="*/ 2081221 h 2081221"/>
                  <a:gd name="connsiteX1" fmla="*/ 57691 w 1435441"/>
                  <a:gd name="connsiteY1" fmla="*/ 1006483 h 2081221"/>
                  <a:gd name="connsiteX2" fmla="*/ 148179 w 1435441"/>
                  <a:gd name="connsiteY2" fmla="*/ 265915 h 2081221"/>
                  <a:gd name="connsiteX3" fmla="*/ 714916 w 1435441"/>
                  <a:gd name="connsiteY3" fmla="*/ 8 h 2081221"/>
                  <a:gd name="connsiteX4" fmla="*/ 1321342 w 1435441"/>
                  <a:gd name="connsiteY4" fmla="*/ 308777 h 2081221"/>
                  <a:gd name="connsiteX5" fmla="*/ 1391985 w 1435441"/>
                  <a:gd name="connsiteY5" fmla="*/ 976321 h 2081221"/>
                  <a:gd name="connsiteX6" fmla="*/ 731585 w 1435441"/>
                  <a:gd name="connsiteY6" fmla="*/ 2081221 h 2081221"/>
                  <a:gd name="connsiteX0" fmla="*/ 733701 w 1437557"/>
                  <a:gd name="connsiteY0" fmla="*/ 2081221 h 2081221"/>
                  <a:gd name="connsiteX1" fmla="*/ 59807 w 1437557"/>
                  <a:gd name="connsiteY1" fmla="*/ 1006483 h 2081221"/>
                  <a:gd name="connsiteX2" fmla="*/ 150295 w 1437557"/>
                  <a:gd name="connsiteY2" fmla="*/ 265915 h 2081221"/>
                  <a:gd name="connsiteX3" fmla="*/ 717032 w 1437557"/>
                  <a:gd name="connsiteY3" fmla="*/ 8 h 2081221"/>
                  <a:gd name="connsiteX4" fmla="*/ 1323458 w 1437557"/>
                  <a:gd name="connsiteY4" fmla="*/ 308777 h 2081221"/>
                  <a:gd name="connsiteX5" fmla="*/ 1394101 w 1437557"/>
                  <a:gd name="connsiteY5" fmla="*/ 976321 h 2081221"/>
                  <a:gd name="connsiteX6" fmla="*/ 733701 w 1437557"/>
                  <a:gd name="connsiteY6" fmla="*/ 2081221 h 2081221"/>
                  <a:gd name="connsiteX0" fmla="*/ 733701 w 1437557"/>
                  <a:gd name="connsiteY0" fmla="*/ 2081221 h 2081221"/>
                  <a:gd name="connsiteX1" fmla="*/ 59807 w 1437557"/>
                  <a:gd name="connsiteY1" fmla="*/ 1006483 h 2081221"/>
                  <a:gd name="connsiteX2" fmla="*/ 150295 w 1437557"/>
                  <a:gd name="connsiteY2" fmla="*/ 265915 h 2081221"/>
                  <a:gd name="connsiteX3" fmla="*/ 717032 w 1437557"/>
                  <a:gd name="connsiteY3" fmla="*/ 8 h 2081221"/>
                  <a:gd name="connsiteX4" fmla="*/ 1323458 w 1437557"/>
                  <a:gd name="connsiteY4" fmla="*/ 308777 h 2081221"/>
                  <a:gd name="connsiteX5" fmla="*/ 1394101 w 1437557"/>
                  <a:gd name="connsiteY5" fmla="*/ 976321 h 2081221"/>
                  <a:gd name="connsiteX6" fmla="*/ 733701 w 1437557"/>
                  <a:gd name="connsiteY6" fmla="*/ 2081221 h 2081221"/>
                  <a:gd name="connsiteX0" fmla="*/ 737934 w 1441790"/>
                  <a:gd name="connsiteY0" fmla="*/ 2081221 h 2081221"/>
                  <a:gd name="connsiteX1" fmla="*/ 64040 w 1441790"/>
                  <a:gd name="connsiteY1" fmla="*/ 1006483 h 2081221"/>
                  <a:gd name="connsiteX2" fmla="*/ 154528 w 1441790"/>
                  <a:gd name="connsiteY2" fmla="*/ 265915 h 2081221"/>
                  <a:gd name="connsiteX3" fmla="*/ 721265 w 1441790"/>
                  <a:gd name="connsiteY3" fmla="*/ 8 h 2081221"/>
                  <a:gd name="connsiteX4" fmla="*/ 1327691 w 1441790"/>
                  <a:gd name="connsiteY4" fmla="*/ 308777 h 2081221"/>
                  <a:gd name="connsiteX5" fmla="*/ 1398334 w 1441790"/>
                  <a:gd name="connsiteY5" fmla="*/ 976321 h 2081221"/>
                  <a:gd name="connsiteX6" fmla="*/ 737934 w 1441790"/>
                  <a:gd name="connsiteY6" fmla="*/ 2081221 h 208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790" h="2081221">
                    <a:moveTo>
                      <a:pt x="737934" y="2081221"/>
                    </a:moveTo>
                    <a:lnTo>
                      <a:pt x="64040" y="1006483"/>
                    </a:lnTo>
                    <a:cubicBezTo>
                      <a:pt x="-70104" y="659615"/>
                      <a:pt x="29116" y="455621"/>
                      <a:pt x="154528" y="265915"/>
                    </a:cubicBezTo>
                    <a:cubicBezTo>
                      <a:pt x="280734" y="105842"/>
                      <a:pt x="516478" y="537"/>
                      <a:pt x="721265" y="8"/>
                    </a:cubicBezTo>
                    <a:cubicBezTo>
                      <a:pt x="956745" y="-1051"/>
                      <a:pt x="1166031" y="97904"/>
                      <a:pt x="1327691" y="308777"/>
                    </a:cubicBezTo>
                    <a:cubicBezTo>
                      <a:pt x="1453633" y="547961"/>
                      <a:pt x="1472417" y="777619"/>
                      <a:pt x="1398334" y="976321"/>
                    </a:cubicBezTo>
                    <a:lnTo>
                      <a:pt x="737934" y="2081221"/>
                    </a:lnTo>
                    <a:close/>
                  </a:path>
                </a:pathLst>
              </a:custGeom>
              <a:solidFill>
                <a:srgbClr val="8C8C8C"/>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77777"/>
                  </a:solidFill>
                </a:endParaRPr>
              </a:p>
            </p:txBody>
          </p:sp>
        </p:grpSp>
        <p:sp>
          <p:nvSpPr>
            <p:cNvPr id="71" name="Right Arrow 70"/>
            <p:cNvSpPr/>
            <p:nvPr/>
          </p:nvSpPr>
          <p:spPr>
            <a:xfrm>
              <a:off x="7401408" y="3462969"/>
              <a:ext cx="326587" cy="291456"/>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GB"/>
            </a:p>
          </p:txBody>
        </p:sp>
      </p:grpSp>
      <p:sp>
        <p:nvSpPr>
          <p:cNvPr id="73" name="Oval 72"/>
          <p:cNvSpPr/>
          <p:nvPr/>
        </p:nvSpPr>
        <p:spPr>
          <a:xfrm>
            <a:off x="10625138" y="4217970"/>
            <a:ext cx="1368425" cy="1371600"/>
          </a:xfrm>
          <a:prstGeom prst="ellipse">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b="1" dirty="0" smtClean="0">
                <a:solidFill>
                  <a:srgbClr val="FFFF00"/>
                </a:solidFill>
                <a:cs typeface="Arial" panose="020B0604020202020204" pitchFamily="34" charset="0"/>
              </a:rPr>
              <a:t>2045</a:t>
            </a:r>
            <a:endParaRPr lang="en-GB" sz="2800" b="1" dirty="0">
              <a:solidFill>
                <a:srgbClr val="FFFF00"/>
              </a:solidFill>
              <a:cs typeface="Arial" panose="020B0604020202020204" pitchFamily="34" charset="0"/>
            </a:endParaRPr>
          </a:p>
        </p:txBody>
      </p:sp>
      <p:sp>
        <p:nvSpPr>
          <p:cNvPr id="110601" name="Title 1"/>
          <p:cNvSpPr txBox="1">
            <a:spLocks/>
          </p:cNvSpPr>
          <p:nvPr/>
        </p:nvSpPr>
        <p:spPr bwMode="auto">
          <a:xfrm>
            <a:off x="2079625" y="-15875"/>
            <a:ext cx="10112375" cy="788988"/>
          </a:xfrm>
          <a:prstGeom prst="rect">
            <a:avLst/>
          </a:prstGeom>
          <a:noFill/>
          <a:ln w="9525">
            <a:noFill/>
            <a:miter lim="800000"/>
            <a:headEnd/>
            <a:tailEnd/>
          </a:ln>
        </p:spPr>
        <p:txBody>
          <a:bodyPr anchor="ctr"/>
          <a:lstStyle/>
          <a:p>
            <a:pPr>
              <a:lnSpc>
                <a:spcPct val="90000"/>
              </a:lnSpc>
            </a:pPr>
            <a:r>
              <a:rPr lang="en-GB" sz="4800" dirty="0">
                <a:solidFill>
                  <a:schemeClr val="bg1"/>
                </a:solidFill>
                <a:cs typeface="Arial" charset="0"/>
              </a:rPr>
              <a:t>b</a:t>
            </a:r>
            <a:r>
              <a:rPr lang="en-GB" sz="4800" dirty="0" smtClean="0">
                <a:solidFill>
                  <a:schemeClr val="bg1"/>
                </a:solidFill>
                <a:cs typeface="Arial" charset="0"/>
              </a:rPr>
              <a:t>. </a:t>
            </a:r>
            <a:r>
              <a:rPr lang="en-GB" sz="4800" dirty="0" err="1">
                <a:solidFill>
                  <a:schemeClr val="bg1"/>
                </a:solidFill>
                <a:cs typeface="Arial" charset="0"/>
              </a:rPr>
              <a:t>Mục</a:t>
            </a:r>
            <a:r>
              <a:rPr lang="en-GB" sz="4800" dirty="0">
                <a:solidFill>
                  <a:schemeClr val="bg1"/>
                </a:solidFill>
                <a:cs typeface="Arial" charset="0"/>
              </a:rPr>
              <a:t> </a:t>
            </a:r>
            <a:r>
              <a:rPr lang="en-GB" sz="4800" dirty="0" err="1">
                <a:solidFill>
                  <a:schemeClr val="bg1"/>
                </a:solidFill>
                <a:cs typeface="Arial" charset="0"/>
              </a:rPr>
              <a:t>tiêu</a:t>
            </a:r>
            <a:endParaRPr lang="en-GB" sz="4800" dirty="0">
              <a:solidFill>
                <a:schemeClr val="bg1"/>
              </a:solidFill>
              <a:cs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600" decel="100000"/>
                                        <p:tgtEl>
                                          <p:spTgt spid="65"/>
                                        </p:tgtEl>
                                      </p:cBhvr>
                                    </p:animEffect>
                                    <p:anim calcmode="lin" valueType="num">
                                      <p:cBhvr>
                                        <p:cTn id="8" dur="1600" decel="100000" fill="hold"/>
                                        <p:tgtEl>
                                          <p:spTgt spid="65"/>
                                        </p:tgtEl>
                                        <p:attrNameLst>
                                          <p:attrName>style.rotation</p:attrName>
                                        </p:attrNameLst>
                                      </p:cBhvr>
                                      <p:tavLst>
                                        <p:tav tm="0">
                                          <p:val>
                                            <p:fltVal val="-90"/>
                                          </p:val>
                                        </p:tav>
                                        <p:tav tm="100000">
                                          <p:val>
                                            <p:fltVal val="0"/>
                                          </p:val>
                                        </p:tav>
                                      </p:tavLst>
                                    </p:anim>
                                    <p:anim calcmode="lin" valueType="num">
                                      <p:cBhvr>
                                        <p:cTn id="9" dur="1600" decel="100000" fill="hold"/>
                                        <p:tgtEl>
                                          <p:spTgt spid="65"/>
                                        </p:tgtEl>
                                        <p:attrNameLst>
                                          <p:attrName>ppt_x</p:attrName>
                                        </p:attrNameLst>
                                      </p:cBhvr>
                                      <p:tavLst>
                                        <p:tav tm="0">
                                          <p:val>
                                            <p:strVal val="#ppt_x+0.4"/>
                                          </p:val>
                                        </p:tav>
                                        <p:tav tm="100000">
                                          <p:val>
                                            <p:strVal val="#ppt_x-0.05"/>
                                          </p:val>
                                        </p:tav>
                                      </p:tavLst>
                                    </p:anim>
                                    <p:anim calcmode="lin" valueType="num">
                                      <p:cBhvr>
                                        <p:cTn id="10" dur="1600" decel="100000" fill="hold"/>
                                        <p:tgtEl>
                                          <p:spTgt spid="65"/>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65"/>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6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2"/>
          <p:cNvGrpSpPr>
            <a:grpSpLocks/>
          </p:cNvGrpSpPr>
          <p:nvPr/>
        </p:nvGrpSpPr>
        <p:grpSpPr bwMode="auto">
          <a:xfrm>
            <a:off x="52355" y="2839730"/>
            <a:ext cx="1373188" cy="2054225"/>
            <a:chOff x="2879401" y="1603375"/>
            <a:chExt cx="1373187" cy="2054225"/>
          </a:xfrm>
        </p:grpSpPr>
        <p:grpSp>
          <p:nvGrpSpPr>
            <p:cNvPr id="4" name="Group 3"/>
            <p:cNvGrpSpPr>
              <a:grpSpLocks/>
            </p:cNvGrpSpPr>
            <p:nvPr/>
          </p:nvGrpSpPr>
          <p:grpSpPr bwMode="auto">
            <a:xfrm>
              <a:off x="3481354" y="3544152"/>
              <a:ext cx="113430" cy="113448"/>
              <a:chOff x="3438253" y="3519641"/>
              <a:chExt cx="163316" cy="163316"/>
            </a:xfrm>
            <a:solidFill>
              <a:srgbClr val="2E95C0"/>
            </a:solidFill>
          </p:grpSpPr>
          <p:sp>
            <p:nvSpPr>
              <p:cNvPr id="42" name="Oval 41"/>
              <p:cNvSpPr/>
              <p:nvPr/>
            </p:nvSpPr>
            <p:spPr>
              <a:xfrm>
                <a:off x="3438302" y="3520701"/>
                <a:ext cx="162282" cy="162256"/>
              </a:xfrm>
              <a:prstGeom prst="ellipse">
                <a:avLst/>
              </a:prstGeom>
              <a:grpFill/>
              <a:ln w="3175">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77777"/>
                  </a:solidFill>
                </a:endParaRPr>
              </a:p>
            </p:txBody>
          </p:sp>
          <p:sp>
            <p:nvSpPr>
              <p:cNvPr id="43" name="Oval 42"/>
              <p:cNvSpPr/>
              <p:nvPr/>
            </p:nvSpPr>
            <p:spPr>
              <a:xfrm>
                <a:off x="3468015" y="3550409"/>
                <a:ext cx="102856" cy="102840"/>
              </a:xfrm>
              <a:prstGeom prst="ellipse">
                <a:avLst/>
              </a:pr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77777"/>
                  </a:solidFill>
                </a:endParaRPr>
              </a:p>
            </p:txBody>
          </p:sp>
        </p:grpSp>
        <p:sp>
          <p:nvSpPr>
            <p:cNvPr id="41" name="Teardrop 40"/>
            <p:cNvSpPr/>
            <p:nvPr/>
          </p:nvSpPr>
          <p:spPr bwMode="auto">
            <a:xfrm rot="8111378">
              <a:off x="2923851" y="1603375"/>
              <a:ext cx="1243012" cy="1243013"/>
            </a:xfrm>
            <a:prstGeom prst="teardrop">
              <a:avLst>
                <a:gd name="adj" fmla="val 137338"/>
              </a:avLst>
            </a:prstGeom>
            <a:solidFill>
              <a:srgbClr val="2E95C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77777"/>
                </a:solidFill>
              </a:endParaRPr>
            </a:p>
          </p:txBody>
        </p:sp>
        <p:sp>
          <p:nvSpPr>
            <p:cNvPr id="44" name="TextBox 279"/>
            <p:cNvSpPr txBox="1">
              <a:spLocks noChangeArrowheads="1"/>
            </p:cNvSpPr>
            <p:nvPr/>
          </p:nvSpPr>
          <p:spPr bwMode="auto">
            <a:xfrm>
              <a:off x="2879401" y="1873250"/>
              <a:ext cx="1373187" cy="708025"/>
            </a:xfrm>
            <a:prstGeom prst="rect">
              <a:avLst/>
            </a:prstGeom>
            <a:noFill/>
            <a:ln>
              <a:noFill/>
            </a:ln>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fontAlgn="auto">
                <a:spcBef>
                  <a:spcPct val="0"/>
                </a:spcBef>
                <a:spcAft>
                  <a:spcPts val="0"/>
                </a:spcAft>
                <a:buFontTx/>
                <a:buNone/>
                <a:defRPr/>
              </a:pPr>
              <a:r>
                <a:rPr lang="en-US" altLang="en-US" sz="4000" b="1">
                  <a:solidFill>
                    <a:srgbClr val="FFFFFF"/>
                  </a:solidFill>
                  <a:latin typeface="+mn-lt"/>
                </a:rPr>
                <a:t>3</a:t>
              </a:r>
            </a:p>
          </p:txBody>
        </p:sp>
      </p:grpSp>
      <p:sp>
        <p:nvSpPr>
          <p:cNvPr id="111618" name="TextBox 264"/>
          <p:cNvSpPr>
            <a:spLocks noChangeArrowheads="1"/>
          </p:cNvSpPr>
          <p:nvPr/>
        </p:nvSpPr>
        <p:spPr bwMode="auto">
          <a:xfrm>
            <a:off x="1542273" y="1983713"/>
            <a:ext cx="9518650" cy="2482595"/>
          </a:xfrm>
          <a:prstGeom prst="roundRect">
            <a:avLst>
              <a:gd name="adj" fmla="val 16667"/>
            </a:avLst>
          </a:prstGeom>
          <a:solidFill>
            <a:srgbClr val="EC56C1"/>
          </a:solidFill>
          <a:ln w="9525">
            <a:noFill/>
            <a:round/>
            <a:headEnd/>
            <a:tailEnd/>
          </a:ln>
        </p:spPr>
        <p:txBody>
          <a:bodyPr anchor="ctr">
            <a:spAutoFit/>
          </a:bodyPr>
          <a:lstStyle/>
          <a:p>
            <a:pPr algn="just">
              <a:lnSpc>
                <a:spcPct val="120000"/>
              </a:lnSpc>
              <a:spcBef>
                <a:spcPct val="20000"/>
              </a:spcBef>
            </a:pPr>
            <a:r>
              <a:rPr lang="vi-VN" sz="4000" dirty="0" smtClean="0">
                <a:solidFill>
                  <a:srgbClr val="FFFF00"/>
                </a:solidFill>
                <a:latin typeface="Times New Roman" pitchFamily="18" charset="0"/>
                <a:cs typeface="Times New Roman" pitchFamily="18" charset="0"/>
              </a:rPr>
              <a:t>Tham gia chủ động và có trách nhiệm vào giải quyết các vấn đề quốc tế và khu vực về biển và đại dương.</a:t>
            </a:r>
          </a:p>
        </p:txBody>
      </p:sp>
      <p:grpSp>
        <p:nvGrpSpPr>
          <p:cNvPr id="5" name="Group 4"/>
          <p:cNvGrpSpPr>
            <a:grpSpLocks/>
          </p:cNvGrpSpPr>
          <p:nvPr/>
        </p:nvGrpSpPr>
        <p:grpSpPr bwMode="auto">
          <a:xfrm>
            <a:off x="41275" y="4254920"/>
            <a:ext cx="12150725" cy="1371600"/>
            <a:chOff x="-1" y="2971478"/>
            <a:chExt cx="12150771" cy="1371930"/>
          </a:xfrm>
        </p:grpSpPr>
        <p:grpSp>
          <p:nvGrpSpPr>
            <p:cNvPr id="6" name="Group 71"/>
            <p:cNvGrpSpPr>
              <a:grpSpLocks/>
            </p:cNvGrpSpPr>
            <p:nvPr/>
          </p:nvGrpSpPr>
          <p:grpSpPr bwMode="auto">
            <a:xfrm>
              <a:off x="-1" y="3453883"/>
              <a:ext cx="10783231" cy="396000"/>
              <a:chOff x="666491" y="3401434"/>
              <a:chExt cx="7579509" cy="396000"/>
            </a:xfrm>
          </p:grpSpPr>
          <p:grpSp>
            <p:nvGrpSpPr>
              <p:cNvPr id="7" name="Group 21"/>
              <p:cNvGrpSpPr>
                <a:grpSpLocks/>
              </p:cNvGrpSpPr>
              <p:nvPr/>
            </p:nvGrpSpPr>
            <p:grpSpPr bwMode="auto">
              <a:xfrm>
                <a:off x="666491" y="3401434"/>
                <a:ext cx="7560000" cy="396000"/>
                <a:chOff x="697015" y="3451420"/>
                <a:chExt cx="7151585" cy="290232"/>
              </a:xfrm>
            </p:grpSpPr>
            <p:cxnSp>
              <p:nvCxnSpPr>
                <p:cNvPr id="10" name="Straight Connector 9"/>
                <p:cNvCxnSpPr>
                  <a:stCxn id="11" idx="0"/>
                </p:cNvCxnSpPr>
                <p:nvPr/>
              </p:nvCxnSpPr>
              <p:spPr>
                <a:xfrm>
                  <a:off x="1090744" y="3592465"/>
                  <a:ext cx="6758830" cy="22111"/>
                </a:xfrm>
                <a:prstGeom prst="line">
                  <a:avLst/>
                </a:prstGeom>
                <a:ln>
                  <a:solidFill>
                    <a:srgbClr val="8C8C8C"/>
                  </a:solidFill>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bwMode="auto">
                <a:xfrm rot="16200000">
                  <a:off x="748990" y="3399673"/>
                  <a:ext cx="289780" cy="393729"/>
                </a:xfrm>
                <a:custGeom>
                  <a:avLst/>
                  <a:gdLst>
                    <a:gd name="connsiteX0" fmla="*/ 685800 w 1346200"/>
                    <a:gd name="connsiteY0" fmla="*/ 2095500 h 2095500"/>
                    <a:gd name="connsiteX1" fmla="*/ 0 w 1346200"/>
                    <a:gd name="connsiteY1" fmla="*/ 1035050 h 2095500"/>
                    <a:gd name="connsiteX2" fmla="*/ 95250 w 1346200"/>
                    <a:gd name="connsiteY2" fmla="*/ 273050 h 2095500"/>
                    <a:gd name="connsiteX3" fmla="*/ 666750 w 1346200"/>
                    <a:gd name="connsiteY3" fmla="*/ 0 h 2095500"/>
                    <a:gd name="connsiteX4" fmla="*/ 1282700 w 1346200"/>
                    <a:gd name="connsiteY4" fmla="*/ 311150 h 2095500"/>
                    <a:gd name="connsiteX5" fmla="*/ 1346200 w 1346200"/>
                    <a:gd name="connsiteY5" fmla="*/ 990600 h 2095500"/>
                    <a:gd name="connsiteX6" fmla="*/ 685800 w 1346200"/>
                    <a:gd name="connsiteY6" fmla="*/ 2095500 h 2095500"/>
                    <a:gd name="connsiteX0" fmla="*/ 673894 w 1334294"/>
                    <a:gd name="connsiteY0" fmla="*/ 2095500 h 2095500"/>
                    <a:gd name="connsiteX1" fmla="*/ 0 w 1334294"/>
                    <a:gd name="connsiteY1" fmla="*/ 1020762 h 2095500"/>
                    <a:gd name="connsiteX2" fmla="*/ 83344 w 1334294"/>
                    <a:gd name="connsiteY2" fmla="*/ 273050 h 2095500"/>
                    <a:gd name="connsiteX3" fmla="*/ 654844 w 1334294"/>
                    <a:gd name="connsiteY3" fmla="*/ 0 h 2095500"/>
                    <a:gd name="connsiteX4" fmla="*/ 1270794 w 1334294"/>
                    <a:gd name="connsiteY4" fmla="*/ 311150 h 2095500"/>
                    <a:gd name="connsiteX5" fmla="*/ 1334294 w 1334294"/>
                    <a:gd name="connsiteY5" fmla="*/ 990600 h 2095500"/>
                    <a:gd name="connsiteX6" fmla="*/ 673894 w 1334294"/>
                    <a:gd name="connsiteY6" fmla="*/ 2095500 h 2095500"/>
                    <a:gd name="connsiteX0" fmla="*/ 717354 w 1377754"/>
                    <a:gd name="connsiteY0" fmla="*/ 2095500 h 2095500"/>
                    <a:gd name="connsiteX1" fmla="*/ 43460 w 1377754"/>
                    <a:gd name="connsiteY1" fmla="*/ 1020762 h 2095500"/>
                    <a:gd name="connsiteX2" fmla="*/ 126804 w 1377754"/>
                    <a:gd name="connsiteY2" fmla="*/ 273050 h 2095500"/>
                    <a:gd name="connsiteX3" fmla="*/ 698304 w 1377754"/>
                    <a:gd name="connsiteY3" fmla="*/ 0 h 2095500"/>
                    <a:gd name="connsiteX4" fmla="*/ 1314254 w 1377754"/>
                    <a:gd name="connsiteY4" fmla="*/ 311150 h 2095500"/>
                    <a:gd name="connsiteX5" fmla="*/ 1377754 w 1377754"/>
                    <a:gd name="connsiteY5" fmla="*/ 990600 h 2095500"/>
                    <a:gd name="connsiteX6" fmla="*/ 717354 w 1377754"/>
                    <a:gd name="connsiteY6" fmla="*/ 2095500 h 2095500"/>
                    <a:gd name="connsiteX0" fmla="*/ 730807 w 1391207"/>
                    <a:gd name="connsiteY0" fmla="*/ 2095500 h 2095500"/>
                    <a:gd name="connsiteX1" fmla="*/ 56913 w 1391207"/>
                    <a:gd name="connsiteY1" fmla="*/ 1020762 h 2095500"/>
                    <a:gd name="connsiteX2" fmla="*/ 140257 w 1391207"/>
                    <a:gd name="connsiteY2" fmla="*/ 273050 h 2095500"/>
                    <a:gd name="connsiteX3" fmla="*/ 711757 w 1391207"/>
                    <a:gd name="connsiteY3" fmla="*/ 0 h 2095500"/>
                    <a:gd name="connsiteX4" fmla="*/ 1327707 w 1391207"/>
                    <a:gd name="connsiteY4" fmla="*/ 311150 h 2095500"/>
                    <a:gd name="connsiteX5" fmla="*/ 1391207 w 1391207"/>
                    <a:gd name="connsiteY5" fmla="*/ 990600 h 2095500"/>
                    <a:gd name="connsiteX6" fmla="*/ 730807 w 1391207"/>
                    <a:gd name="connsiteY6" fmla="*/ 2095500 h 2095500"/>
                    <a:gd name="connsiteX0" fmla="*/ 729076 w 1389476"/>
                    <a:gd name="connsiteY0" fmla="*/ 2095500 h 2095500"/>
                    <a:gd name="connsiteX1" fmla="*/ 55182 w 1389476"/>
                    <a:gd name="connsiteY1" fmla="*/ 1020762 h 2095500"/>
                    <a:gd name="connsiteX2" fmla="*/ 145670 w 1389476"/>
                    <a:gd name="connsiteY2" fmla="*/ 280194 h 2095500"/>
                    <a:gd name="connsiteX3" fmla="*/ 710026 w 1389476"/>
                    <a:gd name="connsiteY3" fmla="*/ 0 h 2095500"/>
                    <a:gd name="connsiteX4" fmla="*/ 1325976 w 1389476"/>
                    <a:gd name="connsiteY4" fmla="*/ 311150 h 2095500"/>
                    <a:gd name="connsiteX5" fmla="*/ 1389476 w 1389476"/>
                    <a:gd name="connsiteY5" fmla="*/ 990600 h 2095500"/>
                    <a:gd name="connsiteX6" fmla="*/ 729076 w 1389476"/>
                    <a:gd name="connsiteY6" fmla="*/ 2095500 h 2095500"/>
                    <a:gd name="connsiteX0" fmla="*/ 731585 w 1391985"/>
                    <a:gd name="connsiteY0" fmla="*/ 2095500 h 2095500"/>
                    <a:gd name="connsiteX1" fmla="*/ 57691 w 1391985"/>
                    <a:gd name="connsiteY1" fmla="*/ 1020762 h 2095500"/>
                    <a:gd name="connsiteX2" fmla="*/ 148179 w 1391985"/>
                    <a:gd name="connsiteY2" fmla="*/ 280194 h 2095500"/>
                    <a:gd name="connsiteX3" fmla="*/ 712535 w 1391985"/>
                    <a:gd name="connsiteY3" fmla="*/ 0 h 2095500"/>
                    <a:gd name="connsiteX4" fmla="*/ 1328485 w 1391985"/>
                    <a:gd name="connsiteY4" fmla="*/ 311150 h 2095500"/>
                    <a:gd name="connsiteX5" fmla="*/ 1391985 w 1391985"/>
                    <a:gd name="connsiteY5" fmla="*/ 990600 h 2095500"/>
                    <a:gd name="connsiteX6" fmla="*/ 731585 w 1391985"/>
                    <a:gd name="connsiteY6" fmla="*/ 2095500 h 2095500"/>
                    <a:gd name="connsiteX0" fmla="*/ 731585 w 1391985"/>
                    <a:gd name="connsiteY0" fmla="*/ 2095500 h 2095500"/>
                    <a:gd name="connsiteX1" fmla="*/ 57691 w 1391985"/>
                    <a:gd name="connsiteY1" fmla="*/ 1020762 h 2095500"/>
                    <a:gd name="connsiteX2" fmla="*/ 148179 w 1391985"/>
                    <a:gd name="connsiteY2" fmla="*/ 280194 h 2095500"/>
                    <a:gd name="connsiteX3" fmla="*/ 712535 w 1391985"/>
                    <a:gd name="connsiteY3" fmla="*/ 0 h 2095500"/>
                    <a:gd name="connsiteX4" fmla="*/ 1328485 w 1391985"/>
                    <a:gd name="connsiteY4" fmla="*/ 311150 h 2095500"/>
                    <a:gd name="connsiteX5" fmla="*/ 1391985 w 1391985"/>
                    <a:gd name="connsiteY5" fmla="*/ 990600 h 2095500"/>
                    <a:gd name="connsiteX6" fmla="*/ 731585 w 1391985"/>
                    <a:gd name="connsiteY6" fmla="*/ 2095500 h 2095500"/>
                    <a:gd name="connsiteX0" fmla="*/ 731585 w 1391985"/>
                    <a:gd name="connsiteY0" fmla="*/ 2081213 h 2081213"/>
                    <a:gd name="connsiteX1" fmla="*/ 57691 w 1391985"/>
                    <a:gd name="connsiteY1" fmla="*/ 1006475 h 2081213"/>
                    <a:gd name="connsiteX2" fmla="*/ 148179 w 1391985"/>
                    <a:gd name="connsiteY2" fmla="*/ 265907 h 2081213"/>
                    <a:gd name="connsiteX3" fmla="*/ 714916 w 1391985"/>
                    <a:gd name="connsiteY3" fmla="*/ 0 h 2081213"/>
                    <a:gd name="connsiteX4" fmla="*/ 1328485 w 1391985"/>
                    <a:gd name="connsiteY4" fmla="*/ 296863 h 2081213"/>
                    <a:gd name="connsiteX5" fmla="*/ 1391985 w 1391985"/>
                    <a:gd name="connsiteY5" fmla="*/ 976313 h 2081213"/>
                    <a:gd name="connsiteX6" fmla="*/ 731585 w 1391985"/>
                    <a:gd name="connsiteY6" fmla="*/ 2081213 h 2081213"/>
                    <a:gd name="connsiteX0" fmla="*/ 731585 w 1391985"/>
                    <a:gd name="connsiteY0" fmla="*/ 2081213 h 2081213"/>
                    <a:gd name="connsiteX1" fmla="*/ 57691 w 1391985"/>
                    <a:gd name="connsiteY1" fmla="*/ 1006475 h 2081213"/>
                    <a:gd name="connsiteX2" fmla="*/ 148179 w 1391985"/>
                    <a:gd name="connsiteY2" fmla="*/ 265907 h 2081213"/>
                    <a:gd name="connsiteX3" fmla="*/ 714916 w 1391985"/>
                    <a:gd name="connsiteY3" fmla="*/ 0 h 2081213"/>
                    <a:gd name="connsiteX4" fmla="*/ 1328485 w 1391985"/>
                    <a:gd name="connsiteY4" fmla="*/ 296863 h 2081213"/>
                    <a:gd name="connsiteX5" fmla="*/ 1391985 w 1391985"/>
                    <a:gd name="connsiteY5" fmla="*/ 976313 h 2081213"/>
                    <a:gd name="connsiteX6" fmla="*/ 731585 w 1391985"/>
                    <a:gd name="connsiteY6" fmla="*/ 2081213 h 2081213"/>
                    <a:gd name="connsiteX0" fmla="*/ 731585 w 1391985"/>
                    <a:gd name="connsiteY0" fmla="*/ 2081217 h 2081217"/>
                    <a:gd name="connsiteX1" fmla="*/ 57691 w 1391985"/>
                    <a:gd name="connsiteY1" fmla="*/ 1006479 h 2081217"/>
                    <a:gd name="connsiteX2" fmla="*/ 148179 w 1391985"/>
                    <a:gd name="connsiteY2" fmla="*/ 265911 h 2081217"/>
                    <a:gd name="connsiteX3" fmla="*/ 714916 w 1391985"/>
                    <a:gd name="connsiteY3" fmla="*/ 4 h 2081217"/>
                    <a:gd name="connsiteX4" fmla="*/ 1328485 w 1391985"/>
                    <a:gd name="connsiteY4" fmla="*/ 296867 h 2081217"/>
                    <a:gd name="connsiteX5" fmla="*/ 1391985 w 1391985"/>
                    <a:gd name="connsiteY5" fmla="*/ 976317 h 2081217"/>
                    <a:gd name="connsiteX6" fmla="*/ 731585 w 1391985"/>
                    <a:gd name="connsiteY6" fmla="*/ 2081217 h 2081217"/>
                    <a:gd name="connsiteX0" fmla="*/ 731585 w 1391985"/>
                    <a:gd name="connsiteY0" fmla="*/ 2081217 h 2081217"/>
                    <a:gd name="connsiteX1" fmla="*/ 57691 w 1391985"/>
                    <a:gd name="connsiteY1" fmla="*/ 1006479 h 2081217"/>
                    <a:gd name="connsiteX2" fmla="*/ 148179 w 1391985"/>
                    <a:gd name="connsiteY2" fmla="*/ 265911 h 2081217"/>
                    <a:gd name="connsiteX3" fmla="*/ 714916 w 1391985"/>
                    <a:gd name="connsiteY3" fmla="*/ 4 h 2081217"/>
                    <a:gd name="connsiteX4" fmla="*/ 1321342 w 1391985"/>
                    <a:gd name="connsiteY4" fmla="*/ 308773 h 2081217"/>
                    <a:gd name="connsiteX5" fmla="*/ 1391985 w 1391985"/>
                    <a:gd name="connsiteY5" fmla="*/ 976317 h 2081217"/>
                    <a:gd name="connsiteX6" fmla="*/ 731585 w 1391985"/>
                    <a:gd name="connsiteY6" fmla="*/ 2081217 h 2081217"/>
                    <a:gd name="connsiteX0" fmla="*/ 731585 w 1391985"/>
                    <a:gd name="connsiteY0" fmla="*/ 2081221 h 2081221"/>
                    <a:gd name="connsiteX1" fmla="*/ 57691 w 1391985"/>
                    <a:gd name="connsiteY1" fmla="*/ 1006483 h 2081221"/>
                    <a:gd name="connsiteX2" fmla="*/ 148179 w 1391985"/>
                    <a:gd name="connsiteY2" fmla="*/ 265915 h 2081221"/>
                    <a:gd name="connsiteX3" fmla="*/ 714916 w 1391985"/>
                    <a:gd name="connsiteY3" fmla="*/ 8 h 2081221"/>
                    <a:gd name="connsiteX4" fmla="*/ 1321342 w 1391985"/>
                    <a:gd name="connsiteY4" fmla="*/ 308777 h 2081221"/>
                    <a:gd name="connsiteX5" fmla="*/ 1391985 w 1391985"/>
                    <a:gd name="connsiteY5" fmla="*/ 976321 h 2081221"/>
                    <a:gd name="connsiteX6" fmla="*/ 731585 w 1391985"/>
                    <a:gd name="connsiteY6" fmla="*/ 2081221 h 2081221"/>
                    <a:gd name="connsiteX0" fmla="*/ 731585 w 1395120"/>
                    <a:gd name="connsiteY0" fmla="*/ 2081221 h 2081221"/>
                    <a:gd name="connsiteX1" fmla="*/ 57691 w 1395120"/>
                    <a:gd name="connsiteY1" fmla="*/ 1006483 h 2081221"/>
                    <a:gd name="connsiteX2" fmla="*/ 148179 w 1395120"/>
                    <a:gd name="connsiteY2" fmla="*/ 265915 h 2081221"/>
                    <a:gd name="connsiteX3" fmla="*/ 714916 w 1395120"/>
                    <a:gd name="connsiteY3" fmla="*/ 8 h 2081221"/>
                    <a:gd name="connsiteX4" fmla="*/ 1321342 w 1395120"/>
                    <a:gd name="connsiteY4" fmla="*/ 308777 h 2081221"/>
                    <a:gd name="connsiteX5" fmla="*/ 1391985 w 1395120"/>
                    <a:gd name="connsiteY5" fmla="*/ 976321 h 2081221"/>
                    <a:gd name="connsiteX6" fmla="*/ 731585 w 1395120"/>
                    <a:gd name="connsiteY6" fmla="*/ 2081221 h 2081221"/>
                    <a:gd name="connsiteX0" fmla="*/ 731585 w 1435441"/>
                    <a:gd name="connsiteY0" fmla="*/ 2081221 h 2081221"/>
                    <a:gd name="connsiteX1" fmla="*/ 57691 w 1435441"/>
                    <a:gd name="connsiteY1" fmla="*/ 1006483 h 2081221"/>
                    <a:gd name="connsiteX2" fmla="*/ 148179 w 1435441"/>
                    <a:gd name="connsiteY2" fmla="*/ 265915 h 2081221"/>
                    <a:gd name="connsiteX3" fmla="*/ 714916 w 1435441"/>
                    <a:gd name="connsiteY3" fmla="*/ 8 h 2081221"/>
                    <a:gd name="connsiteX4" fmla="*/ 1321342 w 1435441"/>
                    <a:gd name="connsiteY4" fmla="*/ 308777 h 2081221"/>
                    <a:gd name="connsiteX5" fmla="*/ 1391985 w 1435441"/>
                    <a:gd name="connsiteY5" fmla="*/ 976321 h 2081221"/>
                    <a:gd name="connsiteX6" fmla="*/ 731585 w 1435441"/>
                    <a:gd name="connsiteY6" fmla="*/ 2081221 h 2081221"/>
                    <a:gd name="connsiteX0" fmla="*/ 733701 w 1437557"/>
                    <a:gd name="connsiteY0" fmla="*/ 2081221 h 2081221"/>
                    <a:gd name="connsiteX1" fmla="*/ 59807 w 1437557"/>
                    <a:gd name="connsiteY1" fmla="*/ 1006483 h 2081221"/>
                    <a:gd name="connsiteX2" fmla="*/ 150295 w 1437557"/>
                    <a:gd name="connsiteY2" fmla="*/ 265915 h 2081221"/>
                    <a:gd name="connsiteX3" fmla="*/ 717032 w 1437557"/>
                    <a:gd name="connsiteY3" fmla="*/ 8 h 2081221"/>
                    <a:gd name="connsiteX4" fmla="*/ 1323458 w 1437557"/>
                    <a:gd name="connsiteY4" fmla="*/ 308777 h 2081221"/>
                    <a:gd name="connsiteX5" fmla="*/ 1394101 w 1437557"/>
                    <a:gd name="connsiteY5" fmla="*/ 976321 h 2081221"/>
                    <a:gd name="connsiteX6" fmla="*/ 733701 w 1437557"/>
                    <a:gd name="connsiteY6" fmla="*/ 2081221 h 2081221"/>
                    <a:gd name="connsiteX0" fmla="*/ 733701 w 1437557"/>
                    <a:gd name="connsiteY0" fmla="*/ 2081221 h 2081221"/>
                    <a:gd name="connsiteX1" fmla="*/ 59807 w 1437557"/>
                    <a:gd name="connsiteY1" fmla="*/ 1006483 h 2081221"/>
                    <a:gd name="connsiteX2" fmla="*/ 150295 w 1437557"/>
                    <a:gd name="connsiteY2" fmla="*/ 265915 h 2081221"/>
                    <a:gd name="connsiteX3" fmla="*/ 717032 w 1437557"/>
                    <a:gd name="connsiteY3" fmla="*/ 8 h 2081221"/>
                    <a:gd name="connsiteX4" fmla="*/ 1323458 w 1437557"/>
                    <a:gd name="connsiteY4" fmla="*/ 308777 h 2081221"/>
                    <a:gd name="connsiteX5" fmla="*/ 1394101 w 1437557"/>
                    <a:gd name="connsiteY5" fmla="*/ 976321 h 2081221"/>
                    <a:gd name="connsiteX6" fmla="*/ 733701 w 1437557"/>
                    <a:gd name="connsiteY6" fmla="*/ 2081221 h 2081221"/>
                    <a:gd name="connsiteX0" fmla="*/ 737934 w 1441790"/>
                    <a:gd name="connsiteY0" fmla="*/ 2081221 h 2081221"/>
                    <a:gd name="connsiteX1" fmla="*/ 64040 w 1441790"/>
                    <a:gd name="connsiteY1" fmla="*/ 1006483 h 2081221"/>
                    <a:gd name="connsiteX2" fmla="*/ 154528 w 1441790"/>
                    <a:gd name="connsiteY2" fmla="*/ 265915 h 2081221"/>
                    <a:gd name="connsiteX3" fmla="*/ 721265 w 1441790"/>
                    <a:gd name="connsiteY3" fmla="*/ 8 h 2081221"/>
                    <a:gd name="connsiteX4" fmla="*/ 1327691 w 1441790"/>
                    <a:gd name="connsiteY4" fmla="*/ 308777 h 2081221"/>
                    <a:gd name="connsiteX5" fmla="*/ 1398334 w 1441790"/>
                    <a:gd name="connsiteY5" fmla="*/ 976321 h 2081221"/>
                    <a:gd name="connsiteX6" fmla="*/ 737934 w 1441790"/>
                    <a:gd name="connsiteY6" fmla="*/ 2081221 h 208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790" h="2081221">
                      <a:moveTo>
                        <a:pt x="737934" y="2081221"/>
                      </a:moveTo>
                      <a:lnTo>
                        <a:pt x="64040" y="1006483"/>
                      </a:lnTo>
                      <a:cubicBezTo>
                        <a:pt x="-70104" y="659615"/>
                        <a:pt x="29116" y="455621"/>
                        <a:pt x="154528" y="265915"/>
                      </a:cubicBezTo>
                      <a:cubicBezTo>
                        <a:pt x="280734" y="105842"/>
                        <a:pt x="516478" y="537"/>
                        <a:pt x="721265" y="8"/>
                      </a:cubicBezTo>
                      <a:cubicBezTo>
                        <a:pt x="956745" y="-1051"/>
                        <a:pt x="1166031" y="97904"/>
                        <a:pt x="1327691" y="308777"/>
                      </a:cubicBezTo>
                      <a:cubicBezTo>
                        <a:pt x="1453633" y="547961"/>
                        <a:pt x="1472417" y="777619"/>
                        <a:pt x="1398334" y="976321"/>
                      </a:cubicBezTo>
                      <a:lnTo>
                        <a:pt x="737934" y="2081221"/>
                      </a:lnTo>
                      <a:close/>
                    </a:path>
                  </a:pathLst>
                </a:custGeom>
                <a:solidFill>
                  <a:srgbClr val="8C8C8C"/>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77777"/>
                    </a:solidFill>
                  </a:endParaRPr>
                </a:p>
              </p:txBody>
            </p:sp>
          </p:grpSp>
          <p:sp>
            <p:nvSpPr>
              <p:cNvPr id="71" name="Right Arrow 70"/>
              <p:cNvSpPr/>
              <p:nvPr/>
            </p:nvSpPr>
            <p:spPr>
              <a:xfrm>
                <a:off x="7919545" y="3474788"/>
                <a:ext cx="326946" cy="29058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GB"/>
              </a:p>
            </p:txBody>
          </p:sp>
        </p:grpSp>
        <p:sp>
          <p:nvSpPr>
            <p:cNvPr id="37" name="Oval 36"/>
            <p:cNvSpPr/>
            <p:nvPr/>
          </p:nvSpPr>
          <p:spPr>
            <a:xfrm>
              <a:off x="10783928" y="2971478"/>
              <a:ext cx="1366842" cy="1371930"/>
            </a:xfrm>
            <a:prstGeom prst="ellipse">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b="1" dirty="0" smtClean="0">
                  <a:solidFill>
                    <a:srgbClr val="FFFF00"/>
                  </a:solidFill>
                  <a:cs typeface="Arial" panose="020B0604020202020204" pitchFamily="34" charset="0"/>
                </a:rPr>
                <a:t>2045</a:t>
              </a:r>
              <a:endParaRPr lang="en-GB" sz="2800" b="1" dirty="0">
                <a:solidFill>
                  <a:srgbClr val="FFFF00"/>
                </a:solidFill>
                <a:cs typeface="Arial" panose="020B0604020202020204" pitchFamily="34" charset="0"/>
              </a:endParaRPr>
            </a:p>
          </p:txBody>
        </p:sp>
      </p:grpSp>
      <p:sp>
        <p:nvSpPr>
          <p:cNvPr id="111623" name="Title 1"/>
          <p:cNvSpPr txBox="1">
            <a:spLocks/>
          </p:cNvSpPr>
          <p:nvPr/>
        </p:nvSpPr>
        <p:spPr bwMode="auto">
          <a:xfrm>
            <a:off x="2079625" y="-15875"/>
            <a:ext cx="10112375" cy="788988"/>
          </a:xfrm>
          <a:prstGeom prst="rect">
            <a:avLst/>
          </a:prstGeom>
          <a:noFill/>
          <a:ln w="9525">
            <a:noFill/>
            <a:miter lim="800000"/>
            <a:headEnd/>
            <a:tailEnd/>
          </a:ln>
        </p:spPr>
        <p:txBody>
          <a:bodyPr anchor="ctr"/>
          <a:lstStyle/>
          <a:p>
            <a:pPr>
              <a:lnSpc>
                <a:spcPct val="90000"/>
              </a:lnSpc>
            </a:pPr>
            <a:r>
              <a:rPr lang="en-GB" sz="4800" dirty="0">
                <a:solidFill>
                  <a:schemeClr val="bg1"/>
                </a:solidFill>
                <a:cs typeface="Arial" charset="0"/>
              </a:rPr>
              <a:t>b</a:t>
            </a:r>
            <a:r>
              <a:rPr lang="en-GB" sz="4800" dirty="0" smtClean="0">
                <a:solidFill>
                  <a:schemeClr val="bg1"/>
                </a:solidFill>
                <a:cs typeface="Arial" charset="0"/>
              </a:rPr>
              <a:t>. </a:t>
            </a:r>
            <a:r>
              <a:rPr lang="en-GB" sz="4800" dirty="0" err="1">
                <a:solidFill>
                  <a:schemeClr val="bg1"/>
                </a:solidFill>
                <a:cs typeface="Arial" charset="0"/>
              </a:rPr>
              <a:t>Mục</a:t>
            </a:r>
            <a:r>
              <a:rPr lang="en-GB" sz="4800" dirty="0">
                <a:solidFill>
                  <a:schemeClr val="bg1"/>
                </a:solidFill>
                <a:cs typeface="Arial" charset="0"/>
              </a:rPr>
              <a:t> </a:t>
            </a:r>
            <a:r>
              <a:rPr lang="en-GB" sz="4800" dirty="0" err="1">
                <a:solidFill>
                  <a:schemeClr val="bg1"/>
                </a:solidFill>
                <a:cs typeface="Arial" charset="0"/>
              </a:rPr>
              <a:t>tiêu</a:t>
            </a:r>
            <a:endParaRPr lang="en-GB" sz="4800" dirty="0">
              <a:solidFill>
                <a:schemeClr val="bg1"/>
              </a:solidFill>
              <a:cs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600" decel="100000"/>
                                        <p:tgtEl>
                                          <p:spTgt spid="111618"/>
                                        </p:tgtEl>
                                      </p:cBhvr>
                                    </p:animEffect>
                                    <p:anim calcmode="lin" valueType="num">
                                      <p:cBhvr>
                                        <p:cTn id="8" dur="1600" decel="100000" fill="hold"/>
                                        <p:tgtEl>
                                          <p:spTgt spid="111618"/>
                                        </p:tgtEl>
                                        <p:attrNameLst>
                                          <p:attrName>style.rotation</p:attrName>
                                        </p:attrNameLst>
                                      </p:cBhvr>
                                      <p:tavLst>
                                        <p:tav tm="0">
                                          <p:val>
                                            <p:fltVal val="-90"/>
                                          </p:val>
                                        </p:tav>
                                        <p:tav tm="100000">
                                          <p:val>
                                            <p:fltVal val="0"/>
                                          </p:val>
                                        </p:tav>
                                      </p:tavLst>
                                    </p:anim>
                                    <p:anim calcmode="lin" valueType="num">
                                      <p:cBhvr>
                                        <p:cTn id="9" dur="1600" decel="100000" fill="hold"/>
                                        <p:tgtEl>
                                          <p:spTgt spid="111618"/>
                                        </p:tgtEl>
                                        <p:attrNameLst>
                                          <p:attrName>ppt_x</p:attrName>
                                        </p:attrNameLst>
                                      </p:cBhvr>
                                      <p:tavLst>
                                        <p:tav tm="0">
                                          <p:val>
                                            <p:strVal val="#ppt_x+0.4"/>
                                          </p:val>
                                        </p:tav>
                                        <p:tav tm="100000">
                                          <p:val>
                                            <p:strVal val="#ppt_x-0.05"/>
                                          </p:val>
                                        </p:tav>
                                      </p:tavLst>
                                    </p:anim>
                                    <p:anim calcmode="lin" valueType="num">
                                      <p:cBhvr>
                                        <p:cTn id="10" dur="1600" decel="100000" fill="hold"/>
                                        <p:tgtEl>
                                          <p:spTgt spid="111618"/>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111618"/>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11161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508000" y="992220"/>
            <a:ext cx="11176000" cy="533400"/>
          </a:xfrm>
          <a:prstGeom prst="rect">
            <a:avLst/>
          </a:prstGeom>
          <a:solidFill>
            <a:schemeClr val="accent4">
              <a:lumMod val="20000"/>
              <a:lumOff val="80000"/>
            </a:schemeClr>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spcBef>
                <a:spcPts val="600"/>
              </a:spcBef>
              <a:spcAft>
                <a:spcPts val="600"/>
              </a:spcAft>
              <a:defRPr/>
            </a:pPr>
            <a:r>
              <a:rPr lang="vi-VN" sz="3200" b="1" dirty="0">
                <a:cs typeface="Times New Roman" panose="02020603050405020304" pitchFamily="18" charset="0"/>
              </a:rPr>
              <a:t>05 chủ trương lớn về</a:t>
            </a:r>
            <a:r>
              <a:rPr lang="en-US" sz="3200" b="1" dirty="0">
                <a:latin typeface="Times New Roman" panose="02020603050405020304" pitchFamily="18" charset="0"/>
                <a:cs typeface="Times New Roman" panose="02020603050405020304" pitchFamily="18" charset="0"/>
              </a:rPr>
              <a:t> PTBV kinh tế biển</a:t>
            </a:r>
            <a:r>
              <a:rPr lang="vi-VN" sz="3200" b="1" dirty="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7" name="Rectangle 6"/>
          <p:cNvSpPr/>
          <p:nvPr/>
        </p:nvSpPr>
        <p:spPr>
          <a:xfrm>
            <a:off x="3495834" y="58407"/>
            <a:ext cx="8345975" cy="584775"/>
          </a:xfrm>
          <a:prstGeom prst="rect">
            <a:avLst/>
          </a:prstGeom>
        </p:spPr>
        <p:txBody>
          <a:bodyPr wrap="square">
            <a:spAutoFit/>
          </a:bodyPr>
          <a:lstStyle/>
          <a:p>
            <a:pPr algn="ctr"/>
            <a:r>
              <a:rPr lang="en-US" sz="3200" b="1" dirty="0" smtClean="0">
                <a:solidFill>
                  <a:schemeClr val="bg1"/>
                </a:solidFill>
                <a:latin typeface="+mj-lt"/>
                <a:cs typeface="Times New Roman" panose="02020603050405020304" pitchFamily="18" charset="0"/>
              </a:rPr>
              <a:t>2. </a:t>
            </a:r>
            <a:r>
              <a:rPr lang="vi-VN" sz="3200" b="1" dirty="0" smtClean="0">
                <a:solidFill>
                  <a:schemeClr val="bg1"/>
                </a:solidFill>
                <a:latin typeface="+mj-lt"/>
                <a:cs typeface="Times New Roman" panose="02020603050405020304" pitchFamily="18" charset="0"/>
              </a:rPr>
              <a:t>Một số chủ trương lớn và khâu đột phá</a:t>
            </a:r>
            <a:endParaRPr lang="en-US" sz="3200" dirty="0">
              <a:solidFill>
                <a:schemeClr val="bg1"/>
              </a:solidFill>
              <a:latin typeface="+mj-lt"/>
            </a:endParaRPr>
          </a:p>
        </p:txBody>
      </p:sp>
      <p:sp>
        <p:nvSpPr>
          <p:cNvPr id="8" name="Rectangle 7"/>
          <p:cNvSpPr/>
          <p:nvPr/>
        </p:nvSpPr>
        <p:spPr>
          <a:xfrm>
            <a:off x="291830" y="1797721"/>
            <a:ext cx="11322996" cy="2062103"/>
          </a:xfrm>
          <a:prstGeom prst="rect">
            <a:avLst/>
          </a:prstGeom>
        </p:spPr>
        <p:txBody>
          <a:bodyPr wrap="square">
            <a:spAutoFit/>
          </a:bodyPr>
          <a:lstStyle/>
          <a:p>
            <a:pPr algn="just"/>
            <a:r>
              <a:rPr lang="en-US" sz="3200" dirty="0" err="1" smtClean="0">
                <a:solidFill>
                  <a:srgbClr val="002060"/>
                </a:solidFill>
                <a:latin typeface="Times New Roman" panose="02020603050405020304" pitchFamily="18" charset="0"/>
                <a:cs typeface="Times New Roman" panose="02020603050405020304" pitchFamily="18" charset="0"/>
              </a:rPr>
              <a:t>Thứ</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nhất</a:t>
            </a:r>
            <a:r>
              <a:rPr lang="en-US" sz="3200" dirty="0" smtClean="0">
                <a:solidFill>
                  <a:srgbClr val="002060"/>
                </a:solidFill>
                <a:latin typeface="Times New Roman" panose="02020603050405020304" pitchFamily="18" charset="0"/>
                <a:cs typeface="Times New Roman" panose="02020603050405020304" pitchFamily="18" charset="0"/>
              </a:rPr>
              <a:t>,</a:t>
            </a:r>
            <a:r>
              <a:rPr lang="vi-VN" sz="3200" dirty="0" smtClean="0">
                <a:solidFill>
                  <a:srgbClr val="002060"/>
                </a:solidFill>
                <a:latin typeface="Times New Roman" panose="02020603050405020304" pitchFamily="18" charset="0"/>
                <a:cs typeface="Times New Roman" panose="02020603050405020304" pitchFamily="18" charset="0"/>
              </a:rPr>
              <a:t> </a:t>
            </a:r>
            <a:r>
              <a:rPr lang="en-US" sz="3200" dirty="0" smtClean="0">
                <a:solidFill>
                  <a:srgbClr val="002060"/>
                </a:solidFill>
                <a:latin typeface="Times New Roman" panose="02020603050405020304" pitchFamily="18" charset="0"/>
                <a:cs typeface="Times New Roman" panose="02020603050405020304" pitchFamily="18" charset="0"/>
              </a:rPr>
              <a:t>p</a:t>
            </a:r>
            <a:r>
              <a:rPr lang="vi-VN" sz="3200" dirty="0" smtClean="0">
                <a:solidFill>
                  <a:srgbClr val="002060"/>
                </a:solidFill>
                <a:latin typeface="Times New Roman" panose="02020603050405020304" pitchFamily="18" charset="0"/>
                <a:cs typeface="Times New Roman" panose="02020603050405020304" pitchFamily="18" charset="0"/>
              </a:rPr>
              <a:t>hát triển kinh tế biển và ven biển: sắp xếp theo thứ tự ưu tiên các ngành kinh tế thuần </a:t>
            </a:r>
            <a:r>
              <a:rPr lang="en-US" sz="3200" dirty="0" smtClean="0">
                <a:solidFill>
                  <a:srgbClr val="002060"/>
                </a:solidFill>
                <a:latin typeface="Times New Roman" panose="02020603050405020304" pitchFamily="18" charset="0"/>
                <a:cs typeface="Times New Roman" panose="02020603050405020304" pitchFamily="18" charset="0"/>
              </a:rPr>
              <a:t>biển</a:t>
            </a:r>
            <a:r>
              <a:rPr lang="en-US" sz="3200" baseline="30000" dirty="0" smtClean="0">
                <a:solidFill>
                  <a:srgbClr val="002060"/>
                </a:solidFill>
                <a:latin typeface="Times New Roman" panose="02020603050405020304" pitchFamily="18" charset="0"/>
                <a:cs typeface="Times New Roman" panose="02020603050405020304" pitchFamily="18" charset="0"/>
              </a:rPr>
              <a:t>1</a:t>
            </a:r>
            <a:r>
              <a:rPr lang="vi-VN" sz="3200" dirty="0" smtClean="0">
                <a:solidFill>
                  <a:srgbClr val="002060"/>
                </a:solidFill>
                <a:latin typeface="Times New Roman" panose="02020603050405020304" pitchFamily="18" charset="0"/>
                <a:cs typeface="Times New Roman" panose="02020603050405020304" pitchFamily="18" charset="0"/>
              </a:rPr>
              <a:t>; phát triển đồng bộ, từng bước hình thành các khu kinh tế, khu công nghiệp, khu đô thị sinh thái ven biển.</a:t>
            </a:r>
            <a:endParaRPr lang="en-US" sz="3200" dirty="0"/>
          </a:p>
        </p:txBody>
      </p:sp>
    </p:spTree>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508000" y="992220"/>
            <a:ext cx="11176000" cy="533400"/>
          </a:xfrm>
          <a:prstGeom prst="rect">
            <a:avLst/>
          </a:prstGeom>
          <a:solidFill>
            <a:schemeClr val="accent4">
              <a:lumMod val="20000"/>
              <a:lumOff val="80000"/>
            </a:schemeClr>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spcBef>
                <a:spcPts val="600"/>
              </a:spcBef>
              <a:spcAft>
                <a:spcPts val="600"/>
              </a:spcAft>
              <a:defRPr/>
            </a:pPr>
            <a:r>
              <a:rPr lang="vi-VN" sz="3200" b="1" dirty="0">
                <a:cs typeface="Times New Roman" panose="02020603050405020304" pitchFamily="18" charset="0"/>
              </a:rPr>
              <a:t>05 chủ trương lớn về</a:t>
            </a:r>
            <a:r>
              <a:rPr lang="en-US" sz="3200" b="1" dirty="0">
                <a:latin typeface="Times New Roman" panose="02020603050405020304" pitchFamily="18" charset="0"/>
                <a:cs typeface="Times New Roman" panose="02020603050405020304" pitchFamily="18" charset="0"/>
              </a:rPr>
              <a:t> PTBV kinh tế biển</a:t>
            </a:r>
            <a:r>
              <a:rPr lang="vi-VN" sz="3200" b="1" dirty="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7" name="Rectangle 6"/>
          <p:cNvSpPr/>
          <p:nvPr/>
        </p:nvSpPr>
        <p:spPr>
          <a:xfrm>
            <a:off x="3495834" y="58407"/>
            <a:ext cx="8345975" cy="584775"/>
          </a:xfrm>
          <a:prstGeom prst="rect">
            <a:avLst/>
          </a:prstGeom>
        </p:spPr>
        <p:txBody>
          <a:bodyPr wrap="square">
            <a:spAutoFit/>
          </a:bodyPr>
          <a:lstStyle/>
          <a:p>
            <a:pPr algn="ctr"/>
            <a:r>
              <a:rPr lang="en-US" sz="3200" b="1" dirty="0" smtClean="0">
                <a:solidFill>
                  <a:schemeClr val="bg1"/>
                </a:solidFill>
                <a:latin typeface="+mj-lt"/>
                <a:cs typeface="Times New Roman" panose="02020603050405020304" pitchFamily="18" charset="0"/>
              </a:rPr>
              <a:t>2. </a:t>
            </a:r>
            <a:r>
              <a:rPr lang="vi-VN" sz="3200" b="1" dirty="0" smtClean="0">
                <a:solidFill>
                  <a:schemeClr val="bg1"/>
                </a:solidFill>
                <a:latin typeface="+mj-lt"/>
                <a:cs typeface="Times New Roman" panose="02020603050405020304" pitchFamily="18" charset="0"/>
              </a:rPr>
              <a:t>Một số chủ trương lớn và khâu đột phá</a:t>
            </a:r>
            <a:endParaRPr lang="en-US" sz="3200" dirty="0">
              <a:solidFill>
                <a:schemeClr val="bg1"/>
              </a:solidFill>
              <a:latin typeface="+mj-lt"/>
            </a:endParaRPr>
          </a:p>
        </p:txBody>
      </p:sp>
      <p:sp>
        <p:nvSpPr>
          <p:cNvPr id="8" name="Rectangle 7"/>
          <p:cNvSpPr/>
          <p:nvPr/>
        </p:nvSpPr>
        <p:spPr>
          <a:xfrm>
            <a:off x="291830" y="1797721"/>
            <a:ext cx="11322996" cy="1569660"/>
          </a:xfrm>
          <a:prstGeom prst="rect">
            <a:avLst/>
          </a:prstGeom>
        </p:spPr>
        <p:txBody>
          <a:bodyPr wrap="square">
            <a:spAutoFit/>
          </a:bodyPr>
          <a:lstStyle/>
          <a:p>
            <a:pPr lvl="0" algn="just">
              <a:spcBef>
                <a:spcPct val="30000"/>
              </a:spcBef>
              <a:defRPr/>
            </a:pPr>
            <a:r>
              <a:rPr lang="en-US" sz="3200" dirty="0" err="1" smtClean="0">
                <a:solidFill>
                  <a:srgbClr val="002060"/>
                </a:solidFill>
                <a:latin typeface="Times New Roman" panose="02020603050405020304" pitchFamily="18" charset="0"/>
                <a:cs typeface="Times New Roman" panose="02020603050405020304" pitchFamily="18" charset="0"/>
              </a:rPr>
              <a:t>Thứ</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hai</a:t>
            </a:r>
            <a:r>
              <a:rPr lang="en-US" sz="3200" dirty="0" smtClean="0">
                <a:solidFill>
                  <a:srgbClr val="002060"/>
                </a:solidFill>
                <a:latin typeface="Times New Roman" panose="02020603050405020304" pitchFamily="18" charset="0"/>
                <a:cs typeface="Times New Roman" panose="02020603050405020304" pitchFamily="18" charset="0"/>
              </a:rPr>
              <a:t>, </a:t>
            </a:r>
            <a:r>
              <a:rPr lang="vi-VN" sz="3200" dirty="0" smtClean="0">
                <a:solidFill>
                  <a:srgbClr val="002060"/>
                </a:solidFill>
                <a:latin typeface="Times New Roman" panose="02020603050405020304" pitchFamily="18" charset="0"/>
                <a:cs typeface="Times New Roman" panose="02020603050405020304" pitchFamily="18" charset="0"/>
              </a:rPr>
              <a:t> Phát triển các vùng biển dựa trên lợi thế về điều kiện tự nhiên, hài hòa giữa bảo tồn và phát triển: Dựa trên quy hoạch không gian biển</a:t>
            </a: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2079625" y="-15875"/>
            <a:ext cx="10112375" cy="788988"/>
          </a:xfrm>
        </p:spPr>
        <p:txBody>
          <a:bodyPr/>
          <a:lstStyle/>
          <a:p>
            <a:r>
              <a:rPr lang="en-GB" sz="4000" dirty="0" smtClean="0">
                <a:solidFill>
                  <a:schemeClr val="bg1"/>
                </a:solidFill>
                <a:latin typeface="Arial" charset="0"/>
                <a:cs typeface="Arial" charset="0"/>
              </a:rPr>
              <a:t>I. TÌNH HÌNH VÀ NGUYÊN NHÂN</a:t>
            </a:r>
          </a:p>
        </p:txBody>
      </p:sp>
      <p:sp>
        <p:nvSpPr>
          <p:cNvPr id="3" name="Content Placeholder 2"/>
          <p:cNvSpPr>
            <a:spLocks noGrp="1"/>
          </p:cNvSpPr>
          <p:nvPr>
            <p:ph idx="1"/>
          </p:nvPr>
        </p:nvSpPr>
        <p:spPr>
          <a:xfrm>
            <a:off x="155640" y="1236420"/>
            <a:ext cx="4957763" cy="673100"/>
          </a:xfrm>
          <a:solidFill>
            <a:schemeClr val="accent4">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oAutofit/>
          </a:bodyPr>
          <a:lstStyle/>
          <a:p>
            <a:pPr marL="0" indent="0" fontAlgn="auto">
              <a:spcAft>
                <a:spcPts val="0"/>
              </a:spcAft>
              <a:buFont typeface="Arial" panose="020B0604020202020204" pitchFamily="34" charset="0"/>
              <a:buNone/>
              <a:defRPr/>
            </a:pPr>
            <a:r>
              <a:rPr lang="en-GB" sz="4800" dirty="0" smtClean="0">
                <a:solidFill>
                  <a:srgbClr val="B00000"/>
                </a:solidFill>
                <a:latin typeface="Times New Roman" pitchFamily="18" charset="0"/>
                <a:cs typeface="Times New Roman" pitchFamily="18" charset="0"/>
              </a:rPr>
              <a:t> </a:t>
            </a:r>
            <a:r>
              <a:rPr lang="en-GB" sz="4800" dirty="0" err="1" smtClean="0">
                <a:solidFill>
                  <a:srgbClr val="B00000"/>
                </a:solidFill>
                <a:latin typeface="Times New Roman" pitchFamily="18" charset="0"/>
                <a:cs typeface="Times New Roman" pitchFamily="18" charset="0"/>
              </a:rPr>
              <a:t>Kết</a:t>
            </a:r>
            <a:r>
              <a:rPr lang="en-GB" sz="4800" dirty="0" smtClean="0">
                <a:solidFill>
                  <a:srgbClr val="B00000"/>
                </a:solidFill>
                <a:latin typeface="Times New Roman" pitchFamily="18" charset="0"/>
                <a:cs typeface="Times New Roman" pitchFamily="18" charset="0"/>
              </a:rPr>
              <a:t> </a:t>
            </a:r>
            <a:r>
              <a:rPr lang="en-GB" sz="4800" dirty="0" err="1" smtClean="0">
                <a:solidFill>
                  <a:srgbClr val="B00000"/>
                </a:solidFill>
                <a:latin typeface="Times New Roman" pitchFamily="18" charset="0"/>
                <a:cs typeface="Times New Roman" pitchFamily="18" charset="0"/>
              </a:rPr>
              <a:t>quả</a:t>
            </a:r>
            <a:r>
              <a:rPr lang="en-GB" sz="4800" dirty="0" smtClean="0">
                <a:solidFill>
                  <a:srgbClr val="B00000"/>
                </a:solidFill>
                <a:latin typeface="Times New Roman" pitchFamily="18" charset="0"/>
                <a:cs typeface="Times New Roman" pitchFamily="18" charset="0"/>
              </a:rPr>
              <a:t> </a:t>
            </a:r>
            <a:r>
              <a:rPr lang="en-GB" sz="4800" dirty="0" err="1" smtClean="0">
                <a:solidFill>
                  <a:srgbClr val="B00000"/>
                </a:solidFill>
                <a:latin typeface="Times New Roman" pitchFamily="18" charset="0"/>
                <a:cs typeface="Times New Roman" pitchFamily="18" charset="0"/>
              </a:rPr>
              <a:t>đạt</a:t>
            </a:r>
            <a:r>
              <a:rPr lang="en-GB" sz="4800" dirty="0" smtClean="0">
                <a:solidFill>
                  <a:srgbClr val="B00000"/>
                </a:solidFill>
                <a:latin typeface="Times New Roman" pitchFamily="18" charset="0"/>
                <a:cs typeface="Times New Roman" pitchFamily="18" charset="0"/>
              </a:rPr>
              <a:t> </a:t>
            </a:r>
            <a:r>
              <a:rPr lang="en-GB" sz="4800" dirty="0" err="1" smtClean="0">
                <a:solidFill>
                  <a:srgbClr val="B00000"/>
                </a:solidFill>
                <a:latin typeface="Times New Roman" pitchFamily="18" charset="0"/>
                <a:cs typeface="Times New Roman" pitchFamily="18" charset="0"/>
              </a:rPr>
              <a:t>được</a:t>
            </a:r>
            <a:endParaRPr lang="en-GB" sz="4800" dirty="0">
              <a:solidFill>
                <a:srgbClr val="B00000"/>
              </a:solidFill>
              <a:latin typeface="Times New Roman" pitchFamily="18" charset="0"/>
              <a:cs typeface="Times New Roman" pitchFamily="18" charset="0"/>
            </a:endParaRPr>
          </a:p>
        </p:txBody>
      </p:sp>
      <p:sp>
        <p:nvSpPr>
          <p:cNvPr id="10" name="Flowchart: Connector 4"/>
          <p:cNvSpPr/>
          <p:nvPr/>
        </p:nvSpPr>
        <p:spPr>
          <a:xfrm>
            <a:off x="209259" y="3301947"/>
            <a:ext cx="532004" cy="1379431"/>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4605" tIns="14605" rIns="14605" bIns="14605" spcCol="1270" anchor="ctr"/>
          <a:lstStyle/>
          <a:p>
            <a:pPr algn="ctr" defTabSz="1022350" fontAlgn="auto">
              <a:lnSpc>
                <a:spcPct val="90000"/>
              </a:lnSpc>
              <a:spcAft>
                <a:spcPct val="35000"/>
              </a:spcAft>
              <a:defRPr/>
            </a:pPr>
            <a:endParaRPr lang="en-GB" sz="2300"/>
          </a:p>
        </p:txBody>
      </p:sp>
      <p:sp>
        <p:nvSpPr>
          <p:cNvPr id="13" name="Rectangle 12"/>
          <p:cNvSpPr/>
          <p:nvPr/>
        </p:nvSpPr>
        <p:spPr>
          <a:xfrm>
            <a:off x="229005" y="2734875"/>
            <a:ext cx="11658600" cy="3046988"/>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a:spAutoFit/>
          </a:bodyPr>
          <a:lstStyle/>
          <a:p>
            <a:pPr algn="just" fontAlgn="auto">
              <a:spcBef>
                <a:spcPts val="0"/>
              </a:spcBef>
              <a:spcAft>
                <a:spcPts val="0"/>
              </a:spcAft>
              <a:defRPr/>
            </a:pPr>
            <a:r>
              <a:rPr lang="en-US" sz="3200" b="1" i="1" spc="-150" dirty="0" err="1" smtClean="0">
                <a:solidFill>
                  <a:srgbClr val="CD1D1D"/>
                </a:solidFill>
                <a:latin typeface="Times New Roman" panose="02020603050405020304" pitchFamily="18" charset="0"/>
                <a:cs typeface="Times New Roman" panose="02020603050405020304" pitchFamily="18" charset="0"/>
              </a:rPr>
              <a:t>Hai</a:t>
            </a:r>
            <a:r>
              <a:rPr lang="en-US" sz="3200" b="1" i="1" spc="-150" dirty="0" smtClean="0">
                <a:solidFill>
                  <a:srgbClr val="CD1D1D"/>
                </a:solidFill>
                <a:latin typeface="Times New Roman" panose="02020603050405020304" pitchFamily="18" charset="0"/>
                <a:cs typeface="Times New Roman" panose="02020603050405020304" pitchFamily="18" charset="0"/>
              </a:rPr>
              <a:t> </a:t>
            </a:r>
            <a:r>
              <a:rPr lang="en-US" sz="3200" b="1" i="1" spc="-150" dirty="0" err="1" smtClean="0">
                <a:solidFill>
                  <a:srgbClr val="CD1D1D"/>
                </a:solidFill>
                <a:latin typeface="Times New Roman" panose="02020603050405020304" pitchFamily="18" charset="0"/>
                <a:cs typeface="Times New Roman" panose="02020603050405020304" pitchFamily="18" charset="0"/>
              </a:rPr>
              <a:t>là</a:t>
            </a:r>
            <a:r>
              <a:rPr lang="en-US" sz="3200" b="1" i="1" spc="-150" dirty="0">
                <a:solidFill>
                  <a:srgbClr val="CD1D1D"/>
                </a:solidFill>
                <a:latin typeface="Times New Roman" panose="02020603050405020304" pitchFamily="18" charset="0"/>
                <a:cs typeface="Times New Roman" panose="02020603050405020304" pitchFamily="18" charset="0"/>
              </a:rPr>
              <a:t>, </a:t>
            </a:r>
            <a:r>
              <a:rPr lang="vi-VN" sz="3200" dirty="0" smtClean="0">
                <a:latin typeface="Times New Roman" pitchFamily="18" charset="0"/>
                <a:cs typeface="Times New Roman" pitchFamily="18" charset="0"/>
              </a:rPr>
              <a:t>trên biển, chủ quyền quốc gia được giữ vững, an ninh cơ bản được đảm bảo; đã xây dựng được thế trận quốc phòng toàn dân gắn với thế trận an ninh nhân dân. Nhiều lực lượng tiến thẳng lên hiện đại, trở thành nòng cốt bảo vệ chủ quyền, an ninh, bảo đảm trật tự và thực thi pháp luật trên biển, bảo đảm an toàn cho người dân và các hoạt động kinh tế trên biển, khu vực ven biển</a:t>
            </a:r>
            <a:r>
              <a:rPr lang="en-US" sz="3200" dirty="0" smtClean="0">
                <a:latin typeface="Times New Roman" pitchFamily="18" charset="0"/>
                <a:cs typeface="Times New Roman" pitchFamily="18" charset="0"/>
              </a:rPr>
              <a:t>.</a:t>
            </a:r>
            <a:endParaRPr lang="en-US" sz="3200" spc="-150" dirty="0">
              <a:solidFill>
                <a:srgbClr val="002060"/>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508000" y="992220"/>
            <a:ext cx="11176000" cy="533400"/>
          </a:xfrm>
          <a:prstGeom prst="rect">
            <a:avLst/>
          </a:prstGeom>
          <a:solidFill>
            <a:schemeClr val="accent4">
              <a:lumMod val="20000"/>
              <a:lumOff val="80000"/>
            </a:schemeClr>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spcBef>
                <a:spcPts val="600"/>
              </a:spcBef>
              <a:spcAft>
                <a:spcPts val="600"/>
              </a:spcAft>
              <a:defRPr/>
            </a:pPr>
            <a:r>
              <a:rPr lang="vi-VN" sz="3200" b="1" dirty="0">
                <a:cs typeface="Times New Roman" panose="02020603050405020304" pitchFamily="18" charset="0"/>
              </a:rPr>
              <a:t>05 chủ trương lớn về</a:t>
            </a:r>
            <a:r>
              <a:rPr lang="en-US" sz="3200" b="1" dirty="0">
                <a:latin typeface="Times New Roman" panose="02020603050405020304" pitchFamily="18" charset="0"/>
                <a:cs typeface="Times New Roman" panose="02020603050405020304" pitchFamily="18" charset="0"/>
              </a:rPr>
              <a:t> PTBV kinh tế biển</a:t>
            </a:r>
            <a:r>
              <a:rPr lang="vi-VN" sz="3200" b="1" dirty="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7" name="Rectangle 6"/>
          <p:cNvSpPr/>
          <p:nvPr/>
        </p:nvSpPr>
        <p:spPr>
          <a:xfrm>
            <a:off x="3495834" y="58407"/>
            <a:ext cx="8345975" cy="584775"/>
          </a:xfrm>
          <a:prstGeom prst="rect">
            <a:avLst/>
          </a:prstGeom>
        </p:spPr>
        <p:txBody>
          <a:bodyPr wrap="square">
            <a:spAutoFit/>
          </a:bodyPr>
          <a:lstStyle/>
          <a:p>
            <a:pPr algn="ctr"/>
            <a:r>
              <a:rPr lang="en-US" sz="3200" b="1" dirty="0" smtClean="0">
                <a:solidFill>
                  <a:schemeClr val="bg1"/>
                </a:solidFill>
                <a:latin typeface="+mj-lt"/>
                <a:cs typeface="Times New Roman" panose="02020603050405020304" pitchFamily="18" charset="0"/>
              </a:rPr>
              <a:t>2. </a:t>
            </a:r>
            <a:r>
              <a:rPr lang="vi-VN" sz="3200" b="1" dirty="0" smtClean="0">
                <a:solidFill>
                  <a:schemeClr val="bg1"/>
                </a:solidFill>
                <a:latin typeface="+mj-lt"/>
                <a:cs typeface="Times New Roman" panose="02020603050405020304" pitchFamily="18" charset="0"/>
              </a:rPr>
              <a:t>Một số chủ trương lớn và khâu đột phá</a:t>
            </a:r>
            <a:endParaRPr lang="en-US" sz="3200" dirty="0">
              <a:solidFill>
                <a:schemeClr val="bg1"/>
              </a:solidFill>
              <a:latin typeface="+mj-lt"/>
            </a:endParaRPr>
          </a:p>
        </p:txBody>
      </p:sp>
      <p:sp>
        <p:nvSpPr>
          <p:cNvPr id="8" name="Rectangle 7"/>
          <p:cNvSpPr/>
          <p:nvPr/>
        </p:nvSpPr>
        <p:spPr>
          <a:xfrm>
            <a:off x="291830" y="1797721"/>
            <a:ext cx="11322996" cy="1569660"/>
          </a:xfrm>
          <a:prstGeom prst="rect">
            <a:avLst/>
          </a:prstGeom>
        </p:spPr>
        <p:txBody>
          <a:bodyPr wrap="square">
            <a:spAutoFit/>
          </a:bodyPr>
          <a:lstStyle/>
          <a:p>
            <a:pPr lvl="0">
              <a:spcBef>
                <a:spcPct val="30000"/>
              </a:spcBef>
              <a:defRPr/>
            </a:pPr>
            <a:r>
              <a:rPr lang="en-US" sz="3200" dirty="0" err="1" smtClean="0">
                <a:solidFill>
                  <a:srgbClr val="002060"/>
                </a:solidFill>
                <a:latin typeface="Times New Roman" panose="02020603050405020304" pitchFamily="18" charset="0"/>
                <a:cs typeface="Times New Roman" panose="02020603050405020304" pitchFamily="18" charset="0"/>
              </a:rPr>
              <a:t>Thứ</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ba</a:t>
            </a:r>
            <a:r>
              <a:rPr lang="en-US" sz="3200" dirty="0" smtClean="0">
                <a:solidFill>
                  <a:srgbClr val="002060"/>
                </a:solidFill>
                <a:latin typeface="Times New Roman" panose="02020603050405020304" pitchFamily="18" charset="0"/>
                <a:cs typeface="Times New Roman" panose="02020603050405020304" pitchFamily="18" charset="0"/>
              </a:rPr>
              <a:t>,</a:t>
            </a:r>
            <a:r>
              <a:rPr lang="vi-VN" sz="3200" dirty="0" smtClean="0">
                <a:solidFill>
                  <a:srgbClr val="002060"/>
                </a:solidFill>
                <a:latin typeface="Times New Roman" panose="02020603050405020304" pitchFamily="18" charset="0"/>
                <a:cs typeface="Times New Roman" panose="02020603050405020304" pitchFamily="18" charset="0"/>
              </a:rPr>
              <a:t> Bảo vệ môi trường, bảo tồn, phát triển bền vững đa dạng sinh học biển; chủ động ứng phó với biến đổi khí hậu, nước biển dâng và phòng, chống thiên tai.</a:t>
            </a:r>
          </a:p>
        </p:txBody>
      </p:sp>
    </p:spTree>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508000" y="992220"/>
            <a:ext cx="11176000" cy="533400"/>
          </a:xfrm>
          <a:prstGeom prst="rect">
            <a:avLst/>
          </a:prstGeom>
          <a:solidFill>
            <a:schemeClr val="accent4">
              <a:lumMod val="20000"/>
              <a:lumOff val="80000"/>
            </a:schemeClr>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spcBef>
                <a:spcPts val="600"/>
              </a:spcBef>
              <a:spcAft>
                <a:spcPts val="600"/>
              </a:spcAft>
              <a:defRPr/>
            </a:pPr>
            <a:r>
              <a:rPr lang="vi-VN" sz="3200" b="1" dirty="0">
                <a:cs typeface="Times New Roman" panose="02020603050405020304" pitchFamily="18" charset="0"/>
              </a:rPr>
              <a:t>05 chủ trương lớn về</a:t>
            </a:r>
            <a:r>
              <a:rPr lang="en-US" sz="3200" b="1" dirty="0">
                <a:latin typeface="Times New Roman" panose="02020603050405020304" pitchFamily="18" charset="0"/>
                <a:cs typeface="Times New Roman" panose="02020603050405020304" pitchFamily="18" charset="0"/>
              </a:rPr>
              <a:t> PTBV kinh tế biển</a:t>
            </a:r>
            <a:r>
              <a:rPr lang="vi-VN" sz="3200" b="1" dirty="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7" name="Rectangle 6"/>
          <p:cNvSpPr/>
          <p:nvPr/>
        </p:nvSpPr>
        <p:spPr>
          <a:xfrm>
            <a:off x="3495834" y="58407"/>
            <a:ext cx="8345975" cy="584775"/>
          </a:xfrm>
          <a:prstGeom prst="rect">
            <a:avLst/>
          </a:prstGeom>
        </p:spPr>
        <p:txBody>
          <a:bodyPr wrap="square">
            <a:spAutoFit/>
          </a:bodyPr>
          <a:lstStyle/>
          <a:p>
            <a:pPr algn="ctr"/>
            <a:r>
              <a:rPr lang="en-US" sz="3200" b="1" dirty="0" smtClean="0">
                <a:solidFill>
                  <a:schemeClr val="bg1"/>
                </a:solidFill>
                <a:latin typeface="+mj-lt"/>
                <a:cs typeface="Times New Roman" panose="02020603050405020304" pitchFamily="18" charset="0"/>
              </a:rPr>
              <a:t>2. </a:t>
            </a:r>
            <a:r>
              <a:rPr lang="vi-VN" sz="3200" b="1" dirty="0" smtClean="0">
                <a:solidFill>
                  <a:schemeClr val="bg1"/>
                </a:solidFill>
                <a:latin typeface="+mj-lt"/>
                <a:cs typeface="Times New Roman" panose="02020603050405020304" pitchFamily="18" charset="0"/>
              </a:rPr>
              <a:t>Một số chủ trương lớn và khâu đột phá</a:t>
            </a:r>
            <a:endParaRPr lang="en-US" sz="3200" dirty="0">
              <a:solidFill>
                <a:schemeClr val="bg1"/>
              </a:solidFill>
              <a:latin typeface="+mj-lt"/>
            </a:endParaRPr>
          </a:p>
        </p:txBody>
      </p:sp>
      <p:sp>
        <p:nvSpPr>
          <p:cNvPr id="8" name="Rectangle 7"/>
          <p:cNvSpPr/>
          <p:nvPr/>
        </p:nvSpPr>
        <p:spPr>
          <a:xfrm>
            <a:off x="291830" y="1797721"/>
            <a:ext cx="11322996" cy="1077218"/>
          </a:xfrm>
          <a:prstGeom prst="rect">
            <a:avLst/>
          </a:prstGeom>
        </p:spPr>
        <p:txBody>
          <a:bodyPr wrap="square">
            <a:spAutoFit/>
          </a:bodyPr>
          <a:lstStyle/>
          <a:p>
            <a:pPr lvl="0">
              <a:spcBef>
                <a:spcPct val="30000"/>
              </a:spcBef>
              <a:defRPr/>
            </a:pPr>
            <a:r>
              <a:rPr lang="vi-VN" sz="3200" dirty="0" smtClean="0">
                <a:solidFill>
                  <a:srgbClr val="002060"/>
                </a:solidFill>
                <a:latin typeface="Times New Roman" panose="02020603050405020304" pitchFamily="18" charset="0"/>
                <a:cs typeface="Times New Roman" panose="02020603050405020304" pitchFamily="18" charset="0"/>
              </a:rPr>
              <a:t>Thứ tư, Nâng cao đời sống nhân dân, xây dựng văn hóa biển, xã hội gắn bó, thân thiện với biển.</a:t>
            </a:r>
          </a:p>
        </p:txBody>
      </p:sp>
    </p:spTree>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508000" y="992220"/>
            <a:ext cx="11176000" cy="533400"/>
          </a:xfrm>
          <a:prstGeom prst="rect">
            <a:avLst/>
          </a:prstGeom>
          <a:solidFill>
            <a:schemeClr val="accent4">
              <a:lumMod val="20000"/>
              <a:lumOff val="80000"/>
            </a:schemeClr>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spcBef>
                <a:spcPts val="600"/>
              </a:spcBef>
              <a:spcAft>
                <a:spcPts val="600"/>
              </a:spcAft>
              <a:defRPr/>
            </a:pPr>
            <a:r>
              <a:rPr lang="vi-VN" sz="3200" b="1" dirty="0">
                <a:cs typeface="Times New Roman" panose="02020603050405020304" pitchFamily="18" charset="0"/>
              </a:rPr>
              <a:t>05 chủ trương lớn về</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phát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triển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bền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vững</a:t>
            </a:r>
            <a:r>
              <a:rPr lang="en-US" sz="3200" b="1" dirty="0" smtClean="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kinh tế biển</a:t>
            </a:r>
            <a:r>
              <a:rPr lang="vi-VN" sz="3200" b="1" dirty="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7" name="Rectangle 6"/>
          <p:cNvSpPr/>
          <p:nvPr/>
        </p:nvSpPr>
        <p:spPr>
          <a:xfrm>
            <a:off x="3495834" y="58407"/>
            <a:ext cx="8345975" cy="584775"/>
          </a:xfrm>
          <a:prstGeom prst="rect">
            <a:avLst/>
          </a:prstGeom>
        </p:spPr>
        <p:txBody>
          <a:bodyPr wrap="square">
            <a:spAutoFit/>
          </a:bodyPr>
          <a:lstStyle/>
          <a:p>
            <a:pPr algn="ctr"/>
            <a:r>
              <a:rPr lang="en-US" sz="3200" b="1" dirty="0" smtClean="0">
                <a:solidFill>
                  <a:schemeClr val="bg1"/>
                </a:solidFill>
                <a:latin typeface="+mj-lt"/>
                <a:cs typeface="Times New Roman" panose="02020603050405020304" pitchFamily="18" charset="0"/>
              </a:rPr>
              <a:t>2. </a:t>
            </a:r>
            <a:r>
              <a:rPr lang="vi-VN" sz="3200" b="1" dirty="0" smtClean="0">
                <a:solidFill>
                  <a:schemeClr val="bg1"/>
                </a:solidFill>
                <a:latin typeface="+mj-lt"/>
                <a:cs typeface="Times New Roman" panose="02020603050405020304" pitchFamily="18" charset="0"/>
              </a:rPr>
              <a:t>Một số chủ trương lớn và khâu đột phá</a:t>
            </a:r>
            <a:endParaRPr lang="en-US" sz="3200" dirty="0">
              <a:solidFill>
                <a:schemeClr val="bg1"/>
              </a:solidFill>
              <a:latin typeface="+mj-lt"/>
            </a:endParaRPr>
          </a:p>
        </p:txBody>
      </p:sp>
      <p:sp>
        <p:nvSpPr>
          <p:cNvPr id="8" name="Rectangle 7"/>
          <p:cNvSpPr/>
          <p:nvPr/>
        </p:nvSpPr>
        <p:spPr>
          <a:xfrm>
            <a:off x="291830" y="1856086"/>
            <a:ext cx="11322996" cy="1077218"/>
          </a:xfrm>
          <a:prstGeom prst="rect">
            <a:avLst/>
          </a:prstGeom>
        </p:spPr>
        <p:txBody>
          <a:bodyPr wrap="square">
            <a:spAutoFit/>
          </a:bodyPr>
          <a:lstStyle/>
          <a:p>
            <a:pPr lvl="0">
              <a:spcBef>
                <a:spcPct val="30000"/>
              </a:spcBef>
              <a:defRPr/>
            </a:pPr>
            <a:r>
              <a:rPr lang="vi-VN" sz="3200" dirty="0" smtClean="0">
                <a:solidFill>
                  <a:srgbClr val="002060"/>
                </a:solidFill>
                <a:latin typeface="Times New Roman" panose="02020603050405020304" pitchFamily="18" charset="0"/>
                <a:cs typeface="Times New Roman" panose="02020603050405020304" pitchFamily="18" charset="0"/>
              </a:rPr>
              <a:t>Thứ năm, Bảo đảm quốc phòng, an ninh, đối ngoại và hợp tác quốc tế.</a:t>
            </a:r>
          </a:p>
        </p:txBody>
      </p:sp>
    </p:spTree>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508000" y="992220"/>
            <a:ext cx="11176000" cy="533400"/>
          </a:xfrm>
          <a:prstGeom prst="rect">
            <a:avLst/>
          </a:prstGeom>
          <a:solidFill>
            <a:schemeClr val="accent4">
              <a:lumMod val="20000"/>
              <a:lumOff val="80000"/>
            </a:schemeClr>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spcBef>
                <a:spcPts val="600"/>
              </a:spcBef>
              <a:spcAft>
                <a:spcPts val="600"/>
              </a:spcAft>
              <a:defRPr/>
            </a:pPr>
            <a:r>
              <a:rPr lang="vi-VN" sz="3200" b="1" dirty="0" smtClean="0">
                <a:cs typeface="Times New Roman" panose="02020603050405020304" pitchFamily="18" charset="0"/>
              </a:rPr>
              <a:t>0</a:t>
            </a:r>
            <a:r>
              <a:rPr lang="en-US" sz="3200" b="1" dirty="0" smtClean="0">
                <a:cs typeface="Times New Roman" panose="02020603050405020304" pitchFamily="18" charset="0"/>
              </a:rPr>
              <a:t>3</a:t>
            </a:r>
            <a:r>
              <a:rPr lang="vi-VN" sz="3200" b="1" dirty="0" smtClean="0">
                <a:cs typeface="Times New Roman" panose="02020603050405020304" pitchFamily="18" charset="0"/>
              </a:rPr>
              <a:t> </a:t>
            </a:r>
            <a:r>
              <a:rPr lang="en-US" sz="3200" b="1" dirty="0" err="1" smtClean="0">
                <a:cs typeface="Times New Roman" panose="02020603050405020304" pitchFamily="18" charset="0"/>
              </a:rPr>
              <a:t>khâu</a:t>
            </a:r>
            <a:r>
              <a:rPr lang="en-US" sz="3200" b="1" dirty="0" smtClean="0">
                <a:cs typeface="Times New Roman" panose="02020603050405020304" pitchFamily="18" charset="0"/>
              </a:rPr>
              <a:t> </a:t>
            </a:r>
            <a:r>
              <a:rPr lang="en-US" sz="3200" b="1" dirty="0" err="1" smtClean="0">
                <a:cs typeface="Times New Roman" panose="02020603050405020304" pitchFamily="18" charset="0"/>
              </a:rPr>
              <a:t>đột</a:t>
            </a:r>
            <a:r>
              <a:rPr lang="en-US" sz="3200" b="1" dirty="0" smtClean="0">
                <a:cs typeface="Times New Roman" panose="02020603050405020304" pitchFamily="18" charset="0"/>
              </a:rPr>
              <a:t> </a:t>
            </a:r>
            <a:r>
              <a:rPr lang="en-US" sz="3200" b="1" dirty="0" err="1" smtClean="0">
                <a:cs typeface="Times New Roman" panose="02020603050405020304" pitchFamily="18" charset="0"/>
              </a:rPr>
              <a:t>phá</a:t>
            </a:r>
            <a:r>
              <a:rPr lang="vi-VN" sz="3200" b="1" dirty="0" smtClean="0">
                <a:cs typeface="Times New Roman" panose="02020603050405020304" pitchFamily="18" charset="0"/>
              </a:rPr>
              <a:t> </a:t>
            </a:r>
            <a:r>
              <a:rPr lang="vi-VN" sz="3200" b="1" dirty="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phát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triển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bền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vững</a:t>
            </a:r>
            <a:r>
              <a:rPr lang="en-US" sz="3200" b="1" dirty="0" smtClean="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kinh tế biển</a:t>
            </a:r>
            <a:r>
              <a:rPr lang="vi-VN" sz="3200" b="1" dirty="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7" name="Rectangle 6"/>
          <p:cNvSpPr/>
          <p:nvPr/>
        </p:nvSpPr>
        <p:spPr>
          <a:xfrm>
            <a:off x="3495834" y="58407"/>
            <a:ext cx="8345975" cy="584775"/>
          </a:xfrm>
          <a:prstGeom prst="rect">
            <a:avLst/>
          </a:prstGeom>
        </p:spPr>
        <p:txBody>
          <a:bodyPr wrap="square">
            <a:spAutoFit/>
          </a:bodyPr>
          <a:lstStyle/>
          <a:p>
            <a:pPr algn="ctr"/>
            <a:r>
              <a:rPr lang="en-US" sz="3200" b="1" dirty="0" smtClean="0">
                <a:solidFill>
                  <a:schemeClr val="bg1"/>
                </a:solidFill>
                <a:latin typeface="+mj-lt"/>
                <a:cs typeface="Times New Roman" panose="02020603050405020304" pitchFamily="18" charset="0"/>
              </a:rPr>
              <a:t>2. </a:t>
            </a:r>
            <a:r>
              <a:rPr lang="vi-VN" sz="3200" b="1" dirty="0" smtClean="0">
                <a:solidFill>
                  <a:schemeClr val="bg1"/>
                </a:solidFill>
                <a:latin typeface="+mj-lt"/>
                <a:cs typeface="Times New Roman" panose="02020603050405020304" pitchFamily="18" charset="0"/>
              </a:rPr>
              <a:t>Một số chủ trương lớn và khâu đột phá</a:t>
            </a:r>
            <a:endParaRPr lang="en-US" sz="3200" dirty="0">
              <a:solidFill>
                <a:schemeClr val="bg1"/>
              </a:solidFill>
              <a:latin typeface="+mj-lt"/>
            </a:endParaRPr>
          </a:p>
        </p:txBody>
      </p:sp>
      <p:sp>
        <p:nvSpPr>
          <p:cNvPr id="8" name="Rectangle 7"/>
          <p:cNvSpPr/>
          <p:nvPr/>
        </p:nvSpPr>
        <p:spPr>
          <a:xfrm>
            <a:off x="291830" y="1797721"/>
            <a:ext cx="11322996" cy="2554545"/>
          </a:xfrm>
          <a:prstGeom prst="rect">
            <a:avLst/>
          </a:prstGeom>
        </p:spPr>
        <p:txBody>
          <a:bodyPr wrap="square">
            <a:spAutoFit/>
          </a:bodyPr>
          <a:lstStyle/>
          <a:p>
            <a:pPr lvl="0" algn="just">
              <a:spcBef>
                <a:spcPct val="30000"/>
              </a:spcBef>
              <a:defRPr/>
            </a:pPr>
            <a:r>
              <a:rPr lang="vi-VN" sz="3200" dirty="0" smtClean="0">
                <a:solidFill>
                  <a:srgbClr val="002060"/>
                </a:solidFill>
                <a:latin typeface="Times New Roman" panose="02020603050405020304" pitchFamily="18" charset="0"/>
                <a:cs typeface="Times New Roman" panose="02020603050405020304" pitchFamily="18" charset="0"/>
              </a:rPr>
              <a:t>Thứ nhất, </a:t>
            </a:r>
            <a:r>
              <a:rPr lang="en-US" sz="3200" dirty="0" smtClean="0">
                <a:solidFill>
                  <a:srgbClr val="002060"/>
                </a:solidFill>
                <a:latin typeface="Times New Roman" panose="02020603050405020304" pitchFamily="18" charset="0"/>
                <a:cs typeface="Times New Roman" panose="02020603050405020304" pitchFamily="18" charset="0"/>
              </a:rPr>
              <a:t>h</a:t>
            </a:r>
            <a:r>
              <a:rPr lang="vi-VN" sz="3200" dirty="0" smtClean="0">
                <a:solidFill>
                  <a:srgbClr val="002060"/>
                </a:solidFill>
                <a:latin typeface="Times New Roman" panose="02020603050405020304" pitchFamily="18" charset="0"/>
                <a:cs typeface="Times New Roman" panose="02020603050405020304" pitchFamily="18" charset="0"/>
              </a:rPr>
              <a:t>oàn thiện thể chế phát triển bền vững kinh tế biển, ưu tiên hoàn thiện hành lang pháp lý, đổi mới, phát triển mô hình tăng trưởng xanh, bảo vệ môi trường, nâng cao năng suất, chất lượng, sức cạnh tranh quốc tế của các ngành kinh tế biển, các vùng biển, ven biển; </a:t>
            </a:r>
            <a:r>
              <a:rPr lang="en-US" sz="3200" dirty="0" smtClean="0">
                <a:solidFill>
                  <a:srgbClr val="002060"/>
                </a:solidFill>
                <a:latin typeface="Times New Roman" panose="02020603050405020304" pitchFamily="18" charset="0"/>
                <a:cs typeface="Times New Roman" panose="02020603050405020304" pitchFamily="18" charset="0"/>
              </a:rPr>
              <a:t>…….</a:t>
            </a:r>
            <a:endParaRPr lang="vi-VN" sz="3200" dirty="0" smtClean="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508000" y="992220"/>
            <a:ext cx="11176000" cy="533400"/>
          </a:xfrm>
          <a:prstGeom prst="rect">
            <a:avLst/>
          </a:prstGeom>
          <a:solidFill>
            <a:schemeClr val="accent4">
              <a:lumMod val="20000"/>
              <a:lumOff val="80000"/>
            </a:schemeClr>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spcBef>
                <a:spcPts val="600"/>
              </a:spcBef>
              <a:spcAft>
                <a:spcPts val="600"/>
              </a:spcAft>
              <a:defRPr/>
            </a:pPr>
            <a:r>
              <a:rPr lang="vi-VN" sz="3200" b="1" dirty="0" smtClean="0">
                <a:cs typeface="Times New Roman" panose="02020603050405020304" pitchFamily="18" charset="0"/>
              </a:rPr>
              <a:t>0</a:t>
            </a:r>
            <a:r>
              <a:rPr lang="en-US" sz="3200" b="1" dirty="0" smtClean="0">
                <a:cs typeface="Times New Roman" panose="02020603050405020304" pitchFamily="18" charset="0"/>
              </a:rPr>
              <a:t>3</a:t>
            </a:r>
            <a:r>
              <a:rPr lang="vi-VN" sz="3200" b="1" dirty="0" smtClean="0">
                <a:cs typeface="Times New Roman" panose="02020603050405020304" pitchFamily="18" charset="0"/>
              </a:rPr>
              <a:t> </a:t>
            </a:r>
            <a:r>
              <a:rPr lang="en-US" sz="3200" b="1" dirty="0" err="1" smtClean="0">
                <a:cs typeface="Times New Roman" panose="02020603050405020304" pitchFamily="18" charset="0"/>
              </a:rPr>
              <a:t>khâu</a:t>
            </a:r>
            <a:r>
              <a:rPr lang="en-US" sz="3200" b="1" dirty="0" smtClean="0">
                <a:cs typeface="Times New Roman" panose="02020603050405020304" pitchFamily="18" charset="0"/>
              </a:rPr>
              <a:t> </a:t>
            </a:r>
            <a:r>
              <a:rPr lang="en-US" sz="3200" b="1" dirty="0" err="1" smtClean="0">
                <a:cs typeface="Times New Roman" panose="02020603050405020304" pitchFamily="18" charset="0"/>
              </a:rPr>
              <a:t>đột</a:t>
            </a:r>
            <a:r>
              <a:rPr lang="en-US" sz="3200" b="1" dirty="0" smtClean="0">
                <a:cs typeface="Times New Roman" panose="02020603050405020304" pitchFamily="18" charset="0"/>
              </a:rPr>
              <a:t> </a:t>
            </a:r>
            <a:r>
              <a:rPr lang="en-US" sz="3200" b="1" dirty="0" err="1" smtClean="0">
                <a:cs typeface="Times New Roman" panose="02020603050405020304" pitchFamily="18" charset="0"/>
              </a:rPr>
              <a:t>phá</a:t>
            </a:r>
            <a:r>
              <a:rPr lang="vi-VN" sz="3200" b="1" dirty="0" smtClean="0">
                <a:cs typeface="Times New Roman" panose="02020603050405020304" pitchFamily="18" charset="0"/>
              </a:rPr>
              <a:t> </a:t>
            </a:r>
            <a:r>
              <a:rPr lang="vi-VN" sz="3200" b="1" dirty="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phát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triển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bền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vững</a:t>
            </a:r>
            <a:r>
              <a:rPr lang="en-US" sz="3200" b="1" dirty="0" smtClean="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kinh tế biển</a:t>
            </a:r>
            <a:r>
              <a:rPr lang="vi-VN" sz="3200" b="1" dirty="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7" name="Rectangle 6"/>
          <p:cNvSpPr/>
          <p:nvPr/>
        </p:nvSpPr>
        <p:spPr>
          <a:xfrm>
            <a:off x="3495834" y="58407"/>
            <a:ext cx="8345975" cy="584775"/>
          </a:xfrm>
          <a:prstGeom prst="rect">
            <a:avLst/>
          </a:prstGeom>
        </p:spPr>
        <p:txBody>
          <a:bodyPr wrap="square">
            <a:spAutoFit/>
          </a:bodyPr>
          <a:lstStyle/>
          <a:p>
            <a:pPr algn="ctr"/>
            <a:r>
              <a:rPr lang="en-US" sz="3200" b="1" dirty="0" smtClean="0">
                <a:solidFill>
                  <a:schemeClr val="bg1"/>
                </a:solidFill>
                <a:latin typeface="+mj-lt"/>
                <a:cs typeface="Times New Roman" panose="02020603050405020304" pitchFamily="18" charset="0"/>
              </a:rPr>
              <a:t>2. </a:t>
            </a:r>
            <a:r>
              <a:rPr lang="vi-VN" sz="3200" b="1" dirty="0" smtClean="0">
                <a:solidFill>
                  <a:schemeClr val="bg1"/>
                </a:solidFill>
                <a:latin typeface="+mj-lt"/>
                <a:cs typeface="Times New Roman" panose="02020603050405020304" pitchFamily="18" charset="0"/>
              </a:rPr>
              <a:t>Một số chủ trương lớn và khâu đột phá</a:t>
            </a:r>
            <a:endParaRPr lang="en-US" sz="3200" dirty="0">
              <a:solidFill>
                <a:schemeClr val="bg1"/>
              </a:solidFill>
              <a:latin typeface="+mj-lt"/>
            </a:endParaRPr>
          </a:p>
        </p:txBody>
      </p:sp>
      <p:sp>
        <p:nvSpPr>
          <p:cNvPr id="8" name="Rectangle 7"/>
          <p:cNvSpPr/>
          <p:nvPr/>
        </p:nvSpPr>
        <p:spPr>
          <a:xfrm>
            <a:off x="291830" y="1797721"/>
            <a:ext cx="11322996" cy="2062103"/>
          </a:xfrm>
          <a:prstGeom prst="rect">
            <a:avLst/>
          </a:prstGeom>
        </p:spPr>
        <p:txBody>
          <a:bodyPr wrap="square">
            <a:spAutoFit/>
          </a:bodyPr>
          <a:lstStyle/>
          <a:p>
            <a:pPr lvl="0" algn="just">
              <a:spcBef>
                <a:spcPct val="30000"/>
              </a:spcBef>
              <a:defRPr/>
            </a:pPr>
            <a:r>
              <a:rPr lang="en-US" sz="3200" dirty="0" err="1" smtClean="0">
                <a:solidFill>
                  <a:srgbClr val="002060"/>
                </a:solidFill>
                <a:latin typeface="Times New Roman" panose="02020603050405020304" pitchFamily="18" charset="0"/>
                <a:cs typeface="Times New Roman" panose="02020603050405020304" pitchFamily="18" charset="0"/>
              </a:rPr>
              <a:t>Thứ</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hai</a:t>
            </a:r>
            <a:r>
              <a:rPr lang="en-US" sz="3200" dirty="0" smtClean="0">
                <a:solidFill>
                  <a:srgbClr val="002060"/>
                </a:solidFill>
                <a:latin typeface="Times New Roman" panose="02020603050405020304" pitchFamily="18" charset="0"/>
                <a:cs typeface="Times New Roman" panose="02020603050405020304" pitchFamily="18" charset="0"/>
              </a:rPr>
              <a:t>,</a:t>
            </a:r>
            <a:r>
              <a:rPr lang="vi-VN" sz="3200" dirty="0" smtClean="0">
                <a:solidFill>
                  <a:srgbClr val="002060"/>
                </a:solidFill>
                <a:latin typeface="Times New Roman" panose="02020603050405020304" pitchFamily="18" charset="0"/>
                <a:cs typeface="Times New Roman" panose="02020603050405020304" pitchFamily="18" charset="0"/>
              </a:rPr>
              <a:t> Phát triển khoa học, công nghệ và đào tạo nguồn nhân lực biển chất lượng cao, thúc đẩy đổi mới, sáng tạo, tận dụng thành tựu khoa học, công nghệ tiên tiến, khoa học, công nghệ mới, thu hút chuyên gia, nhà khoa học hàng đầu, nhân lực chất lượng cao</a:t>
            </a:r>
            <a:r>
              <a:rPr lang="en-US" sz="3200" dirty="0" smtClean="0">
                <a:solidFill>
                  <a:srgbClr val="002060"/>
                </a:solidFill>
                <a:latin typeface="Times New Roman" panose="02020603050405020304" pitchFamily="18" charset="0"/>
                <a:cs typeface="Times New Roman" panose="02020603050405020304" pitchFamily="18" charset="0"/>
              </a:rPr>
              <a:t>.</a:t>
            </a:r>
            <a:endParaRPr lang="vi-VN" sz="3200" dirty="0" smtClean="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508000" y="992220"/>
            <a:ext cx="11176000" cy="533400"/>
          </a:xfrm>
          <a:prstGeom prst="rect">
            <a:avLst/>
          </a:prstGeom>
          <a:solidFill>
            <a:schemeClr val="accent4">
              <a:lumMod val="20000"/>
              <a:lumOff val="80000"/>
            </a:schemeClr>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spcBef>
                <a:spcPts val="600"/>
              </a:spcBef>
              <a:spcAft>
                <a:spcPts val="600"/>
              </a:spcAft>
              <a:defRPr/>
            </a:pPr>
            <a:r>
              <a:rPr lang="vi-VN" sz="3200" b="1" dirty="0" smtClean="0">
                <a:cs typeface="Times New Roman" panose="02020603050405020304" pitchFamily="18" charset="0"/>
              </a:rPr>
              <a:t>0</a:t>
            </a:r>
            <a:r>
              <a:rPr lang="en-US" sz="3200" b="1" dirty="0" smtClean="0">
                <a:cs typeface="Times New Roman" panose="02020603050405020304" pitchFamily="18" charset="0"/>
              </a:rPr>
              <a:t>3</a:t>
            </a:r>
            <a:r>
              <a:rPr lang="vi-VN" sz="3200" b="1" dirty="0" smtClean="0">
                <a:cs typeface="Times New Roman" panose="02020603050405020304" pitchFamily="18" charset="0"/>
              </a:rPr>
              <a:t> </a:t>
            </a:r>
            <a:r>
              <a:rPr lang="en-US" sz="3200" b="1" dirty="0" err="1" smtClean="0">
                <a:cs typeface="Times New Roman" panose="02020603050405020304" pitchFamily="18" charset="0"/>
              </a:rPr>
              <a:t>khâu</a:t>
            </a:r>
            <a:r>
              <a:rPr lang="en-US" sz="3200" b="1" dirty="0" smtClean="0">
                <a:cs typeface="Times New Roman" panose="02020603050405020304" pitchFamily="18" charset="0"/>
              </a:rPr>
              <a:t> </a:t>
            </a:r>
            <a:r>
              <a:rPr lang="en-US" sz="3200" b="1" dirty="0" err="1" smtClean="0">
                <a:cs typeface="Times New Roman" panose="02020603050405020304" pitchFamily="18" charset="0"/>
              </a:rPr>
              <a:t>đột</a:t>
            </a:r>
            <a:r>
              <a:rPr lang="en-US" sz="3200" b="1" dirty="0" smtClean="0">
                <a:cs typeface="Times New Roman" panose="02020603050405020304" pitchFamily="18" charset="0"/>
              </a:rPr>
              <a:t> </a:t>
            </a:r>
            <a:r>
              <a:rPr lang="en-US" sz="3200" b="1" dirty="0" err="1" smtClean="0">
                <a:cs typeface="Times New Roman" panose="02020603050405020304" pitchFamily="18" charset="0"/>
              </a:rPr>
              <a:t>phá</a:t>
            </a:r>
            <a:r>
              <a:rPr lang="vi-VN" sz="3200" b="1" dirty="0" smtClean="0">
                <a:cs typeface="Times New Roman" panose="02020603050405020304" pitchFamily="18" charset="0"/>
              </a:rPr>
              <a:t> </a:t>
            </a:r>
            <a:r>
              <a:rPr lang="vi-VN" sz="3200" b="1" dirty="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phát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triển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bền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vững</a:t>
            </a:r>
            <a:r>
              <a:rPr lang="en-US" sz="3200" b="1" dirty="0" smtClean="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kinh tế biển</a:t>
            </a:r>
            <a:r>
              <a:rPr lang="vi-VN" sz="3200" b="1" dirty="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7" name="Rectangle 6"/>
          <p:cNvSpPr/>
          <p:nvPr/>
        </p:nvSpPr>
        <p:spPr>
          <a:xfrm>
            <a:off x="3495834" y="58407"/>
            <a:ext cx="8345975" cy="584775"/>
          </a:xfrm>
          <a:prstGeom prst="rect">
            <a:avLst/>
          </a:prstGeom>
        </p:spPr>
        <p:txBody>
          <a:bodyPr wrap="square">
            <a:spAutoFit/>
          </a:bodyPr>
          <a:lstStyle/>
          <a:p>
            <a:pPr algn="ctr"/>
            <a:r>
              <a:rPr lang="en-US" sz="3200" b="1" dirty="0" smtClean="0">
                <a:solidFill>
                  <a:schemeClr val="bg1"/>
                </a:solidFill>
                <a:latin typeface="+mj-lt"/>
                <a:cs typeface="Times New Roman" panose="02020603050405020304" pitchFamily="18" charset="0"/>
              </a:rPr>
              <a:t>2. </a:t>
            </a:r>
            <a:r>
              <a:rPr lang="vi-VN" sz="3200" b="1" dirty="0" smtClean="0">
                <a:solidFill>
                  <a:schemeClr val="bg1"/>
                </a:solidFill>
                <a:latin typeface="+mj-lt"/>
                <a:cs typeface="Times New Roman" panose="02020603050405020304" pitchFamily="18" charset="0"/>
              </a:rPr>
              <a:t>Một số chủ trương lớn và khâu đột phá</a:t>
            </a:r>
            <a:endParaRPr lang="en-US" sz="3200" dirty="0">
              <a:solidFill>
                <a:schemeClr val="bg1"/>
              </a:solidFill>
              <a:latin typeface="+mj-lt"/>
            </a:endParaRPr>
          </a:p>
        </p:txBody>
      </p:sp>
      <p:sp>
        <p:nvSpPr>
          <p:cNvPr id="8" name="Rectangle 7"/>
          <p:cNvSpPr/>
          <p:nvPr/>
        </p:nvSpPr>
        <p:spPr>
          <a:xfrm>
            <a:off x="447470" y="2517556"/>
            <a:ext cx="11322996" cy="2554545"/>
          </a:xfrm>
          <a:prstGeom prst="rect">
            <a:avLst/>
          </a:prstGeom>
        </p:spPr>
        <p:txBody>
          <a:bodyPr wrap="square">
            <a:spAutoFit/>
          </a:bodyPr>
          <a:lstStyle/>
          <a:p>
            <a:pPr algn="just">
              <a:spcBef>
                <a:spcPct val="30000"/>
              </a:spcBef>
              <a:defRPr/>
            </a:pPr>
            <a:r>
              <a:rPr lang="en-US" sz="3200" dirty="0" err="1" smtClean="0">
                <a:solidFill>
                  <a:srgbClr val="002060"/>
                </a:solidFill>
                <a:latin typeface="Times New Roman" panose="02020603050405020304" pitchFamily="18" charset="0"/>
                <a:cs typeface="Times New Roman" panose="02020603050405020304" pitchFamily="18" charset="0"/>
              </a:rPr>
              <a:t>Thứ</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ba</a:t>
            </a:r>
            <a:r>
              <a:rPr lang="en-US" sz="3200" dirty="0" smtClean="0">
                <a:solidFill>
                  <a:srgbClr val="002060"/>
                </a:solidFill>
                <a:latin typeface="Times New Roman" panose="02020603050405020304" pitchFamily="18" charset="0"/>
                <a:cs typeface="Times New Roman" panose="02020603050405020304" pitchFamily="18" charset="0"/>
              </a:rPr>
              <a:t>, p</a:t>
            </a:r>
            <a:r>
              <a:rPr lang="vi-VN" sz="3200" dirty="0" smtClean="0">
                <a:solidFill>
                  <a:srgbClr val="002060"/>
                </a:solidFill>
                <a:latin typeface="Times New Roman" panose="02020603050405020304" pitchFamily="18" charset="0"/>
                <a:cs typeface="Times New Roman" panose="02020603050405020304" pitchFamily="18" charset="0"/>
              </a:rPr>
              <a:t>hát triển kết cấu hạ tầng đa mục tiêu, đồng bộ, mạng lưới giao thông kết nối các trung tâm kinh tế lớn của cả nước, các khu công nghiệp, khu đô thị, các vùng biển với các cảng biển dựa trên hệ sinh thái kinh tế và tự nhiên, kết nối chiến lược Bắc - Nam, Đông - Tây giữa các vùng trong nước và với quốc tế</a:t>
            </a:r>
          </a:p>
        </p:txBody>
      </p:sp>
    </p:spTree>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429657" y="1753445"/>
            <a:ext cx="5360244" cy="2996565"/>
          </a:xfrm>
          <a:prstGeom prst="roundRect">
            <a:avLst/>
          </a:prstGeom>
          <a:solidFill>
            <a:schemeClr val="accent4">
              <a:lumMod val="75000"/>
            </a:schemeClr>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fontAlgn="auto">
              <a:lnSpc>
                <a:spcPts val="6800"/>
              </a:lnSpc>
              <a:spcBef>
                <a:spcPts val="0"/>
              </a:spcBef>
              <a:spcAft>
                <a:spcPts val="0"/>
              </a:spcAft>
              <a:defRPr/>
            </a:pPr>
            <a:endParaRPr lang="en-GB" sz="4000" dirty="0" smtClean="0">
              <a:latin typeface="Times New Roman" panose="02020603050405020304" pitchFamily="18" charset="0"/>
              <a:cs typeface="Times New Roman" panose="02020603050405020304" pitchFamily="18" charset="0"/>
            </a:endParaRPr>
          </a:p>
          <a:p>
            <a:pPr algn="just" fontAlgn="auto">
              <a:lnSpc>
                <a:spcPts val="6800"/>
              </a:lnSpc>
              <a:spcBef>
                <a:spcPts val="0"/>
              </a:spcBef>
              <a:spcAft>
                <a:spcPts val="0"/>
              </a:spcAft>
              <a:defRPr/>
            </a:pPr>
            <a:endParaRPr lang="en-GB" sz="4000" dirty="0" smtClean="0">
              <a:latin typeface="Times New Roman" panose="02020603050405020304" pitchFamily="18" charset="0"/>
              <a:cs typeface="Times New Roman" panose="02020603050405020304" pitchFamily="18" charset="0"/>
            </a:endParaRPr>
          </a:p>
          <a:p>
            <a:pPr algn="just" fontAlgn="auto">
              <a:lnSpc>
                <a:spcPts val="6800"/>
              </a:lnSpc>
              <a:spcBef>
                <a:spcPts val="0"/>
              </a:spcBef>
              <a:spcAft>
                <a:spcPts val="0"/>
              </a:spcAft>
              <a:defRPr/>
            </a:pPr>
            <a:endParaRPr lang="en-GB" sz="4000" dirty="0">
              <a:latin typeface="Times New Roman" panose="02020603050405020304" pitchFamily="18" charset="0"/>
              <a:cs typeface="Times New Roman" panose="02020603050405020304" pitchFamily="18" charset="0"/>
            </a:endParaRPr>
          </a:p>
        </p:txBody>
      </p:sp>
      <p:sp>
        <p:nvSpPr>
          <p:cNvPr id="122882" name="Title 1"/>
          <p:cNvSpPr txBox="1">
            <a:spLocks/>
          </p:cNvSpPr>
          <p:nvPr/>
        </p:nvSpPr>
        <p:spPr bwMode="auto">
          <a:xfrm>
            <a:off x="2079625" y="-15875"/>
            <a:ext cx="10112375" cy="788988"/>
          </a:xfrm>
          <a:prstGeom prst="rect">
            <a:avLst/>
          </a:prstGeom>
          <a:noFill/>
          <a:ln w="9525">
            <a:noFill/>
            <a:miter lim="800000"/>
            <a:headEnd/>
            <a:tailEnd/>
          </a:ln>
        </p:spPr>
        <p:txBody>
          <a:bodyPr anchor="ctr"/>
          <a:lstStyle/>
          <a:p>
            <a:pPr algn="ctr">
              <a:lnSpc>
                <a:spcPct val="90000"/>
              </a:lnSpc>
            </a:pPr>
            <a:r>
              <a:rPr lang="en-GB" sz="4400" dirty="0" smtClean="0">
                <a:solidFill>
                  <a:schemeClr val="bg1"/>
                </a:solidFill>
                <a:cs typeface="Arial" charset="0"/>
              </a:rPr>
              <a:t>3. </a:t>
            </a:r>
            <a:r>
              <a:rPr lang="en-GB" sz="4400" dirty="0" err="1" smtClean="0">
                <a:solidFill>
                  <a:schemeClr val="bg1"/>
                </a:solidFill>
                <a:cs typeface="Arial" charset="0"/>
              </a:rPr>
              <a:t>Các</a:t>
            </a:r>
            <a:r>
              <a:rPr lang="en-GB" sz="4400" dirty="0" smtClean="0">
                <a:solidFill>
                  <a:schemeClr val="bg1"/>
                </a:solidFill>
                <a:cs typeface="Arial" charset="0"/>
              </a:rPr>
              <a:t> </a:t>
            </a:r>
            <a:r>
              <a:rPr lang="en-GB" sz="4400" dirty="0" err="1" smtClean="0">
                <a:solidFill>
                  <a:schemeClr val="bg1"/>
                </a:solidFill>
                <a:cs typeface="Arial" charset="0"/>
              </a:rPr>
              <a:t>giải</a:t>
            </a:r>
            <a:r>
              <a:rPr lang="en-GB" sz="4400" dirty="0" smtClean="0">
                <a:solidFill>
                  <a:schemeClr val="bg1"/>
                </a:solidFill>
                <a:cs typeface="Arial" charset="0"/>
              </a:rPr>
              <a:t> </a:t>
            </a:r>
            <a:r>
              <a:rPr lang="en-GB" sz="4400" dirty="0" err="1" smtClean="0">
                <a:solidFill>
                  <a:schemeClr val="bg1"/>
                </a:solidFill>
                <a:cs typeface="Arial" charset="0"/>
              </a:rPr>
              <a:t>pháp</a:t>
            </a:r>
            <a:r>
              <a:rPr lang="en-GB" sz="4400" dirty="0" smtClean="0">
                <a:solidFill>
                  <a:schemeClr val="bg1"/>
                </a:solidFill>
                <a:cs typeface="Arial" charset="0"/>
              </a:rPr>
              <a:t> </a:t>
            </a:r>
            <a:r>
              <a:rPr lang="en-GB" sz="4400" dirty="0" err="1" smtClean="0">
                <a:solidFill>
                  <a:schemeClr val="bg1"/>
                </a:solidFill>
                <a:cs typeface="Arial" charset="0"/>
              </a:rPr>
              <a:t>chủ</a:t>
            </a:r>
            <a:r>
              <a:rPr lang="en-GB" sz="4400" dirty="0" smtClean="0">
                <a:solidFill>
                  <a:schemeClr val="bg1"/>
                </a:solidFill>
                <a:cs typeface="Arial" charset="0"/>
              </a:rPr>
              <a:t> </a:t>
            </a:r>
            <a:r>
              <a:rPr lang="en-GB" sz="4400" dirty="0" err="1" smtClean="0">
                <a:solidFill>
                  <a:schemeClr val="bg1"/>
                </a:solidFill>
                <a:cs typeface="Arial" charset="0"/>
              </a:rPr>
              <a:t>yếu</a:t>
            </a:r>
            <a:endParaRPr lang="en-GB" sz="4400" dirty="0">
              <a:solidFill>
                <a:schemeClr val="bg1"/>
              </a:solidFill>
              <a:cs typeface="Arial" charset="0"/>
            </a:endParaRPr>
          </a:p>
        </p:txBody>
      </p:sp>
      <p:sp>
        <p:nvSpPr>
          <p:cNvPr id="15" name="Rectangle 14"/>
          <p:cNvSpPr/>
          <p:nvPr/>
        </p:nvSpPr>
        <p:spPr>
          <a:xfrm>
            <a:off x="11113" y="798513"/>
            <a:ext cx="4860925" cy="817562"/>
          </a:xfrm>
          <a:prstGeom prst="rect">
            <a:avLst/>
          </a:prstGeom>
          <a:solidFill>
            <a:schemeClr val="accent4">
              <a:lumMod val="40000"/>
              <a:lumOff val="60000"/>
            </a:schemeClr>
          </a:solidFill>
        </p:spPr>
        <p:style>
          <a:lnRef idx="0">
            <a:schemeClr val="accent5"/>
          </a:lnRef>
          <a:fillRef idx="3">
            <a:schemeClr val="accent5"/>
          </a:fillRef>
          <a:effectRef idx="3">
            <a:schemeClr val="accent5"/>
          </a:effectRef>
          <a:fontRef idx="minor">
            <a:schemeClr val="lt1"/>
          </a:fontRef>
        </p:style>
        <p:txBody>
          <a:bodyPr anchor="ctr"/>
          <a:lstStyle/>
          <a:p>
            <a:pPr defTabSz="685800" fontAlgn="auto">
              <a:lnSpc>
                <a:spcPct val="90000"/>
              </a:lnSpc>
              <a:spcBef>
                <a:spcPts val="750"/>
              </a:spcBef>
              <a:spcAft>
                <a:spcPts val="0"/>
              </a:spcAft>
              <a:defRPr/>
            </a:pPr>
            <a:r>
              <a:rPr lang="en-US" sz="3200" b="1" i="1" dirty="0" smtClean="0">
                <a:solidFill>
                  <a:srgbClr val="B00000"/>
                </a:solidFill>
                <a:latin typeface="Times New Roman" panose="02020603050405020304" pitchFamily="18" charset="0"/>
                <a:cs typeface="Times New Roman" panose="02020603050405020304" pitchFamily="18" charset="0"/>
              </a:rPr>
              <a:t> </a:t>
            </a:r>
            <a:r>
              <a:rPr lang="en-US" sz="3200" b="1" i="1" dirty="0" err="1" smtClean="0">
                <a:solidFill>
                  <a:srgbClr val="B00000"/>
                </a:solidFill>
                <a:latin typeface="Times New Roman" panose="02020603050405020304" pitchFamily="18" charset="0"/>
                <a:cs typeface="Times New Roman" panose="02020603050405020304" pitchFamily="18" charset="0"/>
              </a:rPr>
              <a:t>Bảy</a:t>
            </a:r>
            <a:r>
              <a:rPr lang="en-US" sz="3200" b="1" i="1" dirty="0" smtClean="0">
                <a:solidFill>
                  <a:srgbClr val="B00000"/>
                </a:solidFill>
                <a:latin typeface="Times New Roman" panose="02020603050405020304" pitchFamily="18" charset="0"/>
                <a:cs typeface="Times New Roman" panose="02020603050405020304" pitchFamily="18" charset="0"/>
              </a:rPr>
              <a:t> </a:t>
            </a:r>
            <a:r>
              <a:rPr lang="en-US" sz="3200" b="1" i="1" dirty="0" err="1" smtClean="0">
                <a:solidFill>
                  <a:srgbClr val="B00000"/>
                </a:solidFill>
                <a:latin typeface="Times New Roman" panose="02020603050405020304" pitchFamily="18" charset="0"/>
                <a:cs typeface="Times New Roman" panose="02020603050405020304" pitchFamily="18" charset="0"/>
              </a:rPr>
              <a:t>giải</a:t>
            </a:r>
            <a:r>
              <a:rPr lang="en-US" sz="3200" b="1" i="1" dirty="0" smtClean="0">
                <a:solidFill>
                  <a:srgbClr val="B00000"/>
                </a:solidFill>
                <a:latin typeface="Times New Roman" panose="02020603050405020304" pitchFamily="18" charset="0"/>
                <a:cs typeface="Times New Roman" panose="02020603050405020304" pitchFamily="18" charset="0"/>
              </a:rPr>
              <a:t> </a:t>
            </a:r>
            <a:r>
              <a:rPr lang="en-US" sz="3200" b="1" i="1" dirty="0" err="1" smtClean="0">
                <a:solidFill>
                  <a:srgbClr val="B00000"/>
                </a:solidFill>
                <a:latin typeface="Times New Roman" panose="02020603050405020304" pitchFamily="18" charset="0"/>
                <a:cs typeface="Times New Roman" panose="02020603050405020304" pitchFamily="18" charset="0"/>
              </a:rPr>
              <a:t>pháp</a:t>
            </a:r>
            <a:r>
              <a:rPr lang="en-US" sz="3200" b="1" i="1" dirty="0" smtClean="0">
                <a:solidFill>
                  <a:srgbClr val="B00000"/>
                </a:solidFill>
                <a:latin typeface="Times New Roman" panose="02020603050405020304" pitchFamily="18" charset="0"/>
                <a:cs typeface="Times New Roman" panose="02020603050405020304" pitchFamily="18" charset="0"/>
              </a:rPr>
              <a:t> </a:t>
            </a:r>
            <a:r>
              <a:rPr lang="en-US" sz="3200" b="1" i="1" dirty="0" err="1" smtClean="0">
                <a:solidFill>
                  <a:srgbClr val="B00000"/>
                </a:solidFill>
                <a:latin typeface="Times New Roman" panose="02020603050405020304" pitchFamily="18" charset="0"/>
                <a:cs typeface="Times New Roman" panose="02020603050405020304" pitchFamily="18" charset="0"/>
              </a:rPr>
              <a:t>chủ</a:t>
            </a:r>
            <a:r>
              <a:rPr lang="en-US" sz="3200" b="1" i="1" dirty="0" smtClean="0">
                <a:solidFill>
                  <a:srgbClr val="B00000"/>
                </a:solidFill>
                <a:latin typeface="Times New Roman" panose="02020603050405020304" pitchFamily="18" charset="0"/>
                <a:cs typeface="Times New Roman" panose="02020603050405020304" pitchFamily="18" charset="0"/>
              </a:rPr>
              <a:t> </a:t>
            </a:r>
            <a:r>
              <a:rPr lang="en-US" sz="3200" b="1" i="1" dirty="0" err="1" smtClean="0">
                <a:solidFill>
                  <a:srgbClr val="B00000"/>
                </a:solidFill>
                <a:latin typeface="Times New Roman" panose="02020603050405020304" pitchFamily="18" charset="0"/>
                <a:cs typeface="Times New Roman" panose="02020603050405020304" pitchFamily="18" charset="0"/>
              </a:rPr>
              <a:t>yếu</a:t>
            </a:r>
            <a:endParaRPr lang="en-US" sz="3200" b="1" i="1" dirty="0">
              <a:solidFill>
                <a:srgbClr val="B00000"/>
              </a:solidFill>
              <a:latin typeface="Times New Roman" panose="02020603050405020304" pitchFamily="18" charset="0"/>
              <a:cs typeface="Times New Roman" panose="02020603050405020304" pitchFamily="18" charset="0"/>
            </a:endParaRPr>
          </a:p>
        </p:txBody>
      </p:sp>
      <p:sp>
        <p:nvSpPr>
          <p:cNvPr id="2" name="Oval 1"/>
          <p:cNvSpPr/>
          <p:nvPr/>
        </p:nvSpPr>
        <p:spPr>
          <a:xfrm>
            <a:off x="8540551" y="1225685"/>
            <a:ext cx="934189" cy="786576"/>
          </a:xfrm>
          <a:prstGeom prst="ellips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n-GB" sz="5400" b="1" dirty="0">
                <a:solidFill>
                  <a:srgbClr val="FFFF00"/>
                </a:solidFill>
                <a:effectLst>
                  <a:outerShdw blurRad="38100" dist="38100" dir="2700000" algn="tl">
                    <a:srgbClr val="000000">
                      <a:alpha val="43137"/>
                    </a:srgbClr>
                  </a:outerShdw>
                </a:effectLst>
              </a:rPr>
              <a:t>1</a:t>
            </a:r>
          </a:p>
        </p:txBody>
      </p:sp>
      <p:sp>
        <p:nvSpPr>
          <p:cNvPr id="9" name="Rectangle 8"/>
          <p:cNvSpPr/>
          <p:nvPr/>
        </p:nvSpPr>
        <p:spPr>
          <a:xfrm>
            <a:off x="6439708" y="2014040"/>
            <a:ext cx="5350172" cy="2554545"/>
          </a:xfrm>
          <a:prstGeom prst="rect">
            <a:avLst/>
          </a:prstGeom>
        </p:spPr>
        <p:txBody>
          <a:bodyPr wrap="square">
            <a:spAutoFit/>
          </a:bodyPr>
          <a:lstStyle/>
          <a:p>
            <a:pPr algn="just"/>
            <a:r>
              <a:rPr lang="vi-VN" sz="3200" dirty="0" smtClean="0">
                <a:solidFill>
                  <a:schemeClr val="bg1"/>
                </a:solidFill>
                <a:latin typeface="Times New Roman" panose="02020603050405020304" pitchFamily="18" charset="0"/>
                <a:cs typeface="Times New Roman" panose="02020603050405020304" pitchFamily="18" charset="0"/>
              </a:rPr>
              <a:t> Tăng cường sự lãnh đạo của Đảng, đẩy mạnh công tác tuyên truyền, nâng cao nhận thức về phát triển bền vững biển, tạo đồng thuận trong toàn xã hội</a:t>
            </a:r>
          </a:p>
        </p:txBody>
      </p:sp>
      <p:sp>
        <p:nvSpPr>
          <p:cNvPr id="11" name="Rectangle 1"/>
          <p:cNvSpPr>
            <a:spLocks noChangeArrowheads="1"/>
          </p:cNvSpPr>
          <p:nvPr/>
        </p:nvSpPr>
        <p:spPr bwMode="auto">
          <a:xfrm>
            <a:off x="233548" y="3638114"/>
            <a:ext cx="6089428" cy="1736646"/>
          </a:xfrm>
          <a:prstGeom prst="roundRect">
            <a:avLst/>
          </a:prstGeom>
          <a:solidFill>
            <a:schemeClr val="accent6">
              <a:lumMod val="60000"/>
              <a:lumOff val="40000"/>
            </a:schemeClr>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fontAlgn="auto">
              <a:spcBef>
                <a:spcPts val="0"/>
              </a:spcBef>
              <a:spcAft>
                <a:spcPts val="0"/>
              </a:spcAft>
              <a:defRPr/>
            </a:pPr>
            <a:r>
              <a:rPr lang="vi-VN" sz="3200" spc="-130" dirty="0" smtClean="0">
                <a:latin typeface="Times New Roman" panose="02020603050405020304" pitchFamily="18" charset="0"/>
                <a:cs typeface="Times New Roman" panose="02020603050405020304" pitchFamily="18" charset="0"/>
              </a:rPr>
              <a:t>Hoàn thiện thể chế, chính sách, chiến lược, quy hoạch, kế hoạch về phát triển bền vững kinh tế biển</a:t>
            </a:r>
            <a:endParaRPr lang="en-GB" sz="3200" spc="-130" dirty="0">
              <a:latin typeface="Times New Roman" panose="02020603050405020304" pitchFamily="18" charset="0"/>
              <a:cs typeface="Times New Roman" panose="02020603050405020304" pitchFamily="18" charset="0"/>
            </a:endParaRPr>
          </a:p>
        </p:txBody>
      </p:sp>
      <p:sp>
        <p:nvSpPr>
          <p:cNvPr id="12" name="Oval 11"/>
          <p:cNvSpPr/>
          <p:nvPr/>
        </p:nvSpPr>
        <p:spPr>
          <a:xfrm>
            <a:off x="2681191" y="3054484"/>
            <a:ext cx="995864" cy="757043"/>
          </a:xfrm>
          <a:prstGeom prst="ellipse">
            <a:avLst/>
          </a:prstGeom>
          <a:solidFill>
            <a:schemeClr val="accent6">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n-GB" sz="5400" b="1">
                <a:solidFill>
                  <a:srgbClr val="FFFF00"/>
                </a:solidFill>
                <a:effectLst>
                  <a:outerShdw blurRad="38100" dist="38100" dir="2700000" algn="tl">
                    <a:srgbClr val="000000">
                      <a:alpha val="43137"/>
                    </a:srgbClr>
                  </a:outerShdw>
                </a:effectLst>
              </a:rPr>
              <a:t>2</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600" decel="100000"/>
                                        <p:tgtEl>
                                          <p:spTgt spid="9"/>
                                        </p:tgtEl>
                                      </p:cBhvr>
                                    </p:animEffect>
                                    <p:anim calcmode="lin" valueType="num">
                                      <p:cBhvr>
                                        <p:cTn id="8" dur="1600" decel="100000" fill="hold"/>
                                        <p:tgtEl>
                                          <p:spTgt spid="9"/>
                                        </p:tgtEl>
                                        <p:attrNameLst>
                                          <p:attrName>style.rotation</p:attrName>
                                        </p:attrNameLst>
                                      </p:cBhvr>
                                      <p:tavLst>
                                        <p:tav tm="0">
                                          <p:val>
                                            <p:fltVal val="-90"/>
                                          </p:val>
                                        </p:tav>
                                        <p:tav tm="100000">
                                          <p:val>
                                            <p:fltVal val="0"/>
                                          </p:val>
                                        </p:tav>
                                      </p:tavLst>
                                    </p:anim>
                                    <p:anim calcmode="lin" valueType="num">
                                      <p:cBhvr>
                                        <p:cTn id="9" dur="1600" decel="100000" fill="hold"/>
                                        <p:tgtEl>
                                          <p:spTgt spid="9"/>
                                        </p:tgtEl>
                                        <p:attrNameLst>
                                          <p:attrName>ppt_x</p:attrName>
                                        </p:attrNameLst>
                                      </p:cBhvr>
                                      <p:tavLst>
                                        <p:tav tm="0">
                                          <p:val>
                                            <p:strVal val="#ppt_x+0.4"/>
                                          </p:val>
                                        </p:tav>
                                        <p:tav tm="100000">
                                          <p:val>
                                            <p:strVal val="#ppt_x-0.05"/>
                                          </p:val>
                                        </p:tav>
                                      </p:tavLst>
                                    </p:anim>
                                    <p:anim calcmode="lin" valueType="num">
                                      <p:cBhvr>
                                        <p:cTn id="10" dur="1600" decel="100000" fill="hold"/>
                                        <p:tgtEl>
                                          <p:spTgt spid="9"/>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9"/>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9"/>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600" decel="100000"/>
                                        <p:tgtEl>
                                          <p:spTgt spid="2"/>
                                        </p:tgtEl>
                                      </p:cBhvr>
                                    </p:animEffect>
                                    <p:anim calcmode="lin" valueType="num">
                                      <p:cBhvr>
                                        <p:cTn id="16" dur="1600" decel="100000" fill="hold"/>
                                        <p:tgtEl>
                                          <p:spTgt spid="2"/>
                                        </p:tgtEl>
                                        <p:attrNameLst>
                                          <p:attrName>style.rotation</p:attrName>
                                        </p:attrNameLst>
                                      </p:cBhvr>
                                      <p:tavLst>
                                        <p:tav tm="0">
                                          <p:val>
                                            <p:fltVal val="-90"/>
                                          </p:val>
                                        </p:tav>
                                        <p:tav tm="100000">
                                          <p:val>
                                            <p:fltVal val="0"/>
                                          </p:val>
                                        </p:tav>
                                      </p:tavLst>
                                    </p:anim>
                                    <p:anim calcmode="lin" valueType="num">
                                      <p:cBhvr>
                                        <p:cTn id="17" dur="1600" decel="100000" fill="hold"/>
                                        <p:tgtEl>
                                          <p:spTgt spid="2"/>
                                        </p:tgtEl>
                                        <p:attrNameLst>
                                          <p:attrName>ppt_x</p:attrName>
                                        </p:attrNameLst>
                                      </p:cBhvr>
                                      <p:tavLst>
                                        <p:tav tm="0">
                                          <p:val>
                                            <p:strVal val="#ppt_x+0.4"/>
                                          </p:val>
                                        </p:tav>
                                        <p:tav tm="100000">
                                          <p:val>
                                            <p:strVal val="#ppt_x-0.05"/>
                                          </p:val>
                                        </p:tav>
                                      </p:tavLst>
                                    </p:anim>
                                    <p:anim calcmode="lin" valueType="num">
                                      <p:cBhvr>
                                        <p:cTn id="18" dur="1600" decel="100000" fill="hold"/>
                                        <p:tgtEl>
                                          <p:spTgt spid="2"/>
                                        </p:tgtEl>
                                        <p:attrNameLst>
                                          <p:attrName>ppt_y</p:attrName>
                                        </p:attrNameLst>
                                      </p:cBhvr>
                                      <p:tavLst>
                                        <p:tav tm="0">
                                          <p:val>
                                            <p:strVal val="#ppt_y-0.4"/>
                                          </p:val>
                                        </p:tav>
                                        <p:tav tm="100000">
                                          <p:val>
                                            <p:strVal val="#ppt_y+0.1"/>
                                          </p:val>
                                        </p:tav>
                                      </p:tavLst>
                                    </p:anim>
                                    <p:anim calcmode="lin" valueType="num">
                                      <p:cBhvr>
                                        <p:cTn id="19" dur="400" accel="100000" fill="hold">
                                          <p:stCondLst>
                                            <p:cond delay="1600"/>
                                          </p:stCondLst>
                                        </p:cTn>
                                        <p:tgtEl>
                                          <p:spTgt spid="2"/>
                                        </p:tgtEl>
                                        <p:attrNameLst>
                                          <p:attrName>ppt_x</p:attrName>
                                        </p:attrNameLst>
                                      </p:cBhvr>
                                      <p:tavLst>
                                        <p:tav tm="0">
                                          <p:val>
                                            <p:strVal val="#ppt_x-0.05"/>
                                          </p:val>
                                        </p:tav>
                                        <p:tav tm="100000">
                                          <p:val>
                                            <p:strVal val="#ppt_x"/>
                                          </p:val>
                                        </p:tav>
                                      </p:tavLst>
                                    </p:anim>
                                    <p:anim calcmode="lin" valueType="num">
                                      <p:cBhvr>
                                        <p:cTn id="20" dur="400" accel="100000" fill="hold">
                                          <p:stCondLst>
                                            <p:cond delay="1600"/>
                                          </p:stCondLst>
                                        </p:cTn>
                                        <p:tgtEl>
                                          <p:spTgt spid="2"/>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600" decel="100000"/>
                                        <p:tgtEl>
                                          <p:spTgt spid="10"/>
                                        </p:tgtEl>
                                      </p:cBhvr>
                                    </p:animEffect>
                                    <p:anim calcmode="lin" valueType="num">
                                      <p:cBhvr>
                                        <p:cTn id="24" dur="1600" decel="100000" fill="hold"/>
                                        <p:tgtEl>
                                          <p:spTgt spid="10"/>
                                        </p:tgtEl>
                                        <p:attrNameLst>
                                          <p:attrName>style.rotation</p:attrName>
                                        </p:attrNameLst>
                                      </p:cBhvr>
                                      <p:tavLst>
                                        <p:tav tm="0">
                                          <p:val>
                                            <p:fltVal val="-90"/>
                                          </p:val>
                                        </p:tav>
                                        <p:tav tm="100000">
                                          <p:val>
                                            <p:fltVal val="0"/>
                                          </p:val>
                                        </p:tav>
                                      </p:tavLst>
                                    </p:anim>
                                    <p:anim calcmode="lin" valueType="num">
                                      <p:cBhvr>
                                        <p:cTn id="25" dur="1600" decel="100000" fill="hold"/>
                                        <p:tgtEl>
                                          <p:spTgt spid="10"/>
                                        </p:tgtEl>
                                        <p:attrNameLst>
                                          <p:attrName>ppt_x</p:attrName>
                                        </p:attrNameLst>
                                      </p:cBhvr>
                                      <p:tavLst>
                                        <p:tav tm="0">
                                          <p:val>
                                            <p:strVal val="#ppt_x+0.4"/>
                                          </p:val>
                                        </p:tav>
                                        <p:tav tm="100000">
                                          <p:val>
                                            <p:strVal val="#ppt_x-0.05"/>
                                          </p:val>
                                        </p:tav>
                                      </p:tavLst>
                                    </p:anim>
                                    <p:anim calcmode="lin" valueType="num">
                                      <p:cBhvr>
                                        <p:cTn id="26" dur="1600" decel="100000" fill="hold"/>
                                        <p:tgtEl>
                                          <p:spTgt spid="10"/>
                                        </p:tgtEl>
                                        <p:attrNameLst>
                                          <p:attrName>ppt_y</p:attrName>
                                        </p:attrNameLst>
                                      </p:cBhvr>
                                      <p:tavLst>
                                        <p:tav tm="0">
                                          <p:val>
                                            <p:strVal val="#ppt_y-0.4"/>
                                          </p:val>
                                        </p:tav>
                                        <p:tav tm="100000">
                                          <p:val>
                                            <p:strVal val="#ppt_y+0.1"/>
                                          </p:val>
                                        </p:tav>
                                      </p:tavLst>
                                    </p:anim>
                                    <p:anim calcmode="lin" valueType="num">
                                      <p:cBhvr>
                                        <p:cTn id="27" dur="400" accel="100000" fill="hold">
                                          <p:stCondLst>
                                            <p:cond delay="1600"/>
                                          </p:stCondLst>
                                        </p:cTn>
                                        <p:tgtEl>
                                          <p:spTgt spid="10"/>
                                        </p:tgtEl>
                                        <p:attrNameLst>
                                          <p:attrName>ppt_x</p:attrName>
                                        </p:attrNameLst>
                                      </p:cBhvr>
                                      <p:tavLst>
                                        <p:tav tm="0">
                                          <p:val>
                                            <p:strVal val="#ppt_x-0.05"/>
                                          </p:val>
                                        </p:tav>
                                        <p:tav tm="100000">
                                          <p:val>
                                            <p:strVal val="#ppt_x"/>
                                          </p:val>
                                        </p:tav>
                                      </p:tavLst>
                                    </p:anim>
                                    <p:anim calcmode="lin" valueType="num">
                                      <p:cBhvr>
                                        <p:cTn id="28" dur="400" accel="100000" fill="hold">
                                          <p:stCondLst>
                                            <p:cond delay="16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000" fill="hold"/>
                                        <p:tgtEl>
                                          <p:spTgt spid="11"/>
                                        </p:tgtEl>
                                        <p:attrNameLst>
                                          <p:attrName>ppt_x</p:attrName>
                                        </p:attrNameLst>
                                      </p:cBhvr>
                                      <p:tavLst>
                                        <p:tav tm="0">
                                          <p:val>
                                            <p:strVal val="#ppt_x"/>
                                          </p:val>
                                        </p:tav>
                                        <p:tav tm="100000">
                                          <p:val>
                                            <p:strVal val="#ppt_x"/>
                                          </p:val>
                                        </p:tav>
                                      </p:tavLst>
                                    </p:anim>
                                    <p:anim calcmode="lin" valueType="num">
                                      <p:cBhvr additive="base">
                                        <p:cTn id="34" dur="10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1000" fill="hold"/>
                                        <p:tgtEl>
                                          <p:spTgt spid="12"/>
                                        </p:tgtEl>
                                        <p:attrNameLst>
                                          <p:attrName>ppt_x</p:attrName>
                                        </p:attrNameLst>
                                      </p:cBhvr>
                                      <p:tavLst>
                                        <p:tav tm="0">
                                          <p:val>
                                            <p:strVal val="#ppt_x"/>
                                          </p:val>
                                        </p:tav>
                                        <p:tav tm="100000">
                                          <p:val>
                                            <p:strVal val="#ppt_x"/>
                                          </p:val>
                                        </p:tav>
                                      </p:tavLst>
                                    </p:anim>
                                    <p:anim calcmode="lin" valueType="num">
                                      <p:cBhvr additive="base">
                                        <p:cTn id="3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9" grpId="0"/>
      <p:bldP spid="11" grpId="0" animBg="1"/>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249238" y="1507380"/>
            <a:ext cx="4478405" cy="2553891"/>
          </a:xfrm>
          <a:prstGeom prst="roundRect">
            <a:avLst/>
          </a:prstGeom>
          <a:solidFill>
            <a:srgbClr val="ED865D"/>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fontAlgn="auto">
              <a:spcBef>
                <a:spcPts val="0"/>
              </a:spcBef>
              <a:spcAft>
                <a:spcPts val="0"/>
              </a:spcAft>
              <a:defRPr/>
            </a:pPr>
            <a:r>
              <a:rPr lang="vi-VN" sz="3600" dirty="0" smtClean="0">
                <a:latin typeface="Times New Roman" panose="02020603050405020304" pitchFamily="18" charset="0"/>
                <a:cs typeface="Times New Roman" panose="02020603050405020304" pitchFamily="18" charset="0"/>
              </a:rPr>
              <a:t>Phát triển khoa học, công nghệ và tăng cường điều tra cơ bản biển</a:t>
            </a:r>
          </a:p>
        </p:txBody>
      </p:sp>
      <p:sp>
        <p:nvSpPr>
          <p:cNvPr id="6" name="Oval 5"/>
          <p:cNvSpPr/>
          <p:nvPr/>
        </p:nvSpPr>
        <p:spPr>
          <a:xfrm>
            <a:off x="1867712" y="890526"/>
            <a:ext cx="953310" cy="899363"/>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n-GB" sz="5400" b="1" dirty="0">
                <a:solidFill>
                  <a:srgbClr val="FFFF00"/>
                </a:solidFill>
                <a:effectLst>
                  <a:outerShdw blurRad="38100" dist="38100" dir="2700000" algn="tl">
                    <a:srgbClr val="000000">
                      <a:alpha val="43137"/>
                    </a:srgbClr>
                  </a:outerShdw>
                </a:effectLst>
              </a:rPr>
              <a:t>3</a:t>
            </a:r>
          </a:p>
        </p:txBody>
      </p:sp>
      <p:sp>
        <p:nvSpPr>
          <p:cNvPr id="124936" name="Title 1"/>
          <p:cNvSpPr txBox="1">
            <a:spLocks/>
          </p:cNvSpPr>
          <p:nvPr/>
        </p:nvSpPr>
        <p:spPr bwMode="auto">
          <a:xfrm>
            <a:off x="2079625" y="-15875"/>
            <a:ext cx="10112375" cy="788988"/>
          </a:xfrm>
          <a:prstGeom prst="rect">
            <a:avLst/>
          </a:prstGeom>
          <a:noFill/>
          <a:ln w="9525">
            <a:noFill/>
            <a:miter lim="800000"/>
            <a:headEnd/>
            <a:tailEnd/>
          </a:ln>
        </p:spPr>
        <p:txBody>
          <a:bodyPr anchor="ctr"/>
          <a:lstStyle/>
          <a:p>
            <a:pPr algn="ctr">
              <a:lnSpc>
                <a:spcPct val="90000"/>
              </a:lnSpc>
            </a:pPr>
            <a:r>
              <a:rPr lang="en-GB" sz="4400" dirty="0" err="1" smtClean="0">
                <a:solidFill>
                  <a:schemeClr val="bg1"/>
                </a:solidFill>
                <a:cs typeface="Arial" charset="0"/>
              </a:rPr>
              <a:t>Bảy</a:t>
            </a:r>
            <a:r>
              <a:rPr lang="en-GB" sz="4400" dirty="0" smtClean="0">
                <a:solidFill>
                  <a:schemeClr val="bg1"/>
                </a:solidFill>
                <a:cs typeface="Arial" charset="0"/>
              </a:rPr>
              <a:t> </a:t>
            </a:r>
            <a:r>
              <a:rPr lang="en-GB" sz="4400" dirty="0" err="1" smtClean="0">
                <a:solidFill>
                  <a:schemeClr val="bg1"/>
                </a:solidFill>
                <a:cs typeface="Arial" charset="0"/>
              </a:rPr>
              <a:t>giải</a:t>
            </a:r>
            <a:r>
              <a:rPr lang="en-GB" sz="4400" dirty="0" smtClean="0">
                <a:solidFill>
                  <a:schemeClr val="bg1"/>
                </a:solidFill>
                <a:cs typeface="Arial" charset="0"/>
              </a:rPr>
              <a:t> </a:t>
            </a:r>
            <a:r>
              <a:rPr lang="en-GB" sz="4400" dirty="0" err="1" smtClean="0">
                <a:solidFill>
                  <a:schemeClr val="bg1"/>
                </a:solidFill>
                <a:cs typeface="Arial" charset="0"/>
              </a:rPr>
              <a:t>pháp</a:t>
            </a:r>
            <a:r>
              <a:rPr lang="en-GB" sz="4400" dirty="0" smtClean="0">
                <a:solidFill>
                  <a:schemeClr val="bg1"/>
                </a:solidFill>
                <a:cs typeface="Arial" charset="0"/>
              </a:rPr>
              <a:t> </a:t>
            </a:r>
            <a:r>
              <a:rPr lang="en-GB" sz="4400" dirty="0" err="1" smtClean="0">
                <a:solidFill>
                  <a:schemeClr val="bg1"/>
                </a:solidFill>
                <a:cs typeface="Arial" charset="0"/>
              </a:rPr>
              <a:t>chủ</a:t>
            </a:r>
            <a:r>
              <a:rPr lang="en-GB" sz="4400" dirty="0" smtClean="0">
                <a:solidFill>
                  <a:schemeClr val="bg1"/>
                </a:solidFill>
                <a:cs typeface="Arial" charset="0"/>
              </a:rPr>
              <a:t> </a:t>
            </a:r>
            <a:r>
              <a:rPr lang="en-GB" sz="4400" dirty="0" err="1" smtClean="0">
                <a:solidFill>
                  <a:schemeClr val="bg1"/>
                </a:solidFill>
                <a:cs typeface="Arial" charset="0"/>
              </a:rPr>
              <a:t>yếu</a:t>
            </a:r>
            <a:endParaRPr lang="en-GB" sz="4400" dirty="0">
              <a:solidFill>
                <a:schemeClr val="bg1"/>
              </a:solidFill>
              <a:cs typeface="Arial" charset="0"/>
            </a:endParaRPr>
          </a:p>
        </p:txBody>
      </p:sp>
      <p:sp>
        <p:nvSpPr>
          <p:cNvPr id="8" name="Rectangle 1"/>
          <p:cNvSpPr>
            <a:spLocks noChangeArrowheads="1"/>
          </p:cNvSpPr>
          <p:nvPr/>
        </p:nvSpPr>
        <p:spPr bwMode="auto">
          <a:xfrm>
            <a:off x="6050606" y="1779750"/>
            <a:ext cx="5791301" cy="2145268"/>
          </a:xfrm>
          <a:prstGeom prst="roundRect">
            <a:avLst/>
          </a:prstGeom>
          <a:solidFill>
            <a:srgbClr val="DB81DD"/>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fontAlgn="auto">
              <a:spcBef>
                <a:spcPts val="0"/>
              </a:spcBef>
              <a:spcAft>
                <a:spcPts val="0"/>
              </a:spcAft>
              <a:defRPr/>
            </a:pPr>
            <a:r>
              <a:rPr lang="vi-VN" sz="4000" spc="-150" dirty="0" smtClean="0">
                <a:latin typeface="Times New Roman" panose="02020603050405020304" pitchFamily="18" charset="0"/>
                <a:cs typeface="Times New Roman" panose="02020603050405020304" pitchFamily="18" charset="0"/>
              </a:rPr>
              <a:t>Đẩy mạnh giáo dục, đào tạo và phát triển nguồn nhân lực biển</a:t>
            </a:r>
            <a:r>
              <a:rPr lang="en-US" sz="4000" spc="-150" dirty="0" smtClean="0">
                <a:latin typeface="Times New Roman" panose="02020603050405020304" pitchFamily="18" charset="0"/>
                <a:cs typeface="Times New Roman" panose="02020603050405020304" pitchFamily="18" charset="0"/>
              </a:rPr>
              <a:t>.</a:t>
            </a:r>
            <a:endParaRPr lang="en-GB" sz="4000" spc="-150" dirty="0">
              <a:latin typeface="Times New Roman" panose="02020603050405020304" pitchFamily="18" charset="0"/>
              <a:cs typeface="Times New Roman" panose="02020603050405020304" pitchFamily="18" charset="0"/>
            </a:endParaRPr>
          </a:p>
        </p:txBody>
      </p:sp>
      <p:sp>
        <p:nvSpPr>
          <p:cNvPr id="9" name="Oval 8"/>
          <p:cNvSpPr/>
          <p:nvPr/>
        </p:nvSpPr>
        <p:spPr>
          <a:xfrm>
            <a:off x="8482522" y="1031132"/>
            <a:ext cx="892148" cy="883593"/>
          </a:xfrm>
          <a:prstGeom prst="ellipse">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n-GB" sz="5400" b="1">
                <a:solidFill>
                  <a:srgbClr val="FFFF00"/>
                </a:solidFill>
                <a:effectLst>
                  <a:outerShdw blurRad="38100" dist="38100" dir="2700000" algn="tl">
                    <a:srgbClr val="000000">
                      <a:alpha val="43137"/>
                    </a:srgbClr>
                  </a:outerShdw>
                </a:effectLst>
              </a:rPr>
              <a:t>4</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600" decel="100000"/>
                                        <p:tgtEl>
                                          <p:spTgt spid="5"/>
                                        </p:tgtEl>
                                      </p:cBhvr>
                                    </p:animEffect>
                                    <p:anim calcmode="lin" valueType="num">
                                      <p:cBhvr>
                                        <p:cTn id="8" dur="1600" decel="100000" fill="hold"/>
                                        <p:tgtEl>
                                          <p:spTgt spid="5"/>
                                        </p:tgtEl>
                                        <p:attrNameLst>
                                          <p:attrName>style.rotation</p:attrName>
                                        </p:attrNameLst>
                                      </p:cBhvr>
                                      <p:tavLst>
                                        <p:tav tm="0">
                                          <p:val>
                                            <p:fltVal val="-90"/>
                                          </p:val>
                                        </p:tav>
                                        <p:tav tm="100000">
                                          <p:val>
                                            <p:fltVal val="0"/>
                                          </p:val>
                                        </p:tav>
                                      </p:tavLst>
                                    </p:anim>
                                    <p:anim calcmode="lin" valueType="num">
                                      <p:cBhvr>
                                        <p:cTn id="9" dur="1600" decel="100000" fill="hold"/>
                                        <p:tgtEl>
                                          <p:spTgt spid="5"/>
                                        </p:tgtEl>
                                        <p:attrNameLst>
                                          <p:attrName>ppt_x</p:attrName>
                                        </p:attrNameLst>
                                      </p:cBhvr>
                                      <p:tavLst>
                                        <p:tav tm="0">
                                          <p:val>
                                            <p:strVal val="#ppt_x+0.4"/>
                                          </p:val>
                                        </p:tav>
                                        <p:tav tm="100000">
                                          <p:val>
                                            <p:strVal val="#ppt_x-0.05"/>
                                          </p:val>
                                        </p:tav>
                                      </p:tavLst>
                                    </p:anim>
                                    <p:anim calcmode="lin" valueType="num">
                                      <p:cBhvr>
                                        <p:cTn id="10" dur="1600" decel="100000" fill="hold"/>
                                        <p:tgtEl>
                                          <p:spTgt spid="5"/>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5"/>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5"/>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800" decel="100000"/>
                                        <p:tgtEl>
                                          <p:spTgt spid="6"/>
                                        </p:tgtEl>
                                      </p:cBhvr>
                                    </p:animEffect>
                                    <p:anim calcmode="lin" valueType="num">
                                      <p:cBhvr>
                                        <p:cTn id="16" dur="800" decel="100000" fill="hold"/>
                                        <p:tgtEl>
                                          <p:spTgt spid="6"/>
                                        </p:tgtEl>
                                        <p:attrNameLst>
                                          <p:attrName>style.rotation</p:attrName>
                                        </p:attrNameLst>
                                      </p:cBhvr>
                                      <p:tavLst>
                                        <p:tav tm="0">
                                          <p:val>
                                            <p:fltVal val="-90"/>
                                          </p:val>
                                        </p:tav>
                                        <p:tav tm="100000">
                                          <p:val>
                                            <p:fltVal val="0"/>
                                          </p:val>
                                        </p:tav>
                                      </p:tavLst>
                                    </p:anim>
                                    <p:anim calcmode="lin" valueType="num">
                                      <p:cBhvr>
                                        <p:cTn id="17" dur="800" decel="100000" fill="hold"/>
                                        <p:tgtEl>
                                          <p:spTgt spid="6"/>
                                        </p:tgtEl>
                                        <p:attrNameLst>
                                          <p:attrName>ppt_x</p:attrName>
                                        </p:attrNameLst>
                                      </p:cBhvr>
                                      <p:tavLst>
                                        <p:tav tm="0">
                                          <p:val>
                                            <p:strVal val="#ppt_x+0.4"/>
                                          </p:val>
                                        </p:tav>
                                        <p:tav tm="100000">
                                          <p:val>
                                            <p:strVal val="#ppt_x-0.05"/>
                                          </p:val>
                                        </p:tav>
                                      </p:tavLst>
                                    </p:anim>
                                    <p:anim calcmode="lin" valueType="num">
                                      <p:cBhvr>
                                        <p:cTn id="18" dur="800" decel="100000" fill="hold"/>
                                        <p:tgtEl>
                                          <p:spTgt spid="6"/>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600" decel="100000"/>
                                        <p:tgtEl>
                                          <p:spTgt spid="8"/>
                                        </p:tgtEl>
                                      </p:cBhvr>
                                    </p:animEffect>
                                    <p:anim calcmode="lin" valueType="num">
                                      <p:cBhvr>
                                        <p:cTn id="26" dur="1600" decel="100000" fill="hold"/>
                                        <p:tgtEl>
                                          <p:spTgt spid="8"/>
                                        </p:tgtEl>
                                        <p:attrNameLst>
                                          <p:attrName>style.rotation</p:attrName>
                                        </p:attrNameLst>
                                      </p:cBhvr>
                                      <p:tavLst>
                                        <p:tav tm="0">
                                          <p:val>
                                            <p:fltVal val="-90"/>
                                          </p:val>
                                        </p:tav>
                                        <p:tav tm="100000">
                                          <p:val>
                                            <p:fltVal val="0"/>
                                          </p:val>
                                        </p:tav>
                                      </p:tavLst>
                                    </p:anim>
                                    <p:anim calcmode="lin" valueType="num">
                                      <p:cBhvr>
                                        <p:cTn id="27" dur="1600" decel="100000" fill="hold"/>
                                        <p:tgtEl>
                                          <p:spTgt spid="8"/>
                                        </p:tgtEl>
                                        <p:attrNameLst>
                                          <p:attrName>ppt_x</p:attrName>
                                        </p:attrNameLst>
                                      </p:cBhvr>
                                      <p:tavLst>
                                        <p:tav tm="0">
                                          <p:val>
                                            <p:strVal val="#ppt_x+0.4"/>
                                          </p:val>
                                        </p:tav>
                                        <p:tav tm="100000">
                                          <p:val>
                                            <p:strVal val="#ppt_x-0.05"/>
                                          </p:val>
                                        </p:tav>
                                      </p:tavLst>
                                    </p:anim>
                                    <p:anim calcmode="lin" valueType="num">
                                      <p:cBhvr>
                                        <p:cTn id="28" dur="1600" decel="100000" fill="hold"/>
                                        <p:tgtEl>
                                          <p:spTgt spid="8"/>
                                        </p:tgtEl>
                                        <p:attrNameLst>
                                          <p:attrName>ppt_y</p:attrName>
                                        </p:attrNameLst>
                                      </p:cBhvr>
                                      <p:tavLst>
                                        <p:tav tm="0">
                                          <p:val>
                                            <p:strVal val="#ppt_y-0.4"/>
                                          </p:val>
                                        </p:tav>
                                        <p:tav tm="100000">
                                          <p:val>
                                            <p:strVal val="#ppt_y+0.1"/>
                                          </p:val>
                                        </p:tav>
                                      </p:tavLst>
                                    </p:anim>
                                    <p:anim calcmode="lin" valueType="num">
                                      <p:cBhvr>
                                        <p:cTn id="29" dur="400" accel="100000" fill="hold">
                                          <p:stCondLst>
                                            <p:cond delay="1600"/>
                                          </p:stCondLst>
                                        </p:cTn>
                                        <p:tgtEl>
                                          <p:spTgt spid="8"/>
                                        </p:tgtEl>
                                        <p:attrNameLst>
                                          <p:attrName>ppt_x</p:attrName>
                                        </p:attrNameLst>
                                      </p:cBhvr>
                                      <p:tavLst>
                                        <p:tav tm="0">
                                          <p:val>
                                            <p:strVal val="#ppt_x-0.05"/>
                                          </p:val>
                                        </p:tav>
                                        <p:tav tm="100000">
                                          <p:val>
                                            <p:strVal val="#ppt_x"/>
                                          </p:val>
                                        </p:tav>
                                      </p:tavLst>
                                    </p:anim>
                                    <p:anim calcmode="lin" valueType="num">
                                      <p:cBhvr>
                                        <p:cTn id="30" dur="400" accel="100000" fill="hold">
                                          <p:stCondLst>
                                            <p:cond delay="1600"/>
                                          </p:stCondLst>
                                        </p:cTn>
                                        <p:tgtEl>
                                          <p:spTgt spid="8"/>
                                        </p:tgtEl>
                                        <p:attrNameLst>
                                          <p:attrName>ppt_y</p:attrName>
                                        </p:attrNameLst>
                                      </p:cBhvr>
                                      <p:tavLst>
                                        <p:tav tm="0">
                                          <p:val>
                                            <p:strVal val="#ppt_y+0.1"/>
                                          </p:val>
                                        </p:tav>
                                        <p:tav tm="100000">
                                          <p:val>
                                            <p:strVal val="#ppt_y"/>
                                          </p:val>
                                        </p:tav>
                                      </p:tavLst>
                                    </p:anim>
                                  </p:childTnLst>
                                </p:cTn>
                              </p:par>
                              <p:par>
                                <p:cTn id="31" presetID="3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600" decel="100000"/>
                                        <p:tgtEl>
                                          <p:spTgt spid="9"/>
                                        </p:tgtEl>
                                      </p:cBhvr>
                                    </p:animEffect>
                                    <p:anim calcmode="lin" valueType="num">
                                      <p:cBhvr>
                                        <p:cTn id="34" dur="1600" decel="100000" fill="hold"/>
                                        <p:tgtEl>
                                          <p:spTgt spid="9"/>
                                        </p:tgtEl>
                                        <p:attrNameLst>
                                          <p:attrName>style.rotation</p:attrName>
                                        </p:attrNameLst>
                                      </p:cBhvr>
                                      <p:tavLst>
                                        <p:tav tm="0">
                                          <p:val>
                                            <p:fltVal val="-90"/>
                                          </p:val>
                                        </p:tav>
                                        <p:tav tm="100000">
                                          <p:val>
                                            <p:fltVal val="0"/>
                                          </p:val>
                                        </p:tav>
                                      </p:tavLst>
                                    </p:anim>
                                    <p:anim calcmode="lin" valueType="num">
                                      <p:cBhvr>
                                        <p:cTn id="35" dur="1600" decel="100000" fill="hold"/>
                                        <p:tgtEl>
                                          <p:spTgt spid="9"/>
                                        </p:tgtEl>
                                        <p:attrNameLst>
                                          <p:attrName>ppt_x</p:attrName>
                                        </p:attrNameLst>
                                      </p:cBhvr>
                                      <p:tavLst>
                                        <p:tav tm="0">
                                          <p:val>
                                            <p:strVal val="#ppt_x+0.4"/>
                                          </p:val>
                                        </p:tav>
                                        <p:tav tm="100000">
                                          <p:val>
                                            <p:strVal val="#ppt_x-0.05"/>
                                          </p:val>
                                        </p:tav>
                                      </p:tavLst>
                                    </p:anim>
                                    <p:anim calcmode="lin" valueType="num">
                                      <p:cBhvr>
                                        <p:cTn id="36" dur="1600" decel="100000" fill="hold"/>
                                        <p:tgtEl>
                                          <p:spTgt spid="9"/>
                                        </p:tgtEl>
                                        <p:attrNameLst>
                                          <p:attrName>ppt_y</p:attrName>
                                        </p:attrNameLst>
                                      </p:cBhvr>
                                      <p:tavLst>
                                        <p:tav tm="0">
                                          <p:val>
                                            <p:strVal val="#ppt_y-0.4"/>
                                          </p:val>
                                        </p:tav>
                                        <p:tav tm="100000">
                                          <p:val>
                                            <p:strVal val="#ppt_y+0.1"/>
                                          </p:val>
                                        </p:tav>
                                      </p:tavLst>
                                    </p:anim>
                                    <p:anim calcmode="lin" valueType="num">
                                      <p:cBhvr>
                                        <p:cTn id="37" dur="400" accel="100000" fill="hold">
                                          <p:stCondLst>
                                            <p:cond delay="1600"/>
                                          </p:stCondLst>
                                        </p:cTn>
                                        <p:tgtEl>
                                          <p:spTgt spid="9"/>
                                        </p:tgtEl>
                                        <p:attrNameLst>
                                          <p:attrName>ppt_x</p:attrName>
                                        </p:attrNameLst>
                                      </p:cBhvr>
                                      <p:tavLst>
                                        <p:tav tm="0">
                                          <p:val>
                                            <p:strVal val="#ppt_x-0.05"/>
                                          </p:val>
                                        </p:tav>
                                        <p:tav tm="100000">
                                          <p:val>
                                            <p:strVal val="#ppt_x"/>
                                          </p:val>
                                        </p:tav>
                                      </p:tavLst>
                                    </p:anim>
                                    <p:anim calcmode="lin" valueType="num">
                                      <p:cBhvr>
                                        <p:cTn id="38" dur="400" accel="100000" fill="hold">
                                          <p:stCondLst>
                                            <p:cond delay="16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
          <p:cNvSpPr>
            <a:spLocks noChangeArrowheads="1"/>
          </p:cNvSpPr>
          <p:nvPr/>
        </p:nvSpPr>
        <p:spPr bwMode="auto">
          <a:xfrm>
            <a:off x="282575" y="1431553"/>
            <a:ext cx="11658600" cy="1464231"/>
          </a:xfrm>
          <a:prstGeom prst="roundRect">
            <a:avLst/>
          </a:prstGeom>
          <a:solidFill>
            <a:srgbClr val="CDCDCD"/>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fontAlgn="auto">
              <a:spcBef>
                <a:spcPts val="0"/>
              </a:spcBef>
              <a:spcAft>
                <a:spcPts val="0"/>
              </a:spcAft>
              <a:defRPr/>
            </a:pPr>
            <a:r>
              <a:rPr lang="vi-VN" sz="4000" dirty="0" smtClean="0">
                <a:latin typeface="Times New Roman" panose="02020603050405020304" pitchFamily="18" charset="0"/>
                <a:cs typeface="Times New Roman" panose="02020603050405020304" pitchFamily="18" charset="0"/>
              </a:rPr>
              <a:t>Tăng cường năng lực bảo đảm quốc phòng, an ninh, thực thi pháp luật trên biển</a:t>
            </a:r>
            <a:endParaRPr lang="en-US" sz="4000" dirty="0" smtClean="0">
              <a:latin typeface="Times New Roman" panose="02020603050405020304" pitchFamily="18" charset="0"/>
              <a:cs typeface="Times New Roman" panose="02020603050405020304" pitchFamily="18" charset="0"/>
            </a:endParaRPr>
          </a:p>
        </p:txBody>
      </p:sp>
      <p:sp>
        <p:nvSpPr>
          <p:cNvPr id="18" name="Oval 17"/>
          <p:cNvSpPr/>
          <p:nvPr/>
        </p:nvSpPr>
        <p:spPr>
          <a:xfrm>
            <a:off x="5502165" y="1089499"/>
            <a:ext cx="898636" cy="630675"/>
          </a:xfrm>
          <a:prstGeom prst="ellipse">
            <a:avLst/>
          </a:prstGeom>
          <a:solidFill>
            <a:schemeClr val="bg2">
              <a:lumMod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n-GB" sz="5400" b="1">
                <a:solidFill>
                  <a:srgbClr val="FFFF00"/>
                </a:solidFill>
                <a:effectLst>
                  <a:outerShdw blurRad="38100" dist="38100" dir="2700000" algn="tl">
                    <a:srgbClr val="000000">
                      <a:alpha val="43137"/>
                    </a:srgbClr>
                  </a:outerShdw>
                </a:effectLst>
              </a:rPr>
              <a:t>5</a:t>
            </a:r>
          </a:p>
        </p:txBody>
      </p:sp>
      <p:sp>
        <p:nvSpPr>
          <p:cNvPr id="126984" name="Title 1"/>
          <p:cNvSpPr txBox="1">
            <a:spLocks/>
          </p:cNvSpPr>
          <p:nvPr/>
        </p:nvSpPr>
        <p:spPr bwMode="auto">
          <a:xfrm>
            <a:off x="2079625" y="-15875"/>
            <a:ext cx="10112375" cy="788988"/>
          </a:xfrm>
          <a:prstGeom prst="rect">
            <a:avLst/>
          </a:prstGeom>
          <a:noFill/>
          <a:ln w="9525">
            <a:noFill/>
            <a:miter lim="800000"/>
            <a:headEnd/>
            <a:tailEnd/>
          </a:ln>
        </p:spPr>
        <p:txBody>
          <a:bodyPr anchor="ctr"/>
          <a:lstStyle/>
          <a:p>
            <a:pPr algn="ctr">
              <a:lnSpc>
                <a:spcPct val="90000"/>
              </a:lnSpc>
            </a:pPr>
            <a:r>
              <a:rPr lang="en-GB" sz="4400" dirty="0" err="1" smtClean="0">
                <a:solidFill>
                  <a:schemeClr val="bg1"/>
                </a:solidFill>
                <a:cs typeface="Arial" charset="0"/>
              </a:rPr>
              <a:t>Bảy</a:t>
            </a:r>
            <a:r>
              <a:rPr lang="en-GB" sz="4400" dirty="0" smtClean="0">
                <a:solidFill>
                  <a:schemeClr val="bg1"/>
                </a:solidFill>
                <a:cs typeface="Arial" charset="0"/>
              </a:rPr>
              <a:t> </a:t>
            </a:r>
            <a:r>
              <a:rPr lang="en-GB" sz="4400" dirty="0" err="1" smtClean="0">
                <a:solidFill>
                  <a:schemeClr val="bg1"/>
                </a:solidFill>
                <a:cs typeface="Arial" charset="0"/>
              </a:rPr>
              <a:t>giải</a:t>
            </a:r>
            <a:r>
              <a:rPr lang="en-GB" sz="4400" dirty="0" smtClean="0">
                <a:solidFill>
                  <a:schemeClr val="bg1"/>
                </a:solidFill>
                <a:cs typeface="Arial" charset="0"/>
              </a:rPr>
              <a:t> </a:t>
            </a:r>
            <a:r>
              <a:rPr lang="en-GB" sz="4400" dirty="0" err="1" smtClean="0">
                <a:solidFill>
                  <a:schemeClr val="bg1"/>
                </a:solidFill>
                <a:cs typeface="Arial" charset="0"/>
              </a:rPr>
              <a:t>pháp</a:t>
            </a:r>
            <a:r>
              <a:rPr lang="en-GB" sz="4400" dirty="0" smtClean="0">
                <a:solidFill>
                  <a:schemeClr val="bg1"/>
                </a:solidFill>
                <a:cs typeface="Arial" charset="0"/>
              </a:rPr>
              <a:t> </a:t>
            </a:r>
            <a:r>
              <a:rPr lang="en-GB" sz="4400" dirty="0" err="1" smtClean="0">
                <a:solidFill>
                  <a:schemeClr val="bg1"/>
                </a:solidFill>
                <a:cs typeface="Arial" charset="0"/>
              </a:rPr>
              <a:t>chủ</a:t>
            </a:r>
            <a:r>
              <a:rPr lang="en-GB" sz="4400" dirty="0" smtClean="0">
                <a:solidFill>
                  <a:schemeClr val="bg1"/>
                </a:solidFill>
                <a:cs typeface="Arial" charset="0"/>
              </a:rPr>
              <a:t> </a:t>
            </a:r>
            <a:r>
              <a:rPr lang="en-GB" sz="4400" dirty="0" err="1" smtClean="0">
                <a:solidFill>
                  <a:schemeClr val="bg1"/>
                </a:solidFill>
                <a:cs typeface="Arial" charset="0"/>
              </a:rPr>
              <a:t>yếu</a:t>
            </a:r>
            <a:endParaRPr lang="en-GB" sz="4400" dirty="0">
              <a:solidFill>
                <a:schemeClr val="bg1"/>
              </a:solidFill>
              <a:cs typeface="Arial" charset="0"/>
            </a:endParaRPr>
          </a:p>
        </p:txBody>
      </p:sp>
      <p:sp>
        <p:nvSpPr>
          <p:cNvPr id="8" name="Rectangle 1"/>
          <p:cNvSpPr>
            <a:spLocks noChangeArrowheads="1"/>
          </p:cNvSpPr>
          <p:nvPr/>
        </p:nvSpPr>
        <p:spPr bwMode="auto">
          <a:xfrm>
            <a:off x="266700" y="3986475"/>
            <a:ext cx="11658600" cy="1600438"/>
          </a:xfrm>
          <a:prstGeom prst="roundRect">
            <a:avLst/>
          </a:prstGeom>
          <a:solidFill>
            <a:srgbClr val="78A0E2"/>
          </a:solidFill>
          <a:ln/>
        </p:spPr>
        <p:style>
          <a:lnRef idx="1">
            <a:schemeClr val="accent3"/>
          </a:lnRef>
          <a:fillRef idx="2">
            <a:schemeClr val="accent3"/>
          </a:fillRef>
          <a:effectRef idx="1">
            <a:schemeClr val="accent3"/>
          </a:effectRef>
          <a:fontRef idx="minor">
            <a:schemeClr val="dk1"/>
          </a:fontRef>
        </p:style>
        <p:txBody>
          <a:bodyPr>
            <a:spAutoFit/>
          </a:bodyPr>
          <a:lstStyle/>
          <a:p>
            <a:pPr algn="just"/>
            <a:r>
              <a:rPr lang="vi-VN" sz="4400" dirty="0" smtClean="0">
                <a:latin typeface="+mj-lt"/>
              </a:rPr>
              <a:t>Chủ động tăng cường và mở rộng quan hệ đối ngoại, hợp tác quốc tế về biển</a:t>
            </a:r>
            <a:endParaRPr lang="en-US" sz="4400" dirty="0" smtClean="0">
              <a:latin typeface="+mj-lt"/>
            </a:endParaRPr>
          </a:p>
        </p:txBody>
      </p:sp>
      <p:sp>
        <p:nvSpPr>
          <p:cNvPr id="9" name="Oval 8"/>
          <p:cNvSpPr/>
          <p:nvPr/>
        </p:nvSpPr>
        <p:spPr>
          <a:xfrm>
            <a:off x="5502164" y="3599242"/>
            <a:ext cx="820815" cy="591718"/>
          </a:xfrm>
          <a:prstGeom prst="ellipse">
            <a:avLst/>
          </a:prstGeom>
          <a:solidFill>
            <a:srgbClr val="11868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n-GB" sz="5400" b="1">
                <a:solidFill>
                  <a:srgbClr val="FFFF00"/>
                </a:solidFill>
                <a:effectLst>
                  <a:outerShdw blurRad="38100" dist="38100" dir="2700000" algn="tl">
                    <a:srgbClr val="000000">
                      <a:alpha val="43137"/>
                    </a:srgbClr>
                  </a:outerShdw>
                </a:effectLst>
              </a:rPr>
              <a:t>6</a:t>
            </a:r>
          </a:p>
        </p:txBody>
      </p:sp>
    </p:spTree>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
          <p:cNvSpPr>
            <a:spLocks noChangeArrowheads="1"/>
          </p:cNvSpPr>
          <p:nvPr/>
        </p:nvSpPr>
        <p:spPr bwMode="auto">
          <a:xfrm>
            <a:off x="229782" y="1361900"/>
            <a:ext cx="11423954" cy="2145268"/>
          </a:xfrm>
          <a:prstGeom prst="roundRect">
            <a:avLst/>
          </a:prstGeom>
          <a:solidFill>
            <a:srgbClr val="00B0F0"/>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fontAlgn="auto">
              <a:spcBef>
                <a:spcPts val="0"/>
              </a:spcBef>
              <a:spcAft>
                <a:spcPts val="0"/>
              </a:spcAft>
              <a:defRPr/>
            </a:pPr>
            <a:r>
              <a:rPr lang="vi-VN" sz="4000" dirty="0" smtClean="0">
                <a:latin typeface="Times New Roman" panose="02020603050405020304" pitchFamily="18" charset="0"/>
                <a:cs typeface="Times New Roman" panose="02020603050405020304" pitchFamily="18" charset="0"/>
              </a:rPr>
              <a:t>Huy động nguồn lực, khuyến khích các thành phần kinh tế đầu tư cho phát triển bền vững biển, xây dựng các tập đoàn kinh tế biển mạnh</a:t>
            </a:r>
            <a:endParaRPr lang="en-US" sz="4000" dirty="0" smtClean="0">
              <a:latin typeface="Times New Roman" panose="02020603050405020304" pitchFamily="18" charset="0"/>
              <a:cs typeface="Times New Roman" panose="02020603050405020304" pitchFamily="18" charset="0"/>
            </a:endParaRPr>
          </a:p>
        </p:txBody>
      </p:sp>
      <p:sp>
        <p:nvSpPr>
          <p:cNvPr id="23" name="Oval 22"/>
          <p:cNvSpPr/>
          <p:nvPr/>
        </p:nvSpPr>
        <p:spPr>
          <a:xfrm>
            <a:off x="10949564" y="1007254"/>
            <a:ext cx="762449" cy="626989"/>
          </a:xfrm>
          <a:prstGeom prst="ellipse">
            <a:avLst/>
          </a:prstGeom>
          <a:solidFill>
            <a:schemeClr val="accent4">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n-GB" sz="5400" b="1" dirty="0">
                <a:solidFill>
                  <a:srgbClr val="FFFF00"/>
                </a:solidFill>
                <a:effectLst>
                  <a:outerShdw blurRad="38100" dist="38100" dir="2700000" algn="tl">
                    <a:srgbClr val="000000">
                      <a:alpha val="43137"/>
                    </a:srgbClr>
                  </a:outerShdw>
                </a:effectLst>
              </a:rPr>
              <a:t>7</a:t>
            </a:r>
          </a:p>
        </p:txBody>
      </p:sp>
      <p:sp>
        <p:nvSpPr>
          <p:cNvPr id="129032" name="Title 1"/>
          <p:cNvSpPr txBox="1">
            <a:spLocks/>
          </p:cNvSpPr>
          <p:nvPr/>
        </p:nvSpPr>
        <p:spPr bwMode="auto">
          <a:xfrm>
            <a:off x="2079625" y="-15875"/>
            <a:ext cx="10112375" cy="788988"/>
          </a:xfrm>
          <a:prstGeom prst="rect">
            <a:avLst/>
          </a:prstGeom>
          <a:noFill/>
          <a:ln w="9525">
            <a:noFill/>
            <a:miter lim="800000"/>
            <a:headEnd/>
            <a:tailEnd/>
          </a:ln>
        </p:spPr>
        <p:txBody>
          <a:bodyPr anchor="ctr"/>
          <a:lstStyle/>
          <a:p>
            <a:pPr algn="ctr">
              <a:lnSpc>
                <a:spcPct val="90000"/>
              </a:lnSpc>
            </a:pPr>
            <a:r>
              <a:rPr lang="en-GB" sz="4400" dirty="0" err="1" smtClean="0">
                <a:solidFill>
                  <a:schemeClr val="bg1"/>
                </a:solidFill>
                <a:cs typeface="Arial" charset="0"/>
              </a:rPr>
              <a:t>Bảy</a:t>
            </a:r>
            <a:r>
              <a:rPr lang="en-GB" sz="4400" dirty="0" smtClean="0">
                <a:solidFill>
                  <a:schemeClr val="bg1"/>
                </a:solidFill>
                <a:cs typeface="Arial" charset="0"/>
              </a:rPr>
              <a:t> </a:t>
            </a:r>
            <a:r>
              <a:rPr lang="en-GB" sz="4400" dirty="0" err="1" smtClean="0">
                <a:solidFill>
                  <a:schemeClr val="bg1"/>
                </a:solidFill>
                <a:cs typeface="Arial" charset="0"/>
              </a:rPr>
              <a:t>giải</a:t>
            </a:r>
            <a:r>
              <a:rPr lang="en-GB" sz="4400" dirty="0" smtClean="0">
                <a:solidFill>
                  <a:schemeClr val="bg1"/>
                </a:solidFill>
                <a:cs typeface="Arial" charset="0"/>
              </a:rPr>
              <a:t> </a:t>
            </a:r>
            <a:r>
              <a:rPr lang="en-GB" sz="4400" dirty="0" err="1" smtClean="0">
                <a:solidFill>
                  <a:schemeClr val="bg1"/>
                </a:solidFill>
                <a:cs typeface="Arial" charset="0"/>
              </a:rPr>
              <a:t>pháp</a:t>
            </a:r>
            <a:r>
              <a:rPr lang="en-GB" sz="4400" dirty="0" smtClean="0">
                <a:solidFill>
                  <a:schemeClr val="bg1"/>
                </a:solidFill>
                <a:cs typeface="Arial" charset="0"/>
              </a:rPr>
              <a:t> </a:t>
            </a:r>
            <a:r>
              <a:rPr lang="en-GB" sz="4400" dirty="0" err="1" smtClean="0">
                <a:solidFill>
                  <a:schemeClr val="bg1"/>
                </a:solidFill>
                <a:cs typeface="Arial" charset="0"/>
              </a:rPr>
              <a:t>chủ</a:t>
            </a:r>
            <a:r>
              <a:rPr lang="en-GB" sz="4400" dirty="0" smtClean="0">
                <a:solidFill>
                  <a:schemeClr val="bg1"/>
                </a:solidFill>
                <a:cs typeface="Arial" charset="0"/>
              </a:rPr>
              <a:t> </a:t>
            </a:r>
            <a:r>
              <a:rPr lang="en-GB" sz="4400" dirty="0" err="1" smtClean="0">
                <a:solidFill>
                  <a:schemeClr val="bg1"/>
                </a:solidFill>
                <a:cs typeface="Arial" charset="0"/>
              </a:rPr>
              <a:t>yếu</a:t>
            </a:r>
            <a:endParaRPr lang="en-GB" sz="4400" dirty="0">
              <a:solidFill>
                <a:schemeClr val="bg1"/>
              </a:solidFill>
              <a:cs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2000" fill="hold"/>
                                        <p:tgtEl>
                                          <p:spTgt spid="23"/>
                                        </p:tgtEl>
                                        <p:attrNameLst>
                                          <p:attrName>ppt_x</p:attrName>
                                        </p:attrNameLst>
                                      </p:cBhvr>
                                      <p:tavLst>
                                        <p:tav tm="0">
                                          <p:val>
                                            <p:strVal val="#ppt_x"/>
                                          </p:val>
                                        </p:tav>
                                        <p:tav tm="100000">
                                          <p:val>
                                            <p:strVal val="#ppt_x"/>
                                          </p:val>
                                        </p:tav>
                                      </p:tavLst>
                                    </p:anim>
                                    <p:anim calcmode="lin" valueType="num">
                                      <p:cBhvr additive="base">
                                        <p:cTn id="8" dur="20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2000" fill="hold"/>
                                        <p:tgtEl>
                                          <p:spTgt spid="22"/>
                                        </p:tgtEl>
                                        <p:attrNameLst>
                                          <p:attrName>ppt_x</p:attrName>
                                        </p:attrNameLst>
                                      </p:cBhvr>
                                      <p:tavLst>
                                        <p:tav tm="0">
                                          <p:val>
                                            <p:strVal val="#ppt_x"/>
                                          </p:val>
                                        </p:tav>
                                        <p:tav tm="100000">
                                          <p:val>
                                            <p:strVal val="#ppt_x"/>
                                          </p:val>
                                        </p:tav>
                                      </p:tavLst>
                                    </p:anim>
                                    <p:anim calcmode="lin" valueType="num">
                                      <p:cBhvr additive="base">
                                        <p:cTn id="12" dur="2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2079625" y="-15875"/>
            <a:ext cx="10112375" cy="788988"/>
          </a:xfrm>
        </p:spPr>
        <p:txBody>
          <a:bodyPr/>
          <a:lstStyle/>
          <a:p>
            <a:r>
              <a:rPr lang="en-GB" sz="4000" dirty="0" smtClean="0">
                <a:solidFill>
                  <a:schemeClr val="bg1"/>
                </a:solidFill>
                <a:latin typeface="Arial" charset="0"/>
                <a:cs typeface="Arial" charset="0"/>
              </a:rPr>
              <a:t>I. TÌNH HÌNH VÀ NGUYÊN NHÂN</a:t>
            </a:r>
          </a:p>
        </p:txBody>
      </p:sp>
      <p:sp>
        <p:nvSpPr>
          <p:cNvPr id="3" name="Content Placeholder 2"/>
          <p:cNvSpPr>
            <a:spLocks noGrp="1"/>
          </p:cNvSpPr>
          <p:nvPr>
            <p:ph idx="1"/>
          </p:nvPr>
        </p:nvSpPr>
        <p:spPr>
          <a:xfrm>
            <a:off x="155640" y="1236420"/>
            <a:ext cx="4957763" cy="673100"/>
          </a:xfrm>
          <a:solidFill>
            <a:schemeClr val="accent4">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oAutofit/>
          </a:bodyPr>
          <a:lstStyle/>
          <a:p>
            <a:pPr marL="0" indent="0" fontAlgn="auto">
              <a:spcAft>
                <a:spcPts val="0"/>
              </a:spcAft>
              <a:buFont typeface="Arial" panose="020B0604020202020204" pitchFamily="34" charset="0"/>
              <a:buNone/>
              <a:defRPr/>
            </a:pPr>
            <a:r>
              <a:rPr lang="en-GB" sz="4800" dirty="0" smtClean="0">
                <a:solidFill>
                  <a:srgbClr val="B00000"/>
                </a:solidFill>
                <a:latin typeface="Times New Roman" pitchFamily="18" charset="0"/>
                <a:cs typeface="Times New Roman" pitchFamily="18" charset="0"/>
              </a:rPr>
              <a:t> </a:t>
            </a:r>
            <a:r>
              <a:rPr lang="en-GB" sz="4800" dirty="0" err="1" smtClean="0">
                <a:solidFill>
                  <a:srgbClr val="B00000"/>
                </a:solidFill>
                <a:latin typeface="Times New Roman" pitchFamily="18" charset="0"/>
                <a:cs typeface="Times New Roman" pitchFamily="18" charset="0"/>
              </a:rPr>
              <a:t>Kết</a:t>
            </a:r>
            <a:r>
              <a:rPr lang="en-GB" sz="4800" dirty="0" smtClean="0">
                <a:solidFill>
                  <a:srgbClr val="B00000"/>
                </a:solidFill>
                <a:latin typeface="Times New Roman" pitchFamily="18" charset="0"/>
                <a:cs typeface="Times New Roman" pitchFamily="18" charset="0"/>
              </a:rPr>
              <a:t> </a:t>
            </a:r>
            <a:r>
              <a:rPr lang="en-GB" sz="4800" dirty="0" err="1" smtClean="0">
                <a:solidFill>
                  <a:srgbClr val="B00000"/>
                </a:solidFill>
                <a:latin typeface="Times New Roman" pitchFamily="18" charset="0"/>
                <a:cs typeface="Times New Roman" pitchFamily="18" charset="0"/>
              </a:rPr>
              <a:t>quả</a:t>
            </a:r>
            <a:r>
              <a:rPr lang="en-GB" sz="4800" dirty="0" smtClean="0">
                <a:solidFill>
                  <a:srgbClr val="B00000"/>
                </a:solidFill>
                <a:latin typeface="Times New Roman" pitchFamily="18" charset="0"/>
                <a:cs typeface="Times New Roman" pitchFamily="18" charset="0"/>
              </a:rPr>
              <a:t> </a:t>
            </a:r>
            <a:r>
              <a:rPr lang="en-GB" sz="4800" dirty="0" err="1" smtClean="0">
                <a:solidFill>
                  <a:srgbClr val="B00000"/>
                </a:solidFill>
                <a:latin typeface="Times New Roman" pitchFamily="18" charset="0"/>
                <a:cs typeface="Times New Roman" pitchFamily="18" charset="0"/>
              </a:rPr>
              <a:t>đạt</a:t>
            </a:r>
            <a:r>
              <a:rPr lang="en-GB" sz="4800" dirty="0" smtClean="0">
                <a:solidFill>
                  <a:srgbClr val="B00000"/>
                </a:solidFill>
                <a:latin typeface="Times New Roman" pitchFamily="18" charset="0"/>
                <a:cs typeface="Times New Roman" pitchFamily="18" charset="0"/>
              </a:rPr>
              <a:t> </a:t>
            </a:r>
            <a:r>
              <a:rPr lang="en-GB" sz="4800" dirty="0" err="1" smtClean="0">
                <a:solidFill>
                  <a:srgbClr val="B00000"/>
                </a:solidFill>
                <a:latin typeface="Times New Roman" pitchFamily="18" charset="0"/>
                <a:cs typeface="Times New Roman" pitchFamily="18" charset="0"/>
              </a:rPr>
              <a:t>được</a:t>
            </a:r>
            <a:endParaRPr lang="en-GB" sz="4800" dirty="0">
              <a:solidFill>
                <a:srgbClr val="B00000"/>
              </a:solidFill>
              <a:latin typeface="Times New Roman" pitchFamily="18" charset="0"/>
              <a:cs typeface="Times New Roman" pitchFamily="18" charset="0"/>
            </a:endParaRPr>
          </a:p>
        </p:txBody>
      </p:sp>
      <p:sp>
        <p:nvSpPr>
          <p:cNvPr id="10" name="Flowchart: Connector 4"/>
          <p:cNvSpPr/>
          <p:nvPr/>
        </p:nvSpPr>
        <p:spPr>
          <a:xfrm>
            <a:off x="209259" y="3301947"/>
            <a:ext cx="532004" cy="1379431"/>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4605" tIns="14605" rIns="14605" bIns="14605" spcCol="1270" anchor="ctr"/>
          <a:lstStyle/>
          <a:p>
            <a:pPr algn="ctr" defTabSz="1022350" fontAlgn="auto">
              <a:lnSpc>
                <a:spcPct val="90000"/>
              </a:lnSpc>
              <a:spcAft>
                <a:spcPct val="35000"/>
              </a:spcAft>
              <a:defRPr/>
            </a:pPr>
            <a:endParaRPr lang="en-GB" sz="2300"/>
          </a:p>
        </p:txBody>
      </p:sp>
      <p:sp>
        <p:nvSpPr>
          <p:cNvPr id="13" name="Rectangle 12"/>
          <p:cNvSpPr/>
          <p:nvPr/>
        </p:nvSpPr>
        <p:spPr>
          <a:xfrm>
            <a:off x="229005" y="2734875"/>
            <a:ext cx="11658600" cy="3539430"/>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a:spAutoFit/>
          </a:bodyPr>
          <a:lstStyle/>
          <a:p>
            <a:pPr algn="just" fontAlgn="auto">
              <a:spcBef>
                <a:spcPts val="0"/>
              </a:spcBef>
              <a:spcAft>
                <a:spcPts val="0"/>
              </a:spcAft>
              <a:defRPr/>
            </a:pPr>
            <a:r>
              <a:rPr lang="en-US" sz="3200" b="1" i="1" spc="-150" dirty="0" err="1" smtClean="0">
                <a:solidFill>
                  <a:srgbClr val="CD1D1D"/>
                </a:solidFill>
                <a:latin typeface="Times New Roman" panose="02020603050405020304" pitchFamily="18" charset="0"/>
                <a:cs typeface="Times New Roman" panose="02020603050405020304" pitchFamily="18" charset="0"/>
              </a:rPr>
              <a:t>Ba</a:t>
            </a:r>
            <a:r>
              <a:rPr lang="en-US" sz="3200" b="1" i="1" spc="-150" dirty="0" smtClean="0">
                <a:solidFill>
                  <a:srgbClr val="CD1D1D"/>
                </a:solidFill>
                <a:latin typeface="Times New Roman" panose="02020603050405020304" pitchFamily="18" charset="0"/>
                <a:cs typeface="Times New Roman" panose="02020603050405020304" pitchFamily="18" charset="0"/>
              </a:rPr>
              <a:t> </a:t>
            </a:r>
            <a:r>
              <a:rPr lang="en-US" sz="3200" b="1" i="1" spc="-150" dirty="0" err="1" smtClean="0">
                <a:solidFill>
                  <a:srgbClr val="CD1D1D"/>
                </a:solidFill>
                <a:latin typeface="Times New Roman" panose="02020603050405020304" pitchFamily="18" charset="0"/>
                <a:cs typeface="Times New Roman" panose="02020603050405020304" pitchFamily="18" charset="0"/>
              </a:rPr>
              <a:t>là</a:t>
            </a:r>
            <a:r>
              <a:rPr lang="en-US" sz="3200" b="1" i="1" spc="-150" dirty="0">
                <a:solidFill>
                  <a:srgbClr val="CD1D1D"/>
                </a:solidFill>
                <a:latin typeface="Times New Roman" panose="02020603050405020304" pitchFamily="18" charset="0"/>
                <a:cs typeface="Times New Roman" panose="02020603050405020304" pitchFamily="18" charset="0"/>
              </a:rPr>
              <a:t>, </a:t>
            </a:r>
            <a:r>
              <a:rPr lang="en-US" sz="3200" b="1" i="1" dirty="0" smtClean="0">
                <a:latin typeface="Times New Roman" pitchFamily="18" charset="0"/>
                <a:cs typeface="Times New Roman" pitchFamily="18" charset="0"/>
              </a:rPr>
              <a:t>đ</a:t>
            </a:r>
            <a:r>
              <a:rPr lang="vi-VN" sz="3200" b="1" i="1" dirty="0" smtClean="0">
                <a:latin typeface="Times New Roman" pitchFamily="18" charset="0"/>
                <a:cs typeface="Times New Roman" pitchFamily="18" charset="0"/>
              </a:rPr>
              <a:t>ối ngoại, hợp tác quốc tế về biển, đảo </a:t>
            </a:r>
            <a:r>
              <a:rPr lang="vi-VN" sz="3200" dirty="0" smtClean="0">
                <a:latin typeface="Times New Roman" pitchFamily="18" charset="0"/>
                <a:cs typeface="Times New Roman" pitchFamily="18" charset="0"/>
              </a:rPr>
              <a:t>được triển khai chủ động, toàn diện; giữ gìn môi trường hòa bình, ổn định, góp phần quan trọng vào việc bảo vệ chủ quyền, toàn vẹn lãnh thổ và quyền lợi chính đáng của quốc gia - dân tộc, nâng cao vị thế đất nước; mở rộng, phát triển quan hệ hữu nghị, hợp tác và tin cậy chính trị với các nước láng giềng, các đối tác lớn, quan trọng; chủ động, tích cực giải quyết và xử lý các tranh chấp, bất đồng trên biển. </a:t>
            </a:r>
            <a:endParaRPr lang="en-US" sz="3200" spc="-150" dirty="0">
              <a:solidFill>
                <a:srgbClr val="002060"/>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50" name="Picture 2" descr="C:\Users\KhanhNH\Desktop\2017\NQ 2017\NQ TW 6\SLIDE\nq 18\dang cong san muon nam.gif"/>
          <p:cNvPicPr>
            <a:picLocks noChangeAspect="1" noChangeArrowheads="1" noCrop="1"/>
          </p:cNvPicPr>
          <p:nvPr/>
        </p:nvPicPr>
        <p:blipFill>
          <a:blip r:embed="rId4"/>
          <a:srcRect/>
          <a:stretch>
            <a:fillRect/>
          </a:stretch>
        </p:blipFill>
        <p:spPr bwMode="auto">
          <a:xfrm>
            <a:off x="0" y="37740"/>
            <a:ext cx="12192000" cy="1257300"/>
          </a:xfrm>
          <a:prstGeom prst="rect">
            <a:avLst/>
          </a:prstGeom>
          <a:noFill/>
        </p:spPr>
      </p:pic>
      <p:sp>
        <p:nvSpPr>
          <p:cNvPr id="5" name="Title 2"/>
          <p:cNvSpPr txBox="1">
            <a:spLocks/>
          </p:cNvSpPr>
          <p:nvPr/>
        </p:nvSpPr>
        <p:spPr>
          <a:xfrm>
            <a:off x="2827485" y="119108"/>
            <a:ext cx="9144000" cy="1060450"/>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30000"/>
              </a:lnSpc>
              <a:spcBef>
                <a:spcPts val="0"/>
              </a:spcBef>
              <a:spcAft>
                <a:spcPts val="0"/>
              </a:spcAft>
              <a:buClrTx/>
              <a:buSzTx/>
              <a:buFontTx/>
              <a:buNone/>
              <a:tabLst/>
              <a:defRPr/>
            </a:pPr>
            <a:r>
              <a:rPr kumimoji="0" lang="en-US" sz="4000" b="1" i="1" u="none" strike="noStrike" kern="1200" cap="none" spc="0" normalizeH="0" baseline="0" noProof="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rPr>
              <a:t>Xin trân trọng cảm ơn các đồng chí!</a:t>
            </a:r>
            <a:endParaRPr kumimoji="0" lang="en-GB"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12290" name="Picture 2" descr="C:\Users\KhanhNH\Desktop\NGT8 K12\NQ SO 36\8993969fdbf779e7b39d173ec16bda6f.jpg"/>
          <p:cNvPicPr>
            <a:picLocks noChangeAspect="1" noChangeArrowheads="1"/>
          </p:cNvPicPr>
          <p:nvPr/>
        </p:nvPicPr>
        <p:blipFill>
          <a:blip r:embed="rId5"/>
          <a:srcRect/>
          <a:stretch>
            <a:fillRect/>
          </a:stretch>
        </p:blipFill>
        <p:spPr bwMode="auto">
          <a:xfrm>
            <a:off x="0" y="1277263"/>
            <a:ext cx="12192000" cy="5580737"/>
          </a:xfrm>
          <a:prstGeom prst="rect">
            <a:avLst/>
          </a:prstGeom>
          <a:noFill/>
        </p:spPr>
      </p:pic>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684213" y="619125"/>
            <a:ext cx="10820400" cy="5613400"/>
          </a:xfrm>
        </p:spPr>
        <p:txBody>
          <a:bodyPr/>
          <a:lstStyle/>
          <a:p>
            <a:pPr marL="0" indent="0" eaLnBrk="1" hangingPunct="1">
              <a:buFont typeface="Arial" charset="0"/>
              <a:buNone/>
            </a:pPr>
            <a:endParaRPr lang="en-US" b="1" i="1" dirty="0" smtClean="0"/>
          </a:p>
        </p:txBody>
      </p:sp>
      <p:graphicFrame>
        <p:nvGraphicFramePr>
          <p:cNvPr id="4" name="Diagram 3">
            <a:extLst>
              <a:ext uri="{FF2B5EF4-FFF2-40B4-BE49-F238E27FC236}"/>
            </a:extLst>
          </p:cNvPr>
          <p:cNvGraphicFramePr/>
          <p:nvPr>
            <p:extLst>
              <p:ext uri="{D42A27DB-BD31-4B8C-83A1-F6EECF244321}">
                <p14:modId xmlns:p14="http://schemas.microsoft.com/office/powerpoint/2010/main" val="993207794"/>
              </p:ext>
            </p:extLst>
          </p:nvPr>
        </p:nvGraphicFramePr>
        <p:xfrm>
          <a:off x="684210" y="1050587"/>
          <a:ext cx="10820400" cy="5479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590466" y="112079"/>
            <a:ext cx="5299849" cy="584775"/>
          </a:xfrm>
          <a:prstGeom prst="rect">
            <a:avLst/>
          </a:prstGeom>
        </p:spPr>
        <p:txBody>
          <a:bodyPr wrap="none">
            <a:spAutoFit/>
          </a:bodyPr>
          <a:lstStyle/>
          <a:p>
            <a:r>
              <a:rPr lang="en-US" sz="3200" b="1" i="1" dirty="0" err="1" smtClean="0">
                <a:solidFill>
                  <a:schemeClr val="bg1"/>
                </a:solidFill>
              </a:rPr>
              <a:t>Bốn</a:t>
            </a:r>
            <a:r>
              <a:rPr lang="en-US" sz="3200" b="1" i="1" dirty="0" smtClean="0">
                <a:solidFill>
                  <a:schemeClr val="bg1"/>
                </a:solidFill>
              </a:rPr>
              <a:t> </a:t>
            </a:r>
            <a:r>
              <a:rPr lang="en-US" sz="3200" b="1" i="1" dirty="0" err="1" smtClean="0">
                <a:solidFill>
                  <a:schemeClr val="bg1"/>
                </a:solidFill>
              </a:rPr>
              <a:t>là</a:t>
            </a:r>
            <a:r>
              <a:rPr lang="en-US" sz="3200" b="1" i="1" dirty="0" smtClean="0">
                <a:solidFill>
                  <a:schemeClr val="bg1"/>
                </a:solidFill>
              </a:rPr>
              <a:t>, </a:t>
            </a:r>
            <a:r>
              <a:rPr lang="en-US" sz="3200" b="1" i="1" dirty="0" err="1" smtClean="0">
                <a:solidFill>
                  <a:schemeClr val="bg1"/>
                </a:solidFill>
              </a:rPr>
              <a:t>về</a:t>
            </a:r>
            <a:r>
              <a:rPr lang="en-US" sz="3200" b="1" i="1" dirty="0" smtClean="0">
                <a:solidFill>
                  <a:schemeClr val="bg1"/>
                </a:solidFill>
              </a:rPr>
              <a:t> </a:t>
            </a:r>
            <a:r>
              <a:rPr lang="en-US" sz="3200" b="1" i="1" dirty="0" err="1" smtClean="0">
                <a:solidFill>
                  <a:schemeClr val="bg1"/>
                </a:solidFill>
              </a:rPr>
              <a:t>kinh</a:t>
            </a:r>
            <a:r>
              <a:rPr lang="en-US" sz="3200" b="1" i="1" dirty="0" smtClean="0">
                <a:solidFill>
                  <a:schemeClr val="bg1"/>
                </a:solidFill>
              </a:rPr>
              <a:t> </a:t>
            </a:r>
            <a:r>
              <a:rPr lang="en-US" sz="3200" b="1" i="1" dirty="0" err="1" smtClean="0">
                <a:solidFill>
                  <a:schemeClr val="bg1"/>
                </a:solidFill>
              </a:rPr>
              <a:t>tế</a:t>
            </a:r>
            <a:r>
              <a:rPr lang="en-US" sz="3200" b="1" i="1" dirty="0" smtClean="0">
                <a:solidFill>
                  <a:schemeClr val="bg1"/>
                </a:solidFill>
              </a:rPr>
              <a:t> - </a:t>
            </a:r>
            <a:r>
              <a:rPr lang="en-US" sz="3200" b="1" i="1" dirty="0" err="1" smtClean="0">
                <a:solidFill>
                  <a:schemeClr val="bg1"/>
                </a:solidFill>
              </a:rPr>
              <a:t>xã</a:t>
            </a:r>
            <a:r>
              <a:rPr lang="en-US" sz="3200" b="1" i="1" dirty="0" smtClean="0">
                <a:solidFill>
                  <a:schemeClr val="bg1"/>
                </a:solidFill>
              </a:rPr>
              <a:t> </a:t>
            </a:r>
            <a:r>
              <a:rPr lang="en-US" sz="3200" b="1" i="1" dirty="0" err="1" smtClean="0">
                <a:solidFill>
                  <a:schemeClr val="bg1"/>
                </a:solidFill>
              </a:rPr>
              <a:t>hội</a:t>
            </a:r>
            <a:r>
              <a:rPr lang="en-US" sz="3200" b="1" i="1" dirty="0" smtClean="0">
                <a:solidFill>
                  <a:schemeClr val="bg1"/>
                </a:solidFill>
              </a:rPr>
              <a:t>:</a:t>
            </a:r>
            <a:r>
              <a:rPr lang="en-US" b="1" i="1" dirty="0" smtClean="0"/>
              <a:t> </a:t>
            </a:r>
            <a:endParaRPr lang="en-US" dirty="0"/>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extLst>
          </p:cNvPr>
          <p:cNvGraphicFramePr/>
          <p:nvPr>
            <p:extLst>
              <p:ext uri="{D42A27DB-BD31-4B8C-83A1-F6EECF244321}">
                <p14:modId xmlns:p14="http://schemas.microsoft.com/office/powerpoint/2010/main" val="4184679104"/>
              </p:ext>
            </p:extLst>
          </p:nvPr>
        </p:nvGraphicFramePr>
        <p:xfrm>
          <a:off x="0" y="1146537"/>
          <a:ext cx="12191999" cy="5398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2178996" y="-143150"/>
            <a:ext cx="10013004" cy="1015663"/>
          </a:xfrm>
          <a:prstGeom prst="rect">
            <a:avLst/>
          </a:prstGeom>
        </p:spPr>
        <p:txBody>
          <a:bodyPr wrap="square">
            <a:spAutoFit/>
          </a:bodyPr>
          <a:lstStyle/>
          <a:p>
            <a:r>
              <a:rPr lang="en-US" sz="3200" b="1" dirty="0" err="1" smtClean="0">
                <a:solidFill>
                  <a:schemeClr val="bg1"/>
                </a:solidFill>
                <a:latin typeface="Times New Roman" pitchFamily="18" charset="0"/>
                <a:cs typeface="Times New Roman" pitchFamily="18" charset="0"/>
              </a:rPr>
              <a:t>Năm</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là</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n</a:t>
            </a:r>
            <a:r>
              <a:rPr lang="en-US" sz="2800" b="1" dirty="0" err="1" smtClean="0">
                <a:solidFill>
                  <a:schemeClr val="bg1"/>
                </a:solidFill>
                <a:latin typeface="Times New Roman" pitchFamily="18" charset="0"/>
                <a:cs typeface="Times New Roman" pitchFamily="18" charset="0"/>
              </a:rPr>
              <a:t>ghiên</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cứu</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khoa</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học</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điều</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tra</a:t>
            </a:r>
            <a:r>
              <a:rPr lang="en-US" sz="2800" b="1" dirty="0" smtClean="0">
                <a:solidFill>
                  <a:schemeClr val="bg1"/>
                </a:solidFill>
                <a:latin typeface="Times New Roman" pitchFamily="18" charset="0"/>
                <a:cs typeface="Times New Roman" pitchFamily="18" charset="0"/>
              </a:rPr>
              <a:t> c</a:t>
            </a:r>
            <a:r>
              <a:rPr lang="vi-VN" sz="2800" b="1" dirty="0" smtClean="0">
                <a:solidFill>
                  <a:schemeClr val="bg1"/>
                </a:solidFill>
                <a:latin typeface="Times New Roman" pitchFamily="18" charset="0"/>
                <a:cs typeface="Times New Roman" pitchFamily="18" charset="0"/>
              </a:rPr>
              <a:t>ơ</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bản</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bảo</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vệ</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môi</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tr</a:t>
            </a:r>
            <a:r>
              <a:rPr lang="vi-VN" sz="2800" b="1" dirty="0" smtClean="0">
                <a:solidFill>
                  <a:schemeClr val="bg1"/>
                </a:solidFill>
                <a:latin typeface="Times New Roman" pitchFamily="18" charset="0"/>
                <a:cs typeface="Times New Roman" pitchFamily="18" charset="0"/>
              </a:rPr>
              <a:t>ư</a:t>
            </a:r>
            <a:r>
              <a:rPr lang="en-US" sz="2800" b="1" dirty="0" err="1" smtClean="0">
                <a:solidFill>
                  <a:schemeClr val="bg1"/>
                </a:solidFill>
                <a:latin typeface="Times New Roman" pitchFamily="18" charset="0"/>
                <a:cs typeface="Times New Roman" pitchFamily="18" charset="0"/>
              </a:rPr>
              <a:t>ờng</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thể</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chế</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chính</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sách</a:t>
            </a:r>
            <a:r>
              <a:rPr lang="en-US" sz="2800" b="1" dirty="0" smtClean="0">
                <a:solidFill>
                  <a:schemeClr val="bg1"/>
                </a:solidFill>
                <a:latin typeface="Times New Roman" pitchFamily="18" charset="0"/>
                <a:cs typeface="Times New Roman" pitchFamily="18" charset="0"/>
              </a:rPr>
              <a:t>:</a:t>
            </a:r>
            <a:endParaRPr lang="en-US" sz="2800" b="1" dirty="0">
              <a:solidFill>
                <a:schemeClr val="bg1"/>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2079625" y="-15875"/>
            <a:ext cx="10112375" cy="788988"/>
          </a:xfrm>
        </p:spPr>
        <p:txBody>
          <a:bodyPr/>
          <a:lstStyle/>
          <a:p>
            <a:r>
              <a:rPr lang="en-GB" sz="4000" dirty="0" smtClean="0">
                <a:solidFill>
                  <a:schemeClr val="bg1"/>
                </a:solidFill>
                <a:latin typeface="Arial" charset="0"/>
                <a:cs typeface="Arial" charset="0"/>
              </a:rPr>
              <a:t>I. TÌNH HÌNH VÀ NGUYÊN NHÂN</a:t>
            </a:r>
          </a:p>
        </p:txBody>
      </p:sp>
      <p:sp>
        <p:nvSpPr>
          <p:cNvPr id="3" name="Content Placeholder 2"/>
          <p:cNvSpPr>
            <a:spLocks noGrp="1"/>
          </p:cNvSpPr>
          <p:nvPr>
            <p:ph idx="1"/>
          </p:nvPr>
        </p:nvSpPr>
        <p:spPr>
          <a:xfrm>
            <a:off x="194550" y="1430970"/>
            <a:ext cx="4957763" cy="673100"/>
          </a:xfrm>
          <a:solidFill>
            <a:schemeClr val="accent4">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oAutofit/>
          </a:bodyPr>
          <a:lstStyle/>
          <a:p>
            <a:pPr marL="0" indent="0" fontAlgn="auto">
              <a:spcAft>
                <a:spcPts val="0"/>
              </a:spcAft>
              <a:buFont typeface="Arial" panose="020B0604020202020204" pitchFamily="34" charset="0"/>
              <a:buNone/>
              <a:defRPr/>
            </a:pPr>
            <a:r>
              <a:rPr lang="en-GB" sz="4800" dirty="0" smtClean="0">
                <a:solidFill>
                  <a:srgbClr val="B00000"/>
                </a:solidFill>
                <a:latin typeface="Times New Roman" pitchFamily="18" charset="0"/>
                <a:cs typeface="Times New Roman" pitchFamily="18" charset="0"/>
              </a:rPr>
              <a:t>        </a:t>
            </a:r>
            <a:r>
              <a:rPr lang="en-GB" sz="4800" dirty="0" err="1" smtClean="0">
                <a:solidFill>
                  <a:srgbClr val="B00000"/>
                </a:solidFill>
                <a:latin typeface="Times New Roman" pitchFamily="18" charset="0"/>
                <a:cs typeface="Times New Roman" pitchFamily="18" charset="0"/>
              </a:rPr>
              <a:t>Hạn</a:t>
            </a:r>
            <a:r>
              <a:rPr lang="en-GB" sz="4800" dirty="0" smtClean="0">
                <a:solidFill>
                  <a:srgbClr val="B00000"/>
                </a:solidFill>
                <a:latin typeface="Times New Roman" pitchFamily="18" charset="0"/>
                <a:cs typeface="Times New Roman" pitchFamily="18" charset="0"/>
              </a:rPr>
              <a:t> </a:t>
            </a:r>
            <a:r>
              <a:rPr lang="en-GB" sz="4800" dirty="0" err="1" smtClean="0">
                <a:solidFill>
                  <a:srgbClr val="B00000"/>
                </a:solidFill>
                <a:latin typeface="Times New Roman" pitchFamily="18" charset="0"/>
                <a:cs typeface="Times New Roman" pitchFamily="18" charset="0"/>
              </a:rPr>
              <a:t>chế</a:t>
            </a:r>
            <a:endParaRPr lang="en-GB" sz="4800" dirty="0">
              <a:solidFill>
                <a:srgbClr val="B00000"/>
              </a:solidFill>
              <a:latin typeface="Times New Roman" pitchFamily="18" charset="0"/>
              <a:cs typeface="Times New Roman" pitchFamily="18" charset="0"/>
            </a:endParaRPr>
          </a:p>
        </p:txBody>
      </p:sp>
      <p:sp>
        <p:nvSpPr>
          <p:cNvPr id="10" name="Flowchart: Connector 4"/>
          <p:cNvSpPr/>
          <p:nvPr/>
        </p:nvSpPr>
        <p:spPr>
          <a:xfrm>
            <a:off x="209259" y="3301947"/>
            <a:ext cx="532004" cy="1379431"/>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4605" tIns="14605" rIns="14605" bIns="14605" spcCol="1270" anchor="ctr"/>
          <a:lstStyle/>
          <a:p>
            <a:pPr algn="ctr" defTabSz="1022350" fontAlgn="auto">
              <a:lnSpc>
                <a:spcPct val="90000"/>
              </a:lnSpc>
              <a:spcAft>
                <a:spcPct val="35000"/>
              </a:spcAft>
              <a:defRPr/>
            </a:pPr>
            <a:endParaRPr lang="en-GB" sz="2300"/>
          </a:p>
        </p:txBody>
      </p:sp>
      <p:sp>
        <p:nvSpPr>
          <p:cNvPr id="13" name="Rectangle 12"/>
          <p:cNvSpPr/>
          <p:nvPr/>
        </p:nvSpPr>
        <p:spPr>
          <a:xfrm>
            <a:off x="229005" y="3007245"/>
            <a:ext cx="5490859" cy="1754326"/>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just" fontAlgn="auto">
              <a:spcBef>
                <a:spcPts val="0"/>
              </a:spcBef>
              <a:spcAft>
                <a:spcPts val="0"/>
              </a:spcAft>
              <a:defRPr/>
            </a:pPr>
            <a:r>
              <a:rPr lang="en-US" sz="3600" b="1" i="1" spc="-150" dirty="0" err="1" smtClean="0">
                <a:solidFill>
                  <a:srgbClr val="CD1D1D"/>
                </a:solidFill>
                <a:latin typeface="Times New Roman" panose="02020603050405020304" pitchFamily="18" charset="0"/>
                <a:cs typeface="Times New Roman" panose="02020603050405020304" pitchFamily="18" charset="0"/>
              </a:rPr>
              <a:t>Một</a:t>
            </a:r>
            <a:r>
              <a:rPr lang="en-US" sz="3600" b="1" i="1" spc="-150" dirty="0" smtClean="0">
                <a:solidFill>
                  <a:srgbClr val="CD1D1D"/>
                </a:solidFill>
                <a:latin typeface="Times New Roman" panose="02020603050405020304" pitchFamily="18" charset="0"/>
                <a:cs typeface="Times New Roman" panose="02020603050405020304" pitchFamily="18" charset="0"/>
              </a:rPr>
              <a:t> </a:t>
            </a:r>
            <a:r>
              <a:rPr lang="en-US" sz="3600" b="1" i="1" spc="-150" dirty="0" err="1" smtClean="0">
                <a:solidFill>
                  <a:srgbClr val="CD1D1D"/>
                </a:solidFill>
                <a:latin typeface="Times New Roman" panose="02020603050405020304" pitchFamily="18" charset="0"/>
                <a:cs typeface="Times New Roman" panose="02020603050405020304" pitchFamily="18" charset="0"/>
              </a:rPr>
              <a:t>là</a:t>
            </a:r>
            <a:r>
              <a:rPr lang="en-US" sz="3600" b="1" i="1" spc="-150" dirty="0">
                <a:solidFill>
                  <a:srgbClr val="CD1D1D"/>
                </a:solidFill>
                <a:latin typeface="Times New Roman" panose="02020603050405020304" pitchFamily="18" charset="0"/>
                <a:cs typeface="Times New Roman" panose="02020603050405020304" pitchFamily="18" charset="0"/>
              </a:rPr>
              <a:t>, </a:t>
            </a:r>
            <a:r>
              <a:rPr lang="vi-VN" sz="3600" dirty="0" smtClean="0">
                <a:solidFill>
                  <a:schemeClr val="tx1"/>
                </a:solidFill>
                <a:latin typeface="+mj-lt"/>
              </a:rPr>
              <a:t>Tư duy, nhận thức về phát triển bền vững biển chưa đầy đủ, toàn diện</a:t>
            </a:r>
            <a:endParaRPr lang="en-US" sz="3600" dirty="0" smtClean="0">
              <a:latin typeface="+mj-lt"/>
            </a:endParaRPr>
          </a:p>
        </p:txBody>
      </p:sp>
      <p:pic>
        <p:nvPicPr>
          <p:cNvPr id="2050" name="Picture 2" descr="C:\Users\KhanhNH\Desktop\NGT8 K12\NQ SO 36\BIEN DAO\images1742726_4.jpg"/>
          <p:cNvPicPr>
            <a:picLocks noChangeAspect="1" noChangeArrowheads="1"/>
          </p:cNvPicPr>
          <p:nvPr/>
        </p:nvPicPr>
        <p:blipFill>
          <a:blip r:embed="rId3"/>
          <a:srcRect/>
          <a:stretch>
            <a:fillRect/>
          </a:stretch>
        </p:blipFill>
        <p:spPr bwMode="auto">
          <a:xfrm>
            <a:off x="6206247" y="1634247"/>
            <a:ext cx="5985753" cy="4513634"/>
          </a:xfrm>
          <a:prstGeom prst="rect">
            <a:avLst/>
          </a:prstGeom>
          <a:noFill/>
        </p:spPr>
      </p:pic>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11157</TotalTime>
  <Words>7557</Words>
  <Application>Microsoft Office PowerPoint</Application>
  <PresentationFormat>Custom</PresentationFormat>
  <Paragraphs>690</Paragraphs>
  <Slides>60</Slides>
  <Notes>59</Notes>
  <HiddenSlides>0</HiddenSlides>
  <MMClips>0</MMClips>
  <ScaleCrop>false</ScaleCrop>
  <HeadingPairs>
    <vt:vector size="4" baseType="variant">
      <vt:variant>
        <vt:lpstr>Theme</vt:lpstr>
      </vt:variant>
      <vt:variant>
        <vt:i4>2</vt:i4>
      </vt:variant>
      <vt:variant>
        <vt:lpstr>Slide Titles</vt:lpstr>
      </vt:variant>
      <vt:variant>
        <vt:i4>60</vt:i4>
      </vt:variant>
    </vt:vector>
  </HeadingPairs>
  <TitlesOfParts>
    <vt:vector size="62" baseType="lpstr">
      <vt:lpstr>1_Office Theme</vt:lpstr>
      <vt:lpstr>Office Theme</vt:lpstr>
      <vt:lpstr>PowerPoint Presentation</vt:lpstr>
      <vt:lpstr>NỘI DUNG TRÌNH BÀY </vt:lpstr>
      <vt:lpstr>Vì sao Ban Chấp hành Trung ương phải ban hành Nghị quyết mới về biển?</vt:lpstr>
      <vt:lpstr>I. TÌNH HÌNH VÀ NGUYÊN NHÂN</vt:lpstr>
      <vt:lpstr>I. TÌNH HÌNH VÀ NGUYÊN NHÂN</vt:lpstr>
      <vt:lpstr>I. TÌNH HÌNH VÀ NGUYÊN NHÂN</vt:lpstr>
      <vt:lpstr>PowerPoint Presentation</vt:lpstr>
      <vt:lpstr>PowerPoint Presentation</vt:lpstr>
      <vt:lpstr>I. TÌNH HÌNH VÀ NGUYÊN NHÂN</vt:lpstr>
      <vt:lpstr>I. TÌNH HÌNH VÀ NGUYÊN NHÂN</vt:lpstr>
      <vt:lpstr>I. TÌNH HÌNH VÀ NGUYÊN NHÂN</vt:lpstr>
      <vt:lpstr>I. TÌNH HÌNH VÀ NGUYÊN NHÂN</vt:lpstr>
      <vt:lpstr>I. TÌNH HÌNH VÀ NGUYÊN NHÂN</vt:lpstr>
      <vt:lpstr>I. TÌNH HÌNH VÀ NGUYÊN NHÂN</vt:lpstr>
      <vt:lpstr>I. TÌNH HÌNH VÀ NGUYÊN NHÂN</vt:lpstr>
      <vt:lpstr>I. TÌNH HÌNH VÀ NGUYÊN NHÂN</vt:lpstr>
      <vt:lpstr>I. TÌNH HÌNH VÀ NGUYÊN NHÂN</vt:lpstr>
      <vt:lpstr>I. TÌNH HÌNH VÀ NGUYÊN NHÂN</vt:lpstr>
      <vt:lpstr>PowerPoint Presentation</vt:lpstr>
      <vt:lpstr>I. TÌNH HÌNH VÀ NGUYÊN NHÂN</vt:lpstr>
      <vt:lpstr>I. TÌNH HÌNH VÀ NGUYÊN NHÂN</vt:lpstr>
      <vt:lpstr>I. TÌNH HÌNH VÀ NGUYÊN NHÂN</vt:lpstr>
      <vt:lpstr>I. TÌNH HÌNH VÀ NGUYÊN NHÂN</vt:lpstr>
      <vt:lpstr>I. TÌNH HÌNH VÀ NGUYÊN NHÂN</vt:lpstr>
      <vt:lpstr>I. TÌNH HÌNH VÀ NGUYÊN NHÂN</vt:lpstr>
      <vt:lpstr>PowerPoint Presentation</vt:lpstr>
      <vt:lpstr>II. Bối cảnh quốc tế, khu vực và trong nước đối với việc thực hiện Chiến lược biển của nước ta</vt:lpstr>
      <vt:lpstr>Bối cảnh quốc tế và khu vực</vt:lpstr>
      <vt:lpstr>PowerPoint Presentation</vt:lpstr>
      <vt:lpstr>PowerPoint Presentation</vt:lpstr>
      <vt:lpstr>PowerPoint Presentation</vt:lpstr>
      <vt:lpstr>PowerPoint Presentation</vt:lpstr>
      <vt:lpstr>III. Chiến lược phát triển bền vững kinh tế biển Việt Nam đến năm 2030, tầm nhìn đến năm 2045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TỔ CHỨC TRUNG ƯƠNG</dc:title>
  <dc:creator>Trần Mạnh Hùng</dc:creator>
  <cp:lastModifiedBy>My</cp:lastModifiedBy>
  <cp:revision>1997</cp:revision>
  <cp:lastPrinted>2018-12-03T03:40:09Z</cp:lastPrinted>
  <dcterms:created xsi:type="dcterms:W3CDTF">2016-09-23T08:21:22Z</dcterms:created>
  <dcterms:modified xsi:type="dcterms:W3CDTF">2018-12-03T03:41:17Z</dcterms:modified>
</cp:coreProperties>
</file>