
<file path=[Content_Types].xml><?xml version="1.0" encoding="utf-8"?>
<Types xmlns="http://schemas.openxmlformats.org/package/2006/content-types">
  <Default Extension="png" ContentType="image/png"/>
  <Default Extension="bin" ContentType="audio/unknown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1" r:id="rId5"/>
    <p:sldId id="297" r:id="rId6"/>
    <p:sldId id="295" r:id="rId7"/>
    <p:sldId id="296" r:id="rId8"/>
    <p:sldId id="282" r:id="rId9"/>
    <p:sldId id="298" r:id="rId10"/>
    <p:sldId id="283" r:id="rId11"/>
    <p:sldId id="284" r:id="rId12"/>
    <p:sldId id="288" r:id="rId13"/>
    <p:sldId id="285" r:id="rId14"/>
    <p:sldId id="287" r:id="rId15"/>
    <p:sldId id="286" r:id="rId16"/>
    <p:sldId id="290" r:id="rId17"/>
    <p:sldId id="291" r:id="rId18"/>
    <p:sldId id="289" r:id="rId19"/>
    <p:sldId id="294" r:id="rId20"/>
    <p:sldId id="264" r:id="rId21"/>
    <p:sldId id="280" r:id="rId22"/>
    <p:sldId id="27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FF66"/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B8FD7-43A9-489C-A671-A137A677742F}" type="datetimeFigureOut">
              <a:rPr lang="en-US" smtClean="0"/>
              <a:t>10/19/2018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EA1BE-51E2-4936-A0DD-5DAFC1E61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958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B8FD7-43A9-489C-A671-A137A677742F}" type="datetimeFigureOut">
              <a:rPr lang="en-US" smtClean="0"/>
              <a:t>10/19/2018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EA1BE-51E2-4936-A0DD-5DAFC1E61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875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B8FD7-43A9-489C-A671-A137A677742F}" type="datetimeFigureOut">
              <a:rPr lang="en-US" smtClean="0"/>
              <a:t>10/19/2018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EA1BE-51E2-4936-A0DD-5DAFC1E61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076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B8FD7-43A9-489C-A671-A137A677742F}" type="datetimeFigureOut">
              <a:rPr lang="en-US" smtClean="0"/>
              <a:t>10/19/2018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EA1BE-51E2-4936-A0DD-5DAFC1E61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473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B8FD7-43A9-489C-A671-A137A677742F}" type="datetimeFigureOut">
              <a:rPr lang="en-US" smtClean="0"/>
              <a:t>10/19/2018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EA1BE-51E2-4936-A0DD-5DAFC1E61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708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B8FD7-43A9-489C-A671-A137A677742F}" type="datetimeFigureOut">
              <a:rPr lang="en-US" smtClean="0"/>
              <a:t>10/19/2018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EA1BE-51E2-4936-A0DD-5DAFC1E61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726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B8FD7-43A9-489C-A671-A137A677742F}" type="datetimeFigureOut">
              <a:rPr lang="en-US" smtClean="0"/>
              <a:t>10/19/2018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EA1BE-51E2-4936-A0DD-5DAFC1E61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72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B8FD7-43A9-489C-A671-A137A677742F}" type="datetimeFigureOut">
              <a:rPr lang="en-US" smtClean="0"/>
              <a:t>10/19/2018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EA1BE-51E2-4936-A0DD-5DAFC1E61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075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B8FD7-43A9-489C-A671-A137A677742F}" type="datetimeFigureOut">
              <a:rPr lang="en-US" smtClean="0"/>
              <a:t>10/19/2018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EA1BE-51E2-4936-A0DD-5DAFC1E61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798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B8FD7-43A9-489C-A671-A137A677742F}" type="datetimeFigureOut">
              <a:rPr lang="en-US" smtClean="0"/>
              <a:t>10/19/2018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EA1BE-51E2-4936-A0DD-5DAFC1E61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859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B8FD7-43A9-489C-A671-A137A677742F}" type="datetimeFigureOut">
              <a:rPr lang="en-US" smtClean="0"/>
              <a:t>10/19/2018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EA1BE-51E2-4936-A0DD-5DAFC1E61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208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B8FD7-43A9-489C-A671-A137A677742F}" type="datetimeFigureOut">
              <a:rPr lang="en-US" smtClean="0"/>
              <a:t>10/19/2018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EA1BE-51E2-4936-A0DD-5DAFC1E61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603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file:///C:\Windows\system32\mspaint.exe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file:///C:\Windows\system32\mspaint.exe" TargetMode="Externa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ile:///C:\Windows\system32\mspaint.ex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bin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1.xml"/><Relationship Id="rId5" Type="http://schemas.openxmlformats.org/officeDocument/2006/relationships/slide" Target="slide22.xml"/><Relationship Id="rId4" Type="http://schemas.openxmlformats.org/officeDocument/2006/relationships/image" Target="../media/image15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file:///C:\Windows\system32\mspaint.exe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838200"/>
            <a:ext cx="8153400" cy="6019800"/>
          </a:xfrm>
          <a:prstGeom prst="rect">
            <a:avLst/>
          </a:prstGeom>
        </p:spPr>
        <p:txBody>
          <a:bodyPr wrap="none">
            <a:prstTxWarp prst="textArchUp">
              <a:avLst>
                <a:gd name="adj" fmla="val 9727054"/>
              </a:avLst>
            </a:prstTxWarp>
            <a:spAutoFit/>
          </a:bodyPr>
          <a:lstStyle/>
          <a:p>
            <a:pPr algn="ctr"/>
            <a:r>
              <a:rPr lang="en-US" sz="4400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CHÀO MỪNG QUÝ THẦY CÔ VỀ DỰ GIỜ</a:t>
            </a:r>
            <a:endParaRPr lang="en-US" sz="4400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62200" y="1896070"/>
            <a:ext cx="4372351" cy="923330"/>
          </a:xfrm>
          <a:prstGeom prst="rect">
            <a:avLst/>
          </a:prstGeom>
          <a:noFill/>
        </p:spPr>
        <p:txBody>
          <a:bodyPr wrap="none">
            <a:prstTxWarp prst="textChevron">
              <a:avLst/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5400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: Tin </a:t>
            </a:r>
            <a:r>
              <a:rPr lang="en-US" sz="5400" b="1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5400" b="1" cap="all">
              <a:ln w="0"/>
              <a:solidFill>
                <a:srgbClr val="0000FF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06886" y="3494157"/>
            <a:ext cx="2406428" cy="707886"/>
          </a:xfrm>
          <a:prstGeom prst="rect">
            <a:avLst/>
          </a:prstGeom>
          <a:noFill/>
        </p:spPr>
        <p:txBody>
          <a:bodyPr wrap="none">
            <a:prstTxWarp prst="textChevron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err="1">
                <a:ln w="11430"/>
                <a:solidFill>
                  <a:srgbClr val="FF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>
                <a:ln w="11430"/>
                <a:solidFill>
                  <a:srgbClr val="FF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4000" b="1" smtClean="0">
                <a:ln w="11430"/>
                <a:solidFill>
                  <a:srgbClr val="FF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4A1</a:t>
            </a:r>
            <a:endParaRPr lang="en-US" sz="4000" b="1">
              <a:ln w="11430"/>
              <a:solidFill>
                <a:srgbClr val="FF33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WordArt 12"/>
          <p:cNvSpPr>
            <a:spLocks noChangeArrowheads="1" noChangeShapeType="1" noTextEdit="1"/>
          </p:cNvSpPr>
          <p:nvPr/>
        </p:nvSpPr>
        <p:spPr bwMode="auto">
          <a:xfrm>
            <a:off x="2438398" y="5562600"/>
            <a:ext cx="4343401" cy="34210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b="1" i="1" kern="1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Giáo viên: </a:t>
            </a:r>
            <a:r>
              <a:rPr lang="en-US" sz="4000" b="1" i="1" kern="10" smtClean="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Lê Quang Đức</a:t>
            </a:r>
            <a:endParaRPr lang="en-US" sz="4000" b="1" i="1" kern="10">
              <a:ln w="9525">
                <a:solidFill>
                  <a:srgbClr val="800080"/>
                </a:solidFill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0071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9"/>
          <p:cNvSpPr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b="1">
                <a:solidFill>
                  <a:srgbClr val="0070C0"/>
                </a:solidFill>
              </a:rPr>
              <a:t>Thứ  </a:t>
            </a:r>
            <a:r>
              <a:rPr lang="en-US" altLang="en-US" b="1" smtClean="0">
                <a:solidFill>
                  <a:srgbClr val="0070C0"/>
                </a:solidFill>
              </a:rPr>
              <a:t>sáu, </a:t>
            </a:r>
            <a:r>
              <a:rPr lang="en-US" altLang="en-US" b="1">
                <a:solidFill>
                  <a:srgbClr val="0070C0"/>
                </a:solidFill>
              </a:rPr>
              <a:t>ngày </a:t>
            </a:r>
            <a:r>
              <a:rPr lang="en-US" altLang="en-US" b="1" smtClean="0">
                <a:solidFill>
                  <a:srgbClr val="0070C0"/>
                </a:solidFill>
              </a:rPr>
              <a:t>19 </a:t>
            </a:r>
            <a:r>
              <a:rPr lang="en-US" altLang="en-US" b="1">
                <a:solidFill>
                  <a:srgbClr val="0070C0"/>
                </a:solidFill>
              </a:rPr>
              <a:t>tháng </a:t>
            </a:r>
            <a:r>
              <a:rPr lang="en-US" altLang="en-US" b="1" smtClean="0">
                <a:solidFill>
                  <a:srgbClr val="0070C0"/>
                </a:solidFill>
              </a:rPr>
              <a:t>10 </a:t>
            </a:r>
            <a:r>
              <a:rPr lang="en-US" altLang="en-US" b="1">
                <a:solidFill>
                  <a:srgbClr val="0070C0"/>
                </a:solidFill>
              </a:rPr>
              <a:t>năm </a:t>
            </a:r>
            <a:r>
              <a:rPr lang="en-US" altLang="en-US" b="1" smtClean="0">
                <a:solidFill>
                  <a:srgbClr val="0070C0"/>
                </a:solidFill>
              </a:rPr>
              <a:t>2018</a:t>
            </a:r>
            <a:endParaRPr lang="en-US" altLang="en-US" b="1">
              <a:solidFill>
                <a:srgbClr val="0070C0"/>
              </a:solidFill>
            </a:endParaRPr>
          </a:p>
        </p:txBody>
      </p:sp>
      <p:sp>
        <p:nvSpPr>
          <p:cNvPr id="4" name="Rectangle 61"/>
          <p:cNvSpPr>
            <a:spLocks noChangeArrowheads="1"/>
          </p:cNvSpPr>
          <p:nvPr/>
        </p:nvSpPr>
        <p:spPr bwMode="auto">
          <a:xfrm>
            <a:off x="228600" y="519113"/>
            <a:ext cx="8915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b="1" smtClean="0">
                <a:solidFill>
                  <a:srgbClr val="0000CC"/>
                </a:solidFill>
              </a:rPr>
              <a:t>BÀI 3: TÌM HIỂU THẺ VIEW, THAY ĐỔI KÍCH THƯỚC TRANG VẼ</a:t>
            </a:r>
            <a:endParaRPr lang="en-US" altLang="en-US" b="1">
              <a:solidFill>
                <a:srgbClr val="0000CC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2400" y="1447800"/>
            <a:ext cx="5791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altLang="en-US" sz="28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Thay đổi kích thước trang vẽ</a:t>
            </a:r>
            <a:endParaRPr lang="en-US" altLang="en-US" sz="2800" b="1">
              <a:solidFill>
                <a:srgbClr val="FF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2362200"/>
            <a:ext cx="9144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14350" indent="-5143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Thảo luận nhóm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Trao đổi với bạn các bước </a:t>
            </a:r>
            <a:r>
              <a:rPr lang="en-US" alt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thay đổi kích thước trang vẽ (SGK trang 41).</a:t>
            </a:r>
            <a:endParaRPr lang="en-US" altLang="en-US" sz="2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510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9"/>
          <p:cNvSpPr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b="1">
                <a:solidFill>
                  <a:srgbClr val="0070C0"/>
                </a:solidFill>
              </a:rPr>
              <a:t>Thứ  </a:t>
            </a:r>
            <a:r>
              <a:rPr lang="en-US" altLang="en-US" b="1" smtClean="0">
                <a:solidFill>
                  <a:srgbClr val="0070C0"/>
                </a:solidFill>
              </a:rPr>
              <a:t>sáu, </a:t>
            </a:r>
            <a:r>
              <a:rPr lang="en-US" altLang="en-US" b="1">
                <a:solidFill>
                  <a:srgbClr val="0070C0"/>
                </a:solidFill>
              </a:rPr>
              <a:t>ngày </a:t>
            </a:r>
            <a:r>
              <a:rPr lang="en-US" altLang="en-US" b="1" smtClean="0">
                <a:solidFill>
                  <a:srgbClr val="0070C0"/>
                </a:solidFill>
              </a:rPr>
              <a:t>19 </a:t>
            </a:r>
            <a:r>
              <a:rPr lang="en-US" altLang="en-US" b="1">
                <a:solidFill>
                  <a:srgbClr val="0070C0"/>
                </a:solidFill>
              </a:rPr>
              <a:t>tháng </a:t>
            </a:r>
            <a:r>
              <a:rPr lang="en-US" altLang="en-US" b="1" smtClean="0">
                <a:solidFill>
                  <a:srgbClr val="0070C0"/>
                </a:solidFill>
              </a:rPr>
              <a:t>10 </a:t>
            </a:r>
            <a:r>
              <a:rPr lang="en-US" altLang="en-US" b="1">
                <a:solidFill>
                  <a:srgbClr val="0070C0"/>
                </a:solidFill>
              </a:rPr>
              <a:t>năm </a:t>
            </a:r>
            <a:r>
              <a:rPr lang="en-US" altLang="en-US" b="1" smtClean="0">
                <a:solidFill>
                  <a:srgbClr val="0070C0"/>
                </a:solidFill>
              </a:rPr>
              <a:t>2018</a:t>
            </a:r>
            <a:endParaRPr lang="en-US" altLang="en-US" b="1">
              <a:solidFill>
                <a:srgbClr val="0070C0"/>
              </a:solidFill>
            </a:endParaRPr>
          </a:p>
        </p:txBody>
      </p:sp>
      <p:sp>
        <p:nvSpPr>
          <p:cNvPr id="4" name="Rectangle 61"/>
          <p:cNvSpPr>
            <a:spLocks noChangeArrowheads="1"/>
          </p:cNvSpPr>
          <p:nvPr/>
        </p:nvSpPr>
        <p:spPr bwMode="auto">
          <a:xfrm>
            <a:off x="228600" y="519113"/>
            <a:ext cx="8915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b="1" smtClean="0">
                <a:solidFill>
                  <a:srgbClr val="0000CC"/>
                </a:solidFill>
              </a:rPr>
              <a:t>BÀI 3: TÌM HIỂU THẺ VIEW, THAY ĐỔI KÍCH THƯỚC TRANG VẼ</a:t>
            </a:r>
            <a:endParaRPr lang="en-US" altLang="en-US" b="1">
              <a:solidFill>
                <a:srgbClr val="0000CC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2400" y="1447800"/>
            <a:ext cx="5791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altLang="en-US" sz="28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Thay đổi kích thước trang vẽ</a:t>
            </a:r>
            <a:endParaRPr lang="en-US" altLang="en-US" sz="2800" b="1">
              <a:solidFill>
                <a:srgbClr val="FF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0525" y="2209800"/>
            <a:ext cx="742950" cy="819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7599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9"/>
          <p:cNvSpPr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b="1">
                <a:solidFill>
                  <a:srgbClr val="0070C0"/>
                </a:solidFill>
              </a:rPr>
              <a:t>Thứ  </a:t>
            </a:r>
            <a:r>
              <a:rPr lang="en-US" altLang="en-US" b="1" smtClean="0">
                <a:solidFill>
                  <a:srgbClr val="0070C0"/>
                </a:solidFill>
              </a:rPr>
              <a:t>sáu, </a:t>
            </a:r>
            <a:r>
              <a:rPr lang="en-US" altLang="en-US" b="1">
                <a:solidFill>
                  <a:srgbClr val="0070C0"/>
                </a:solidFill>
              </a:rPr>
              <a:t>ngày </a:t>
            </a:r>
            <a:r>
              <a:rPr lang="en-US" altLang="en-US" b="1" smtClean="0">
                <a:solidFill>
                  <a:srgbClr val="0070C0"/>
                </a:solidFill>
              </a:rPr>
              <a:t>19 </a:t>
            </a:r>
            <a:r>
              <a:rPr lang="en-US" altLang="en-US" b="1">
                <a:solidFill>
                  <a:srgbClr val="0070C0"/>
                </a:solidFill>
              </a:rPr>
              <a:t>tháng </a:t>
            </a:r>
            <a:r>
              <a:rPr lang="en-US" altLang="en-US" b="1" smtClean="0">
                <a:solidFill>
                  <a:srgbClr val="0070C0"/>
                </a:solidFill>
              </a:rPr>
              <a:t>10 </a:t>
            </a:r>
            <a:r>
              <a:rPr lang="en-US" altLang="en-US" b="1">
                <a:solidFill>
                  <a:srgbClr val="0070C0"/>
                </a:solidFill>
              </a:rPr>
              <a:t>năm </a:t>
            </a:r>
            <a:r>
              <a:rPr lang="en-US" altLang="en-US" b="1" smtClean="0">
                <a:solidFill>
                  <a:srgbClr val="0070C0"/>
                </a:solidFill>
              </a:rPr>
              <a:t>2018</a:t>
            </a:r>
            <a:endParaRPr lang="en-US" altLang="en-US" b="1">
              <a:solidFill>
                <a:srgbClr val="0070C0"/>
              </a:solidFill>
            </a:endParaRPr>
          </a:p>
        </p:txBody>
      </p:sp>
      <p:sp>
        <p:nvSpPr>
          <p:cNvPr id="4" name="Rectangle 61"/>
          <p:cNvSpPr>
            <a:spLocks noChangeArrowheads="1"/>
          </p:cNvSpPr>
          <p:nvPr/>
        </p:nvSpPr>
        <p:spPr bwMode="auto">
          <a:xfrm>
            <a:off x="228600" y="519113"/>
            <a:ext cx="8915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b="1" smtClean="0">
                <a:solidFill>
                  <a:srgbClr val="0000CC"/>
                </a:solidFill>
              </a:rPr>
              <a:t>BÀI 3: TÌM HIỂU THẺ VIEW, THAY ĐỔI KÍCH THƯỚC TRANG VẼ</a:t>
            </a:r>
            <a:endParaRPr lang="en-US" altLang="en-US" b="1">
              <a:solidFill>
                <a:srgbClr val="0000CC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2400" y="1447800"/>
            <a:ext cx="5791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altLang="en-US" sz="28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Thay đổi kích thước trang vẽ</a:t>
            </a:r>
            <a:endParaRPr lang="en-US" altLang="en-US" sz="2800" b="1">
              <a:solidFill>
                <a:srgbClr val="FF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33400" y="2365375"/>
            <a:ext cx="7162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*Các bước thực hiện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33400" y="2974975"/>
            <a:ext cx="79867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en-US" altLang="en-US" sz="2400" u="sng">
                <a:solidFill>
                  <a:srgbClr val="0000FF"/>
                </a:solidFill>
                <a:latin typeface="Times New Roman" pitchFamily="18" charset="0"/>
              </a:rPr>
              <a:t>Bước 1</a:t>
            </a:r>
            <a:r>
              <a:rPr lang="en-US" altLang="en-US" sz="2400">
                <a:latin typeface="Times New Roman" pitchFamily="18" charset="0"/>
              </a:rPr>
              <a:t>: </a:t>
            </a:r>
            <a:r>
              <a:rPr lang="en-US" altLang="en-US" sz="2400" smtClean="0">
                <a:latin typeface="Times New Roman" pitchFamily="18" charset="0"/>
              </a:rPr>
              <a:t>Di chuyển con trỏ chuột tới vị trí ô vuông, góc phải dưới trang vẽ để thành mũi tên hai chiều.</a:t>
            </a:r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33399" y="4038600"/>
            <a:ext cx="79867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en-US" altLang="en-US" sz="2400" u="sng">
                <a:solidFill>
                  <a:srgbClr val="0000FF"/>
                </a:solidFill>
                <a:latin typeface="Times New Roman" pitchFamily="18" charset="0"/>
              </a:rPr>
              <a:t>Bước 2</a:t>
            </a:r>
            <a:r>
              <a:rPr lang="en-US" altLang="en-US" sz="2400">
                <a:latin typeface="Times New Roman" pitchFamily="18" charset="0"/>
              </a:rPr>
              <a:t>: </a:t>
            </a:r>
            <a:r>
              <a:rPr lang="en-US" altLang="en-US" sz="2400" smtClean="0">
                <a:latin typeface="Times New Roman" pitchFamily="18" charset="0"/>
              </a:rPr>
              <a:t>Kéo thả chuột để thay đổi kích thước trang vẽ.</a:t>
            </a:r>
            <a:endParaRPr lang="en-US" altLang="en-US" sz="2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460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9"/>
          <p:cNvSpPr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b="1">
                <a:solidFill>
                  <a:srgbClr val="0070C0"/>
                </a:solidFill>
              </a:rPr>
              <a:t>Thứ  </a:t>
            </a:r>
            <a:r>
              <a:rPr lang="en-US" altLang="en-US" b="1" smtClean="0">
                <a:solidFill>
                  <a:srgbClr val="0070C0"/>
                </a:solidFill>
              </a:rPr>
              <a:t>sáu, </a:t>
            </a:r>
            <a:r>
              <a:rPr lang="en-US" altLang="en-US" b="1">
                <a:solidFill>
                  <a:srgbClr val="0070C0"/>
                </a:solidFill>
              </a:rPr>
              <a:t>ngày </a:t>
            </a:r>
            <a:r>
              <a:rPr lang="en-US" altLang="en-US" b="1" smtClean="0">
                <a:solidFill>
                  <a:srgbClr val="0070C0"/>
                </a:solidFill>
              </a:rPr>
              <a:t>19 </a:t>
            </a:r>
            <a:r>
              <a:rPr lang="en-US" altLang="en-US" b="1">
                <a:solidFill>
                  <a:srgbClr val="0070C0"/>
                </a:solidFill>
              </a:rPr>
              <a:t>tháng </a:t>
            </a:r>
            <a:r>
              <a:rPr lang="en-US" altLang="en-US" b="1" smtClean="0">
                <a:solidFill>
                  <a:srgbClr val="0070C0"/>
                </a:solidFill>
              </a:rPr>
              <a:t>10 </a:t>
            </a:r>
            <a:r>
              <a:rPr lang="en-US" altLang="en-US" b="1">
                <a:solidFill>
                  <a:srgbClr val="0070C0"/>
                </a:solidFill>
              </a:rPr>
              <a:t>năm </a:t>
            </a:r>
            <a:r>
              <a:rPr lang="en-US" altLang="en-US" b="1" smtClean="0">
                <a:solidFill>
                  <a:srgbClr val="0070C0"/>
                </a:solidFill>
              </a:rPr>
              <a:t>2018</a:t>
            </a:r>
            <a:endParaRPr lang="en-US" altLang="en-US" b="1">
              <a:solidFill>
                <a:srgbClr val="0070C0"/>
              </a:solidFill>
            </a:endParaRPr>
          </a:p>
        </p:txBody>
      </p:sp>
      <p:sp>
        <p:nvSpPr>
          <p:cNvPr id="4" name="Rectangle 61"/>
          <p:cNvSpPr>
            <a:spLocks noChangeArrowheads="1"/>
          </p:cNvSpPr>
          <p:nvPr/>
        </p:nvSpPr>
        <p:spPr bwMode="auto">
          <a:xfrm>
            <a:off x="228600" y="519113"/>
            <a:ext cx="8915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b="1" smtClean="0">
                <a:solidFill>
                  <a:srgbClr val="0000CC"/>
                </a:solidFill>
              </a:rPr>
              <a:t>BÀI 3: TÌM HIỂU THẺ VIEW, THAY ĐỔI KÍCH THƯỚC TRANG VẼ</a:t>
            </a:r>
            <a:endParaRPr lang="en-US" altLang="en-US" b="1">
              <a:solidFill>
                <a:srgbClr val="0000CC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2400" y="1447800"/>
            <a:ext cx="5791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altLang="en-US" sz="28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Thay đổi kích thước trang vẽ</a:t>
            </a:r>
            <a:endParaRPr lang="en-US" altLang="en-US" sz="2800" b="1">
              <a:solidFill>
                <a:srgbClr val="FF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17764" y="2362200"/>
            <a:ext cx="3158836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just">
              <a:spcBef>
                <a:spcPct val="50000"/>
              </a:spcBef>
              <a:buFont typeface="Arial" charset="0"/>
              <a:buChar char="•"/>
            </a:pPr>
            <a:r>
              <a:rPr lang="en-US" altLang="en-US" sz="2400" b="1" u="sng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 hành: </a:t>
            </a:r>
          </a:p>
          <a:p>
            <a:pPr algn="just">
              <a:spcBef>
                <a:spcPct val="50000"/>
              </a:spcBef>
              <a:buNone/>
            </a:pPr>
            <a:r>
              <a:rPr lang="en-US" altLang="en-US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Vẽ hình theo mẫu và thay đổi kích thước trang vẽ.</a:t>
            </a:r>
            <a:endParaRPr lang="en-US" altLang="en-US" sz="2800" b="1">
              <a:solidFill>
                <a:srgbClr val="FF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9" name="Picture 5" descr="C:\Users\PC\Desktop\BAI GIANG VA GIAO AN TIN\THUC HANH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150" y="2362199"/>
            <a:ext cx="5632450" cy="4373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264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9"/>
          <p:cNvSpPr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b="1">
                <a:solidFill>
                  <a:srgbClr val="0070C0"/>
                </a:solidFill>
              </a:rPr>
              <a:t>Thứ  </a:t>
            </a:r>
            <a:r>
              <a:rPr lang="en-US" altLang="en-US" b="1" smtClean="0">
                <a:solidFill>
                  <a:srgbClr val="0070C0"/>
                </a:solidFill>
              </a:rPr>
              <a:t>sáu, </a:t>
            </a:r>
            <a:r>
              <a:rPr lang="en-US" altLang="en-US" b="1">
                <a:solidFill>
                  <a:srgbClr val="0070C0"/>
                </a:solidFill>
              </a:rPr>
              <a:t>ngày </a:t>
            </a:r>
            <a:r>
              <a:rPr lang="en-US" altLang="en-US" b="1" smtClean="0">
                <a:solidFill>
                  <a:srgbClr val="0070C0"/>
                </a:solidFill>
              </a:rPr>
              <a:t>19 </a:t>
            </a:r>
            <a:r>
              <a:rPr lang="en-US" altLang="en-US" b="1">
                <a:solidFill>
                  <a:srgbClr val="0070C0"/>
                </a:solidFill>
              </a:rPr>
              <a:t>tháng </a:t>
            </a:r>
            <a:r>
              <a:rPr lang="en-US" altLang="en-US" b="1" smtClean="0">
                <a:solidFill>
                  <a:srgbClr val="0070C0"/>
                </a:solidFill>
              </a:rPr>
              <a:t>10 </a:t>
            </a:r>
            <a:r>
              <a:rPr lang="en-US" altLang="en-US" b="1">
                <a:solidFill>
                  <a:srgbClr val="0070C0"/>
                </a:solidFill>
              </a:rPr>
              <a:t>năm </a:t>
            </a:r>
            <a:r>
              <a:rPr lang="en-US" altLang="en-US" b="1" smtClean="0">
                <a:solidFill>
                  <a:srgbClr val="0070C0"/>
                </a:solidFill>
              </a:rPr>
              <a:t>2018</a:t>
            </a:r>
            <a:endParaRPr lang="en-US" altLang="en-US" b="1">
              <a:solidFill>
                <a:srgbClr val="0070C0"/>
              </a:solidFill>
            </a:endParaRPr>
          </a:p>
        </p:txBody>
      </p:sp>
      <p:sp>
        <p:nvSpPr>
          <p:cNvPr id="4" name="Rectangle 61"/>
          <p:cNvSpPr>
            <a:spLocks noChangeArrowheads="1"/>
          </p:cNvSpPr>
          <p:nvPr/>
        </p:nvSpPr>
        <p:spPr bwMode="auto">
          <a:xfrm>
            <a:off x="228600" y="519113"/>
            <a:ext cx="8915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b="1" smtClean="0">
                <a:solidFill>
                  <a:srgbClr val="0000CC"/>
                </a:solidFill>
              </a:rPr>
              <a:t>BÀI 3: TÌM HIỂU THẺ VIEW, THAY ĐỔI KÍCH THƯỚC TRANG VẼ</a:t>
            </a:r>
            <a:endParaRPr lang="en-US" altLang="en-US" b="1">
              <a:solidFill>
                <a:srgbClr val="0000CC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2400" y="1447800"/>
            <a:ext cx="5791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altLang="en-US" sz="28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Thay đổi kích thước trang vẽ</a:t>
            </a:r>
            <a:endParaRPr lang="en-US" altLang="en-US" sz="2800" b="1">
              <a:solidFill>
                <a:srgbClr val="FF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17764" y="2362200"/>
            <a:ext cx="3158836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just">
              <a:spcBef>
                <a:spcPct val="50000"/>
              </a:spcBef>
              <a:buFont typeface="Arial" charset="0"/>
              <a:buChar char="•"/>
            </a:pPr>
            <a:r>
              <a:rPr lang="en-US" altLang="en-US" sz="2400" b="1" u="sng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 hành: </a:t>
            </a:r>
          </a:p>
          <a:p>
            <a:pPr algn="just">
              <a:spcBef>
                <a:spcPct val="50000"/>
              </a:spcBef>
              <a:buNone/>
            </a:pPr>
            <a:r>
              <a:rPr lang="en-US" altLang="en-US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Vẽ hình theo mẫu và lưu trong thư mục của em.</a:t>
            </a:r>
            <a:endParaRPr lang="en-US" altLang="en-US" sz="2800" b="1">
              <a:solidFill>
                <a:srgbClr val="FF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LeQuang\Desktop\BAI GIANG VA GIAO AN TIN\THUC HANH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399" y="2730638"/>
            <a:ext cx="5078909" cy="3212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429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9"/>
          <p:cNvSpPr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b="1">
                <a:solidFill>
                  <a:srgbClr val="0070C0"/>
                </a:solidFill>
              </a:rPr>
              <a:t>Thứ  </a:t>
            </a:r>
            <a:r>
              <a:rPr lang="en-US" altLang="en-US" b="1" smtClean="0">
                <a:solidFill>
                  <a:srgbClr val="0070C0"/>
                </a:solidFill>
              </a:rPr>
              <a:t>sáu, </a:t>
            </a:r>
            <a:r>
              <a:rPr lang="en-US" altLang="en-US" b="1">
                <a:solidFill>
                  <a:srgbClr val="0070C0"/>
                </a:solidFill>
              </a:rPr>
              <a:t>ngày </a:t>
            </a:r>
            <a:r>
              <a:rPr lang="en-US" altLang="en-US" b="1" smtClean="0">
                <a:solidFill>
                  <a:srgbClr val="0070C0"/>
                </a:solidFill>
              </a:rPr>
              <a:t>19 </a:t>
            </a:r>
            <a:r>
              <a:rPr lang="en-US" altLang="en-US" b="1">
                <a:solidFill>
                  <a:srgbClr val="0070C0"/>
                </a:solidFill>
              </a:rPr>
              <a:t>tháng </a:t>
            </a:r>
            <a:r>
              <a:rPr lang="en-US" altLang="en-US" b="1" smtClean="0">
                <a:solidFill>
                  <a:srgbClr val="0070C0"/>
                </a:solidFill>
              </a:rPr>
              <a:t>10 </a:t>
            </a:r>
            <a:r>
              <a:rPr lang="en-US" altLang="en-US" b="1">
                <a:solidFill>
                  <a:srgbClr val="0070C0"/>
                </a:solidFill>
              </a:rPr>
              <a:t>năm </a:t>
            </a:r>
            <a:r>
              <a:rPr lang="en-US" altLang="en-US" b="1" smtClean="0">
                <a:solidFill>
                  <a:srgbClr val="0070C0"/>
                </a:solidFill>
              </a:rPr>
              <a:t>2018</a:t>
            </a:r>
            <a:endParaRPr lang="en-US" altLang="en-US" b="1">
              <a:solidFill>
                <a:srgbClr val="0070C0"/>
              </a:solidFill>
            </a:endParaRPr>
          </a:p>
        </p:txBody>
      </p:sp>
      <p:sp>
        <p:nvSpPr>
          <p:cNvPr id="4" name="Rectangle 61"/>
          <p:cNvSpPr>
            <a:spLocks noChangeArrowheads="1"/>
          </p:cNvSpPr>
          <p:nvPr/>
        </p:nvSpPr>
        <p:spPr bwMode="auto">
          <a:xfrm>
            <a:off x="228600" y="519113"/>
            <a:ext cx="8915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b="1" smtClean="0">
                <a:solidFill>
                  <a:srgbClr val="0000CC"/>
                </a:solidFill>
              </a:rPr>
              <a:t>BÀI 3: TÌM HIỂU THẺ VIEW, THAY ĐỔI KÍCH THƯỚC TRANG VẼ</a:t>
            </a:r>
            <a:endParaRPr lang="en-US" altLang="en-US" b="1">
              <a:solidFill>
                <a:srgbClr val="0000CC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2400" y="1447800"/>
            <a:ext cx="5791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altLang="en-US" sz="28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Chức năng phóng to, thu nhỏ</a:t>
            </a:r>
            <a:endParaRPr lang="en-US" altLang="en-US" sz="2800" b="1">
              <a:solidFill>
                <a:srgbClr val="FF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LeQuang\Desktop\BAI GIANG VA GIAO AN TIN\THE VIE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109355"/>
            <a:ext cx="5346496" cy="4596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530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9"/>
          <p:cNvSpPr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b="1">
                <a:solidFill>
                  <a:srgbClr val="0070C0"/>
                </a:solidFill>
              </a:rPr>
              <a:t>Thứ  </a:t>
            </a:r>
            <a:r>
              <a:rPr lang="en-US" altLang="en-US" b="1" smtClean="0">
                <a:solidFill>
                  <a:srgbClr val="0070C0"/>
                </a:solidFill>
              </a:rPr>
              <a:t>sáu, </a:t>
            </a:r>
            <a:r>
              <a:rPr lang="en-US" altLang="en-US" b="1">
                <a:solidFill>
                  <a:srgbClr val="0070C0"/>
                </a:solidFill>
              </a:rPr>
              <a:t>ngày </a:t>
            </a:r>
            <a:r>
              <a:rPr lang="en-US" altLang="en-US" b="1" smtClean="0">
                <a:solidFill>
                  <a:srgbClr val="0070C0"/>
                </a:solidFill>
              </a:rPr>
              <a:t>19 </a:t>
            </a:r>
            <a:r>
              <a:rPr lang="en-US" altLang="en-US" b="1">
                <a:solidFill>
                  <a:srgbClr val="0070C0"/>
                </a:solidFill>
              </a:rPr>
              <a:t>tháng </a:t>
            </a:r>
            <a:r>
              <a:rPr lang="en-US" altLang="en-US" b="1" smtClean="0">
                <a:solidFill>
                  <a:srgbClr val="0070C0"/>
                </a:solidFill>
              </a:rPr>
              <a:t>10 </a:t>
            </a:r>
            <a:r>
              <a:rPr lang="en-US" altLang="en-US" b="1">
                <a:solidFill>
                  <a:srgbClr val="0070C0"/>
                </a:solidFill>
              </a:rPr>
              <a:t>năm </a:t>
            </a:r>
            <a:r>
              <a:rPr lang="en-US" altLang="en-US" b="1" smtClean="0">
                <a:solidFill>
                  <a:srgbClr val="0070C0"/>
                </a:solidFill>
              </a:rPr>
              <a:t>2018</a:t>
            </a:r>
            <a:endParaRPr lang="en-US" altLang="en-US" b="1">
              <a:solidFill>
                <a:srgbClr val="0070C0"/>
              </a:solidFill>
            </a:endParaRPr>
          </a:p>
        </p:txBody>
      </p:sp>
      <p:sp>
        <p:nvSpPr>
          <p:cNvPr id="4" name="Rectangle 61"/>
          <p:cNvSpPr>
            <a:spLocks noChangeArrowheads="1"/>
          </p:cNvSpPr>
          <p:nvPr/>
        </p:nvSpPr>
        <p:spPr bwMode="auto">
          <a:xfrm>
            <a:off x="228600" y="519113"/>
            <a:ext cx="8915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b="1" smtClean="0">
                <a:solidFill>
                  <a:srgbClr val="0000CC"/>
                </a:solidFill>
              </a:rPr>
              <a:t>BÀI 3: TÌM HIỂU THẺ VIEW, THAY ĐỔI KÍCH THƯỚC TRANG VẼ</a:t>
            </a:r>
            <a:endParaRPr lang="en-US" altLang="en-US" b="1">
              <a:solidFill>
                <a:srgbClr val="0000CC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2400" y="1447800"/>
            <a:ext cx="5791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altLang="en-US" sz="28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Chức năng phóng to, thu nhỏ</a:t>
            </a:r>
            <a:endParaRPr lang="en-US" altLang="en-US" sz="2800" b="1">
              <a:solidFill>
                <a:srgbClr val="FF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5" name="Picture 3" descr="C:\Users\LeQuang\Desktop\BAI GIANG VA GIAO AN TIN\ZOOM I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202826"/>
            <a:ext cx="6172200" cy="4655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 flipV="1">
            <a:off x="1447800" y="2971800"/>
            <a:ext cx="762000" cy="609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19"/>
          <p:cNvSpPr>
            <a:spLocks noChangeArrowheads="1"/>
          </p:cNvSpPr>
          <p:nvPr/>
        </p:nvSpPr>
        <p:spPr bwMode="auto">
          <a:xfrm>
            <a:off x="6096000" y="6428486"/>
            <a:ext cx="2133600" cy="457200"/>
          </a:xfrm>
          <a:prstGeom prst="ellips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800">
              <a:latin typeface="Times New Roman" pitchFamily="18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0" y="3581619"/>
            <a:ext cx="1905000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mtClean="0">
                <a:solidFill>
                  <a:srgbClr val="FF0000"/>
                </a:solidFill>
              </a:rPr>
              <a:t>Phóng to</a:t>
            </a:r>
            <a:endParaRPr lang="en-US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379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9"/>
          <p:cNvSpPr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b="1">
                <a:solidFill>
                  <a:srgbClr val="0070C0"/>
                </a:solidFill>
              </a:rPr>
              <a:t>Thứ  </a:t>
            </a:r>
            <a:r>
              <a:rPr lang="en-US" altLang="en-US" b="1" smtClean="0">
                <a:solidFill>
                  <a:srgbClr val="0070C0"/>
                </a:solidFill>
              </a:rPr>
              <a:t>sáu, </a:t>
            </a:r>
            <a:r>
              <a:rPr lang="en-US" altLang="en-US" b="1">
                <a:solidFill>
                  <a:srgbClr val="0070C0"/>
                </a:solidFill>
              </a:rPr>
              <a:t>ngày </a:t>
            </a:r>
            <a:r>
              <a:rPr lang="en-US" altLang="en-US" b="1" smtClean="0">
                <a:solidFill>
                  <a:srgbClr val="0070C0"/>
                </a:solidFill>
              </a:rPr>
              <a:t>19 </a:t>
            </a:r>
            <a:r>
              <a:rPr lang="en-US" altLang="en-US" b="1">
                <a:solidFill>
                  <a:srgbClr val="0070C0"/>
                </a:solidFill>
              </a:rPr>
              <a:t>tháng </a:t>
            </a:r>
            <a:r>
              <a:rPr lang="en-US" altLang="en-US" b="1" smtClean="0">
                <a:solidFill>
                  <a:srgbClr val="0070C0"/>
                </a:solidFill>
              </a:rPr>
              <a:t>10 </a:t>
            </a:r>
            <a:r>
              <a:rPr lang="en-US" altLang="en-US" b="1">
                <a:solidFill>
                  <a:srgbClr val="0070C0"/>
                </a:solidFill>
              </a:rPr>
              <a:t>năm </a:t>
            </a:r>
            <a:r>
              <a:rPr lang="en-US" altLang="en-US" b="1" smtClean="0">
                <a:solidFill>
                  <a:srgbClr val="0070C0"/>
                </a:solidFill>
              </a:rPr>
              <a:t>2018</a:t>
            </a:r>
            <a:endParaRPr lang="en-US" altLang="en-US" b="1">
              <a:solidFill>
                <a:srgbClr val="0070C0"/>
              </a:solidFill>
            </a:endParaRPr>
          </a:p>
        </p:txBody>
      </p:sp>
      <p:sp>
        <p:nvSpPr>
          <p:cNvPr id="4" name="Rectangle 61"/>
          <p:cNvSpPr>
            <a:spLocks noChangeArrowheads="1"/>
          </p:cNvSpPr>
          <p:nvPr/>
        </p:nvSpPr>
        <p:spPr bwMode="auto">
          <a:xfrm>
            <a:off x="228600" y="519113"/>
            <a:ext cx="8915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b="1" smtClean="0">
                <a:solidFill>
                  <a:srgbClr val="0000CC"/>
                </a:solidFill>
              </a:rPr>
              <a:t>BÀI 3: TÌM HIỂU THẺ VIEW, THAY ĐỔI KÍCH THƯỚC TRANG VẼ</a:t>
            </a:r>
            <a:endParaRPr lang="en-US" altLang="en-US" b="1">
              <a:solidFill>
                <a:srgbClr val="0000CC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2400" y="1447800"/>
            <a:ext cx="5791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altLang="en-US" sz="28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Chức năng phóng to, thu nhỏ</a:t>
            </a:r>
            <a:endParaRPr lang="en-US" altLang="en-US" sz="2800" b="1">
              <a:solidFill>
                <a:srgbClr val="FF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9" name="Picture 3" descr="C:\Users\LeQuang\Desktop\BAI GIANG VA GIAO AN TIN\ZOOM OU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133600"/>
            <a:ext cx="5870290" cy="439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 flipV="1">
            <a:off x="1504950" y="2743200"/>
            <a:ext cx="1390650" cy="132722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19"/>
          <p:cNvSpPr>
            <a:spLocks noChangeArrowheads="1"/>
          </p:cNvSpPr>
          <p:nvPr/>
        </p:nvSpPr>
        <p:spPr bwMode="auto">
          <a:xfrm>
            <a:off x="6172200" y="6172200"/>
            <a:ext cx="2133600" cy="457200"/>
          </a:xfrm>
          <a:prstGeom prst="ellips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800">
              <a:latin typeface="Times New Roman" pitchFamily="18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06952" y="4319897"/>
            <a:ext cx="1905000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mtClean="0">
                <a:solidFill>
                  <a:srgbClr val="FF0000"/>
                </a:solidFill>
              </a:rPr>
              <a:t>Thu nhỏ</a:t>
            </a:r>
            <a:endParaRPr lang="en-US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62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9"/>
          <p:cNvSpPr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b="1">
                <a:solidFill>
                  <a:srgbClr val="0070C0"/>
                </a:solidFill>
              </a:rPr>
              <a:t>Thứ  </a:t>
            </a:r>
            <a:r>
              <a:rPr lang="en-US" altLang="en-US" b="1" smtClean="0">
                <a:solidFill>
                  <a:srgbClr val="0070C0"/>
                </a:solidFill>
              </a:rPr>
              <a:t>sáu, </a:t>
            </a:r>
            <a:r>
              <a:rPr lang="en-US" altLang="en-US" b="1">
                <a:solidFill>
                  <a:srgbClr val="0070C0"/>
                </a:solidFill>
              </a:rPr>
              <a:t>ngày </a:t>
            </a:r>
            <a:r>
              <a:rPr lang="en-US" altLang="en-US" b="1" smtClean="0">
                <a:solidFill>
                  <a:srgbClr val="0070C0"/>
                </a:solidFill>
              </a:rPr>
              <a:t>19 </a:t>
            </a:r>
            <a:r>
              <a:rPr lang="en-US" altLang="en-US" b="1">
                <a:solidFill>
                  <a:srgbClr val="0070C0"/>
                </a:solidFill>
              </a:rPr>
              <a:t>tháng </a:t>
            </a:r>
            <a:r>
              <a:rPr lang="en-US" altLang="en-US" b="1" smtClean="0">
                <a:solidFill>
                  <a:srgbClr val="0070C0"/>
                </a:solidFill>
              </a:rPr>
              <a:t>10 </a:t>
            </a:r>
            <a:r>
              <a:rPr lang="en-US" altLang="en-US" b="1">
                <a:solidFill>
                  <a:srgbClr val="0070C0"/>
                </a:solidFill>
              </a:rPr>
              <a:t>năm </a:t>
            </a:r>
            <a:r>
              <a:rPr lang="en-US" altLang="en-US" b="1" smtClean="0">
                <a:solidFill>
                  <a:srgbClr val="0070C0"/>
                </a:solidFill>
              </a:rPr>
              <a:t>2018</a:t>
            </a:r>
            <a:endParaRPr lang="en-US" altLang="en-US" b="1">
              <a:solidFill>
                <a:srgbClr val="0070C0"/>
              </a:solidFill>
            </a:endParaRPr>
          </a:p>
        </p:txBody>
      </p:sp>
      <p:sp>
        <p:nvSpPr>
          <p:cNvPr id="4" name="Rectangle 61"/>
          <p:cNvSpPr>
            <a:spLocks noChangeArrowheads="1"/>
          </p:cNvSpPr>
          <p:nvPr/>
        </p:nvSpPr>
        <p:spPr bwMode="auto">
          <a:xfrm>
            <a:off x="228600" y="519113"/>
            <a:ext cx="8915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b="1" smtClean="0">
                <a:solidFill>
                  <a:srgbClr val="0000CC"/>
                </a:solidFill>
              </a:rPr>
              <a:t>BÀI 3: TÌM HIỂU THẺ VIEW, THAY ĐỔI KÍCH THƯỚC TRANG VẼ</a:t>
            </a:r>
            <a:endParaRPr lang="en-US" altLang="en-US" b="1">
              <a:solidFill>
                <a:srgbClr val="0000CC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24212" y="2057400"/>
            <a:ext cx="9174306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Chương trình Paint cho phép em sử dụng một số phím tắt:</a:t>
            </a:r>
          </a:p>
          <a:p>
            <a:pPr marL="285750" indent="-285750" eaLnBrk="1" hangingPunct="1">
              <a:buFontTx/>
              <a:buChar char="-"/>
              <a:defRPr/>
            </a:pP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Chọn toàn bộ bài vẽ: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Ctrl + A</a:t>
            </a:r>
          </a:p>
          <a:p>
            <a:pPr marL="285750" indent="-285750" eaLnBrk="1" hangingPunct="1">
              <a:buFontTx/>
              <a:buChar char="-"/>
              <a:defRPr/>
            </a:pP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Sao chép vùng được chọn: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Ctrl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  <a:p>
            <a:pPr marL="285750" indent="-285750" eaLnBrk="1" hangingPunct="1">
              <a:buFontTx/>
              <a:buChar char="-"/>
              <a:defRPr/>
            </a:pPr>
            <a:r>
              <a:rPr lang="en-US" sz="2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Dán vùng được chọn: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Ctrl + V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eaLnBrk="1" hangingPunct="1">
              <a:buFontTx/>
              <a:buChar char="-"/>
              <a:defRPr/>
            </a:pP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Lưu bài vẽ: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Ctrl + S</a:t>
            </a:r>
          </a:p>
        </p:txBody>
      </p:sp>
      <p:pic>
        <p:nvPicPr>
          <p:cNvPr id="5" name="Picture 2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0525" y="4191000"/>
            <a:ext cx="742950" cy="819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860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9"/>
          <p:cNvSpPr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b="1">
                <a:solidFill>
                  <a:srgbClr val="0070C0"/>
                </a:solidFill>
              </a:rPr>
              <a:t>Thứ  </a:t>
            </a:r>
            <a:r>
              <a:rPr lang="en-US" altLang="en-US" b="1" smtClean="0">
                <a:solidFill>
                  <a:srgbClr val="0070C0"/>
                </a:solidFill>
              </a:rPr>
              <a:t>sáu, </a:t>
            </a:r>
            <a:r>
              <a:rPr lang="en-US" altLang="en-US" b="1">
                <a:solidFill>
                  <a:srgbClr val="0070C0"/>
                </a:solidFill>
              </a:rPr>
              <a:t>ngày </a:t>
            </a:r>
            <a:r>
              <a:rPr lang="en-US" altLang="en-US" b="1" smtClean="0">
                <a:solidFill>
                  <a:srgbClr val="0070C0"/>
                </a:solidFill>
              </a:rPr>
              <a:t>19 </a:t>
            </a:r>
            <a:r>
              <a:rPr lang="en-US" altLang="en-US" b="1">
                <a:solidFill>
                  <a:srgbClr val="0070C0"/>
                </a:solidFill>
              </a:rPr>
              <a:t>tháng </a:t>
            </a:r>
            <a:r>
              <a:rPr lang="en-US" altLang="en-US" b="1" smtClean="0">
                <a:solidFill>
                  <a:srgbClr val="0070C0"/>
                </a:solidFill>
              </a:rPr>
              <a:t>10 </a:t>
            </a:r>
            <a:r>
              <a:rPr lang="en-US" altLang="en-US" b="1">
                <a:solidFill>
                  <a:srgbClr val="0070C0"/>
                </a:solidFill>
              </a:rPr>
              <a:t>năm </a:t>
            </a:r>
            <a:r>
              <a:rPr lang="en-US" altLang="en-US" b="1" smtClean="0">
                <a:solidFill>
                  <a:srgbClr val="0070C0"/>
                </a:solidFill>
              </a:rPr>
              <a:t>2018</a:t>
            </a:r>
            <a:endParaRPr lang="en-US" altLang="en-US" b="1">
              <a:solidFill>
                <a:srgbClr val="0070C0"/>
              </a:solidFill>
            </a:endParaRPr>
          </a:p>
        </p:txBody>
      </p:sp>
      <p:sp>
        <p:nvSpPr>
          <p:cNvPr id="4" name="Rectangle 61"/>
          <p:cNvSpPr>
            <a:spLocks noChangeArrowheads="1"/>
          </p:cNvSpPr>
          <p:nvPr/>
        </p:nvSpPr>
        <p:spPr bwMode="auto">
          <a:xfrm>
            <a:off x="228600" y="519113"/>
            <a:ext cx="8915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b="1" smtClean="0">
                <a:solidFill>
                  <a:srgbClr val="0000CC"/>
                </a:solidFill>
              </a:rPr>
              <a:t>BÀI 3: TÌM HIỂU THẺ VIEW, THAY ĐỔI KÍCH THƯỚC TRANG VẼ</a:t>
            </a:r>
            <a:endParaRPr lang="en-US" altLang="en-US" b="1">
              <a:solidFill>
                <a:srgbClr val="0000CC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2400" y="1447800"/>
            <a:ext cx="45656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altLang="en-US" sz="28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Trò chơi: “</a:t>
            </a:r>
            <a:r>
              <a:rPr lang="en-US" altLang="en-US" sz="28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 ô chữ</a:t>
            </a:r>
            <a:r>
              <a:rPr lang="en-US" altLang="en-US" sz="28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US" altLang="en-US" sz="2800" b="1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0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449166"/>
              </p:ext>
            </p:extLst>
          </p:nvPr>
        </p:nvGraphicFramePr>
        <p:xfrm>
          <a:off x="2841347" y="5171313"/>
          <a:ext cx="3467100" cy="457200"/>
        </p:xfrm>
        <a:graphic>
          <a:graphicData uri="http://schemas.openxmlformats.org/drawingml/2006/table">
            <a:tbl>
              <a:tblPr/>
              <a:tblGrid>
                <a:gridCol w="495300"/>
                <a:gridCol w="495300"/>
                <a:gridCol w="495300"/>
                <a:gridCol w="495300"/>
                <a:gridCol w="495300"/>
                <a:gridCol w="495300"/>
                <a:gridCol w="495300"/>
              </a:tblGrid>
              <a:tr h="381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Verdana" panose="020B0604030504040204" pitchFamily="34" charset="0"/>
                        </a:rPr>
                        <a:t>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Verdana" panose="020B0604030504040204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Verdana" panose="020B0604030504040204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Verdana" panose="020B0604030504040204" pitchFamily="34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Verdana" panose="020B0604030504040204" pitchFamily="34" charset="0"/>
                        </a:rPr>
                        <a:t>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Verdana" panose="020B0604030504040204" pitchFamily="34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1" name="Group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3749042"/>
              </p:ext>
            </p:extLst>
          </p:nvPr>
        </p:nvGraphicFramePr>
        <p:xfrm>
          <a:off x="2815256" y="5106037"/>
          <a:ext cx="3467100" cy="533400"/>
        </p:xfrm>
        <a:graphic>
          <a:graphicData uri="http://schemas.openxmlformats.org/drawingml/2006/table">
            <a:tbl>
              <a:tblPr/>
              <a:tblGrid>
                <a:gridCol w="495300"/>
                <a:gridCol w="495300"/>
                <a:gridCol w="495300"/>
                <a:gridCol w="495300"/>
                <a:gridCol w="495300"/>
                <a:gridCol w="495300"/>
                <a:gridCol w="495300"/>
              </a:tblGrid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  <p:sp>
        <p:nvSpPr>
          <p:cNvPr id="52" name="Oval 38"/>
          <p:cNvSpPr>
            <a:spLocks noChangeArrowheads="1"/>
          </p:cNvSpPr>
          <p:nvPr/>
        </p:nvSpPr>
        <p:spPr bwMode="auto">
          <a:xfrm>
            <a:off x="974997" y="5181600"/>
            <a:ext cx="457200" cy="4572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bg2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b="1" smtClean="0">
                <a:solidFill>
                  <a:srgbClr val="FF0000"/>
                </a:solidFill>
                <a:latin typeface="Arial" panose="020B0604020202020204" pitchFamily="34" charset="0"/>
              </a:rPr>
              <a:t>4</a:t>
            </a:r>
            <a:endParaRPr lang="en-US" altLang="en-US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3" name="Oval 39"/>
          <p:cNvSpPr>
            <a:spLocks noChangeArrowheads="1"/>
          </p:cNvSpPr>
          <p:nvPr/>
        </p:nvSpPr>
        <p:spPr bwMode="auto">
          <a:xfrm>
            <a:off x="6623303" y="5099545"/>
            <a:ext cx="457200" cy="4572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bg2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b="1" smtClean="0">
                <a:solidFill>
                  <a:srgbClr val="FF0000"/>
                </a:solidFill>
                <a:latin typeface="Arial" panose="020B0604020202020204" pitchFamily="34" charset="0"/>
              </a:rPr>
              <a:t>ĐA4</a:t>
            </a:r>
            <a:endParaRPr lang="en-US" altLang="en-US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4" name="AutoShape 40"/>
          <p:cNvSpPr>
            <a:spLocks noChangeArrowheads="1"/>
          </p:cNvSpPr>
          <p:nvPr/>
        </p:nvSpPr>
        <p:spPr bwMode="auto">
          <a:xfrm>
            <a:off x="1024128" y="2278187"/>
            <a:ext cx="6324600" cy="7620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FFFF"/>
              </a:gs>
              <a:gs pos="50000">
                <a:schemeClr val="bg1"/>
              </a:gs>
              <a:gs pos="100000">
                <a:srgbClr val="CCFFFF"/>
              </a:gs>
            </a:gsLst>
            <a:lin ang="5400000" scaled="1"/>
          </a:gradFill>
          <a:ln w="9525" algn="ctr">
            <a:solidFill>
              <a:srgbClr val="8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/>
            <a:endParaRPr lang="en-US" altLang="en-US" sz="2400" i="1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55" name="Line 41"/>
          <p:cNvSpPr>
            <a:spLocks noChangeShapeType="1"/>
          </p:cNvSpPr>
          <p:nvPr/>
        </p:nvSpPr>
        <p:spPr bwMode="auto">
          <a:xfrm>
            <a:off x="0" y="3095319"/>
            <a:ext cx="82296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AutoShape 42"/>
          <p:cNvSpPr>
            <a:spLocks noChangeArrowheads="1"/>
          </p:cNvSpPr>
          <p:nvPr/>
        </p:nvSpPr>
        <p:spPr bwMode="auto">
          <a:xfrm>
            <a:off x="1067419" y="2277876"/>
            <a:ext cx="6324600" cy="7620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FFFF"/>
              </a:gs>
              <a:gs pos="50000">
                <a:schemeClr val="bg1"/>
              </a:gs>
              <a:gs pos="100000">
                <a:srgbClr val="CCFFFF"/>
              </a:gs>
            </a:gsLst>
            <a:lin ang="5400000" scaled="1"/>
          </a:gradFill>
          <a:ln w="9525" algn="ctr">
            <a:solidFill>
              <a:srgbClr val="8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/>
            <a:r>
              <a:rPr lang="en-US" altLang="en-US" sz="2600" smtClean="0">
                <a:solidFill>
                  <a:srgbClr val="0000CC"/>
                </a:solidFill>
                <a:latin typeface="Arial" panose="020B0604020202020204" pitchFamily="34" charset="0"/>
              </a:rPr>
              <a:t>Để thay đổi kích thước trang vẽ, </a:t>
            </a:r>
            <a:endParaRPr lang="en-US" altLang="en-US" sz="2600" dirty="0">
              <a:solidFill>
                <a:srgbClr val="0000CC"/>
              </a:solidFill>
              <a:latin typeface="Arial" panose="020B0604020202020204" pitchFamily="34" charset="0"/>
            </a:endParaRPr>
          </a:p>
          <a:p>
            <a:pPr algn="ctr" eaLnBrk="0" hangingPunct="0"/>
            <a:r>
              <a:rPr lang="en-US" altLang="en-US" sz="2600" err="1">
                <a:solidFill>
                  <a:srgbClr val="0000CC"/>
                </a:solidFill>
                <a:latin typeface="Arial" panose="020B0604020202020204" pitchFamily="34" charset="0"/>
              </a:rPr>
              <a:t>em</a:t>
            </a:r>
            <a:r>
              <a:rPr lang="en-US" altLang="en-US" sz="2600">
                <a:solidFill>
                  <a:srgbClr val="0000CC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600" smtClean="0">
                <a:solidFill>
                  <a:srgbClr val="0000CC"/>
                </a:solidFill>
                <a:latin typeface="Arial" panose="020B0604020202020204" pitchFamily="34" charset="0"/>
              </a:rPr>
              <a:t>nhấn giữ </a:t>
            </a:r>
            <a:r>
              <a:rPr lang="en-US" altLang="en-US" sz="2600" dirty="0" err="1">
                <a:solidFill>
                  <a:srgbClr val="0000CC"/>
                </a:solidFill>
                <a:latin typeface="Arial" panose="020B0604020202020204" pitchFamily="34" charset="0"/>
              </a:rPr>
              <a:t>nút</a:t>
            </a:r>
            <a:r>
              <a:rPr lang="en-US" altLang="en-US" sz="2600" dirty="0">
                <a:solidFill>
                  <a:srgbClr val="0000CC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0000CC"/>
                </a:solidFill>
                <a:latin typeface="Arial" panose="020B0604020202020204" pitchFamily="34" charset="0"/>
              </a:rPr>
              <a:t>chuột</a:t>
            </a:r>
            <a:r>
              <a:rPr lang="en-US" altLang="en-US" sz="2600" dirty="0">
                <a:solidFill>
                  <a:srgbClr val="0000CC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0000CC"/>
                </a:solidFill>
                <a:latin typeface="Arial" panose="020B0604020202020204" pitchFamily="34" charset="0"/>
              </a:rPr>
              <a:t>nào</a:t>
            </a:r>
            <a:r>
              <a:rPr lang="en-US" altLang="en-US" sz="2600" dirty="0">
                <a:solidFill>
                  <a:srgbClr val="0000CC"/>
                </a:solidFill>
                <a:latin typeface="Arial" panose="020B0604020202020204" pitchFamily="34" charset="0"/>
              </a:rPr>
              <a:t>?</a:t>
            </a:r>
          </a:p>
        </p:txBody>
      </p:sp>
      <p:graphicFrame>
        <p:nvGraphicFramePr>
          <p:cNvPr id="57" name="Group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488241"/>
              </p:ext>
            </p:extLst>
          </p:nvPr>
        </p:nvGraphicFramePr>
        <p:xfrm>
          <a:off x="2328954" y="4583091"/>
          <a:ext cx="1981200" cy="457200"/>
        </p:xfrm>
        <a:graphic>
          <a:graphicData uri="http://schemas.openxmlformats.org/drawingml/2006/table">
            <a:tbl>
              <a:tblPr/>
              <a:tblGrid>
                <a:gridCol w="495300"/>
                <a:gridCol w="495300"/>
                <a:gridCol w="495300"/>
                <a:gridCol w="495300"/>
              </a:tblGrid>
              <a:tr h="381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Verdana" panose="020B0604030504040204" pitchFamily="34" charset="0"/>
                        </a:rPr>
                        <a:t>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Verdana" panose="020B0604030504040204" pitchFamily="34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Verdana" panose="020B0604030504040204" pitchFamily="34" charset="0"/>
                        </a:rPr>
                        <a:t>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8" name="Group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9516103"/>
              </p:ext>
            </p:extLst>
          </p:nvPr>
        </p:nvGraphicFramePr>
        <p:xfrm>
          <a:off x="2348752" y="4611666"/>
          <a:ext cx="1981200" cy="457200"/>
        </p:xfrm>
        <a:graphic>
          <a:graphicData uri="http://schemas.openxmlformats.org/drawingml/2006/table">
            <a:tbl>
              <a:tblPr/>
              <a:tblGrid>
                <a:gridCol w="495300"/>
                <a:gridCol w="495300"/>
                <a:gridCol w="495300"/>
                <a:gridCol w="495300"/>
              </a:tblGrid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9" name="Group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402021"/>
              </p:ext>
            </p:extLst>
          </p:nvPr>
        </p:nvGraphicFramePr>
        <p:xfrm>
          <a:off x="2375647" y="4611665"/>
          <a:ext cx="1981200" cy="521265"/>
        </p:xfrm>
        <a:graphic>
          <a:graphicData uri="http://schemas.openxmlformats.org/drawingml/2006/table">
            <a:tbl>
              <a:tblPr/>
              <a:tblGrid>
                <a:gridCol w="1981200"/>
              </a:tblGrid>
              <a:tr h="5212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60" name="Oval 97"/>
          <p:cNvSpPr>
            <a:spLocks noChangeArrowheads="1"/>
          </p:cNvSpPr>
          <p:nvPr/>
        </p:nvSpPr>
        <p:spPr bwMode="auto">
          <a:xfrm>
            <a:off x="990600" y="4611666"/>
            <a:ext cx="457200" cy="4572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bg2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b="1" smtClean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endParaRPr lang="en-US" altLang="en-US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61" name="Oval 98"/>
          <p:cNvSpPr>
            <a:spLocks noChangeArrowheads="1"/>
          </p:cNvSpPr>
          <p:nvPr/>
        </p:nvSpPr>
        <p:spPr bwMode="auto">
          <a:xfrm>
            <a:off x="6623303" y="4569038"/>
            <a:ext cx="457200" cy="4572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bg2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b="1" smtClean="0">
                <a:solidFill>
                  <a:srgbClr val="FF0000"/>
                </a:solidFill>
                <a:latin typeface="Arial" panose="020B0604020202020204" pitchFamily="34" charset="0"/>
              </a:rPr>
              <a:t>ĐA3</a:t>
            </a:r>
            <a:endParaRPr lang="en-US" altLang="en-US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62" name="AutoShape 99"/>
          <p:cNvSpPr>
            <a:spLocks noChangeArrowheads="1"/>
          </p:cNvSpPr>
          <p:nvPr/>
        </p:nvSpPr>
        <p:spPr bwMode="auto">
          <a:xfrm>
            <a:off x="1067419" y="2277876"/>
            <a:ext cx="6324600" cy="7620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FFFF"/>
              </a:gs>
              <a:gs pos="50000">
                <a:schemeClr val="bg1"/>
              </a:gs>
              <a:gs pos="100000">
                <a:srgbClr val="CCFFFF"/>
              </a:gs>
            </a:gsLst>
            <a:lin ang="5400000" scaled="1"/>
          </a:gradFill>
          <a:ln w="9525" algn="ctr">
            <a:solidFill>
              <a:srgbClr val="8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altLang="en-US" sz="2400" smtClean="0">
                <a:solidFill>
                  <a:srgbClr val="0000CC"/>
                </a:solidFill>
                <a:latin typeface="Arial" panose="020B0604020202020204" pitchFamily="34" charset="0"/>
              </a:rPr>
              <a:t>Bài </a:t>
            </a:r>
            <a:r>
              <a:rPr lang="en-US" altLang="en-US" sz="2400" dirty="0" err="1">
                <a:solidFill>
                  <a:srgbClr val="0000CC"/>
                </a:solidFill>
                <a:latin typeface="Arial" panose="020B0604020202020204" pitchFamily="34" charset="0"/>
              </a:rPr>
              <a:t>học</a:t>
            </a:r>
            <a:r>
              <a:rPr lang="en-US" altLang="en-US" sz="2400" dirty="0">
                <a:solidFill>
                  <a:srgbClr val="0000CC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Arial" panose="020B0604020202020204" pitchFamily="34" charset="0"/>
              </a:rPr>
              <a:t>hôm</a:t>
            </a:r>
            <a:r>
              <a:rPr lang="en-US" altLang="en-US" sz="2400" dirty="0">
                <a:solidFill>
                  <a:srgbClr val="0000CC"/>
                </a:solidFill>
                <a:latin typeface="Arial" panose="020B0604020202020204" pitchFamily="34" charset="0"/>
              </a:rPr>
              <a:t> nay </a:t>
            </a:r>
            <a:r>
              <a:rPr lang="en-US" altLang="en-US" sz="2400" dirty="0" err="1">
                <a:solidFill>
                  <a:srgbClr val="0000CC"/>
                </a:solidFill>
                <a:latin typeface="Arial" panose="020B0604020202020204" pitchFamily="34" charset="0"/>
              </a:rPr>
              <a:t>em</a:t>
            </a:r>
            <a:r>
              <a:rPr lang="en-US" altLang="en-US" sz="2400" dirty="0">
                <a:solidFill>
                  <a:srgbClr val="0000CC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Arial" panose="020B0604020202020204" pitchFamily="34" charset="0"/>
              </a:rPr>
              <a:t>tìm</a:t>
            </a:r>
            <a:r>
              <a:rPr lang="en-US" altLang="en-US" sz="2400" dirty="0">
                <a:solidFill>
                  <a:srgbClr val="0000CC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Arial" panose="020B0604020202020204" pitchFamily="34" charset="0"/>
              </a:rPr>
              <a:t>hiểu</a:t>
            </a:r>
            <a:r>
              <a:rPr lang="en-US" altLang="en-US" sz="2400" dirty="0">
                <a:solidFill>
                  <a:srgbClr val="0000CC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Arial" panose="020B0604020202020204" pitchFamily="34" charset="0"/>
              </a:rPr>
              <a:t>thẻ</a:t>
            </a:r>
            <a:r>
              <a:rPr lang="en-US" altLang="en-US" sz="2400" dirty="0">
                <a:solidFill>
                  <a:srgbClr val="0000CC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Arial" panose="020B0604020202020204" pitchFamily="34" charset="0"/>
              </a:rPr>
              <a:t>gì</a:t>
            </a:r>
            <a:r>
              <a:rPr lang="en-US" altLang="en-US" sz="2400" dirty="0">
                <a:solidFill>
                  <a:srgbClr val="0000CC"/>
                </a:solidFill>
                <a:latin typeface="Arial" panose="020B0604020202020204" pitchFamily="34" charset="0"/>
              </a:rPr>
              <a:t>?</a:t>
            </a:r>
          </a:p>
        </p:txBody>
      </p:sp>
      <p:graphicFrame>
        <p:nvGraphicFramePr>
          <p:cNvPr id="63" name="Group 1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6272674"/>
              </p:ext>
            </p:extLst>
          </p:nvPr>
        </p:nvGraphicFramePr>
        <p:xfrm>
          <a:off x="1851495" y="4015118"/>
          <a:ext cx="2476500" cy="457200"/>
        </p:xfrm>
        <a:graphic>
          <a:graphicData uri="http://schemas.openxmlformats.org/drawingml/2006/table">
            <a:tbl>
              <a:tblPr/>
              <a:tblGrid>
                <a:gridCol w="495300"/>
                <a:gridCol w="495300"/>
                <a:gridCol w="495300"/>
                <a:gridCol w="495300"/>
                <a:gridCol w="495300"/>
              </a:tblGrid>
              <a:tr h="381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Verdana" panose="020B0604030504040204" pitchFamily="34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Verdana" panose="020B0604030504040204" pitchFamily="34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Verdana" panose="020B0604030504040204" pitchFamily="34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Verdana" panose="020B0604030504040204" pitchFamily="34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4" name="Group 1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6736414"/>
              </p:ext>
            </p:extLst>
          </p:nvPr>
        </p:nvGraphicFramePr>
        <p:xfrm>
          <a:off x="1857219" y="4004005"/>
          <a:ext cx="2476500" cy="522288"/>
        </p:xfrm>
        <a:graphic>
          <a:graphicData uri="http://schemas.openxmlformats.org/drawingml/2006/table">
            <a:tbl>
              <a:tblPr/>
              <a:tblGrid>
                <a:gridCol w="495300"/>
                <a:gridCol w="495300"/>
                <a:gridCol w="495300"/>
                <a:gridCol w="495300"/>
                <a:gridCol w="495300"/>
              </a:tblGrid>
              <a:tr h="522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5" name="Group 1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984488"/>
              </p:ext>
            </p:extLst>
          </p:nvPr>
        </p:nvGraphicFramePr>
        <p:xfrm>
          <a:off x="1857153" y="4022358"/>
          <a:ext cx="2476500" cy="589308"/>
        </p:xfrm>
        <a:graphic>
          <a:graphicData uri="http://schemas.openxmlformats.org/drawingml/2006/table">
            <a:tbl>
              <a:tblPr/>
              <a:tblGrid>
                <a:gridCol w="2476500"/>
              </a:tblGrid>
              <a:tr h="58930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66" name="Oval 142"/>
          <p:cNvSpPr>
            <a:spLocks noChangeArrowheads="1"/>
          </p:cNvSpPr>
          <p:nvPr/>
        </p:nvSpPr>
        <p:spPr bwMode="auto">
          <a:xfrm>
            <a:off x="974997" y="4022358"/>
            <a:ext cx="457200" cy="4572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bg2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b="1" smtClean="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endParaRPr lang="en-US" altLang="en-US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67" name="Oval 143"/>
          <p:cNvSpPr>
            <a:spLocks noChangeArrowheads="1"/>
          </p:cNvSpPr>
          <p:nvPr/>
        </p:nvSpPr>
        <p:spPr bwMode="auto">
          <a:xfrm>
            <a:off x="6566647" y="4038600"/>
            <a:ext cx="457200" cy="4572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bg2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b="1" smtClean="0">
                <a:solidFill>
                  <a:srgbClr val="FF0000"/>
                </a:solidFill>
                <a:latin typeface="Arial" panose="020B0604020202020204" pitchFamily="34" charset="0"/>
              </a:rPr>
              <a:t>ĐA2</a:t>
            </a:r>
            <a:endParaRPr lang="en-US" altLang="en-US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68" name="Group 1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778048"/>
              </p:ext>
            </p:extLst>
          </p:nvPr>
        </p:nvGraphicFramePr>
        <p:xfrm>
          <a:off x="2350351" y="5716651"/>
          <a:ext cx="3031746" cy="457200"/>
        </p:xfrm>
        <a:graphic>
          <a:graphicData uri="http://schemas.openxmlformats.org/drawingml/2006/table">
            <a:tbl>
              <a:tblPr/>
              <a:tblGrid>
                <a:gridCol w="505291"/>
                <a:gridCol w="505291"/>
                <a:gridCol w="505291"/>
                <a:gridCol w="505291"/>
                <a:gridCol w="505291"/>
                <a:gridCol w="505291"/>
              </a:tblGrid>
              <a:tr h="381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Verdana" panose="020B0604030504040204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Verdana" panose="020B0604030504040204" pitchFamily="34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Verdana" panose="020B0604030504040204" pitchFamily="34" charset="0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Verdana" panose="020B0604030504040204" pitchFamily="34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Verdana" panose="020B0604030504040204" pitchFamily="34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9" name="Group 1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9795547"/>
              </p:ext>
            </p:extLst>
          </p:nvPr>
        </p:nvGraphicFramePr>
        <p:xfrm>
          <a:off x="2397969" y="5703779"/>
          <a:ext cx="3027426" cy="457200"/>
        </p:xfrm>
        <a:graphic>
          <a:graphicData uri="http://schemas.openxmlformats.org/drawingml/2006/table">
            <a:tbl>
              <a:tblPr/>
              <a:tblGrid>
                <a:gridCol w="504571"/>
                <a:gridCol w="504571"/>
                <a:gridCol w="504571"/>
                <a:gridCol w="504571"/>
                <a:gridCol w="504571"/>
                <a:gridCol w="504571"/>
              </a:tblGrid>
              <a:tr h="381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0" name="Group 1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453920"/>
              </p:ext>
            </p:extLst>
          </p:nvPr>
        </p:nvGraphicFramePr>
        <p:xfrm>
          <a:off x="2339413" y="5690332"/>
          <a:ext cx="3062730" cy="462280"/>
        </p:xfrm>
        <a:graphic>
          <a:graphicData uri="http://schemas.openxmlformats.org/drawingml/2006/table">
            <a:tbl>
              <a:tblPr/>
              <a:tblGrid>
                <a:gridCol w="3062730"/>
              </a:tblGrid>
              <a:tr h="4622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71" name="Oval 192"/>
          <p:cNvSpPr>
            <a:spLocks noChangeArrowheads="1"/>
          </p:cNvSpPr>
          <p:nvPr/>
        </p:nvSpPr>
        <p:spPr bwMode="auto">
          <a:xfrm>
            <a:off x="974997" y="5715000"/>
            <a:ext cx="457200" cy="4572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bg2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b="1" smtClean="0">
                <a:solidFill>
                  <a:srgbClr val="FF0000"/>
                </a:solidFill>
                <a:latin typeface="Arial" panose="020B0604020202020204" pitchFamily="34" charset="0"/>
              </a:rPr>
              <a:t>5</a:t>
            </a:r>
            <a:endParaRPr lang="en-US" altLang="en-US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72" name="Oval 193"/>
          <p:cNvSpPr>
            <a:spLocks noChangeArrowheads="1"/>
          </p:cNvSpPr>
          <p:nvPr/>
        </p:nvSpPr>
        <p:spPr bwMode="auto">
          <a:xfrm>
            <a:off x="6633882" y="5715000"/>
            <a:ext cx="457200" cy="4572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bg2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b="1" smtClean="0">
                <a:solidFill>
                  <a:srgbClr val="FF0000"/>
                </a:solidFill>
                <a:latin typeface="Arial" panose="020B0604020202020204" pitchFamily="34" charset="0"/>
              </a:rPr>
              <a:t>ĐA5</a:t>
            </a:r>
            <a:endParaRPr lang="en-US" altLang="en-US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73" name="Group 1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826539"/>
              </p:ext>
            </p:extLst>
          </p:nvPr>
        </p:nvGraphicFramePr>
        <p:xfrm>
          <a:off x="2790410" y="3470369"/>
          <a:ext cx="2688980" cy="457200"/>
        </p:xfrm>
        <a:graphic>
          <a:graphicData uri="http://schemas.openxmlformats.org/drawingml/2006/table">
            <a:tbl>
              <a:tblPr/>
              <a:tblGrid>
                <a:gridCol w="519061"/>
                <a:gridCol w="519061"/>
                <a:gridCol w="519061"/>
                <a:gridCol w="671092"/>
                <a:gridCol w="460705"/>
              </a:tblGrid>
              <a:tr h="4401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Verdana" panose="020B0604030504040204" pitchFamily="34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Verdana" panose="020B0604030504040204" pitchFamily="34" charset="0"/>
                        </a:rPr>
                        <a:t>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Verdana" panose="020B0604030504040204" pitchFamily="34" charset="0"/>
                        </a:rPr>
                        <a:t>M</a:t>
                      </a: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Verdana" panose="020B0604030504040204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4" name="Group 2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587696"/>
              </p:ext>
            </p:extLst>
          </p:nvPr>
        </p:nvGraphicFramePr>
        <p:xfrm>
          <a:off x="2829761" y="3454389"/>
          <a:ext cx="2653810" cy="457200"/>
        </p:xfrm>
        <a:graphic>
          <a:graphicData uri="http://schemas.openxmlformats.org/drawingml/2006/table">
            <a:tbl>
              <a:tblPr/>
              <a:tblGrid>
                <a:gridCol w="530762"/>
                <a:gridCol w="530762"/>
                <a:gridCol w="530762"/>
                <a:gridCol w="530762"/>
                <a:gridCol w="530762"/>
              </a:tblGrid>
              <a:tr h="381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5" name="Group 2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503777"/>
              </p:ext>
            </p:extLst>
          </p:nvPr>
        </p:nvGraphicFramePr>
        <p:xfrm>
          <a:off x="2787419" y="3463365"/>
          <a:ext cx="2681655" cy="566045"/>
        </p:xfrm>
        <a:graphic>
          <a:graphicData uri="http://schemas.openxmlformats.org/drawingml/2006/table">
            <a:tbl>
              <a:tblPr/>
              <a:tblGrid>
                <a:gridCol w="2681655"/>
              </a:tblGrid>
              <a:tr h="5660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76" name="Oval 266"/>
          <p:cNvSpPr>
            <a:spLocks noChangeArrowheads="1"/>
          </p:cNvSpPr>
          <p:nvPr/>
        </p:nvSpPr>
        <p:spPr bwMode="auto">
          <a:xfrm>
            <a:off x="980690" y="3429000"/>
            <a:ext cx="457200" cy="4572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bg2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b="1" smtClean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endParaRPr lang="en-US" altLang="en-US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77" name="Oval 267"/>
          <p:cNvSpPr>
            <a:spLocks noChangeArrowheads="1"/>
          </p:cNvSpPr>
          <p:nvPr/>
        </p:nvSpPr>
        <p:spPr bwMode="auto">
          <a:xfrm>
            <a:off x="6553200" y="3427495"/>
            <a:ext cx="457200" cy="4572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bg2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b="1" smtClean="0">
                <a:solidFill>
                  <a:srgbClr val="FF0000"/>
                </a:solidFill>
                <a:latin typeface="Arial" panose="020B0604020202020204" pitchFamily="34" charset="0"/>
              </a:rPr>
              <a:t>ĐA1</a:t>
            </a:r>
            <a:endParaRPr lang="en-US" altLang="en-US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78" name="AutoShape 268"/>
          <p:cNvSpPr>
            <a:spLocks noChangeArrowheads="1"/>
          </p:cNvSpPr>
          <p:nvPr/>
        </p:nvSpPr>
        <p:spPr bwMode="auto">
          <a:xfrm>
            <a:off x="1067419" y="2293076"/>
            <a:ext cx="6795247" cy="7620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FFFF"/>
              </a:gs>
              <a:gs pos="50000">
                <a:schemeClr val="bg1"/>
              </a:gs>
              <a:gs pos="100000">
                <a:srgbClr val="CCFFFF"/>
              </a:gs>
            </a:gsLst>
            <a:lin ang="5400000" scaled="1"/>
          </a:gradFill>
          <a:ln w="9525" algn="ctr">
            <a:solidFill>
              <a:srgbClr val="8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altLang="en-US" sz="2600" smtClean="0">
                <a:solidFill>
                  <a:srgbClr val="0000CC"/>
                </a:solidFill>
                <a:latin typeface="Arial" panose="020B0604020202020204" pitchFamily="34" charset="0"/>
              </a:rPr>
              <a:t>Để </a:t>
            </a:r>
            <a:r>
              <a:rPr lang="en-US" altLang="en-US" sz="2600" dirty="0" err="1">
                <a:solidFill>
                  <a:srgbClr val="0000CC"/>
                </a:solidFill>
                <a:latin typeface="Arial" panose="020B0604020202020204" pitchFamily="34" charset="0"/>
              </a:rPr>
              <a:t>sao</a:t>
            </a:r>
            <a:r>
              <a:rPr lang="en-US" altLang="en-US" sz="2600" dirty="0">
                <a:solidFill>
                  <a:srgbClr val="0000CC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0000CC"/>
                </a:solidFill>
                <a:latin typeface="Arial" panose="020B0604020202020204" pitchFamily="34" charset="0"/>
              </a:rPr>
              <a:t>chép</a:t>
            </a:r>
            <a:r>
              <a:rPr lang="en-US" altLang="en-US" sz="2600" dirty="0">
                <a:solidFill>
                  <a:srgbClr val="0000CC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0000CC"/>
                </a:solidFill>
                <a:latin typeface="Arial" panose="020B0604020202020204" pitchFamily="34" charset="0"/>
              </a:rPr>
              <a:t>vùng</a:t>
            </a:r>
            <a:r>
              <a:rPr lang="en-US" altLang="en-US" sz="2600" dirty="0">
                <a:solidFill>
                  <a:srgbClr val="0000CC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0000CC"/>
                </a:solidFill>
                <a:latin typeface="Arial" panose="020B0604020202020204" pitchFamily="34" charset="0"/>
              </a:rPr>
              <a:t>được</a:t>
            </a:r>
            <a:r>
              <a:rPr lang="en-US" altLang="en-US" sz="2600" dirty="0">
                <a:solidFill>
                  <a:srgbClr val="0000CC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0000CC"/>
                </a:solidFill>
                <a:latin typeface="Arial" panose="020B0604020202020204" pitchFamily="34" charset="0"/>
              </a:rPr>
              <a:t>chọn</a:t>
            </a:r>
            <a:r>
              <a:rPr lang="en-US" altLang="en-US" sz="2600" dirty="0">
                <a:solidFill>
                  <a:srgbClr val="0000CC"/>
                </a:solidFill>
                <a:latin typeface="Arial" panose="020B0604020202020204" pitchFamily="34" charset="0"/>
              </a:rPr>
              <a:t>, </a:t>
            </a:r>
            <a:r>
              <a:rPr lang="en-US" altLang="en-US" sz="2600" dirty="0" err="1" smtClean="0">
                <a:solidFill>
                  <a:srgbClr val="0000CC"/>
                </a:solidFill>
                <a:latin typeface="Arial" panose="020B0604020202020204" pitchFamily="34" charset="0"/>
              </a:rPr>
              <a:t>em</a:t>
            </a:r>
            <a:r>
              <a:rPr lang="en-US" altLang="en-US" sz="2600" dirty="0" smtClean="0">
                <a:solidFill>
                  <a:srgbClr val="0000CC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600" err="1" smtClean="0">
                <a:solidFill>
                  <a:srgbClr val="0000CC"/>
                </a:solidFill>
                <a:latin typeface="Arial" panose="020B0604020202020204" pitchFamily="34" charset="0"/>
              </a:rPr>
              <a:t>nhấn</a:t>
            </a:r>
            <a:r>
              <a:rPr lang="en-US" altLang="en-US" sz="2600" smtClean="0">
                <a:solidFill>
                  <a:srgbClr val="0000CC"/>
                </a:solidFill>
                <a:latin typeface="Arial" panose="020B0604020202020204" pitchFamily="34" charset="0"/>
              </a:rPr>
              <a:t> giữ phím </a:t>
            </a:r>
            <a:r>
              <a:rPr lang="en-US" altLang="en-US" sz="2600" dirty="0" smtClean="0">
                <a:solidFill>
                  <a:srgbClr val="0000CC"/>
                </a:solidFill>
                <a:latin typeface="Arial" panose="020B0604020202020204" pitchFamily="34" charset="0"/>
              </a:rPr>
              <a:t>Ctrl </a:t>
            </a:r>
            <a:r>
              <a:rPr lang="en-US" altLang="en-US" sz="2600" err="1" smtClean="0">
                <a:solidFill>
                  <a:srgbClr val="0000CC"/>
                </a:solidFill>
                <a:latin typeface="Arial" panose="020B0604020202020204" pitchFamily="34" charset="0"/>
              </a:rPr>
              <a:t>và</a:t>
            </a:r>
            <a:r>
              <a:rPr lang="en-US" altLang="en-US" sz="2600" smtClean="0">
                <a:solidFill>
                  <a:srgbClr val="0000CC"/>
                </a:solidFill>
                <a:latin typeface="Arial" panose="020B0604020202020204" pitchFamily="34" charset="0"/>
              </a:rPr>
              <a:t> gõ thêm </a:t>
            </a:r>
            <a:r>
              <a:rPr lang="en-US" altLang="en-US" sz="2600" dirty="0" err="1" smtClean="0">
                <a:solidFill>
                  <a:srgbClr val="0000CC"/>
                </a:solidFill>
                <a:latin typeface="Arial" panose="020B0604020202020204" pitchFamily="34" charset="0"/>
              </a:rPr>
              <a:t>phím</a:t>
            </a:r>
            <a:r>
              <a:rPr lang="en-US" altLang="en-US" sz="2600" dirty="0" smtClean="0">
                <a:solidFill>
                  <a:srgbClr val="0000CC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600" dirty="0" err="1" smtClean="0">
                <a:solidFill>
                  <a:srgbClr val="0000CC"/>
                </a:solidFill>
                <a:latin typeface="Arial" panose="020B0604020202020204" pitchFamily="34" charset="0"/>
              </a:rPr>
              <a:t>gì</a:t>
            </a:r>
            <a:r>
              <a:rPr lang="en-US" altLang="en-US" sz="2600" dirty="0" smtClean="0">
                <a:solidFill>
                  <a:srgbClr val="0000CC"/>
                </a:solidFill>
                <a:latin typeface="Arial" panose="020B0604020202020204" pitchFamily="34" charset="0"/>
              </a:rPr>
              <a:t>?</a:t>
            </a:r>
            <a:endParaRPr lang="en-US" altLang="en-US" sz="2600" dirty="0">
              <a:solidFill>
                <a:srgbClr val="0000CC"/>
              </a:solidFill>
              <a:latin typeface="Arial" panose="020B0604020202020204" pitchFamily="34" charset="0"/>
            </a:endParaRPr>
          </a:p>
        </p:txBody>
      </p:sp>
      <p:grpSp>
        <p:nvGrpSpPr>
          <p:cNvPr id="79" name="Group 301"/>
          <p:cNvGrpSpPr>
            <a:grpSpLocks/>
          </p:cNvGrpSpPr>
          <p:nvPr/>
        </p:nvGrpSpPr>
        <p:grpSpPr bwMode="auto">
          <a:xfrm>
            <a:off x="1067419" y="2277876"/>
            <a:ext cx="9631363" cy="1535113"/>
            <a:chOff x="1756" y="50"/>
            <a:chExt cx="6067" cy="967"/>
          </a:xfrm>
        </p:grpSpPr>
        <p:sp>
          <p:nvSpPr>
            <p:cNvPr id="80" name="AutoShape 302"/>
            <p:cNvSpPr>
              <a:spLocks noChangeArrowheads="1"/>
            </p:cNvSpPr>
            <p:nvPr/>
          </p:nvSpPr>
          <p:spPr bwMode="auto">
            <a:xfrm>
              <a:off x="1756" y="50"/>
              <a:ext cx="4880" cy="48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FFFF"/>
                </a:gs>
                <a:gs pos="50000">
                  <a:schemeClr val="bg1"/>
                </a:gs>
                <a:gs pos="100000">
                  <a:srgbClr val="CCFFFF"/>
                </a:gs>
              </a:gsLst>
              <a:lin ang="5400000" scaled="1"/>
            </a:gradFill>
            <a:ln w="9525" algn="ctr">
              <a:solidFill>
                <a:srgbClr val="8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 eaLnBrk="0" hangingPunct="0"/>
              <a:r>
                <a:rPr lang="en-US" altLang="en-US" sz="2600" smtClean="0">
                  <a:solidFill>
                    <a:srgbClr val="0000CC"/>
                  </a:solidFill>
                  <a:latin typeface="Arial" panose="020B0604020202020204" pitchFamily="34" charset="0"/>
                </a:rPr>
                <a:t>Sử </a:t>
              </a:r>
              <a:r>
                <a:rPr lang="en-US" altLang="en-US" sz="2600" dirty="0" err="1" smtClean="0">
                  <a:solidFill>
                    <a:srgbClr val="0000CC"/>
                  </a:solidFill>
                  <a:latin typeface="Arial" panose="020B0604020202020204" pitchFamily="34" charset="0"/>
                </a:rPr>
                <a:t>dụng</a:t>
              </a:r>
              <a:r>
                <a:rPr lang="en-US" altLang="en-US" sz="2600" dirty="0" smtClean="0">
                  <a:solidFill>
                    <a:srgbClr val="0000CC"/>
                  </a:solidFill>
                  <a:latin typeface="Arial" panose="020B0604020202020204" pitchFamily="34" charset="0"/>
                </a:rPr>
                <a:t> </a:t>
              </a:r>
              <a:r>
                <a:rPr lang="en-US" altLang="en-US" sz="2600" dirty="0" err="1" smtClean="0">
                  <a:solidFill>
                    <a:srgbClr val="0000CC"/>
                  </a:solidFill>
                  <a:latin typeface="Arial" panose="020B0604020202020204" pitchFamily="34" charset="0"/>
                </a:rPr>
                <a:t>phím</a:t>
              </a:r>
              <a:r>
                <a:rPr lang="en-US" altLang="en-US" sz="2600" dirty="0" smtClean="0">
                  <a:solidFill>
                    <a:srgbClr val="0000CC"/>
                  </a:solidFill>
                  <a:latin typeface="Arial" panose="020B0604020202020204" pitchFamily="34" charset="0"/>
                </a:rPr>
                <a:t> </a:t>
              </a:r>
              <a:r>
                <a:rPr lang="en-US" altLang="en-US" sz="2600" dirty="0" err="1" smtClean="0">
                  <a:solidFill>
                    <a:srgbClr val="0000CC"/>
                  </a:solidFill>
                  <a:latin typeface="Arial" panose="020B0604020202020204" pitchFamily="34" charset="0"/>
                </a:rPr>
                <a:t>tắt</a:t>
              </a:r>
              <a:r>
                <a:rPr lang="en-US" altLang="en-US" sz="2600" dirty="0" smtClean="0">
                  <a:solidFill>
                    <a:srgbClr val="0000CC"/>
                  </a:solidFill>
                  <a:latin typeface="Arial" panose="020B0604020202020204" pitchFamily="34" charset="0"/>
                </a:rPr>
                <a:t> </a:t>
              </a:r>
              <a:r>
                <a:rPr lang="en-US" altLang="en-US" sz="2600" dirty="0" err="1" smtClean="0">
                  <a:solidFill>
                    <a:srgbClr val="0000CC"/>
                  </a:solidFill>
                  <a:latin typeface="Arial" panose="020B0604020202020204" pitchFamily="34" charset="0"/>
                </a:rPr>
                <a:t>trong</a:t>
              </a:r>
              <a:r>
                <a:rPr lang="en-US" altLang="en-US" sz="2600" dirty="0" smtClean="0">
                  <a:solidFill>
                    <a:srgbClr val="0000CC"/>
                  </a:solidFill>
                  <a:latin typeface="Arial" panose="020B0604020202020204" pitchFamily="34" charset="0"/>
                </a:rPr>
                <a:t> </a:t>
              </a:r>
              <a:r>
                <a:rPr lang="en-US" altLang="en-US" sz="2600" dirty="0" err="1" smtClean="0">
                  <a:solidFill>
                    <a:srgbClr val="0000CC"/>
                  </a:solidFill>
                  <a:latin typeface="Arial" panose="020B0604020202020204" pitchFamily="34" charset="0"/>
                </a:rPr>
                <a:t>chương</a:t>
              </a:r>
              <a:r>
                <a:rPr lang="en-US" altLang="en-US" sz="2600" dirty="0" smtClean="0">
                  <a:solidFill>
                    <a:srgbClr val="0000CC"/>
                  </a:solidFill>
                  <a:latin typeface="Arial" panose="020B0604020202020204" pitchFamily="34" charset="0"/>
                </a:rPr>
                <a:t> </a:t>
              </a:r>
              <a:r>
                <a:rPr lang="en-US" altLang="en-US" sz="2600" dirty="0" err="1" smtClean="0">
                  <a:solidFill>
                    <a:srgbClr val="0000CC"/>
                  </a:solidFill>
                  <a:latin typeface="Arial" panose="020B0604020202020204" pitchFamily="34" charset="0"/>
                </a:rPr>
                <a:t>trình</a:t>
              </a:r>
              <a:r>
                <a:rPr lang="en-US" altLang="en-US" sz="2600" dirty="0" smtClean="0">
                  <a:solidFill>
                    <a:srgbClr val="0000CC"/>
                  </a:solidFill>
                  <a:latin typeface="Arial" panose="020B0604020202020204" pitchFamily="34" charset="0"/>
                </a:rPr>
                <a:t> Paint </a:t>
              </a:r>
              <a:r>
                <a:rPr lang="en-US" altLang="en-US" sz="2600" dirty="0" err="1" smtClean="0">
                  <a:solidFill>
                    <a:srgbClr val="0000CC"/>
                  </a:solidFill>
                  <a:latin typeface="Arial" panose="020B0604020202020204" pitchFamily="34" charset="0"/>
                </a:rPr>
                <a:t>sẽ</a:t>
              </a:r>
              <a:r>
                <a:rPr lang="en-US" altLang="en-US" sz="2600" dirty="0" smtClean="0">
                  <a:solidFill>
                    <a:srgbClr val="0000CC"/>
                  </a:solidFill>
                  <a:latin typeface="Arial" panose="020B0604020202020204" pitchFamily="34" charset="0"/>
                </a:rPr>
                <a:t> </a:t>
              </a:r>
              <a:r>
                <a:rPr lang="en-US" altLang="en-US" sz="2600" dirty="0" err="1" smtClean="0">
                  <a:solidFill>
                    <a:srgbClr val="0000CC"/>
                  </a:solidFill>
                  <a:latin typeface="Arial" panose="020B0604020202020204" pitchFamily="34" charset="0"/>
                </a:rPr>
                <a:t>giúp</a:t>
              </a:r>
              <a:r>
                <a:rPr lang="en-US" altLang="en-US" sz="2600" dirty="0" smtClean="0">
                  <a:solidFill>
                    <a:srgbClr val="0000CC"/>
                  </a:solidFill>
                  <a:latin typeface="Arial" panose="020B0604020202020204" pitchFamily="34" charset="0"/>
                </a:rPr>
                <a:t> </a:t>
              </a:r>
              <a:r>
                <a:rPr lang="en-US" altLang="en-US" sz="2600" err="1" smtClean="0">
                  <a:solidFill>
                    <a:srgbClr val="0000CC"/>
                  </a:solidFill>
                  <a:latin typeface="Arial" panose="020B0604020202020204" pitchFamily="34" charset="0"/>
                </a:rPr>
                <a:t>em</a:t>
              </a:r>
              <a:r>
                <a:rPr lang="en-US" altLang="en-US" sz="2600" smtClean="0">
                  <a:solidFill>
                    <a:srgbClr val="0000CC"/>
                  </a:solidFill>
                  <a:latin typeface="Arial" panose="020B0604020202020204" pitchFamily="34" charset="0"/>
                </a:rPr>
                <a:t> thực hiện các thao </a:t>
              </a:r>
              <a:r>
                <a:rPr lang="en-US" altLang="en-US" sz="2600" dirty="0" err="1" smtClean="0">
                  <a:solidFill>
                    <a:srgbClr val="0000CC"/>
                  </a:solidFill>
                  <a:latin typeface="Arial" panose="020B0604020202020204" pitchFamily="34" charset="0"/>
                </a:rPr>
                <a:t>tác</a:t>
              </a:r>
              <a:r>
                <a:rPr lang="en-US" altLang="en-US" sz="2600" dirty="0" smtClean="0">
                  <a:solidFill>
                    <a:srgbClr val="0000CC"/>
                  </a:solidFill>
                  <a:latin typeface="Arial" panose="020B0604020202020204" pitchFamily="34" charset="0"/>
                </a:rPr>
                <a:t> </a:t>
              </a:r>
              <a:r>
                <a:rPr lang="en-US" altLang="en-US" sz="2600" dirty="0" err="1" smtClean="0">
                  <a:solidFill>
                    <a:srgbClr val="0000CC"/>
                  </a:solidFill>
                  <a:latin typeface="Arial" panose="020B0604020202020204" pitchFamily="34" charset="0"/>
                </a:rPr>
                <a:t>như</a:t>
              </a:r>
              <a:r>
                <a:rPr lang="en-US" altLang="en-US" sz="2600" dirty="0" smtClean="0">
                  <a:solidFill>
                    <a:srgbClr val="0000CC"/>
                  </a:solidFill>
                  <a:latin typeface="Arial" panose="020B0604020202020204" pitchFamily="34" charset="0"/>
                </a:rPr>
                <a:t> </a:t>
              </a:r>
              <a:r>
                <a:rPr lang="en-US" altLang="en-US" sz="2600" dirty="0" err="1" smtClean="0">
                  <a:solidFill>
                    <a:srgbClr val="0000CC"/>
                  </a:solidFill>
                  <a:latin typeface="Arial" panose="020B0604020202020204" pitchFamily="34" charset="0"/>
                </a:rPr>
                <a:t>thế</a:t>
              </a:r>
              <a:r>
                <a:rPr lang="en-US" altLang="en-US" sz="2600" dirty="0" smtClean="0">
                  <a:solidFill>
                    <a:srgbClr val="0000CC"/>
                  </a:solidFill>
                  <a:latin typeface="Arial" panose="020B0604020202020204" pitchFamily="34" charset="0"/>
                </a:rPr>
                <a:t> </a:t>
              </a:r>
              <a:r>
                <a:rPr lang="en-US" altLang="en-US" sz="2600" dirty="0" err="1" smtClean="0">
                  <a:solidFill>
                    <a:srgbClr val="0000CC"/>
                  </a:solidFill>
                  <a:latin typeface="Arial" panose="020B0604020202020204" pitchFamily="34" charset="0"/>
                </a:rPr>
                <a:t>nào</a:t>
              </a:r>
              <a:r>
                <a:rPr lang="en-US" altLang="en-US" sz="2600" dirty="0" smtClean="0">
                  <a:solidFill>
                    <a:srgbClr val="0000CC"/>
                  </a:solidFill>
                  <a:latin typeface="Arial" panose="020B0604020202020204" pitchFamily="34" charset="0"/>
                </a:rPr>
                <a:t>?</a:t>
              </a:r>
              <a:endParaRPr lang="en-US" altLang="en-US" sz="2600" dirty="0">
                <a:solidFill>
                  <a:srgbClr val="0000CC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81" name="Picture 30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87" y="694"/>
              <a:ext cx="336" cy="3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2" name="Group 304"/>
          <p:cNvGrpSpPr>
            <a:grpSpLocks/>
          </p:cNvGrpSpPr>
          <p:nvPr/>
        </p:nvGrpSpPr>
        <p:grpSpPr bwMode="auto">
          <a:xfrm>
            <a:off x="1067419" y="2293076"/>
            <a:ext cx="11596248" cy="1852613"/>
            <a:chOff x="2484" y="2127"/>
            <a:chExt cx="6042" cy="1167"/>
          </a:xfrm>
        </p:grpSpPr>
        <p:sp>
          <p:nvSpPr>
            <p:cNvPr id="83" name="AutoShape 305"/>
            <p:cNvSpPr>
              <a:spLocks noChangeArrowheads="1"/>
            </p:cNvSpPr>
            <p:nvPr/>
          </p:nvSpPr>
          <p:spPr bwMode="auto">
            <a:xfrm>
              <a:off x="2484" y="2127"/>
              <a:ext cx="3984" cy="48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FFFF"/>
                </a:gs>
                <a:gs pos="50000">
                  <a:schemeClr val="bg1"/>
                </a:gs>
                <a:gs pos="100000">
                  <a:srgbClr val="CCFFFF"/>
                </a:gs>
              </a:gsLst>
              <a:lin ang="5400000" scaled="1"/>
            </a:gradFill>
            <a:ln w="9525" algn="ctr">
              <a:solidFill>
                <a:srgbClr val="8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en-US" altLang="en-US" sz="2600" smtClean="0">
                  <a:solidFill>
                    <a:srgbClr val="0000CC"/>
                  </a:solidFill>
                  <a:latin typeface="Arial" panose="020B0604020202020204" pitchFamily="34" charset="0"/>
                </a:rPr>
                <a:t>Để </a:t>
              </a:r>
              <a:r>
                <a:rPr lang="en-US" altLang="en-US" sz="2600" dirty="0" err="1">
                  <a:solidFill>
                    <a:srgbClr val="0000CC"/>
                  </a:solidFill>
                  <a:latin typeface="Arial" panose="020B0604020202020204" pitchFamily="34" charset="0"/>
                </a:rPr>
                <a:t>lưu</a:t>
              </a:r>
              <a:r>
                <a:rPr lang="en-US" altLang="en-US" sz="2600" dirty="0">
                  <a:solidFill>
                    <a:srgbClr val="0000CC"/>
                  </a:solidFill>
                  <a:latin typeface="Arial" panose="020B0604020202020204" pitchFamily="34" charset="0"/>
                </a:rPr>
                <a:t> </a:t>
              </a:r>
              <a:r>
                <a:rPr lang="en-US" altLang="en-US" sz="2600" dirty="0" err="1">
                  <a:solidFill>
                    <a:srgbClr val="0000CC"/>
                  </a:solidFill>
                  <a:latin typeface="Arial" panose="020B0604020202020204" pitchFamily="34" charset="0"/>
                </a:rPr>
                <a:t>bài</a:t>
              </a:r>
              <a:r>
                <a:rPr lang="en-US" altLang="en-US" sz="2600" dirty="0">
                  <a:solidFill>
                    <a:srgbClr val="0000CC"/>
                  </a:solidFill>
                  <a:latin typeface="Arial" panose="020B0604020202020204" pitchFamily="34" charset="0"/>
                </a:rPr>
                <a:t> </a:t>
              </a:r>
              <a:r>
                <a:rPr lang="en-US" altLang="en-US" sz="2600" dirty="0" err="1">
                  <a:solidFill>
                    <a:srgbClr val="0000CC"/>
                  </a:solidFill>
                  <a:latin typeface="Arial" panose="020B0604020202020204" pitchFamily="34" charset="0"/>
                </a:rPr>
                <a:t>đang</a:t>
              </a:r>
              <a:r>
                <a:rPr lang="en-US" altLang="en-US" sz="2600" dirty="0">
                  <a:solidFill>
                    <a:srgbClr val="0000CC"/>
                  </a:solidFill>
                  <a:latin typeface="Arial" panose="020B0604020202020204" pitchFamily="34" charset="0"/>
                </a:rPr>
                <a:t> </a:t>
              </a:r>
              <a:r>
                <a:rPr lang="en-US" altLang="en-US" sz="2600" dirty="0" err="1">
                  <a:solidFill>
                    <a:srgbClr val="0000CC"/>
                  </a:solidFill>
                  <a:latin typeface="Arial" panose="020B0604020202020204" pitchFamily="34" charset="0"/>
                </a:rPr>
                <a:t>vẽ</a:t>
              </a:r>
              <a:r>
                <a:rPr lang="en-US" altLang="en-US" sz="2600" dirty="0">
                  <a:solidFill>
                    <a:srgbClr val="0000CC"/>
                  </a:solidFill>
                  <a:latin typeface="Arial" panose="020B0604020202020204" pitchFamily="34" charset="0"/>
                </a:rPr>
                <a:t> </a:t>
              </a:r>
              <a:r>
                <a:rPr lang="en-US" altLang="en-US" sz="2600" dirty="0" err="1">
                  <a:solidFill>
                    <a:srgbClr val="0000CC"/>
                  </a:solidFill>
                  <a:latin typeface="Arial" panose="020B0604020202020204" pitchFamily="34" charset="0"/>
                </a:rPr>
                <a:t>em</a:t>
              </a:r>
              <a:r>
                <a:rPr lang="en-US" altLang="en-US" sz="2600" dirty="0">
                  <a:solidFill>
                    <a:srgbClr val="0000CC"/>
                  </a:solidFill>
                  <a:latin typeface="Arial" panose="020B0604020202020204" pitchFamily="34" charset="0"/>
                </a:rPr>
                <a:t> </a:t>
              </a:r>
              <a:r>
                <a:rPr lang="en-US" altLang="en-US" sz="2600" dirty="0" err="1">
                  <a:solidFill>
                    <a:srgbClr val="0000CC"/>
                  </a:solidFill>
                  <a:latin typeface="Arial" panose="020B0604020202020204" pitchFamily="34" charset="0"/>
                </a:rPr>
                <a:t>nhấn</a:t>
              </a:r>
              <a:r>
                <a:rPr lang="en-US" altLang="en-US" sz="2600" dirty="0">
                  <a:solidFill>
                    <a:srgbClr val="0000CC"/>
                  </a:solidFill>
                  <a:latin typeface="Arial" panose="020B0604020202020204" pitchFamily="34" charset="0"/>
                </a:rPr>
                <a:t> </a:t>
              </a:r>
              <a:r>
                <a:rPr lang="en-US" altLang="en-US" sz="2600" dirty="0" err="1">
                  <a:solidFill>
                    <a:srgbClr val="0000CC"/>
                  </a:solidFill>
                  <a:latin typeface="Arial" panose="020B0604020202020204" pitchFamily="34" charset="0"/>
                </a:rPr>
                <a:t>tổ</a:t>
              </a:r>
              <a:r>
                <a:rPr lang="en-US" altLang="en-US" sz="2600" dirty="0">
                  <a:solidFill>
                    <a:srgbClr val="0000CC"/>
                  </a:solidFill>
                  <a:latin typeface="Arial" panose="020B0604020202020204" pitchFamily="34" charset="0"/>
                </a:rPr>
                <a:t> </a:t>
              </a:r>
              <a:r>
                <a:rPr lang="en-US" altLang="en-US" sz="2600" dirty="0" err="1">
                  <a:solidFill>
                    <a:srgbClr val="0000CC"/>
                  </a:solidFill>
                  <a:latin typeface="Arial" panose="020B0604020202020204" pitchFamily="34" charset="0"/>
                </a:rPr>
                <a:t>hợp</a:t>
              </a:r>
              <a:r>
                <a:rPr lang="en-US" altLang="en-US" sz="2600" dirty="0">
                  <a:solidFill>
                    <a:srgbClr val="0000CC"/>
                  </a:solidFill>
                  <a:latin typeface="Arial" panose="020B0604020202020204" pitchFamily="34" charset="0"/>
                </a:rPr>
                <a:t> </a:t>
              </a:r>
              <a:r>
                <a:rPr lang="en-US" altLang="en-US" sz="2600" dirty="0" err="1">
                  <a:solidFill>
                    <a:srgbClr val="0000CC"/>
                  </a:solidFill>
                  <a:latin typeface="Arial" panose="020B0604020202020204" pitchFamily="34" charset="0"/>
                </a:rPr>
                <a:t>phím</a:t>
              </a:r>
              <a:r>
                <a:rPr lang="en-US" altLang="en-US" sz="2600" dirty="0">
                  <a:solidFill>
                    <a:srgbClr val="0000CC"/>
                  </a:solidFill>
                  <a:latin typeface="Arial" panose="020B0604020202020204" pitchFamily="34" charset="0"/>
                </a:rPr>
                <a:t> </a:t>
              </a:r>
              <a:r>
                <a:rPr lang="en-US" altLang="en-US" sz="2600" dirty="0" err="1">
                  <a:solidFill>
                    <a:srgbClr val="0000CC"/>
                  </a:solidFill>
                  <a:latin typeface="Arial" panose="020B0604020202020204" pitchFamily="34" charset="0"/>
                </a:rPr>
                <a:t>nào</a:t>
              </a:r>
              <a:r>
                <a:rPr lang="en-US" altLang="en-US" sz="2600" dirty="0">
                  <a:solidFill>
                    <a:srgbClr val="0000CC"/>
                  </a:solidFill>
                  <a:latin typeface="Arial" panose="020B0604020202020204" pitchFamily="34" charset="0"/>
                </a:rPr>
                <a:t>?</a:t>
              </a:r>
              <a:endParaRPr lang="en-US" altLang="en-US" sz="2600" i="1" dirty="0">
                <a:solidFill>
                  <a:srgbClr val="0000CC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84" name="Picture 30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90" y="3007"/>
              <a:ext cx="336" cy="2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85" name="Group 30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513865"/>
              </p:ext>
            </p:extLst>
          </p:nvPr>
        </p:nvGraphicFramePr>
        <p:xfrm>
          <a:off x="2815256" y="5132930"/>
          <a:ext cx="3467100" cy="530507"/>
        </p:xfrm>
        <a:graphic>
          <a:graphicData uri="http://schemas.openxmlformats.org/drawingml/2006/table">
            <a:tbl>
              <a:tblPr/>
              <a:tblGrid>
                <a:gridCol w="3467100"/>
              </a:tblGrid>
              <a:tr h="53050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accent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4615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down)">
                                      <p:cBhvr>
                                        <p:cTn id="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down)">
                                      <p:cBhvr>
                                        <p:cTn id="3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5" presetClass="exit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down)">
                                      <p:cBhvr>
                                        <p:cTn id="5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down)">
                                      <p:cBhvr>
                                        <p:cTn id="7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down)">
                                      <p:cBhvr>
                                        <p:cTn id="9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</p:childTnLst>
        </p:cTn>
      </p:par>
    </p:tnLst>
    <p:bldLst>
      <p:bldP spid="56" grpId="0" animBg="1"/>
      <p:bldP spid="56" grpId="1" animBg="1"/>
      <p:bldP spid="62" grpId="0" animBg="1"/>
      <p:bldP spid="62" grpId="1" animBg="1"/>
      <p:bldP spid="78" grpId="0" animBg="1"/>
      <p:bldP spid="78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8764" y="789478"/>
            <a:ext cx="8153400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en-US" sz="2800" b="1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Em </a:t>
            </a:r>
            <a:r>
              <a:rPr lang="en-US" sz="2800" b="1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 viết chữ lên hình vẽ theo mẫu sau? </a:t>
            </a:r>
            <a:endParaRPr lang="en-US" sz="2800" b="1">
              <a:ln w="11430">
                <a:solidFill>
                  <a:srgbClr val="0000FF"/>
                </a:solidFill>
              </a:ln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5" name="Picture 11" descr="C:\Users\PC\Desktop\BAI GIANG VA GIAO AN TIN\KTB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2345" y="1447800"/>
            <a:ext cx="6726237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0525" y="5067300"/>
            <a:ext cx="742950" cy="819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1411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19200" y="1295400"/>
            <a:ext cx="6465521" cy="2286000"/>
          </a:xfrm>
          <a:prstGeom prst="rect">
            <a:avLst/>
          </a:prstGeom>
          <a:noFill/>
        </p:spPr>
        <p:txBody>
          <a:bodyPr>
            <a:prstTxWarp prst="textChevron">
              <a:avLst/>
            </a:prstTxWarp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50" endPos="85000" dist="60007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000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50" endPos="85000" dist="60007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50" endPos="85000" dist="60007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50" endPos="85000" dist="60007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50" endPos="85000" dist="60007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tạm</a:t>
            </a:r>
            <a:r>
              <a:rPr lang="en-US" sz="4000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50" endPos="85000" dist="60007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50" endPos="85000" dist="60007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dừng</a:t>
            </a:r>
            <a:r>
              <a:rPr lang="en-US" sz="40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50" endPos="85000" dist="60007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, kính </a:t>
            </a:r>
            <a:r>
              <a:rPr lang="en-US" sz="4000" b="1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50" endPos="85000" dist="60007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chúc</a:t>
            </a:r>
            <a:r>
              <a:rPr lang="en-US" sz="4000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50" endPos="85000" dist="60007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50" endPos="85000" dist="60007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4000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50" endPos="85000" dist="60007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50" endPos="85000" dist="60007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4000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50" endPos="85000" dist="60007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50" endPos="85000" dist="60007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000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50" endPos="85000" dist="60007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50" endPos="85000" dist="60007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4000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50" endPos="85000" dist="60007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50" endPos="85000" dist="60007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40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50" endPos="85000" dist="60007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, chúc </a:t>
            </a:r>
            <a:r>
              <a:rPr lang="en-US" sz="4000" b="1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50" endPos="85000" dist="60007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50" endPos="85000" dist="60007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50" endPos="85000" dist="60007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000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50" endPos="85000" dist="60007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50" endPos="85000" dist="60007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50" endPos="85000" dist="60007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50" endPos="85000" dist="60007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4000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50" endPos="85000" dist="60007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67343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319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15" descr="ALRMCLOK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5" y="364259"/>
            <a:ext cx="855662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7"/>
          <p:cNvSpPr/>
          <p:nvPr/>
        </p:nvSpPr>
        <p:spPr>
          <a:xfrm>
            <a:off x="4264025" y="605559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0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4262437" y="605559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1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4264025" y="605559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2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4276725" y="605559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3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76725" y="605559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4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73550" y="605559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5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4275137" y="605559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6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4276725" y="619847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7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75137" y="605559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8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4286250" y="619847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9</a:t>
            </a:r>
            <a:endParaRPr lang="vi-VN" sz="36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4286250" y="619847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10</a:t>
            </a:r>
            <a:endParaRPr lang="vi-VN" sz="14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9" name="Action Button: Home 18">
            <a:hlinkClick r:id="rId5" action="ppaction://hlinksldjump" highlightClick="1"/>
          </p:cNvPr>
          <p:cNvSpPr/>
          <p:nvPr/>
        </p:nvSpPr>
        <p:spPr>
          <a:xfrm>
            <a:off x="8153400" y="5715000"/>
            <a:ext cx="457200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457200" y="2286000"/>
            <a:ext cx="8305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  <a:latin typeface="Times New Roman" pitchFamily="18" charset="0"/>
              </a:rPr>
              <a:t>Câu </a:t>
            </a:r>
            <a:r>
              <a:rPr lang="en-US" altLang="en-US" sz="2800" smtClean="0">
                <a:solidFill>
                  <a:srgbClr val="FF0000"/>
                </a:solidFill>
                <a:latin typeface="Times New Roman" pitchFamily="18" charset="0"/>
              </a:rPr>
              <a:t>4: </a:t>
            </a:r>
            <a:r>
              <a:rPr lang="nl-NL" altLang="en-US" sz="2800">
                <a:solidFill>
                  <a:srgbClr val="FF3300"/>
                </a:solidFill>
                <a:latin typeface="Times New Roman" pitchFamily="18" charset="0"/>
              </a:rPr>
              <a:t>Để thực hiện thao tác lưu bài vẽ em thực hiện mấy </a:t>
            </a:r>
            <a:r>
              <a:rPr lang="nl-NL" altLang="en-US" sz="2800" smtClean="0">
                <a:solidFill>
                  <a:srgbClr val="FF3300"/>
                </a:solidFill>
                <a:latin typeface="Times New Roman" pitchFamily="18" charset="0"/>
              </a:rPr>
              <a:t>bước?</a:t>
            </a:r>
            <a:endParaRPr lang="en-US" altLang="en-US" sz="280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1295400" y="3362325"/>
            <a:ext cx="2590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en-US" sz="2800" b="1">
                <a:solidFill>
                  <a:srgbClr val="0000FF"/>
                </a:solidFill>
                <a:latin typeface="Times New Roman" pitchFamily="18" charset="0"/>
              </a:rPr>
              <a:t>A.  2 bước</a:t>
            </a:r>
            <a:endParaRPr lang="en-US" altLang="en-US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1295400" y="4038600"/>
            <a:ext cx="2590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en-US" sz="2800" b="1">
                <a:solidFill>
                  <a:srgbClr val="0000FF"/>
                </a:solidFill>
                <a:latin typeface="Times New Roman" pitchFamily="18" charset="0"/>
              </a:rPr>
              <a:t>B. </a:t>
            </a:r>
            <a:r>
              <a:rPr lang="nl-NL" altLang="en-US" sz="2800" b="1" smtClean="0">
                <a:solidFill>
                  <a:srgbClr val="0000FF"/>
                </a:solidFill>
                <a:latin typeface="Times New Roman" pitchFamily="18" charset="0"/>
              </a:rPr>
              <a:t> 4 </a:t>
            </a:r>
            <a:r>
              <a:rPr lang="nl-NL" altLang="en-US" sz="2800" b="1">
                <a:solidFill>
                  <a:srgbClr val="0000FF"/>
                </a:solidFill>
                <a:latin typeface="Times New Roman" pitchFamily="18" charset="0"/>
              </a:rPr>
              <a:t>bước</a:t>
            </a:r>
            <a:endParaRPr lang="en-US" altLang="en-US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3" name="Rectangle 24"/>
          <p:cNvSpPr>
            <a:spLocks noChangeArrowheads="1"/>
          </p:cNvSpPr>
          <p:nvPr/>
        </p:nvSpPr>
        <p:spPr bwMode="auto">
          <a:xfrm>
            <a:off x="1295400" y="4724400"/>
            <a:ext cx="2667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en-US" sz="2800" b="1">
                <a:solidFill>
                  <a:srgbClr val="0000FF"/>
                </a:solidFill>
                <a:latin typeface="Times New Roman" pitchFamily="18" charset="0"/>
              </a:rPr>
              <a:t>C. </a:t>
            </a:r>
            <a:r>
              <a:rPr lang="nl-NL" altLang="en-US" sz="2800" b="1" smtClean="0">
                <a:solidFill>
                  <a:srgbClr val="0000FF"/>
                </a:solidFill>
                <a:latin typeface="Times New Roman" pitchFamily="18" charset="0"/>
              </a:rPr>
              <a:t> 5 </a:t>
            </a:r>
            <a:r>
              <a:rPr lang="nl-NL" altLang="en-US" sz="2800" b="1">
                <a:solidFill>
                  <a:srgbClr val="0000FF"/>
                </a:solidFill>
                <a:latin typeface="Times New Roman" pitchFamily="18" charset="0"/>
              </a:rPr>
              <a:t>bước</a:t>
            </a:r>
            <a:endParaRPr lang="en-US" altLang="en-US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4" name="Oval 19"/>
          <p:cNvSpPr>
            <a:spLocks noChangeArrowheads="1"/>
          </p:cNvSpPr>
          <p:nvPr/>
        </p:nvSpPr>
        <p:spPr bwMode="auto">
          <a:xfrm>
            <a:off x="1295400" y="4114800"/>
            <a:ext cx="457200" cy="457200"/>
          </a:xfrm>
          <a:prstGeom prst="ellips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8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611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C\Desktop\BAI GIANG VA GIAO AN TIN\LUO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142" y="1011096"/>
            <a:ext cx="4513714" cy="3713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PC\Desktop\BAI GIANG VA GIAO AN TIN\KO LUOI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28" y="1011096"/>
            <a:ext cx="4535911" cy="3713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498764" y="304800"/>
            <a:ext cx="8153400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2800" b="1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Tìm điểm khác nhau giữa 2 bức tranh?</a:t>
            </a:r>
            <a:endParaRPr lang="en-US" sz="2800" b="1">
              <a:ln w="11430">
                <a:solidFill>
                  <a:srgbClr val="0000FF"/>
                </a:solidFill>
              </a:ln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4876800"/>
            <a:ext cx="8153400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en-US" sz="2800" b="1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Nền lưới</a:t>
            </a:r>
            <a:endParaRPr lang="en-US" sz="2800" b="1">
              <a:ln w="11430">
                <a:solidFill>
                  <a:srgbClr val="0000FF"/>
                </a:solidFill>
              </a:ln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9382" y="5344180"/>
            <a:ext cx="8153400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en-US" sz="2800" b="1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Kích thước trang vẽ</a:t>
            </a:r>
            <a:endParaRPr lang="en-US" sz="2800" b="1">
              <a:ln w="11430">
                <a:solidFill>
                  <a:srgbClr val="0000FF"/>
                </a:solidFill>
              </a:ln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9382" y="5801380"/>
            <a:ext cx="8153400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en-US" sz="2800" b="1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Thước đo </a:t>
            </a:r>
            <a:endParaRPr lang="en-US" sz="2800" b="1">
              <a:ln w="11430">
                <a:solidFill>
                  <a:srgbClr val="0000FF"/>
                </a:solidFill>
              </a:ln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4800" y="6248400"/>
            <a:ext cx="8153400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en-US" sz="2800" b="1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Thông tin bức tranh</a:t>
            </a:r>
            <a:endParaRPr lang="en-US" sz="2800" b="1">
              <a:ln w="11430">
                <a:solidFill>
                  <a:srgbClr val="0000FF"/>
                </a:solidFill>
              </a:ln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514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eQuang\Desktop\BAI GIANG VA GIAO AN TIN\Rul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093646"/>
            <a:ext cx="4086225" cy="4600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49"/>
          <p:cNvSpPr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b="1">
                <a:solidFill>
                  <a:srgbClr val="0070C0"/>
                </a:solidFill>
              </a:rPr>
              <a:t>Thứ  </a:t>
            </a:r>
            <a:r>
              <a:rPr lang="en-US" altLang="en-US" b="1" smtClean="0">
                <a:solidFill>
                  <a:srgbClr val="0070C0"/>
                </a:solidFill>
              </a:rPr>
              <a:t>sáu, </a:t>
            </a:r>
            <a:r>
              <a:rPr lang="en-US" altLang="en-US" b="1">
                <a:solidFill>
                  <a:srgbClr val="0070C0"/>
                </a:solidFill>
              </a:rPr>
              <a:t>ngày </a:t>
            </a:r>
            <a:r>
              <a:rPr lang="en-US" altLang="en-US" b="1" smtClean="0">
                <a:solidFill>
                  <a:srgbClr val="0070C0"/>
                </a:solidFill>
              </a:rPr>
              <a:t>19 </a:t>
            </a:r>
            <a:r>
              <a:rPr lang="en-US" altLang="en-US" b="1">
                <a:solidFill>
                  <a:srgbClr val="0070C0"/>
                </a:solidFill>
              </a:rPr>
              <a:t>tháng </a:t>
            </a:r>
            <a:r>
              <a:rPr lang="en-US" altLang="en-US" b="1" smtClean="0">
                <a:solidFill>
                  <a:srgbClr val="0070C0"/>
                </a:solidFill>
              </a:rPr>
              <a:t>10 </a:t>
            </a:r>
            <a:r>
              <a:rPr lang="en-US" altLang="en-US" b="1">
                <a:solidFill>
                  <a:srgbClr val="0070C0"/>
                </a:solidFill>
              </a:rPr>
              <a:t>năm </a:t>
            </a:r>
            <a:r>
              <a:rPr lang="en-US" altLang="en-US" b="1" smtClean="0">
                <a:solidFill>
                  <a:srgbClr val="0070C0"/>
                </a:solidFill>
              </a:rPr>
              <a:t>2018</a:t>
            </a:r>
            <a:endParaRPr lang="en-US" altLang="en-US" b="1">
              <a:solidFill>
                <a:srgbClr val="0070C0"/>
              </a:solidFill>
            </a:endParaRPr>
          </a:p>
        </p:txBody>
      </p:sp>
      <p:sp>
        <p:nvSpPr>
          <p:cNvPr id="4" name="Rectangle 61"/>
          <p:cNvSpPr>
            <a:spLocks noChangeArrowheads="1"/>
          </p:cNvSpPr>
          <p:nvPr/>
        </p:nvSpPr>
        <p:spPr bwMode="auto">
          <a:xfrm>
            <a:off x="228600" y="519113"/>
            <a:ext cx="8915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b="1" smtClean="0">
                <a:solidFill>
                  <a:srgbClr val="0000CC"/>
                </a:solidFill>
              </a:rPr>
              <a:t>BÀI 3: TÌM HIỂU THẺ VIEW, THAY ĐỔI KÍCH THƯỚC TRANG VẼ</a:t>
            </a:r>
            <a:endParaRPr lang="en-US" altLang="en-US" b="1">
              <a:solidFill>
                <a:srgbClr val="0000CC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2400" y="1447800"/>
            <a:ext cx="5257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altLang="en-US" sz="28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Tìm hiểu </a:t>
            </a:r>
            <a:r>
              <a:rPr lang="en-US" altLang="en-US" sz="28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thẻ </a:t>
            </a:r>
            <a:r>
              <a:rPr lang="en-US" altLang="en-US" sz="2800" b="1" smtClean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View</a:t>
            </a:r>
            <a:endParaRPr lang="en-US" altLang="en-US" sz="2800" b="1">
              <a:solidFill>
                <a:srgbClr val="FF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257800" y="2058576"/>
            <a:ext cx="3200400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mtClean="0">
                <a:solidFill>
                  <a:srgbClr val="FF0000"/>
                </a:solidFill>
              </a:rPr>
              <a:t>Thẻ View</a:t>
            </a:r>
            <a:endParaRPr lang="en-US" altLang="en-US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>
            <a:stCxn id="7" idx="1"/>
          </p:cNvCxnSpPr>
          <p:nvPr/>
        </p:nvCxnSpPr>
        <p:spPr>
          <a:xfrm flipH="1">
            <a:off x="1905000" y="2320186"/>
            <a:ext cx="33528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9"/>
          <p:cNvSpPr>
            <a:spLocks noChangeArrowheads="1"/>
          </p:cNvSpPr>
          <p:nvPr/>
        </p:nvSpPr>
        <p:spPr bwMode="auto">
          <a:xfrm>
            <a:off x="1219200" y="2124596"/>
            <a:ext cx="533400" cy="457200"/>
          </a:xfrm>
          <a:prstGeom prst="ellips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8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904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eQuang\Desktop\BAI GIANG VA GIAO AN TIN\Rul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093646"/>
            <a:ext cx="4086225" cy="4600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49"/>
          <p:cNvSpPr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b="1">
                <a:solidFill>
                  <a:srgbClr val="0070C0"/>
                </a:solidFill>
              </a:rPr>
              <a:t>Thứ  </a:t>
            </a:r>
            <a:r>
              <a:rPr lang="en-US" altLang="en-US" b="1" smtClean="0">
                <a:solidFill>
                  <a:srgbClr val="0070C0"/>
                </a:solidFill>
              </a:rPr>
              <a:t>sáu, </a:t>
            </a:r>
            <a:r>
              <a:rPr lang="en-US" altLang="en-US" b="1">
                <a:solidFill>
                  <a:srgbClr val="0070C0"/>
                </a:solidFill>
              </a:rPr>
              <a:t>ngày </a:t>
            </a:r>
            <a:r>
              <a:rPr lang="en-US" altLang="en-US" b="1" smtClean="0">
                <a:solidFill>
                  <a:srgbClr val="0070C0"/>
                </a:solidFill>
              </a:rPr>
              <a:t>19 </a:t>
            </a:r>
            <a:r>
              <a:rPr lang="en-US" altLang="en-US" b="1">
                <a:solidFill>
                  <a:srgbClr val="0070C0"/>
                </a:solidFill>
              </a:rPr>
              <a:t>tháng </a:t>
            </a:r>
            <a:r>
              <a:rPr lang="en-US" altLang="en-US" b="1" smtClean="0">
                <a:solidFill>
                  <a:srgbClr val="0070C0"/>
                </a:solidFill>
              </a:rPr>
              <a:t>10 </a:t>
            </a:r>
            <a:r>
              <a:rPr lang="en-US" altLang="en-US" b="1">
                <a:solidFill>
                  <a:srgbClr val="0070C0"/>
                </a:solidFill>
              </a:rPr>
              <a:t>năm </a:t>
            </a:r>
            <a:r>
              <a:rPr lang="en-US" altLang="en-US" b="1" smtClean="0">
                <a:solidFill>
                  <a:srgbClr val="0070C0"/>
                </a:solidFill>
              </a:rPr>
              <a:t>2018</a:t>
            </a:r>
            <a:endParaRPr lang="en-US" altLang="en-US" b="1">
              <a:solidFill>
                <a:srgbClr val="0070C0"/>
              </a:solidFill>
            </a:endParaRPr>
          </a:p>
        </p:txBody>
      </p:sp>
      <p:sp>
        <p:nvSpPr>
          <p:cNvPr id="4" name="Rectangle 61"/>
          <p:cNvSpPr>
            <a:spLocks noChangeArrowheads="1"/>
          </p:cNvSpPr>
          <p:nvPr/>
        </p:nvSpPr>
        <p:spPr bwMode="auto">
          <a:xfrm>
            <a:off x="228600" y="519113"/>
            <a:ext cx="8915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b="1" smtClean="0">
                <a:solidFill>
                  <a:srgbClr val="0000CC"/>
                </a:solidFill>
              </a:rPr>
              <a:t>BÀI 3: TÌM HIỂU THẺ VIEW, THAY ĐỔI KÍCH THƯỚC TRANG VẼ</a:t>
            </a:r>
            <a:endParaRPr lang="en-US" altLang="en-US" b="1">
              <a:solidFill>
                <a:srgbClr val="0000CC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2400" y="1447800"/>
            <a:ext cx="5257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altLang="en-US" sz="28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Tìm hiểu </a:t>
            </a:r>
            <a:r>
              <a:rPr lang="en-US" altLang="en-US" sz="28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thẻ </a:t>
            </a:r>
            <a:r>
              <a:rPr lang="en-US" altLang="en-US" sz="2800" b="1" smtClean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View</a:t>
            </a:r>
            <a:endParaRPr lang="en-US" altLang="en-US" sz="2800" b="1">
              <a:solidFill>
                <a:srgbClr val="FF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257800" y="2058576"/>
            <a:ext cx="3200400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mtClean="0">
                <a:solidFill>
                  <a:srgbClr val="FF0000"/>
                </a:solidFill>
              </a:rPr>
              <a:t>Thước đo</a:t>
            </a:r>
            <a:endParaRPr lang="en-US" altLang="en-US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>
            <a:stCxn id="7" idx="1"/>
          </p:cNvCxnSpPr>
          <p:nvPr/>
        </p:nvCxnSpPr>
        <p:spPr>
          <a:xfrm flipH="1">
            <a:off x="2057400" y="2320186"/>
            <a:ext cx="3200400" cy="26935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3270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LeQuang\Desktop\BAI GIANG VA GIAO AN TIN\Luoi 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721" y="2093212"/>
            <a:ext cx="4048125" cy="458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49"/>
          <p:cNvSpPr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b="1">
                <a:solidFill>
                  <a:srgbClr val="0070C0"/>
                </a:solidFill>
              </a:rPr>
              <a:t>Thứ  </a:t>
            </a:r>
            <a:r>
              <a:rPr lang="en-US" altLang="en-US" b="1" smtClean="0">
                <a:solidFill>
                  <a:srgbClr val="0070C0"/>
                </a:solidFill>
              </a:rPr>
              <a:t>sáu, </a:t>
            </a:r>
            <a:r>
              <a:rPr lang="en-US" altLang="en-US" b="1">
                <a:solidFill>
                  <a:srgbClr val="0070C0"/>
                </a:solidFill>
              </a:rPr>
              <a:t>ngày </a:t>
            </a:r>
            <a:r>
              <a:rPr lang="en-US" altLang="en-US" b="1" smtClean="0">
                <a:solidFill>
                  <a:srgbClr val="0070C0"/>
                </a:solidFill>
              </a:rPr>
              <a:t>19 </a:t>
            </a:r>
            <a:r>
              <a:rPr lang="en-US" altLang="en-US" b="1">
                <a:solidFill>
                  <a:srgbClr val="0070C0"/>
                </a:solidFill>
              </a:rPr>
              <a:t>tháng </a:t>
            </a:r>
            <a:r>
              <a:rPr lang="en-US" altLang="en-US" b="1" smtClean="0">
                <a:solidFill>
                  <a:srgbClr val="0070C0"/>
                </a:solidFill>
              </a:rPr>
              <a:t>10 </a:t>
            </a:r>
            <a:r>
              <a:rPr lang="en-US" altLang="en-US" b="1">
                <a:solidFill>
                  <a:srgbClr val="0070C0"/>
                </a:solidFill>
              </a:rPr>
              <a:t>năm </a:t>
            </a:r>
            <a:r>
              <a:rPr lang="en-US" altLang="en-US" b="1" smtClean="0">
                <a:solidFill>
                  <a:srgbClr val="0070C0"/>
                </a:solidFill>
              </a:rPr>
              <a:t>2018</a:t>
            </a:r>
            <a:endParaRPr lang="en-US" altLang="en-US" b="1">
              <a:solidFill>
                <a:srgbClr val="0070C0"/>
              </a:solidFill>
            </a:endParaRPr>
          </a:p>
        </p:txBody>
      </p:sp>
      <p:sp>
        <p:nvSpPr>
          <p:cNvPr id="4" name="Rectangle 61"/>
          <p:cNvSpPr>
            <a:spLocks noChangeArrowheads="1"/>
          </p:cNvSpPr>
          <p:nvPr/>
        </p:nvSpPr>
        <p:spPr bwMode="auto">
          <a:xfrm>
            <a:off x="228600" y="519113"/>
            <a:ext cx="8915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b="1" smtClean="0">
                <a:solidFill>
                  <a:srgbClr val="0000CC"/>
                </a:solidFill>
              </a:rPr>
              <a:t>BÀI 3: TÌM HIỂU THẺ VIEW, THAY ĐỔI KÍCH THƯỚC TRANG VẼ</a:t>
            </a:r>
            <a:endParaRPr lang="en-US" altLang="en-US" b="1">
              <a:solidFill>
                <a:srgbClr val="0000CC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2400" y="1447800"/>
            <a:ext cx="5257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altLang="en-US" sz="28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Tìm hiểu </a:t>
            </a:r>
            <a:r>
              <a:rPr lang="en-US" altLang="en-US" sz="28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thẻ </a:t>
            </a:r>
            <a:r>
              <a:rPr lang="en-US" altLang="en-US" sz="2800" b="1" smtClean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View</a:t>
            </a:r>
            <a:endParaRPr lang="en-US" altLang="en-US" sz="2800" b="1">
              <a:solidFill>
                <a:srgbClr val="FF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257800" y="2304944"/>
            <a:ext cx="3200400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mtClean="0">
                <a:solidFill>
                  <a:srgbClr val="FF0000"/>
                </a:solidFill>
              </a:rPr>
              <a:t>Nền lưới</a:t>
            </a:r>
            <a:endParaRPr lang="en-US" altLang="en-US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264783" y="2712477"/>
            <a:ext cx="2818103" cy="11568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8249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LeQuang\Desktop\BAI GIANG VA GIAO AN TIN\Thanh trang tha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98729"/>
            <a:ext cx="5305425" cy="4905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49"/>
          <p:cNvSpPr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b="1">
                <a:solidFill>
                  <a:srgbClr val="0070C0"/>
                </a:solidFill>
              </a:rPr>
              <a:t>Thứ  </a:t>
            </a:r>
            <a:r>
              <a:rPr lang="en-US" altLang="en-US" b="1" smtClean="0">
                <a:solidFill>
                  <a:srgbClr val="0070C0"/>
                </a:solidFill>
              </a:rPr>
              <a:t>sáu, </a:t>
            </a:r>
            <a:r>
              <a:rPr lang="en-US" altLang="en-US" b="1">
                <a:solidFill>
                  <a:srgbClr val="0070C0"/>
                </a:solidFill>
              </a:rPr>
              <a:t>ngày </a:t>
            </a:r>
            <a:r>
              <a:rPr lang="en-US" altLang="en-US" b="1" smtClean="0">
                <a:solidFill>
                  <a:srgbClr val="0070C0"/>
                </a:solidFill>
              </a:rPr>
              <a:t>19 </a:t>
            </a:r>
            <a:r>
              <a:rPr lang="en-US" altLang="en-US" b="1">
                <a:solidFill>
                  <a:srgbClr val="0070C0"/>
                </a:solidFill>
              </a:rPr>
              <a:t>tháng </a:t>
            </a:r>
            <a:r>
              <a:rPr lang="en-US" altLang="en-US" b="1" smtClean="0">
                <a:solidFill>
                  <a:srgbClr val="0070C0"/>
                </a:solidFill>
              </a:rPr>
              <a:t>10 </a:t>
            </a:r>
            <a:r>
              <a:rPr lang="en-US" altLang="en-US" b="1">
                <a:solidFill>
                  <a:srgbClr val="0070C0"/>
                </a:solidFill>
              </a:rPr>
              <a:t>năm </a:t>
            </a:r>
            <a:r>
              <a:rPr lang="en-US" altLang="en-US" b="1" smtClean="0">
                <a:solidFill>
                  <a:srgbClr val="0070C0"/>
                </a:solidFill>
              </a:rPr>
              <a:t>2018</a:t>
            </a:r>
            <a:endParaRPr lang="en-US" altLang="en-US" b="1">
              <a:solidFill>
                <a:srgbClr val="0070C0"/>
              </a:solidFill>
            </a:endParaRPr>
          </a:p>
        </p:txBody>
      </p:sp>
      <p:sp>
        <p:nvSpPr>
          <p:cNvPr id="4" name="Rectangle 61"/>
          <p:cNvSpPr>
            <a:spLocks noChangeArrowheads="1"/>
          </p:cNvSpPr>
          <p:nvPr/>
        </p:nvSpPr>
        <p:spPr bwMode="auto">
          <a:xfrm>
            <a:off x="228600" y="519113"/>
            <a:ext cx="8915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b="1" smtClean="0">
                <a:solidFill>
                  <a:srgbClr val="0000CC"/>
                </a:solidFill>
              </a:rPr>
              <a:t>BÀI 3: TÌM HIỂU THẺ VIEW, THAY ĐỔI KÍCH THƯỚC TRANG VẼ</a:t>
            </a:r>
            <a:endParaRPr lang="en-US" altLang="en-US" b="1">
              <a:solidFill>
                <a:srgbClr val="0000CC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2400" y="1447800"/>
            <a:ext cx="5257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altLang="en-US" sz="28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Tìm hiểu </a:t>
            </a:r>
            <a:r>
              <a:rPr lang="en-US" altLang="en-US" sz="28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thẻ </a:t>
            </a:r>
            <a:r>
              <a:rPr lang="en-US" altLang="en-US" sz="2800" b="1" smtClean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View</a:t>
            </a:r>
            <a:endParaRPr lang="en-US" altLang="en-US" sz="2800" b="1">
              <a:solidFill>
                <a:srgbClr val="FF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257800" y="2551312"/>
            <a:ext cx="3200400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mtClean="0">
                <a:solidFill>
                  <a:srgbClr val="FF0000"/>
                </a:solidFill>
              </a:rPr>
              <a:t>Thanh trạng thái</a:t>
            </a:r>
            <a:endParaRPr lang="en-US" altLang="en-US">
              <a:solidFill>
                <a:srgbClr val="FF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2514600" y="2812922"/>
            <a:ext cx="2743202" cy="26161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4671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9"/>
          <p:cNvSpPr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b="1">
                <a:solidFill>
                  <a:srgbClr val="0070C0"/>
                </a:solidFill>
              </a:rPr>
              <a:t>Thứ  </a:t>
            </a:r>
            <a:r>
              <a:rPr lang="en-US" altLang="en-US" b="1" smtClean="0">
                <a:solidFill>
                  <a:srgbClr val="0070C0"/>
                </a:solidFill>
              </a:rPr>
              <a:t>sáu, </a:t>
            </a:r>
            <a:r>
              <a:rPr lang="en-US" altLang="en-US" b="1">
                <a:solidFill>
                  <a:srgbClr val="0070C0"/>
                </a:solidFill>
              </a:rPr>
              <a:t>ngày </a:t>
            </a:r>
            <a:r>
              <a:rPr lang="en-US" altLang="en-US" b="1" smtClean="0">
                <a:solidFill>
                  <a:srgbClr val="0070C0"/>
                </a:solidFill>
              </a:rPr>
              <a:t>19 </a:t>
            </a:r>
            <a:r>
              <a:rPr lang="en-US" altLang="en-US" b="1">
                <a:solidFill>
                  <a:srgbClr val="0070C0"/>
                </a:solidFill>
              </a:rPr>
              <a:t>tháng </a:t>
            </a:r>
            <a:r>
              <a:rPr lang="en-US" altLang="en-US" b="1" smtClean="0">
                <a:solidFill>
                  <a:srgbClr val="0070C0"/>
                </a:solidFill>
              </a:rPr>
              <a:t>10 </a:t>
            </a:r>
            <a:r>
              <a:rPr lang="en-US" altLang="en-US" b="1">
                <a:solidFill>
                  <a:srgbClr val="0070C0"/>
                </a:solidFill>
              </a:rPr>
              <a:t>năm </a:t>
            </a:r>
            <a:r>
              <a:rPr lang="en-US" altLang="en-US" b="1" smtClean="0">
                <a:solidFill>
                  <a:srgbClr val="0070C0"/>
                </a:solidFill>
              </a:rPr>
              <a:t>2018</a:t>
            </a:r>
            <a:endParaRPr lang="en-US" altLang="en-US" b="1">
              <a:solidFill>
                <a:srgbClr val="0070C0"/>
              </a:solidFill>
            </a:endParaRPr>
          </a:p>
        </p:txBody>
      </p:sp>
      <p:sp>
        <p:nvSpPr>
          <p:cNvPr id="4" name="Rectangle 61"/>
          <p:cNvSpPr>
            <a:spLocks noChangeArrowheads="1"/>
          </p:cNvSpPr>
          <p:nvPr/>
        </p:nvSpPr>
        <p:spPr bwMode="auto">
          <a:xfrm>
            <a:off x="228600" y="519113"/>
            <a:ext cx="8915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b="1" smtClean="0">
                <a:solidFill>
                  <a:srgbClr val="0000CC"/>
                </a:solidFill>
              </a:rPr>
              <a:t>BÀI 3: TÌM HIỂU THẺ VIEW, THAY ĐỔI KÍCH THƯỚC TRANG VẼ</a:t>
            </a:r>
            <a:endParaRPr lang="en-US" altLang="en-US" b="1">
              <a:solidFill>
                <a:srgbClr val="0000CC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2400" y="1447800"/>
            <a:ext cx="5257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altLang="en-US" sz="28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Tìm hiểu </a:t>
            </a:r>
            <a:r>
              <a:rPr lang="en-US" altLang="en-US" sz="28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thẻ </a:t>
            </a:r>
            <a:r>
              <a:rPr lang="en-US" altLang="en-US" sz="2800" b="1" smtClean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View</a:t>
            </a:r>
            <a:endParaRPr lang="en-US" altLang="en-US" sz="2800" b="1">
              <a:solidFill>
                <a:srgbClr val="FF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0525" y="2209800"/>
            <a:ext cx="742950" cy="819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4957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9"/>
          <p:cNvSpPr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b="1">
                <a:solidFill>
                  <a:srgbClr val="0070C0"/>
                </a:solidFill>
              </a:rPr>
              <a:t>Thứ  </a:t>
            </a:r>
            <a:r>
              <a:rPr lang="en-US" altLang="en-US" b="1" smtClean="0">
                <a:solidFill>
                  <a:srgbClr val="0070C0"/>
                </a:solidFill>
              </a:rPr>
              <a:t>sáu, </a:t>
            </a:r>
            <a:r>
              <a:rPr lang="en-US" altLang="en-US" b="1">
                <a:solidFill>
                  <a:srgbClr val="0070C0"/>
                </a:solidFill>
              </a:rPr>
              <a:t>ngày </a:t>
            </a:r>
            <a:r>
              <a:rPr lang="en-US" altLang="en-US" b="1" smtClean="0">
                <a:solidFill>
                  <a:srgbClr val="0070C0"/>
                </a:solidFill>
              </a:rPr>
              <a:t>19 </a:t>
            </a:r>
            <a:r>
              <a:rPr lang="en-US" altLang="en-US" b="1">
                <a:solidFill>
                  <a:srgbClr val="0070C0"/>
                </a:solidFill>
              </a:rPr>
              <a:t>tháng </a:t>
            </a:r>
            <a:r>
              <a:rPr lang="en-US" altLang="en-US" b="1" smtClean="0">
                <a:solidFill>
                  <a:srgbClr val="0070C0"/>
                </a:solidFill>
              </a:rPr>
              <a:t>10 </a:t>
            </a:r>
            <a:r>
              <a:rPr lang="en-US" altLang="en-US" b="1">
                <a:solidFill>
                  <a:srgbClr val="0070C0"/>
                </a:solidFill>
              </a:rPr>
              <a:t>năm </a:t>
            </a:r>
            <a:r>
              <a:rPr lang="en-US" altLang="en-US" b="1" smtClean="0">
                <a:solidFill>
                  <a:srgbClr val="0070C0"/>
                </a:solidFill>
              </a:rPr>
              <a:t>2018</a:t>
            </a:r>
            <a:endParaRPr lang="en-US" altLang="en-US" b="1">
              <a:solidFill>
                <a:srgbClr val="0070C0"/>
              </a:solidFill>
            </a:endParaRPr>
          </a:p>
        </p:txBody>
      </p:sp>
      <p:sp>
        <p:nvSpPr>
          <p:cNvPr id="4" name="Rectangle 61"/>
          <p:cNvSpPr>
            <a:spLocks noChangeArrowheads="1"/>
          </p:cNvSpPr>
          <p:nvPr/>
        </p:nvSpPr>
        <p:spPr bwMode="auto">
          <a:xfrm>
            <a:off x="228600" y="519113"/>
            <a:ext cx="8915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b="1" smtClean="0">
                <a:solidFill>
                  <a:srgbClr val="0000CC"/>
                </a:solidFill>
              </a:rPr>
              <a:t>BÀI 3: TÌM HIỂU THẺ VIEW, THAY ĐỔI KÍCH THƯỚC TRANG VẼ</a:t>
            </a:r>
            <a:endParaRPr lang="en-US" altLang="en-US" b="1">
              <a:solidFill>
                <a:srgbClr val="0000CC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2400" y="1447800"/>
            <a:ext cx="5257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altLang="en-US" sz="28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Tìm hiểu </a:t>
            </a:r>
            <a:r>
              <a:rPr lang="en-US" altLang="en-US" sz="28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thẻ </a:t>
            </a:r>
            <a:r>
              <a:rPr lang="en-US" altLang="en-US" sz="2800" b="1" smtClean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View</a:t>
            </a:r>
            <a:endParaRPr lang="en-US" altLang="en-US" sz="2800" b="1">
              <a:solidFill>
                <a:srgbClr val="FF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17764" y="2362200"/>
            <a:ext cx="8721436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just">
              <a:spcBef>
                <a:spcPct val="50000"/>
              </a:spcBef>
              <a:buFont typeface="Arial" charset="0"/>
              <a:buChar char="•"/>
            </a:pPr>
            <a:r>
              <a:rPr lang="en-US" altLang="en-US" sz="2400" b="1" u="sng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 hành: </a:t>
            </a:r>
          </a:p>
          <a:p>
            <a:pPr algn="just">
              <a:spcBef>
                <a:spcPct val="50000"/>
              </a:spcBef>
              <a:buNone/>
            </a:pPr>
            <a:r>
              <a:rPr lang="en-US" altLang="en-US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Khởi động phần mềm </a:t>
            </a:r>
            <a:r>
              <a:rPr lang="en-US" altLang="en-US" sz="24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Paint</a:t>
            </a:r>
            <a:r>
              <a:rPr lang="en-US" altLang="en-US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và cho hiện </a:t>
            </a:r>
            <a:r>
              <a:rPr lang="en-US" altLang="en-US" sz="24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thước đo</a:t>
            </a:r>
            <a:r>
              <a:rPr lang="en-US" altLang="en-US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4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lưới</a:t>
            </a:r>
            <a:r>
              <a:rPr lang="en-US" altLang="en-US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4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thanh thông tin bức tranh</a:t>
            </a:r>
            <a:r>
              <a:rPr lang="en-US" altLang="en-US" sz="2400" b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en-US" sz="2800" b="1">
              <a:solidFill>
                <a:srgbClr val="FF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89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721</TotalTime>
  <Words>891</Words>
  <Application>Microsoft Office PowerPoint</Application>
  <PresentationFormat>On-screen Show (4:3)</PresentationFormat>
  <Paragraphs>138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 Quang Duc</dc:creator>
  <cp:lastModifiedBy>Le Quang Duc</cp:lastModifiedBy>
  <cp:revision>111</cp:revision>
  <dcterms:created xsi:type="dcterms:W3CDTF">2018-10-14T13:33:38Z</dcterms:created>
  <dcterms:modified xsi:type="dcterms:W3CDTF">2018-10-19T00:13:42Z</dcterms:modified>
</cp:coreProperties>
</file>