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9" r:id="rId1"/>
  </p:sldMasterIdLst>
  <p:notesMasterIdLst>
    <p:notesMasterId r:id="rId57"/>
  </p:notesMasterIdLst>
  <p:handoutMasterIdLst>
    <p:handoutMasterId r:id="rId58"/>
  </p:handoutMasterIdLst>
  <p:sldIdLst>
    <p:sldId id="1894" r:id="rId2"/>
    <p:sldId id="2057" r:id="rId3"/>
    <p:sldId id="2058" r:id="rId4"/>
    <p:sldId id="2061" r:id="rId5"/>
    <p:sldId id="2059" r:id="rId6"/>
    <p:sldId id="2060" r:id="rId7"/>
    <p:sldId id="1520" r:id="rId8"/>
    <p:sldId id="1971" r:id="rId9"/>
    <p:sldId id="2062" r:id="rId10"/>
    <p:sldId id="2063" r:id="rId11"/>
    <p:sldId id="2064" r:id="rId12"/>
    <p:sldId id="2065" r:id="rId13"/>
    <p:sldId id="2018" r:id="rId14"/>
    <p:sldId id="2066" r:id="rId15"/>
    <p:sldId id="2067" r:id="rId16"/>
    <p:sldId id="2068" r:id="rId17"/>
    <p:sldId id="2069" r:id="rId18"/>
    <p:sldId id="2131" r:id="rId19"/>
    <p:sldId id="2038" r:id="rId20"/>
    <p:sldId id="2039" r:id="rId21"/>
    <p:sldId id="2070" r:id="rId22"/>
    <p:sldId id="2136" r:id="rId23"/>
    <p:sldId id="2071" r:id="rId24"/>
    <p:sldId id="2072" r:id="rId25"/>
    <p:sldId id="2137" r:id="rId26"/>
    <p:sldId id="2132" r:id="rId27"/>
    <p:sldId id="2073" r:id="rId28"/>
    <p:sldId id="2075" r:id="rId29"/>
    <p:sldId id="2074" r:id="rId30"/>
    <p:sldId id="2138" r:id="rId31"/>
    <p:sldId id="2076" r:id="rId32"/>
    <p:sldId id="2077" r:id="rId33"/>
    <p:sldId id="2078" r:id="rId34"/>
    <p:sldId id="2079" r:id="rId35"/>
    <p:sldId id="2080" r:id="rId36"/>
    <p:sldId id="2081" r:id="rId37"/>
    <p:sldId id="2139" r:id="rId38"/>
    <p:sldId id="2140" r:id="rId39"/>
    <p:sldId id="2085" r:id="rId40"/>
    <p:sldId id="2084" r:id="rId41"/>
    <p:sldId id="2086" r:id="rId42"/>
    <p:sldId id="2087" r:id="rId43"/>
    <p:sldId id="2088" r:id="rId44"/>
    <p:sldId id="2089" r:id="rId45"/>
    <p:sldId id="2082" r:id="rId46"/>
    <p:sldId id="2090" r:id="rId47"/>
    <p:sldId id="2124" r:id="rId48"/>
    <p:sldId id="2126" r:id="rId49"/>
    <p:sldId id="2125" r:id="rId50"/>
    <p:sldId id="2127" r:id="rId51"/>
    <p:sldId id="2128" r:id="rId52"/>
    <p:sldId id="2129" r:id="rId53"/>
    <p:sldId id="2130" r:id="rId54"/>
    <p:sldId id="2134" r:id="rId55"/>
    <p:sldId id="1024" r:id="rId56"/>
  </p:sldIdLst>
  <p:sldSz cx="9144000" cy="6858000" type="screen4x3"/>
  <p:notesSz cx="6858000" cy="9296400"/>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0000FF"/>
    <a:srgbClr val="006600"/>
    <a:srgbClr val="008000"/>
    <a:srgbClr val="FF9900"/>
    <a:srgbClr val="CC3300"/>
    <a:srgbClr val="E0E4E9"/>
    <a:srgbClr val="CC6600"/>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8" autoAdjust="0"/>
    <p:restoredTop sz="98339" autoAdjust="0"/>
  </p:normalViewPr>
  <p:slideViewPr>
    <p:cSldViewPr>
      <p:cViewPr>
        <p:scale>
          <a:sx n="70" d="100"/>
          <a:sy n="70" d="100"/>
        </p:scale>
        <p:origin x="-1272" y="-180"/>
      </p:cViewPr>
      <p:guideLst>
        <p:guide orient="horz" pos="2160"/>
        <p:guide pos="2880"/>
      </p:guideLst>
    </p:cSldViewPr>
  </p:slideViewPr>
  <p:outlineViewPr>
    <p:cViewPr>
      <p:scale>
        <a:sx n="33" d="100"/>
        <a:sy n="33" d="100"/>
      </p:scale>
      <p:origin x="54" y="0"/>
    </p:cViewPr>
  </p:outlineViewPr>
  <p:notesTextViewPr>
    <p:cViewPr>
      <p:scale>
        <a:sx n="100" d="100"/>
        <a:sy n="100" d="100"/>
      </p:scale>
      <p:origin x="0" y="0"/>
    </p:cViewPr>
  </p:notesTextViewPr>
  <p:sorterViewPr>
    <p:cViewPr>
      <p:scale>
        <a:sx n="66" d="100"/>
        <a:sy n="66" d="100"/>
      </p:scale>
      <p:origin x="0" y="2352"/>
    </p:cViewPr>
  </p:sorterViewPr>
  <p:notesViewPr>
    <p:cSldViewPr>
      <p:cViewPr varScale="1">
        <p:scale>
          <a:sx n="56" d="100"/>
          <a:sy n="56" d="100"/>
        </p:scale>
        <p:origin x="-2802"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3D9F1EC7-5449-454A-B3B5-9CACFF7D4CAE}" type="datetimeFigureOut">
              <a:rPr lang="en-US"/>
              <a:pPr>
                <a:defRPr/>
              </a:pPr>
              <a:t>14/09/2018</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8C4F075F-9739-4055-B81D-8D2EC637FBEE}" type="slidenum">
              <a:rPr lang="en-US"/>
              <a:pPr>
                <a:defRPr/>
              </a:pPr>
              <a:t>‹#›</a:t>
            </a:fld>
            <a:endParaRPr lang="en-US"/>
          </a:p>
        </p:txBody>
      </p:sp>
    </p:spTree>
    <p:extLst>
      <p:ext uri="{BB962C8B-B14F-4D97-AF65-F5344CB8AC3E}">
        <p14:creationId xmlns:p14="http://schemas.microsoft.com/office/powerpoint/2010/main" val="491235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8704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704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8704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38C21A9-C8EE-4C7E-92BD-9559CA321883}" type="slidenum">
              <a:rPr lang="en-US"/>
              <a:pPr>
                <a:defRPr/>
              </a:pPr>
              <a:t>‹#›</a:t>
            </a:fld>
            <a:endParaRPr lang="en-US"/>
          </a:p>
        </p:txBody>
      </p:sp>
    </p:spTree>
    <p:extLst>
      <p:ext uri="{BB962C8B-B14F-4D97-AF65-F5344CB8AC3E}">
        <p14:creationId xmlns:p14="http://schemas.microsoft.com/office/powerpoint/2010/main" val="2282772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8166A5B-222C-4E27-906E-FA263834F6CC}" type="slidenum">
              <a:rPr lang="en-US" altLang="en-US" smtClean="0"/>
              <a:pPr algn="r" eaLnBrk="1" hangingPunct="1">
                <a:spcBef>
                  <a:spcPct val="0"/>
                </a:spcBef>
              </a:pPr>
              <a:t>1</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685800" y="990600"/>
            <a:ext cx="7772400" cy="1371600"/>
          </a:xfrm>
        </p:spPr>
        <p:txBody>
          <a:bodyPr/>
          <a:lstStyle>
            <a:lvl1pPr>
              <a:defRPr/>
            </a:lvl1pPr>
          </a:lstStyle>
          <a:p>
            <a:r>
              <a:rPr lang="en-US"/>
              <a:t>Click to edit Master title style</a:t>
            </a:r>
          </a:p>
        </p:txBody>
      </p:sp>
      <p:sp>
        <p:nvSpPr>
          <p:cNvPr id="91139" name="Rectangle 3"/>
          <p:cNvSpPr>
            <a:spLocks noGrp="1" noChangeArrowheads="1"/>
          </p:cNvSpPr>
          <p:nvPr>
            <p:ph type="subTitle" idx="1"/>
          </p:nvPr>
        </p:nvSpPr>
        <p:spPr>
          <a:xfrm>
            <a:off x="1447800" y="3429000"/>
            <a:ext cx="7010400" cy="16002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378612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C0099AA3-E0E1-4781-8B6F-02414BEADD8F}" type="slidenum">
              <a:rPr lang="en-US"/>
              <a:pPr>
                <a:defRPr/>
              </a:pPr>
              <a:t>‹#›</a:t>
            </a:fld>
            <a:endParaRPr lang="en-US"/>
          </a:p>
        </p:txBody>
      </p:sp>
    </p:spTree>
    <p:extLst>
      <p:ext uri="{BB962C8B-B14F-4D97-AF65-F5344CB8AC3E}">
        <p14:creationId xmlns:p14="http://schemas.microsoft.com/office/powerpoint/2010/main" val="3199565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719" y="152400"/>
            <a:ext cx="2001715"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7104" y="152400"/>
            <a:ext cx="5865934"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BAF846ED-DDBC-419E-90DE-F9F2315506B4}" type="slidenum">
              <a:rPr lang="en-US"/>
              <a:pPr>
                <a:defRPr/>
              </a:pPr>
              <a:t>‹#›</a:t>
            </a:fld>
            <a:endParaRPr lang="en-US"/>
          </a:p>
        </p:txBody>
      </p:sp>
    </p:spTree>
    <p:extLst>
      <p:ext uri="{BB962C8B-B14F-4D97-AF65-F5344CB8AC3E}">
        <p14:creationId xmlns:p14="http://schemas.microsoft.com/office/powerpoint/2010/main" val="3488601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877AE51-D50E-46B6-BB93-30AA5F75488D}" type="slidenum">
              <a:rPr lang="en-US" smtClean="0"/>
              <a:pPr>
                <a:defRPr/>
              </a:pPr>
              <a:t>‹#›</a:t>
            </a:fld>
            <a:endParaRPr lang="en-US"/>
          </a:p>
        </p:txBody>
      </p:sp>
      <p:sp>
        <p:nvSpPr>
          <p:cNvPr id="5" name="Rectangle 11"/>
          <p:cNvSpPr txBox="1">
            <a:spLocks noChangeArrowheads="1"/>
          </p:cNvSpPr>
          <p:nvPr userDrawn="1"/>
        </p:nvSpPr>
        <p:spPr bwMode="auto">
          <a:xfrm>
            <a:off x="6822744"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Black" pitchFamily="34"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defRPr/>
            </a:pPr>
            <a:fld id="{0181F552-57E3-4163-968A-15EACE64F2C9}" type="slidenum">
              <a:rPr lang="en-US" smtClean="0"/>
              <a:pPr>
                <a:defRPr/>
              </a:pPr>
              <a:t>‹#›</a:t>
            </a:fld>
            <a:endParaRPr lang="en-US"/>
          </a:p>
        </p:txBody>
      </p:sp>
    </p:spTree>
    <p:extLst>
      <p:ext uri="{BB962C8B-B14F-4D97-AF65-F5344CB8AC3E}">
        <p14:creationId xmlns:p14="http://schemas.microsoft.com/office/powerpoint/2010/main" val="220947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FB029C8-BFDE-4586-AADC-A5C16A970B65}" type="slidenum">
              <a:rPr lang="en-US" smtClean="0"/>
              <a:pPr>
                <a:defRPr/>
              </a:pPr>
              <a:t>‹#›</a:t>
            </a:fld>
            <a:endParaRPr lang="en-US"/>
          </a:p>
        </p:txBody>
      </p:sp>
    </p:spTree>
    <p:extLst>
      <p:ext uri="{BB962C8B-B14F-4D97-AF65-F5344CB8AC3E}">
        <p14:creationId xmlns:p14="http://schemas.microsoft.com/office/powerpoint/2010/main" val="228635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7105"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943"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CADF17B8-E81A-4D26-A307-E634C5721969}" type="slidenum">
              <a:rPr lang="en-US"/>
              <a:pPr>
                <a:defRPr/>
              </a:pPr>
              <a:t>‹#›</a:t>
            </a:fld>
            <a:endParaRPr lang="en-US"/>
          </a:p>
        </p:txBody>
      </p:sp>
    </p:spTree>
    <p:extLst>
      <p:ext uri="{BB962C8B-B14F-4D97-AF65-F5344CB8AC3E}">
        <p14:creationId xmlns:p14="http://schemas.microsoft.com/office/powerpoint/2010/main" val="970827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3" y="1535113"/>
            <a:ext cx="404153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3"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a:ln/>
        </p:spPr>
        <p:txBody>
          <a:bodyPr/>
          <a:lstStyle>
            <a:lvl1pPr>
              <a:defRPr/>
            </a:lvl1pPr>
          </a:lstStyle>
          <a:p>
            <a:pPr>
              <a:defRPr/>
            </a:pPr>
            <a:fld id="{EBE9721F-8C1E-46C8-9CEA-77F85A618653}" type="slidenum">
              <a:rPr lang="en-US"/>
              <a:pPr>
                <a:defRPr/>
              </a:pPr>
              <a:t>‹#›</a:t>
            </a:fld>
            <a:endParaRPr lang="en-US"/>
          </a:p>
        </p:txBody>
      </p:sp>
    </p:spTree>
    <p:extLst>
      <p:ext uri="{BB962C8B-B14F-4D97-AF65-F5344CB8AC3E}">
        <p14:creationId xmlns:p14="http://schemas.microsoft.com/office/powerpoint/2010/main" val="3180236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pPr>
              <a:defRPr/>
            </a:pPr>
            <a:fld id="{8E866B33-5E0C-4FD2-BD6E-5E0C5F06744D}" type="slidenum">
              <a:rPr lang="en-US"/>
              <a:pPr>
                <a:defRPr/>
              </a:pPr>
              <a:t>‹#›</a:t>
            </a:fld>
            <a:endParaRPr lang="en-US"/>
          </a:p>
        </p:txBody>
      </p:sp>
    </p:spTree>
    <p:extLst>
      <p:ext uri="{BB962C8B-B14F-4D97-AF65-F5344CB8AC3E}">
        <p14:creationId xmlns:p14="http://schemas.microsoft.com/office/powerpoint/2010/main" val="1696067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47006A05-71E8-4A6D-8CFB-62065BD41703}" type="slidenum">
              <a:rPr lang="en-US"/>
              <a:pPr>
                <a:defRPr/>
              </a:pPr>
              <a:t>‹#›</a:t>
            </a:fld>
            <a:endParaRPr lang="en-US"/>
          </a:p>
        </p:txBody>
      </p:sp>
    </p:spTree>
    <p:extLst>
      <p:ext uri="{BB962C8B-B14F-4D97-AF65-F5344CB8AC3E}">
        <p14:creationId xmlns:p14="http://schemas.microsoft.com/office/powerpoint/2010/main" val="159175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435" cy="116205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4"/>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0F101A41-98A0-467F-A011-D91A5EE15BC7}" type="slidenum">
              <a:rPr lang="en-US"/>
              <a:pPr>
                <a:defRPr/>
              </a:pPr>
              <a:t>‹#›</a:t>
            </a:fld>
            <a:endParaRPr lang="en-US"/>
          </a:p>
        </p:txBody>
      </p:sp>
    </p:spTree>
    <p:extLst>
      <p:ext uri="{BB962C8B-B14F-4D97-AF65-F5344CB8AC3E}">
        <p14:creationId xmlns:p14="http://schemas.microsoft.com/office/powerpoint/2010/main" val="367667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87041E87-93BC-4F7B-9474-9DFA9B6A39CD}" type="slidenum">
              <a:rPr lang="en-US"/>
              <a:pPr>
                <a:defRPr/>
              </a:pPr>
              <a:t>‹#›</a:t>
            </a:fld>
            <a:endParaRPr lang="en-US"/>
          </a:p>
        </p:txBody>
      </p:sp>
    </p:spTree>
    <p:extLst>
      <p:ext uri="{BB962C8B-B14F-4D97-AF65-F5344CB8AC3E}">
        <p14:creationId xmlns:p14="http://schemas.microsoft.com/office/powerpoint/2010/main" val="13176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15240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66738" y="1219200"/>
            <a:ext cx="8001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0123" name="Rectangle 11"/>
          <p:cNvSpPr>
            <a:spLocks noGrp="1" noChangeArrowheads="1"/>
          </p:cNvSpPr>
          <p:nvPr>
            <p:ph type="sldNum" sz="quarter" idx="4"/>
          </p:nvPr>
        </p:nvSpPr>
        <p:spPr bwMode="auto">
          <a:xfrm>
            <a:off x="6823075"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7AF6D13B-C75B-4DA3-BD12-0EF6D1F3E0F2}" type="slidenum">
              <a:rPr lang="en-US"/>
              <a:pPr>
                <a:defRPr/>
              </a:pPr>
              <a:t>‹#›</a:t>
            </a:fld>
            <a:endParaRPr lang="en-US"/>
          </a:p>
        </p:txBody>
      </p:sp>
      <p:sp>
        <p:nvSpPr>
          <p:cNvPr id="1029" name="Line 12"/>
          <p:cNvSpPr>
            <a:spLocks noChangeShapeType="1"/>
          </p:cNvSpPr>
          <p:nvPr/>
        </p:nvSpPr>
        <p:spPr bwMode="auto">
          <a:xfrm>
            <a:off x="280988" y="1143000"/>
            <a:ext cx="8582025" cy="0"/>
          </a:xfrm>
          <a:prstGeom prst="line">
            <a:avLst/>
          </a:prstGeom>
          <a:noFill/>
          <a:ln w="63500">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Tree>
  </p:cSld>
  <p:clrMap bg1="lt1" tx1="dk1" bg2="lt2" tx2="dk2" accent1="accent1" accent2="accent2" accent3="accent3" accent4="accent4" accent5="accent5" accent6="accent6" hlink="hlink" folHlink="folHlink"/>
  <p:sldLayoutIdLst>
    <p:sldLayoutId id="2147484176"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45.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2" descr="Lin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066800"/>
            <a:ext cx="91408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Hpe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descr="Hpe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2" descr="Logo So (1000x1000).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 y="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9"/>
          <p:cNvSpPr>
            <a:spLocks noChangeArrowheads="1"/>
          </p:cNvSpPr>
          <p:nvPr/>
        </p:nvSpPr>
        <p:spPr bwMode="auto">
          <a:xfrm>
            <a:off x="0" y="6517944"/>
            <a:ext cx="9080500" cy="304800"/>
          </a:xfrm>
          <a:prstGeom prst="rect">
            <a:avLst/>
          </a:prstGeom>
          <a:noFill/>
          <a:ln w="9525">
            <a:noFill/>
            <a:miter lim="800000"/>
            <a:headEnd/>
            <a:tailEnd/>
          </a:ln>
          <a:effectLst/>
        </p:spPr>
        <p:txBody>
          <a:bodyPr wrap="none" anchor="ctr"/>
          <a:lstStyle/>
          <a:p>
            <a:pPr>
              <a:defRPr/>
            </a:pPr>
            <a:r>
              <a:rPr lang="en-US" sz="1400" b="1" smtClean="0">
                <a:solidFill>
                  <a:srgbClr val="FFFF00"/>
                </a:solidFill>
                <a:latin typeface="Arial" panose="020B0604020202020204" pitchFamily="34" charset="0"/>
                <a:cs typeface="Arial" panose="020B0604020202020204" pitchFamily="34" charset="0"/>
              </a:rPr>
              <a:t>  Trình bày:  Lê Nguyễn Minh Ngọc</a:t>
            </a:r>
            <a:r>
              <a:rPr lang="en-US" sz="1400" b="1">
                <a:solidFill>
                  <a:srgbClr val="FFFF00"/>
                </a:solidFill>
                <a:latin typeface="Arial" panose="020B0604020202020204" pitchFamily="34" charset="0"/>
                <a:cs typeface="Arial" panose="020B0604020202020204" pitchFamily="34" charset="0"/>
              </a:rPr>
              <a:t>	</a:t>
            </a:r>
            <a:r>
              <a:rPr lang="en-US" sz="1400" b="1" smtClean="0">
                <a:solidFill>
                  <a:srgbClr val="FFFF00"/>
                </a:solidFill>
                <a:latin typeface="Arial" panose="020B0604020202020204" pitchFamily="34" charset="0"/>
                <a:cs typeface="Arial" panose="020B0604020202020204" pitchFamily="34" charset="0"/>
              </a:rPr>
              <a:t>                   ngoclnm@sgdbinhduong.edu.vn</a:t>
            </a:r>
            <a:endParaRPr lang="en-US" sz="1400" b="1">
              <a:solidFill>
                <a:srgbClr val="FFFF00"/>
              </a:solidFill>
              <a:latin typeface="Arial" panose="020B0604020202020204" pitchFamily="34" charset="0"/>
              <a:cs typeface="Arial" panose="020B0604020202020204" pitchFamily="34" charset="0"/>
            </a:endParaRPr>
          </a:p>
        </p:txBody>
      </p:sp>
      <p:sp>
        <p:nvSpPr>
          <p:cNvPr id="9" name="Rectangle 10"/>
          <p:cNvSpPr>
            <a:spLocks noChangeArrowheads="1"/>
          </p:cNvSpPr>
          <p:nvPr/>
        </p:nvSpPr>
        <p:spPr bwMode="auto">
          <a:xfrm>
            <a:off x="1905000" y="0"/>
            <a:ext cx="6553200" cy="1066800"/>
          </a:xfrm>
          <a:prstGeom prst="rect">
            <a:avLst/>
          </a:prstGeom>
          <a:noFill/>
          <a:ln w="9525">
            <a:noFill/>
            <a:miter lim="800000"/>
            <a:headEnd/>
            <a:tailEnd/>
          </a:ln>
          <a:effectLst/>
        </p:spPr>
        <p:txBody>
          <a:bodyPr wrap="none" anchor="ctr"/>
          <a:lstStyle/>
          <a:p>
            <a:pPr algn="ctr">
              <a:spcBef>
                <a:spcPct val="5000"/>
              </a:spcBef>
              <a:spcAft>
                <a:spcPct val="5000"/>
              </a:spcAft>
              <a:defRPr/>
            </a:pPr>
            <a:r>
              <a:rPr lang="en-US" sz="2400" b="1">
                <a:solidFill>
                  <a:srgbClr val="FFFF00"/>
                </a:solidFill>
                <a:latin typeface="Arial" panose="020B0604020202020204" pitchFamily="34" charset="0"/>
                <a:cs typeface="Arial" panose="020B0604020202020204" pitchFamily="34" charset="0"/>
              </a:rPr>
              <a:t>SỞ GIÁO DỤC VÀ ĐÀO TẠO</a:t>
            </a:r>
          </a:p>
          <a:p>
            <a:pPr algn="ctr">
              <a:spcBef>
                <a:spcPct val="5000"/>
              </a:spcBef>
              <a:spcAft>
                <a:spcPct val="5000"/>
              </a:spcAft>
              <a:defRPr/>
            </a:pPr>
            <a:r>
              <a:rPr lang="en-US" sz="3200" b="1">
                <a:solidFill>
                  <a:srgbClr val="FFFF00"/>
                </a:solidFill>
                <a:latin typeface="Arial" panose="020B0604020202020204" pitchFamily="34" charset="0"/>
                <a:cs typeface="Arial" panose="020B0604020202020204" pitchFamily="34" charset="0"/>
              </a:rPr>
              <a:t>BÌNH DƯƠNG</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6912" y="4562962"/>
            <a:ext cx="1849488" cy="1761638"/>
          </a:xfrm>
          <a:prstGeom prst="rect">
            <a:avLst/>
          </a:prstGeom>
        </p:spPr>
      </p:pic>
      <p:sp>
        <p:nvSpPr>
          <p:cNvPr id="13" name="Rectangle 2"/>
          <p:cNvSpPr>
            <a:spLocks noGrp="1" noChangeArrowheads="1"/>
          </p:cNvSpPr>
          <p:nvPr>
            <p:ph type="ctrTitle"/>
          </p:nvPr>
        </p:nvSpPr>
        <p:spPr>
          <a:xfrm>
            <a:off x="63500" y="1828800"/>
            <a:ext cx="9017000" cy="2438400"/>
          </a:xfrm>
        </p:spPr>
        <p:txBody>
          <a:bodyPr anchor="ctr"/>
          <a:lstStyle/>
          <a:p>
            <a:pPr algn="ctr" eaLnBrk="1" hangingPunct="1">
              <a:lnSpc>
                <a:spcPct val="130000"/>
              </a:lnSpc>
            </a:pPr>
            <a:r>
              <a:rPr lang="en-US" altLang="en-US" sz="3600" b="1" smtClean="0">
                <a:solidFill>
                  <a:srgbClr val="FF0000"/>
                </a:solidFill>
                <a:latin typeface="Arial" panose="020B0604020202020204" pitchFamily="34" charset="0"/>
                <a:cs typeface="Arial" panose="020B0604020202020204" pitchFamily="34" charset="0"/>
              </a:rPr>
              <a:t>GIỚI THIỆU </a:t>
            </a:r>
            <a:br>
              <a:rPr lang="en-US" altLang="en-US" sz="3600" b="1" smtClean="0">
                <a:solidFill>
                  <a:srgbClr val="FF0000"/>
                </a:solidFill>
                <a:latin typeface="Arial" panose="020B0604020202020204" pitchFamily="34" charset="0"/>
                <a:cs typeface="Arial" panose="020B0604020202020204" pitchFamily="34" charset="0"/>
              </a:rPr>
            </a:br>
            <a:r>
              <a:rPr lang="en-US" altLang="en-US" sz="3600" b="1" smtClean="0">
                <a:solidFill>
                  <a:srgbClr val="FF0000"/>
                </a:solidFill>
                <a:latin typeface="Arial" panose="020B0604020202020204" pitchFamily="34" charset="0"/>
                <a:cs typeface="Arial" panose="020B0604020202020204" pitchFamily="34" charset="0"/>
              </a:rPr>
              <a:t>LUẬT BẢO HIỂM XÃ HỘI </a:t>
            </a:r>
            <a:r>
              <a:rPr lang="en-US" altLang="en-US" sz="3600" b="1" smtClean="0">
                <a:solidFill>
                  <a:srgbClr val="FF0000"/>
                </a:solidFill>
                <a:latin typeface="Arial" panose="020B0604020202020204" pitchFamily="34" charset="0"/>
                <a:cs typeface="Arial" panose="020B0604020202020204" pitchFamily="34" charset="0"/>
              </a:rPr>
              <a:t>NĂM 2014</a:t>
            </a:r>
            <a:br>
              <a:rPr lang="en-US" altLang="en-US" sz="3600" b="1" smtClean="0">
                <a:solidFill>
                  <a:srgbClr val="FF0000"/>
                </a:solidFill>
                <a:latin typeface="Arial" panose="020B0604020202020204" pitchFamily="34" charset="0"/>
                <a:cs typeface="Arial" panose="020B0604020202020204" pitchFamily="34" charset="0"/>
              </a:rPr>
            </a:br>
            <a:r>
              <a:rPr lang="en-US" altLang="en-US" sz="1700" b="1">
                <a:solidFill>
                  <a:srgbClr val="0000FF"/>
                </a:solidFill>
                <a:latin typeface="Arial" panose="020B0604020202020204" pitchFamily="34" charset="0"/>
                <a:cs typeface="Arial" panose="020B0604020202020204" pitchFamily="34" charset="0"/>
              </a:rPr>
              <a:t>(Thực hiện sinh hoạt Ngày pháp luật định kỳ hằng tháng, đối với các đơn vị </a:t>
            </a:r>
            <a:br>
              <a:rPr lang="en-US" altLang="en-US" sz="1700" b="1">
                <a:solidFill>
                  <a:srgbClr val="0000FF"/>
                </a:solidFill>
                <a:latin typeface="Arial" panose="020B0604020202020204" pitchFamily="34" charset="0"/>
                <a:cs typeface="Arial" panose="020B0604020202020204" pitchFamily="34" charset="0"/>
              </a:rPr>
            </a:br>
            <a:r>
              <a:rPr lang="en-US" altLang="en-US" sz="1700" b="1">
                <a:solidFill>
                  <a:srgbClr val="0000FF"/>
                </a:solidFill>
                <a:latin typeface="Arial" panose="020B0604020202020204" pitchFamily="34" charset="0"/>
                <a:cs typeface="Arial" panose="020B0604020202020204" pitchFamily="34" charset="0"/>
              </a:rPr>
              <a:t>sử dụng hình thức </a:t>
            </a:r>
            <a:r>
              <a:rPr lang="en-US" altLang="en-US" sz="1700" b="1">
                <a:solidFill>
                  <a:srgbClr val="FF0066"/>
                </a:solidFill>
                <a:latin typeface="Arial" panose="020B0604020202020204" pitchFamily="34" charset="0"/>
                <a:cs typeface="Arial" panose="020B0604020202020204" pitchFamily="34" charset="0"/>
              </a:rPr>
              <a:t>Tuyên truyền miệng,</a:t>
            </a:r>
            <a:r>
              <a:rPr lang="en-US" altLang="en-US" sz="1700" b="1">
                <a:solidFill>
                  <a:srgbClr val="0000FF"/>
                </a:solidFill>
                <a:latin typeface="Arial" panose="020B0604020202020204" pitchFamily="34" charset="0"/>
                <a:cs typeface="Arial" panose="020B0604020202020204" pitchFamily="34" charset="0"/>
              </a:rPr>
              <a:t> khuyến khích sử dụng theo phương pháp </a:t>
            </a:r>
            <a:r>
              <a:rPr lang="en-US" altLang="en-US" sz="1700" b="1">
                <a:solidFill>
                  <a:srgbClr val="FF0066"/>
                </a:solidFill>
                <a:latin typeface="Arial" panose="020B0604020202020204" pitchFamily="34" charset="0"/>
                <a:cs typeface="Arial" panose="020B0604020202020204" pitchFamily="34" charset="0"/>
              </a:rPr>
              <a:t>Phổ biến pháp luật bằng tình huống</a:t>
            </a:r>
            <a:r>
              <a:rPr lang="en-US" altLang="en-US" sz="1700" b="1">
                <a:solidFill>
                  <a:srgbClr val="0000FF"/>
                </a:solidFill>
                <a:latin typeface="Arial" panose="020B0604020202020204" pitchFamily="34" charset="0"/>
                <a:cs typeface="Arial" panose="020B0604020202020204" pitchFamily="34" charset="0"/>
              </a:rPr>
              <a:t>)</a:t>
            </a:r>
            <a:endParaRPr lang="en-US" altLang="en-US" sz="17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13244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2. Đối tượng áp dụng</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800"/>
              </a:spcBef>
              <a:spcAft>
                <a:spcPts val="0"/>
              </a:spcAft>
              <a:buClr>
                <a:srgbClr val="FF0000"/>
              </a:buClr>
              <a:buFont typeface="+mj-lt"/>
              <a:buAutoNum type="arabicPeriod"/>
              <a:defRPr/>
            </a:pPr>
            <a:r>
              <a:rPr lang="en-US" sz="2200" b="1" kern="0" smtClean="0">
                <a:solidFill>
                  <a:srgbClr val="0000FF"/>
                </a:solidFill>
                <a:latin typeface="Arial" charset="0"/>
              </a:rPr>
              <a:t>Người </a:t>
            </a:r>
            <a:r>
              <a:rPr lang="en-US" sz="2200" b="1" kern="0">
                <a:solidFill>
                  <a:srgbClr val="0000FF"/>
                </a:solidFill>
                <a:latin typeface="Arial" charset="0"/>
              </a:rPr>
              <a:t>lao động là công dân Việt Nam thuộc đối tượng tham gia bảo hiểm xã hội bắt buộc, bao </a:t>
            </a:r>
            <a:r>
              <a:rPr lang="en-US" sz="2200" b="1" kern="0" smtClean="0">
                <a:solidFill>
                  <a:srgbClr val="0000FF"/>
                </a:solidFill>
                <a:latin typeface="Arial" charset="0"/>
              </a:rPr>
              <a:t>gồm:</a:t>
            </a:r>
          </a:p>
          <a:p>
            <a:pPr marL="577850" indent="-468313" algn="just" eaLnBrk="1" hangingPunct="1">
              <a:lnSpc>
                <a:spcPct val="108000"/>
              </a:lnSpc>
              <a:spcBef>
                <a:spcPts val="800"/>
              </a:spcBef>
              <a:spcAft>
                <a:spcPts val="0"/>
              </a:spcAft>
              <a:buClr>
                <a:srgbClr val="FF0000"/>
              </a:buClr>
              <a:buNone/>
              <a:defRPr/>
            </a:pPr>
            <a:r>
              <a:rPr lang="en-US" sz="2200" b="1" kern="0" smtClean="0">
                <a:solidFill>
                  <a:srgbClr val="FF0000"/>
                </a:solidFill>
                <a:latin typeface="Arial" charset="0"/>
              </a:rPr>
              <a:t>đ</a:t>
            </a:r>
            <a:r>
              <a:rPr lang="en-US" sz="2200" b="1" kern="0">
                <a:solidFill>
                  <a:srgbClr val="FF0000"/>
                </a:solidFill>
                <a:latin typeface="Arial" charset="0"/>
              </a:rPr>
              <a:t>)</a:t>
            </a:r>
            <a:r>
              <a:rPr lang="en-US" sz="2200" b="1" kern="0">
                <a:solidFill>
                  <a:srgbClr val="0000FF"/>
                </a:solidFill>
                <a:latin typeface="Arial" charset="0"/>
              </a:rPr>
              <a:t> </a:t>
            </a:r>
            <a:r>
              <a:rPr lang="en-US" sz="2200" b="1" kern="0" smtClean="0">
                <a:solidFill>
                  <a:srgbClr val="0000FF"/>
                </a:solidFill>
                <a:latin typeface="Arial" charset="0"/>
              </a:rPr>
              <a:t> </a:t>
            </a:r>
            <a:r>
              <a:rPr lang="en-US" sz="2200" b="1" kern="0" smtClean="0">
                <a:solidFill>
                  <a:srgbClr val="006600"/>
                </a:solidFill>
                <a:latin typeface="Arial" charset="0"/>
              </a:rPr>
              <a:t>Sĩ </a:t>
            </a:r>
            <a:r>
              <a:rPr lang="en-US" sz="2200" b="1" kern="0">
                <a:solidFill>
                  <a:srgbClr val="006600"/>
                </a:solidFill>
                <a:latin typeface="Arial" charset="0"/>
              </a:rPr>
              <a:t>quan, quân nhân chuyên nghiệp quân đội nhân dân; sĩ quan, hạ sĩ quan nghiệp vụ, sĩ quan, hạ sĩ quan chuyên môn kỹ thuật công an nhân dân; người làm công tác cơ yếu hưởng lương như đối với quân </a:t>
            </a:r>
            <a:r>
              <a:rPr lang="en-US" sz="2200" b="1" kern="0" smtClean="0">
                <a:solidFill>
                  <a:srgbClr val="006600"/>
                </a:solidFill>
                <a:latin typeface="Arial" charset="0"/>
              </a:rPr>
              <a:t>nhân;</a:t>
            </a:r>
          </a:p>
          <a:p>
            <a:pPr marL="577850" indent="-468313" algn="just" eaLnBrk="1" hangingPunct="1">
              <a:lnSpc>
                <a:spcPct val="108000"/>
              </a:lnSpc>
              <a:spcBef>
                <a:spcPts val="800"/>
              </a:spcBef>
              <a:spcAft>
                <a:spcPts val="0"/>
              </a:spcAft>
              <a:buClr>
                <a:srgbClr val="FF0000"/>
              </a:buClr>
              <a:buNone/>
              <a:defRPr/>
            </a:pPr>
            <a:endParaRPr lang="en-US" sz="2200" b="1" kern="0" smtClean="0">
              <a:solidFill>
                <a:srgbClr val="0000FF"/>
              </a:solidFill>
              <a:latin typeface="Arial" charset="0"/>
            </a:endParaRPr>
          </a:p>
          <a:p>
            <a:pPr marL="577850" indent="-468313" algn="just" eaLnBrk="1" hangingPunct="1">
              <a:lnSpc>
                <a:spcPct val="108000"/>
              </a:lnSpc>
              <a:spcBef>
                <a:spcPts val="800"/>
              </a:spcBef>
              <a:spcAft>
                <a:spcPts val="0"/>
              </a:spcAft>
              <a:buClr>
                <a:srgbClr val="FF0000"/>
              </a:buClr>
              <a:buNone/>
              <a:defRPr/>
            </a:pPr>
            <a:endParaRPr lang="en-US" sz="2200" b="1" kern="0">
              <a:solidFill>
                <a:srgbClr val="0000FF"/>
              </a:solidFill>
              <a:latin typeface="Arial" charset="0"/>
            </a:endParaRPr>
          </a:p>
          <a:p>
            <a:pPr marL="577850" indent="-468313" algn="just" eaLnBrk="1" hangingPunct="1">
              <a:lnSpc>
                <a:spcPct val="108000"/>
              </a:lnSpc>
              <a:spcBef>
                <a:spcPts val="800"/>
              </a:spcBef>
              <a:spcAft>
                <a:spcPts val="0"/>
              </a:spcAft>
              <a:buClr>
                <a:srgbClr val="FF0000"/>
              </a:buClr>
              <a:buNone/>
              <a:defRPr/>
            </a:pPr>
            <a:endParaRPr lang="en-US" sz="2200" b="1" kern="0" smtClean="0">
              <a:solidFill>
                <a:srgbClr val="0000FF"/>
              </a:solidFill>
              <a:latin typeface="Arial" charset="0"/>
            </a:endParaRPr>
          </a:p>
          <a:p>
            <a:pPr marL="577850" indent="-468313" algn="just" eaLnBrk="1" hangingPunct="1">
              <a:lnSpc>
                <a:spcPct val="108000"/>
              </a:lnSpc>
              <a:spcBef>
                <a:spcPts val="800"/>
              </a:spcBef>
              <a:spcAft>
                <a:spcPts val="0"/>
              </a:spcAft>
              <a:buClr>
                <a:srgbClr val="FF0000"/>
              </a:buClr>
              <a:buNone/>
              <a:defRPr/>
            </a:pPr>
            <a:endParaRPr lang="en-US" sz="2200" b="1" kern="0" smtClean="0">
              <a:solidFill>
                <a:srgbClr val="0000FF"/>
              </a:solidFill>
              <a:latin typeface="Arial" charset="0"/>
            </a:endParaRPr>
          </a:p>
          <a:p>
            <a:pPr indent="-457200" algn="just" eaLnBrk="1" hangingPunct="1">
              <a:lnSpc>
                <a:spcPct val="108000"/>
              </a:lnSpc>
              <a:spcBef>
                <a:spcPts val="800"/>
              </a:spcBef>
              <a:spcAft>
                <a:spcPts val="0"/>
              </a:spcAft>
              <a:buClr>
                <a:srgbClr val="FF0000"/>
              </a:buClr>
              <a:buFont typeface="+mj-lt"/>
              <a:buAutoNum type="alphaLcParenR" startAt="5"/>
              <a:defRPr/>
            </a:pPr>
            <a:r>
              <a:rPr lang="en-US" sz="2200" b="1" kern="0" smtClean="0">
                <a:solidFill>
                  <a:srgbClr val="0000FF"/>
                </a:solidFill>
                <a:latin typeface="Arial" charset="0"/>
              </a:rPr>
              <a:t>Hạ </a:t>
            </a:r>
            <a:r>
              <a:rPr lang="en-US" sz="2200" b="1" kern="0">
                <a:solidFill>
                  <a:srgbClr val="0000FF"/>
                </a:solidFill>
                <a:latin typeface="Arial" charset="0"/>
              </a:rPr>
              <a:t>sĩ quan, chiến sĩ quân đội nhân dân; hạ sĩ quan, chiến sĩ công an nhân dân phục vụ có thời hạn; học viên quân đội, công an, cơ yếu đang theo học được hưởng sinh hoạt phí;</a:t>
            </a:r>
          </a:p>
          <a:p>
            <a:pPr indent="-457200" algn="just" eaLnBrk="1" hangingPunct="1">
              <a:lnSpc>
                <a:spcPct val="108000"/>
              </a:lnSpc>
              <a:spcBef>
                <a:spcPts val="800"/>
              </a:spcBef>
              <a:spcAft>
                <a:spcPts val="0"/>
              </a:spcAft>
              <a:buClr>
                <a:srgbClr val="FF0000"/>
              </a:buClr>
              <a:buFont typeface="+mj-lt"/>
              <a:buAutoNum type="alphaLcParenR" startAt="5"/>
              <a:defRPr/>
            </a:pPr>
            <a:endParaRPr lang="en-US" sz="2200" b="1" kern="0">
              <a:solidFill>
                <a:srgbClr val="0000FF"/>
              </a:solidFill>
              <a:latin typeface="Arial"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733" y="3657600"/>
            <a:ext cx="6976534" cy="1828800"/>
          </a:xfrm>
          <a:prstGeom prst="rect">
            <a:avLst/>
          </a:prstGeom>
        </p:spPr>
      </p:pic>
    </p:spTree>
    <p:extLst>
      <p:ext uri="{BB962C8B-B14F-4D97-AF65-F5344CB8AC3E}">
        <p14:creationId xmlns:p14="http://schemas.microsoft.com/office/powerpoint/2010/main" val="2411653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2. Đối tượng áp dụng</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800"/>
              </a:spcBef>
              <a:spcAft>
                <a:spcPts val="0"/>
              </a:spcAft>
              <a:buClr>
                <a:srgbClr val="FF0000"/>
              </a:buClr>
              <a:buFont typeface="+mj-lt"/>
              <a:buAutoNum type="arabicPeriod"/>
              <a:defRPr/>
            </a:pPr>
            <a:r>
              <a:rPr lang="en-US" sz="2200" b="1" kern="0" smtClean="0">
                <a:solidFill>
                  <a:srgbClr val="0000FF"/>
                </a:solidFill>
                <a:latin typeface="Arial" charset="0"/>
              </a:rPr>
              <a:t>Người </a:t>
            </a:r>
            <a:r>
              <a:rPr lang="en-US" sz="2200" b="1" kern="0">
                <a:solidFill>
                  <a:srgbClr val="0000FF"/>
                </a:solidFill>
                <a:latin typeface="Arial" charset="0"/>
              </a:rPr>
              <a:t>lao động là công dân Việt Nam thuộc đối tượng tham gia bảo hiểm xã hội bắt buộc, bao </a:t>
            </a:r>
            <a:r>
              <a:rPr lang="en-US" sz="2200" b="1" kern="0" smtClean="0">
                <a:solidFill>
                  <a:srgbClr val="0000FF"/>
                </a:solidFill>
                <a:latin typeface="Arial" charset="0"/>
              </a:rPr>
              <a:t>gồm:</a:t>
            </a:r>
          </a:p>
          <a:p>
            <a:pPr indent="-457200" algn="just" eaLnBrk="1" hangingPunct="1">
              <a:lnSpc>
                <a:spcPct val="108000"/>
              </a:lnSpc>
              <a:spcBef>
                <a:spcPts val="800"/>
              </a:spcBef>
              <a:spcAft>
                <a:spcPts val="0"/>
              </a:spcAft>
              <a:buClr>
                <a:srgbClr val="FF0000"/>
              </a:buClr>
              <a:buFont typeface="+mj-lt"/>
              <a:buAutoNum type="alphaLcParenR" startAt="7"/>
              <a:defRPr/>
            </a:pPr>
            <a:r>
              <a:rPr lang="en-US" sz="2200" b="1" kern="0" smtClean="0">
                <a:solidFill>
                  <a:srgbClr val="0000FF"/>
                </a:solidFill>
                <a:latin typeface="Arial" charset="0"/>
              </a:rPr>
              <a:t>Người </a:t>
            </a:r>
            <a:r>
              <a:rPr lang="en-US" sz="2200" b="1" kern="0">
                <a:solidFill>
                  <a:srgbClr val="0000FF"/>
                </a:solidFill>
                <a:latin typeface="Arial" charset="0"/>
              </a:rPr>
              <a:t>đi làm việc ở nước ngoài theo hợp đồng quy định tại Luật người lao động Việt Nam đi làm việc ở nước ngoài theo hợp </a:t>
            </a:r>
            <a:r>
              <a:rPr lang="en-US" sz="2200" b="1" kern="0" smtClean="0">
                <a:solidFill>
                  <a:srgbClr val="0000FF"/>
                </a:solidFill>
                <a:latin typeface="Arial" charset="0"/>
              </a:rPr>
              <a:t>đồng;</a:t>
            </a:r>
          </a:p>
          <a:p>
            <a:pPr indent="-457200" algn="just" eaLnBrk="1" hangingPunct="1">
              <a:lnSpc>
                <a:spcPct val="108000"/>
              </a:lnSpc>
              <a:spcBef>
                <a:spcPts val="800"/>
              </a:spcBef>
              <a:spcAft>
                <a:spcPts val="0"/>
              </a:spcAft>
              <a:buClr>
                <a:srgbClr val="FF0000"/>
              </a:buClr>
              <a:buFont typeface="+mj-lt"/>
              <a:buAutoNum type="alphaLcParenR" startAt="7"/>
              <a:defRPr/>
            </a:pPr>
            <a:r>
              <a:rPr lang="en-US" sz="2200" b="1" kern="0" smtClean="0">
                <a:solidFill>
                  <a:srgbClr val="0000FF"/>
                </a:solidFill>
                <a:latin typeface="Arial" charset="0"/>
              </a:rPr>
              <a:t>Người </a:t>
            </a:r>
            <a:r>
              <a:rPr lang="en-US" sz="2200" b="1" kern="0">
                <a:solidFill>
                  <a:srgbClr val="0000FF"/>
                </a:solidFill>
                <a:latin typeface="Arial" charset="0"/>
              </a:rPr>
              <a:t>quản lý doanh nghiệp, người quản lý điều hành hợp tác xã có hưởng tiền </a:t>
            </a:r>
            <a:r>
              <a:rPr lang="en-US" sz="2200" b="1" kern="0" smtClean="0">
                <a:solidFill>
                  <a:srgbClr val="0000FF"/>
                </a:solidFill>
                <a:latin typeface="Arial" charset="0"/>
              </a:rPr>
              <a:t>lương;</a:t>
            </a:r>
          </a:p>
          <a:p>
            <a:pPr indent="-457200" algn="just" eaLnBrk="1" hangingPunct="1">
              <a:lnSpc>
                <a:spcPct val="108000"/>
              </a:lnSpc>
              <a:spcBef>
                <a:spcPts val="800"/>
              </a:spcBef>
              <a:spcAft>
                <a:spcPts val="0"/>
              </a:spcAft>
              <a:buClr>
                <a:srgbClr val="FF0000"/>
              </a:buClr>
              <a:buFont typeface="+mj-lt"/>
              <a:buAutoNum type="alphaLcParenR" startAt="7"/>
              <a:defRPr/>
            </a:pPr>
            <a:r>
              <a:rPr lang="en-US" sz="2200" b="1" kern="0" smtClean="0">
                <a:solidFill>
                  <a:srgbClr val="0000FF"/>
                </a:solidFill>
                <a:latin typeface="Arial" charset="0"/>
              </a:rPr>
              <a:t>Người </a:t>
            </a:r>
            <a:r>
              <a:rPr lang="en-US" sz="2200" b="1" kern="0">
                <a:solidFill>
                  <a:srgbClr val="0000FF"/>
                </a:solidFill>
                <a:latin typeface="Arial" charset="0"/>
              </a:rPr>
              <a:t>hoạt động không chuyên trách ở xã, phường, thị </a:t>
            </a:r>
            <a:r>
              <a:rPr lang="en-US" sz="2200" b="1" kern="0" smtClean="0">
                <a:solidFill>
                  <a:srgbClr val="0000FF"/>
                </a:solidFill>
                <a:latin typeface="Arial" charset="0"/>
              </a:rPr>
              <a:t>trấn.</a:t>
            </a:r>
          </a:p>
          <a:p>
            <a:pPr indent="-457200" algn="just" eaLnBrk="1" hangingPunct="1">
              <a:lnSpc>
                <a:spcPct val="108000"/>
              </a:lnSpc>
              <a:spcBef>
                <a:spcPts val="800"/>
              </a:spcBef>
              <a:spcAft>
                <a:spcPts val="0"/>
              </a:spcAft>
              <a:buClr>
                <a:srgbClr val="FF0000"/>
              </a:buClr>
              <a:buFont typeface="+mj-lt"/>
              <a:buAutoNum type="arabicPeriod" startAt="2"/>
              <a:defRPr/>
            </a:pPr>
            <a:r>
              <a:rPr lang="en-US" sz="2200" b="1" kern="0" smtClean="0">
                <a:solidFill>
                  <a:srgbClr val="0000FF"/>
                </a:solidFill>
                <a:latin typeface="Arial" charset="0"/>
              </a:rPr>
              <a:t>Người </a:t>
            </a:r>
            <a:r>
              <a:rPr lang="en-US" sz="2200" b="1" kern="0">
                <a:solidFill>
                  <a:srgbClr val="0000FF"/>
                </a:solidFill>
                <a:latin typeface="Arial" charset="0"/>
              </a:rPr>
              <a:t>lao động là công dân nước ngoài vào làm việc tại Việt Nam có giấy phép lao động hoặc chứng chỉ hành nghề hoặc giấy phép hành nghề do cơ quan có thẩm quyền của Việt Nam cấp được tham gia bảo hiểm xã hội bắt buộc theo quy định của Chính phủ</a:t>
            </a:r>
            <a:r>
              <a:rPr lang="en-US" sz="2200" b="1" kern="0" smtClean="0">
                <a:solidFill>
                  <a:srgbClr val="0000FF"/>
                </a:solidFill>
                <a:latin typeface="Arial" charset="0"/>
              </a:rPr>
              <a:t>. </a:t>
            </a:r>
            <a:r>
              <a:rPr lang="en-US" sz="2200" b="1" kern="0" smtClean="0">
                <a:solidFill>
                  <a:srgbClr val="0000FF"/>
                </a:solidFill>
                <a:latin typeface="Arial" charset="0"/>
                <a:sym typeface="Wingdings" pitchFamily="2" charset="2"/>
              </a:rPr>
              <a:t> </a:t>
            </a:r>
            <a:r>
              <a:rPr lang="en-US" sz="2200" b="1" kern="0" smtClean="0">
                <a:solidFill>
                  <a:srgbClr val="FF0066"/>
                </a:solidFill>
                <a:latin typeface="Arial" charset="0"/>
                <a:sym typeface="Wingdings" pitchFamily="2" charset="2"/>
              </a:rPr>
              <a:t>01/01/2018</a:t>
            </a:r>
            <a:endParaRPr lang="en-US" sz="2200" b="1" kern="0">
              <a:solidFill>
                <a:srgbClr val="FF0066"/>
              </a:solidFill>
              <a:latin typeface="Arial" charset="0"/>
            </a:endParaRPr>
          </a:p>
          <a:p>
            <a:pPr indent="-457200" algn="just" eaLnBrk="1" hangingPunct="1">
              <a:lnSpc>
                <a:spcPct val="108000"/>
              </a:lnSpc>
              <a:spcBef>
                <a:spcPts val="800"/>
              </a:spcBef>
              <a:spcAft>
                <a:spcPts val="0"/>
              </a:spcAft>
              <a:buClr>
                <a:srgbClr val="FF0000"/>
              </a:buClr>
              <a:buFont typeface="+mj-lt"/>
              <a:buAutoNum type="alphaLcParenR"/>
              <a:defRPr/>
            </a:pPr>
            <a:endParaRPr lang="en-US" sz="2200" b="1" kern="0">
              <a:solidFill>
                <a:srgbClr val="0000FF"/>
              </a:solidFill>
              <a:latin typeface="Arial" charset="0"/>
            </a:endParaRPr>
          </a:p>
        </p:txBody>
      </p:sp>
    </p:spTree>
    <p:extLst>
      <p:ext uri="{BB962C8B-B14F-4D97-AF65-F5344CB8AC3E}">
        <p14:creationId xmlns:p14="http://schemas.microsoft.com/office/powerpoint/2010/main" val="1650573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2. Đối tượng áp dụng</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mj-lt"/>
              <a:buAutoNum type="arabicPeriod" startAt="3"/>
              <a:defRPr/>
            </a:pPr>
            <a:r>
              <a:rPr lang="en-US" sz="2100" b="1" kern="0" smtClean="0">
                <a:solidFill>
                  <a:srgbClr val="0000FF"/>
                </a:solidFill>
                <a:latin typeface="Arial" charset="0"/>
              </a:rPr>
              <a:t>Người </a:t>
            </a:r>
            <a:r>
              <a:rPr lang="en-US" sz="2100" b="1" kern="0">
                <a:solidFill>
                  <a:srgbClr val="0000FF"/>
                </a:solidFill>
                <a:latin typeface="Arial" charset="0"/>
              </a:rPr>
              <a:t>sử dụng lao động tham gia bảo hiểm xã hội bắt buộc bao gồm cơ quan nhà nước, đơn vị sự nghiệp, đơn vị vũ trang nhân dân; tổ chức chính trị, tổ chức chính trị - xã hội, tổ chức chính trị xã hội - nghề nghiệp, tổ chức xã hội - nghề nghiệp, tổ chức xã hội khác; cơ quan, tổ chức nước ngoài, tổ chức quốc tế hoạt động trên lãnh thổ Việt Nam; doanh nghiệp, hợp tác xã, hộ kinh doanh cá thể, tổ hợp tác, tổ chức khác và cá nhân có thuê mướn, sử dụng lao động theo hợp đồng lao </a:t>
            </a:r>
            <a:r>
              <a:rPr lang="en-US" sz="2100" b="1" kern="0" smtClean="0">
                <a:solidFill>
                  <a:srgbClr val="0000FF"/>
                </a:solidFill>
                <a:latin typeface="Arial" charset="0"/>
              </a:rPr>
              <a:t>động.</a:t>
            </a:r>
          </a:p>
          <a:p>
            <a:pPr indent="-457200" algn="just" eaLnBrk="1" hangingPunct="1">
              <a:lnSpc>
                <a:spcPct val="110000"/>
              </a:lnSpc>
              <a:spcBef>
                <a:spcPts val="1200"/>
              </a:spcBef>
              <a:spcAft>
                <a:spcPts val="0"/>
              </a:spcAft>
              <a:buClr>
                <a:srgbClr val="FF0000"/>
              </a:buClr>
              <a:buFont typeface="+mj-lt"/>
              <a:buAutoNum type="arabicPeriod" startAt="3"/>
              <a:defRPr/>
            </a:pPr>
            <a:r>
              <a:rPr lang="en-US" sz="2100" b="1" kern="0" smtClean="0">
                <a:solidFill>
                  <a:srgbClr val="0000FF"/>
                </a:solidFill>
                <a:latin typeface="Arial" charset="0"/>
              </a:rPr>
              <a:t>Người </a:t>
            </a:r>
            <a:r>
              <a:rPr lang="en-US" sz="2100" b="1" kern="0">
                <a:solidFill>
                  <a:srgbClr val="0000FF"/>
                </a:solidFill>
                <a:latin typeface="Arial" charset="0"/>
              </a:rPr>
              <a:t>tham gia bảo hiểm xã hội tự nguyện là công dân Việt Nam từ đủ 15 tuổi trở lên và không thuộc đối tượng quy định tại khoản 1 Điều </a:t>
            </a:r>
            <a:r>
              <a:rPr lang="en-US" sz="2100" b="1" kern="0" smtClean="0">
                <a:solidFill>
                  <a:srgbClr val="0000FF"/>
                </a:solidFill>
                <a:latin typeface="Arial" charset="0"/>
              </a:rPr>
              <a:t>này.</a:t>
            </a:r>
          </a:p>
          <a:p>
            <a:pPr indent="-457200" algn="just" eaLnBrk="1" hangingPunct="1">
              <a:lnSpc>
                <a:spcPct val="110000"/>
              </a:lnSpc>
              <a:spcBef>
                <a:spcPts val="1200"/>
              </a:spcBef>
              <a:spcAft>
                <a:spcPts val="0"/>
              </a:spcAft>
              <a:buClr>
                <a:srgbClr val="FF0000"/>
              </a:buClr>
              <a:buFont typeface="+mj-lt"/>
              <a:buAutoNum type="arabicPeriod" startAt="3"/>
              <a:defRPr/>
            </a:pPr>
            <a:r>
              <a:rPr lang="en-US" sz="2100" b="1" kern="0" smtClean="0">
                <a:solidFill>
                  <a:srgbClr val="0000FF"/>
                </a:solidFill>
                <a:latin typeface="Arial" charset="0"/>
              </a:rPr>
              <a:t>Cơ </a:t>
            </a:r>
            <a:r>
              <a:rPr lang="en-US" sz="2100" b="1" kern="0">
                <a:solidFill>
                  <a:srgbClr val="0000FF"/>
                </a:solidFill>
                <a:latin typeface="Arial" charset="0"/>
              </a:rPr>
              <a:t>quan, tổ chức, cá nhân có liên quan đến bảo hiểm xã </a:t>
            </a:r>
            <a:r>
              <a:rPr lang="en-US" sz="2100" b="1" kern="0" smtClean="0">
                <a:solidFill>
                  <a:srgbClr val="0000FF"/>
                </a:solidFill>
                <a:latin typeface="Arial" charset="0"/>
              </a:rPr>
              <a:t>hội.</a:t>
            </a:r>
          </a:p>
          <a:p>
            <a:pPr marL="577850" indent="0" algn="just" eaLnBrk="1" hangingPunct="1">
              <a:lnSpc>
                <a:spcPct val="110000"/>
              </a:lnSpc>
              <a:spcBef>
                <a:spcPts val="1200"/>
              </a:spcBef>
              <a:spcAft>
                <a:spcPts val="0"/>
              </a:spcAft>
              <a:buClr>
                <a:srgbClr val="FF0000"/>
              </a:buClr>
              <a:buNone/>
              <a:defRPr/>
            </a:pPr>
            <a:r>
              <a:rPr lang="en-US" sz="2100" b="1" kern="0" smtClean="0">
                <a:solidFill>
                  <a:srgbClr val="FF0000"/>
                </a:solidFill>
                <a:latin typeface="Arial" charset="0"/>
              </a:rPr>
              <a:t>Các </a:t>
            </a:r>
            <a:r>
              <a:rPr lang="en-US" sz="2100" b="1" kern="0">
                <a:solidFill>
                  <a:srgbClr val="FF0000"/>
                </a:solidFill>
                <a:latin typeface="Arial" charset="0"/>
              </a:rPr>
              <a:t>đối tượng quy định tại các khoản 1, 2 và 4 Điều này sau đây gọi chung là người lao động</a:t>
            </a:r>
            <a:r>
              <a:rPr lang="en-US" sz="2100" b="1" kern="0" smtClean="0">
                <a:solidFill>
                  <a:srgbClr val="FF0000"/>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1686124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eaLnBrk="1" hangingPunct="1">
              <a:lnSpc>
                <a:spcPct val="114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3. </a:t>
            </a:r>
            <a:r>
              <a:rPr lang="en-US" sz="2600" b="1">
                <a:solidFill>
                  <a:srgbClr val="FF0000"/>
                </a:solidFill>
                <a:latin typeface="Arial" panose="020B0604020202020204" pitchFamily="34" charset="0"/>
                <a:cs typeface="Arial" panose="020B0604020202020204" pitchFamily="34" charset="0"/>
              </a:rPr>
              <a:t>Giải thích từ ngữ</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mj-lt"/>
              <a:buAutoNum type="arabicPeriod"/>
              <a:defRPr/>
            </a:pPr>
            <a:r>
              <a:rPr lang="en-US" sz="2100" b="1" kern="0" smtClean="0">
                <a:solidFill>
                  <a:srgbClr val="FF0066"/>
                </a:solidFill>
                <a:latin typeface="Arial" charset="0"/>
              </a:rPr>
              <a:t>Bảo </a:t>
            </a:r>
            <a:r>
              <a:rPr lang="en-US" sz="2100" b="1" kern="0">
                <a:solidFill>
                  <a:srgbClr val="FF0066"/>
                </a:solidFill>
                <a:latin typeface="Arial" charset="0"/>
              </a:rPr>
              <a:t>hiểm xã hội </a:t>
            </a:r>
            <a:r>
              <a:rPr lang="en-US" sz="2100" b="1" kern="0">
                <a:solidFill>
                  <a:srgbClr val="0000FF"/>
                </a:solidFill>
                <a:latin typeface="Arial" charset="0"/>
              </a:rPr>
              <a:t>là sự bảo đảm thay thế hoặc bù đắp một phần thu nhập của người lao động khi họ bị giảm hoặc mất thu nhập do ốm đau, thai sản, tai nạn lao động, bệnh nghề nghiệp, hết tuổi lao động hoặc chết, trên cơ sở đóng vào quỹ </a:t>
            </a:r>
            <a:r>
              <a:rPr lang="en-US" sz="2100" b="1" kern="0" smtClean="0">
                <a:solidFill>
                  <a:srgbClr val="0000FF"/>
                </a:solidFill>
                <a:latin typeface="Arial" charset="0"/>
              </a:rPr>
              <a:t>BHXH.</a:t>
            </a:r>
          </a:p>
          <a:p>
            <a:pPr indent="-457200" algn="just" eaLnBrk="1" hangingPunct="1">
              <a:lnSpc>
                <a:spcPct val="110000"/>
              </a:lnSpc>
              <a:spcBef>
                <a:spcPts val="1200"/>
              </a:spcBef>
              <a:spcAft>
                <a:spcPts val="0"/>
              </a:spcAft>
              <a:buClr>
                <a:srgbClr val="FF0000"/>
              </a:buClr>
              <a:buFont typeface="+mj-lt"/>
              <a:buAutoNum type="arabicPeriod"/>
              <a:defRPr/>
            </a:pPr>
            <a:r>
              <a:rPr lang="en-US" sz="2100" b="1" kern="0" smtClean="0">
                <a:solidFill>
                  <a:srgbClr val="FF0066"/>
                </a:solidFill>
                <a:latin typeface="Arial" charset="0"/>
              </a:rPr>
              <a:t>BHXH </a:t>
            </a:r>
            <a:r>
              <a:rPr lang="en-US" sz="2100" b="1" kern="0">
                <a:solidFill>
                  <a:srgbClr val="FF0066"/>
                </a:solidFill>
                <a:latin typeface="Arial" charset="0"/>
              </a:rPr>
              <a:t>bắt buộc </a:t>
            </a:r>
            <a:r>
              <a:rPr lang="en-US" sz="2100" b="1" kern="0">
                <a:solidFill>
                  <a:srgbClr val="0000FF"/>
                </a:solidFill>
                <a:latin typeface="Arial" charset="0"/>
              </a:rPr>
              <a:t>là loại hình </a:t>
            </a:r>
            <a:r>
              <a:rPr lang="en-US" sz="2100" b="1" kern="0" smtClean="0">
                <a:solidFill>
                  <a:srgbClr val="0000FF"/>
                </a:solidFill>
                <a:latin typeface="Arial" charset="0"/>
              </a:rPr>
              <a:t>BHXH do </a:t>
            </a:r>
            <a:r>
              <a:rPr lang="en-US" sz="2100" b="1" kern="0">
                <a:solidFill>
                  <a:srgbClr val="0000FF"/>
                </a:solidFill>
                <a:latin typeface="Arial" charset="0"/>
              </a:rPr>
              <a:t>Nhà nước tổ chức mà người lao động và người sử dụng lao động phải tham </a:t>
            </a:r>
            <a:r>
              <a:rPr lang="en-US" sz="2100" b="1" kern="0" smtClean="0">
                <a:solidFill>
                  <a:srgbClr val="0000FF"/>
                </a:solidFill>
                <a:latin typeface="Arial" charset="0"/>
              </a:rPr>
              <a:t>gia.</a:t>
            </a:r>
          </a:p>
          <a:p>
            <a:pPr indent="-457200" algn="just" eaLnBrk="1" hangingPunct="1">
              <a:lnSpc>
                <a:spcPct val="110000"/>
              </a:lnSpc>
              <a:spcBef>
                <a:spcPts val="1200"/>
              </a:spcBef>
              <a:spcAft>
                <a:spcPts val="0"/>
              </a:spcAft>
              <a:buClr>
                <a:srgbClr val="FF0000"/>
              </a:buClr>
              <a:buFont typeface="+mj-lt"/>
              <a:buAutoNum type="arabicPeriod"/>
              <a:defRPr/>
            </a:pPr>
            <a:r>
              <a:rPr lang="en-US" sz="2100" b="1" kern="0" smtClean="0">
                <a:solidFill>
                  <a:srgbClr val="FF0066"/>
                </a:solidFill>
                <a:latin typeface="Arial" charset="0"/>
              </a:rPr>
              <a:t>BHXH tự </a:t>
            </a:r>
            <a:r>
              <a:rPr lang="en-US" sz="2100" b="1" kern="0">
                <a:solidFill>
                  <a:srgbClr val="FF0066"/>
                </a:solidFill>
                <a:latin typeface="Arial" charset="0"/>
              </a:rPr>
              <a:t>nguyện </a:t>
            </a:r>
            <a:r>
              <a:rPr lang="en-US" sz="2100" b="1" kern="0">
                <a:solidFill>
                  <a:srgbClr val="0000FF"/>
                </a:solidFill>
                <a:latin typeface="Arial" charset="0"/>
              </a:rPr>
              <a:t>là loại hình bảo hiểm xã hội do Nhà nước tổ chức mà người tham gia được lựa chọn mức đóng, phương thức đóng phù hợp với thu nhập của mình và Nhà nước có chính sách hỗ trợ tiền đóng </a:t>
            </a:r>
            <a:r>
              <a:rPr lang="en-US" sz="2100" b="1" kern="0" smtClean="0">
                <a:solidFill>
                  <a:srgbClr val="0000FF"/>
                </a:solidFill>
                <a:latin typeface="Arial" charset="0"/>
              </a:rPr>
              <a:t>BHXH để </a:t>
            </a:r>
            <a:r>
              <a:rPr lang="en-US" sz="2100" b="1" kern="0">
                <a:solidFill>
                  <a:srgbClr val="0000FF"/>
                </a:solidFill>
                <a:latin typeface="Arial" charset="0"/>
              </a:rPr>
              <a:t>người tham gia hưởng chế độ hưu trí và tử </a:t>
            </a:r>
            <a:r>
              <a:rPr lang="en-US" sz="2100" b="1" kern="0" smtClean="0">
                <a:solidFill>
                  <a:srgbClr val="0000FF"/>
                </a:solidFill>
                <a:latin typeface="Arial" charset="0"/>
              </a:rPr>
              <a:t>tuất.</a:t>
            </a:r>
          </a:p>
          <a:p>
            <a:pPr indent="-457200" algn="just" eaLnBrk="1" hangingPunct="1">
              <a:lnSpc>
                <a:spcPct val="110000"/>
              </a:lnSpc>
              <a:spcBef>
                <a:spcPts val="1200"/>
              </a:spcBef>
              <a:spcAft>
                <a:spcPts val="0"/>
              </a:spcAft>
              <a:buClr>
                <a:srgbClr val="FF0000"/>
              </a:buClr>
              <a:buFont typeface="+mj-lt"/>
              <a:buAutoNum type="arabicPeriod"/>
              <a:defRPr/>
            </a:pPr>
            <a:r>
              <a:rPr lang="en-US" sz="2100" b="1" kern="0" smtClean="0">
                <a:solidFill>
                  <a:srgbClr val="FF0066"/>
                </a:solidFill>
                <a:latin typeface="Arial" charset="0"/>
              </a:rPr>
              <a:t>Quỹ </a:t>
            </a:r>
            <a:r>
              <a:rPr lang="en-US" sz="2100" b="1" kern="0">
                <a:solidFill>
                  <a:srgbClr val="FF0066"/>
                </a:solidFill>
                <a:latin typeface="Arial" charset="0"/>
              </a:rPr>
              <a:t>bảo hiểm xã hội </a:t>
            </a:r>
            <a:r>
              <a:rPr lang="en-US" sz="2100" b="1" kern="0">
                <a:solidFill>
                  <a:srgbClr val="0000FF"/>
                </a:solidFill>
                <a:latin typeface="Arial" charset="0"/>
              </a:rPr>
              <a:t>là quỹ tài chính độc lập với </a:t>
            </a:r>
            <a:r>
              <a:rPr lang="en-US" sz="2100" b="1" kern="0" smtClean="0">
                <a:solidFill>
                  <a:srgbClr val="0000FF"/>
                </a:solidFill>
                <a:latin typeface="Arial" charset="0"/>
              </a:rPr>
              <a:t>NSNN, </a:t>
            </a:r>
            <a:r>
              <a:rPr lang="en-US" sz="2100" b="1" kern="0">
                <a:solidFill>
                  <a:srgbClr val="0000FF"/>
                </a:solidFill>
                <a:latin typeface="Arial" charset="0"/>
              </a:rPr>
              <a:t>được hình thành từ đóng góp của người lao động, người sử dụng lao động và có sự hỗ trợ của Nhà nước</a:t>
            </a:r>
            <a:r>
              <a:rPr lang="en-US" sz="2100" b="1" kern="0" smtClean="0">
                <a:solidFill>
                  <a:srgbClr val="0000FF"/>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39781565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eaLnBrk="1" hangingPunct="1">
              <a:lnSpc>
                <a:spcPct val="114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3. </a:t>
            </a:r>
            <a:r>
              <a:rPr lang="en-US" sz="2600" b="1">
                <a:solidFill>
                  <a:srgbClr val="FF0000"/>
                </a:solidFill>
                <a:latin typeface="Arial" panose="020B0604020202020204" pitchFamily="34" charset="0"/>
                <a:cs typeface="Arial" panose="020B0604020202020204" pitchFamily="34" charset="0"/>
              </a:rPr>
              <a:t>Giải thích từ ngữ</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800"/>
              </a:spcBef>
              <a:spcAft>
                <a:spcPts val="0"/>
              </a:spcAft>
              <a:buClr>
                <a:srgbClr val="FF0000"/>
              </a:buClr>
              <a:buFont typeface="+mj-lt"/>
              <a:buAutoNum type="arabicPeriod" startAt="5"/>
              <a:defRPr/>
            </a:pPr>
            <a:r>
              <a:rPr lang="en-US" sz="2100" b="1" kern="0" smtClean="0">
                <a:solidFill>
                  <a:srgbClr val="FF0066"/>
                </a:solidFill>
                <a:latin typeface="Arial" charset="0"/>
              </a:rPr>
              <a:t>Thời </a:t>
            </a:r>
            <a:r>
              <a:rPr lang="en-US" sz="2100" b="1" kern="0">
                <a:solidFill>
                  <a:srgbClr val="FF0066"/>
                </a:solidFill>
                <a:latin typeface="Arial" charset="0"/>
              </a:rPr>
              <a:t>gian đóng </a:t>
            </a:r>
            <a:r>
              <a:rPr lang="en-US" sz="2100" b="1" kern="0" smtClean="0">
                <a:solidFill>
                  <a:srgbClr val="FF0066"/>
                </a:solidFill>
                <a:latin typeface="Arial" charset="0"/>
              </a:rPr>
              <a:t>BHXH </a:t>
            </a:r>
            <a:r>
              <a:rPr lang="en-US" sz="2100" b="1" kern="0" smtClean="0">
                <a:solidFill>
                  <a:srgbClr val="0000FF"/>
                </a:solidFill>
                <a:latin typeface="Arial" charset="0"/>
              </a:rPr>
              <a:t>là </a:t>
            </a:r>
            <a:r>
              <a:rPr lang="en-US" sz="2100" b="1" kern="0">
                <a:solidFill>
                  <a:srgbClr val="0000FF"/>
                </a:solidFill>
                <a:latin typeface="Arial" charset="0"/>
              </a:rPr>
              <a:t>thời gian được tính từ khi người lao động bắt đầu đóng </a:t>
            </a:r>
            <a:r>
              <a:rPr lang="en-US" sz="2100" b="1" kern="0" smtClean="0">
                <a:solidFill>
                  <a:srgbClr val="0000FF"/>
                </a:solidFill>
                <a:latin typeface="Arial" charset="0"/>
              </a:rPr>
              <a:t>BHXH cho </a:t>
            </a:r>
            <a:r>
              <a:rPr lang="en-US" sz="2100" b="1" kern="0">
                <a:solidFill>
                  <a:srgbClr val="0000FF"/>
                </a:solidFill>
                <a:latin typeface="Arial" charset="0"/>
              </a:rPr>
              <a:t>đến khi dừng đóng. Trường hợp người lao động đóng </a:t>
            </a:r>
            <a:r>
              <a:rPr lang="en-US" sz="2100" b="1" kern="0" smtClean="0">
                <a:solidFill>
                  <a:srgbClr val="0000FF"/>
                </a:solidFill>
                <a:latin typeface="Arial" charset="0"/>
              </a:rPr>
              <a:t>BHXH không </a:t>
            </a:r>
            <a:r>
              <a:rPr lang="en-US" sz="2100" b="1" kern="0">
                <a:solidFill>
                  <a:srgbClr val="0000FF"/>
                </a:solidFill>
                <a:latin typeface="Arial" charset="0"/>
              </a:rPr>
              <a:t>liên tục thì thời gian đóng </a:t>
            </a:r>
            <a:r>
              <a:rPr lang="en-US" sz="2100" b="1" kern="0" smtClean="0">
                <a:solidFill>
                  <a:srgbClr val="0000FF"/>
                </a:solidFill>
                <a:latin typeface="Arial" charset="0"/>
              </a:rPr>
              <a:t>BHXH là </a:t>
            </a:r>
            <a:r>
              <a:rPr lang="en-US" sz="2100" b="1" kern="0">
                <a:solidFill>
                  <a:srgbClr val="0000FF"/>
                </a:solidFill>
                <a:latin typeface="Arial" charset="0"/>
              </a:rPr>
              <a:t>tổng thời gian đã đóng </a:t>
            </a:r>
            <a:r>
              <a:rPr lang="en-US" sz="2100" b="1" kern="0" smtClean="0">
                <a:solidFill>
                  <a:srgbClr val="0000FF"/>
                </a:solidFill>
                <a:latin typeface="Arial" charset="0"/>
              </a:rPr>
              <a:t>BHXH.</a:t>
            </a:r>
          </a:p>
          <a:p>
            <a:pPr indent="-457200" algn="just" eaLnBrk="1" hangingPunct="1">
              <a:lnSpc>
                <a:spcPct val="108000"/>
              </a:lnSpc>
              <a:spcBef>
                <a:spcPts val="800"/>
              </a:spcBef>
              <a:spcAft>
                <a:spcPts val="0"/>
              </a:spcAft>
              <a:buClr>
                <a:srgbClr val="FF0000"/>
              </a:buClr>
              <a:buFont typeface="+mj-lt"/>
              <a:buAutoNum type="arabicPeriod" startAt="5"/>
              <a:defRPr/>
            </a:pPr>
            <a:r>
              <a:rPr lang="en-US" sz="2100" b="1" kern="0" smtClean="0">
                <a:solidFill>
                  <a:srgbClr val="FF0066"/>
                </a:solidFill>
                <a:latin typeface="Arial" charset="0"/>
              </a:rPr>
              <a:t>Thân </a:t>
            </a:r>
            <a:r>
              <a:rPr lang="en-US" sz="2100" b="1" kern="0">
                <a:solidFill>
                  <a:srgbClr val="FF0066"/>
                </a:solidFill>
                <a:latin typeface="Arial" charset="0"/>
              </a:rPr>
              <a:t>nhân </a:t>
            </a:r>
            <a:r>
              <a:rPr lang="en-US" sz="2100" b="1" kern="0">
                <a:solidFill>
                  <a:srgbClr val="0000FF"/>
                </a:solidFill>
                <a:latin typeface="Arial" charset="0"/>
              </a:rPr>
              <a:t>là con đẻ, con nuôi, vợ hoặc chồng, cha đẻ, mẹ đẻ, cha nuôi, mẹ nuôi, cha vợ hoặc cha chồng, mẹ vợ hoặc mẹ chồng của người tham gia </a:t>
            </a:r>
            <a:r>
              <a:rPr lang="en-US" sz="2100" b="1" kern="0" smtClean="0">
                <a:solidFill>
                  <a:srgbClr val="0000FF"/>
                </a:solidFill>
                <a:latin typeface="Arial" charset="0"/>
              </a:rPr>
              <a:t>BHXH hoặc </a:t>
            </a:r>
            <a:r>
              <a:rPr lang="en-US" sz="2100" b="1" kern="0">
                <a:solidFill>
                  <a:srgbClr val="0000FF"/>
                </a:solidFill>
                <a:latin typeface="Arial" charset="0"/>
              </a:rPr>
              <a:t>thành viên khác trong gia đình mà người tham gia </a:t>
            </a:r>
            <a:r>
              <a:rPr lang="en-US" sz="2100" b="1" kern="0" smtClean="0">
                <a:solidFill>
                  <a:srgbClr val="0000FF"/>
                </a:solidFill>
                <a:latin typeface="Arial" charset="0"/>
              </a:rPr>
              <a:t>BHXH đang </a:t>
            </a:r>
            <a:r>
              <a:rPr lang="en-US" sz="2100" b="1" kern="0">
                <a:solidFill>
                  <a:srgbClr val="0000FF"/>
                </a:solidFill>
                <a:latin typeface="Arial" charset="0"/>
              </a:rPr>
              <a:t>có nghĩa vụ nuôi dưỡng theo quy định của pháp luật về hôn nhân và gia </a:t>
            </a:r>
            <a:r>
              <a:rPr lang="en-US" sz="2100" b="1" kern="0" smtClean="0">
                <a:solidFill>
                  <a:srgbClr val="0000FF"/>
                </a:solidFill>
                <a:latin typeface="Arial" charset="0"/>
              </a:rPr>
              <a:t>đình.</a:t>
            </a:r>
          </a:p>
          <a:p>
            <a:pPr indent="-457200" algn="just" eaLnBrk="1" hangingPunct="1">
              <a:lnSpc>
                <a:spcPct val="108000"/>
              </a:lnSpc>
              <a:spcBef>
                <a:spcPts val="800"/>
              </a:spcBef>
              <a:spcAft>
                <a:spcPts val="0"/>
              </a:spcAft>
              <a:buClr>
                <a:srgbClr val="FF0000"/>
              </a:buClr>
              <a:buFont typeface="+mj-lt"/>
              <a:buAutoNum type="arabicPeriod" startAt="5"/>
              <a:defRPr/>
            </a:pPr>
            <a:r>
              <a:rPr lang="en-US" sz="2100" b="1" kern="0" smtClean="0">
                <a:solidFill>
                  <a:srgbClr val="FF0066"/>
                </a:solidFill>
                <a:latin typeface="Arial" charset="0"/>
              </a:rPr>
              <a:t>Bảo </a:t>
            </a:r>
            <a:r>
              <a:rPr lang="en-US" sz="2100" b="1" kern="0">
                <a:solidFill>
                  <a:srgbClr val="FF0066"/>
                </a:solidFill>
                <a:latin typeface="Arial" charset="0"/>
              </a:rPr>
              <a:t>hiểm hưu trí bổ sung </a:t>
            </a:r>
            <a:r>
              <a:rPr lang="en-US" sz="2100" b="1" kern="0">
                <a:solidFill>
                  <a:srgbClr val="0000FF"/>
                </a:solidFill>
                <a:latin typeface="Arial" charset="0"/>
              </a:rPr>
              <a:t>là chính sách bảo hiểm xã hội mang tính chất tự nguyện nhằm mục tiêu bổ sung cho chế độ hưu trí trong </a:t>
            </a:r>
            <a:r>
              <a:rPr lang="en-US" sz="2100" b="1" kern="0" smtClean="0">
                <a:solidFill>
                  <a:srgbClr val="0000FF"/>
                </a:solidFill>
                <a:latin typeface="Arial" charset="0"/>
              </a:rPr>
              <a:t>BHXH bắt </a:t>
            </a:r>
            <a:r>
              <a:rPr lang="en-US" sz="2100" b="1" kern="0">
                <a:solidFill>
                  <a:srgbClr val="0000FF"/>
                </a:solidFill>
                <a:latin typeface="Arial" charset="0"/>
              </a:rPr>
              <a:t>buộc, có cơ chế tạo lập quỹ từ sự đóng góp của người lao động và người sử dụng lao động dưới hình thức tài khoản tiết kiệm cá nhân, được bảo toàn và tích lũy thông qua hoạt động đầu tư theo quy định của pháp luật</a:t>
            </a:r>
            <a:r>
              <a:rPr lang="en-US" sz="2100" b="1" kern="0" smtClean="0">
                <a:solidFill>
                  <a:srgbClr val="0000FF"/>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199950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4. Các chế độ bảo hiểm xã hội</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mj-lt"/>
              <a:buAutoNum type="arabicPeriod"/>
              <a:defRPr/>
            </a:pPr>
            <a:r>
              <a:rPr lang="en-US" sz="2300" b="1" kern="0" smtClean="0">
                <a:solidFill>
                  <a:srgbClr val="006600"/>
                </a:solidFill>
                <a:latin typeface="Arial" charset="0"/>
              </a:rPr>
              <a:t>Bảo </a:t>
            </a:r>
            <a:r>
              <a:rPr lang="en-US" sz="2300" b="1" kern="0">
                <a:solidFill>
                  <a:srgbClr val="006600"/>
                </a:solidFill>
                <a:latin typeface="Arial" charset="0"/>
              </a:rPr>
              <a:t>hiểm xã hội bắt buộc </a:t>
            </a:r>
            <a:r>
              <a:rPr lang="en-US" sz="2300" b="1" kern="0">
                <a:solidFill>
                  <a:srgbClr val="0000FF"/>
                </a:solidFill>
                <a:latin typeface="Arial" charset="0"/>
              </a:rPr>
              <a:t>có các chế độ sau </a:t>
            </a:r>
            <a:r>
              <a:rPr lang="en-US" sz="2300" b="1" kern="0" smtClean="0">
                <a:solidFill>
                  <a:srgbClr val="0000FF"/>
                </a:solidFill>
                <a:latin typeface="Arial" charset="0"/>
              </a:rPr>
              <a:t>đây:</a:t>
            </a:r>
          </a:p>
          <a:p>
            <a:pPr indent="-457200" algn="just" eaLnBrk="1" hangingPunct="1">
              <a:lnSpc>
                <a:spcPct val="110000"/>
              </a:lnSpc>
              <a:spcBef>
                <a:spcPts val="1200"/>
              </a:spcBef>
              <a:spcAft>
                <a:spcPts val="0"/>
              </a:spcAft>
              <a:buClr>
                <a:srgbClr val="FF0000"/>
              </a:buClr>
              <a:buFont typeface="+mj-lt"/>
              <a:buAutoNum type="alphaLcParenR"/>
              <a:defRPr/>
            </a:pPr>
            <a:r>
              <a:rPr lang="en-US" sz="2300" b="1" kern="0" smtClean="0">
                <a:solidFill>
                  <a:srgbClr val="0000FF"/>
                </a:solidFill>
                <a:latin typeface="Arial" charset="0"/>
              </a:rPr>
              <a:t>Ốm đau;</a:t>
            </a:r>
          </a:p>
          <a:p>
            <a:pPr indent="-457200" algn="just" eaLnBrk="1" hangingPunct="1">
              <a:lnSpc>
                <a:spcPct val="110000"/>
              </a:lnSpc>
              <a:spcBef>
                <a:spcPts val="1200"/>
              </a:spcBef>
              <a:spcAft>
                <a:spcPts val="0"/>
              </a:spcAft>
              <a:buClr>
                <a:srgbClr val="FF0000"/>
              </a:buClr>
              <a:buFont typeface="+mj-lt"/>
              <a:buAutoNum type="alphaLcParenR"/>
              <a:defRPr/>
            </a:pPr>
            <a:r>
              <a:rPr lang="en-US" sz="2300" b="1" kern="0" smtClean="0">
                <a:solidFill>
                  <a:srgbClr val="0000FF"/>
                </a:solidFill>
                <a:latin typeface="Arial" charset="0"/>
              </a:rPr>
              <a:t>Thai sản;</a:t>
            </a:r>
          </a:p>
          <a:p>
            <a:pPr indent="-457200" algn="just" eaLnBrk="1" hangingPunct="1">
              <a:lnSpc>
                <a:spcPct val="110000"/>
              </a:lnSpc>
              <a:spcBef>
                <a:spcPts val="1200"/>
              </a:spcBef>
              <a:spcAft>
                <a:spcPts val="0"/>
              </a:spcAft>
              <a:buClr>
                <a:srgbClr val="FF0000"/>
              </a:buClr>
              <a:buFont typeface="+mj-lt"/>
              <a:buAutoNum type="alphaLcParenR"/>
              <a:defRPr/>
            </a:pPr>
            <a:r>
              <a:rPr lang="en-US" sz="2300" b="1" kern="0" smtClean="0">
                <a:solidFill>
                  <a:srgbClr val="0000FF"/>
                </a:solidFill>
                <a:latin typeface="Arial" charset="0"/>
              </a:rPr>
              <a:t>Tai </a:t>
            </a:r>
            <a:r>
              <a:rPr lang="en-US" sz="2300" b="1" kern="0">
                <a:solidFill>
                  <a:srgbClr val="0000FF"/>
                </a:solidFill>
                <a:latin typeface="Arial" charset="0"/>
              </a:rPr>
              <a:t>nạn lao động, bệnh nghề </a:t>
            </a:r>
            <a:r>
              <a:rPr lang="en-US" sz="2300" b="1" kern="0" smtClean="0">
                <a:solidFill>
                  <a:srgbClr val="0000FF"/>
                </a:solidFill>
                <a:latin typeface="Arial" charset="0"/>
              </a:rPr>
              <a:t>nghiệp;</a:t>
            </a:r>
          </a:p>
          <a:p>
            <a:pPr indent="-457200" algn="just" eaLnBrk="1" hangingPunct="1">
              <a:lnSpc>
                <a:spcPct val="110000"/>
              </a:lnSpc>
              <a:spcBef>
                <a:spcPts val="1200"/>
              </a:spcBef>
              <a:spcAft>
                <a:spcPts val="0"/>
              </a:spcAft>
              <a:buClr>
                <a:srgbClr val="FF0000"/>
              </a:buClr>
              <a:buFont typeface="+mj-lt"/>
              <a:buAutoNum type="alphaLcParenR"/>
              <a:defRPr/>
            </a:pPr>
            <a:r>
              <a:rPr lang="en-US" sz="2300" b="1" kern="0" smtClean="0">
                <a:solidFill>
                  <a:srgbClr val="0000FF"/>
                </a:solidFill>
                <a:latin typeface="Arial" charset="0"/>
              </a:rPr>
              <a:t>Hưu trí;</a:t>
            </a:r>
          </a:p>
          <a:p>
            <a:pPr marL="577850" indent="-468313" algn="just" eaLnBrk="1" hangingPunct="1">
              <a:lnSpc>
                <a:spcPct val="110000"/>
              </a:lnSpc>
              <a:spcBef>
                <a:spcPts val="1200"/>
              </a:spcBef>
              <a:spcAft>
                <a:spcPts val="0"/>
              </a:spcAft>
              <a:buClr>
                <a:srgbClr val="FF0000"/>
              </a:buClr>
              <a:buNone/>
              <a:defRPr/>
            </a:pPr>
            <a:r>
              <a:rPr lang="en-US" sz="2300" b="1" kern="0" smtClean="0">
                <a:solidFill>
                  <a:srgbClr val="FF0066"/>
                </a:solidFill>
                <a:latin typeface="Arial" charset="0"/>
              </a:rPr>
              <a:t>đ)</a:t>
            </a:r>
            <a:r>
              <a:rPr lang="en-US" sz="2300" b="1" kern="0" smtClean="0">
                <a:solidFill>
                  <a:srgbClr val="0000FF"/>
                </a:solidFill>
                <a:latin typeface="Arial" charset="0"/>
              </a:rPr>
              <a:t>  Tử tuất.</a:t>
            </a:r>
          </a:p>
          <a:p>
            <a:pPr indent="-457200" algn="just" eaLnBrk="1" hangingPunct="1">
              <a:lnSpc>
                <a:spcPct val="110000"/>
              </a:lnSpc>
              <a:spcBef>
                <a:spcPts val="1200"/>
              </a:spcBef>
              <a:spcAft>
                <a:spcPts val="0"/>
              </a:spcAft>
              <a:buClr>
                <a:srgbClr val="FF0000"/>
              </a:buClr>
              <a:buFont typeface="+mj-lt"/>
              <a:buAutoNum type="arabicPeriod" startAt="2"/>
              <a:defRPr/>
            </a:pPr>
            <a:r>
              <a:rPr lang="en-US" sz="2300" b="1" kern="0" smtClean="0">
                <a:solidFill>
                  <a:srgbClr val="006600"/>
                </a:solidFill>
                <a:latin typeface="Arial" charset="0"/>
              </a:rPr>
              <a:t>Bảo </a:t>
            </a:r>
            <a:r>
              <a:rPr lang="en-US" sz="2300" b="1" kern="0">
                <a:solidFill>
                  <a:srgbClr val="006600"/>
                </a:solidFill>
                <a:latin typeface="Arial" charset="0"/>
              </a:rPr>
              <a:t>hiểm xã hội tự nguyện </a:t>
            </a:r>
            <a:r>
              <a:rPr lang="en-US" sz="2300" b="1" kern="0">
                <a:solidFill>
                  <a:srgbClr val="0000FF"/>
                </a:solidFill>
                <a:latin typeface="Arial" charset="0"/>
              </a:rPr>
              <a:t>có các chế độ sau </a:t>
            </a:r>
            <a:r>
              <a:rPr lang="en-US" sz="2300" b="1" kern="0" smtClean="0">
                <a:solidFill>
                  <a:srgbClr val="0000FF"/>
                </a:solidFill>
                <a:latin typeface="Arial" charset="0"/>
              </a:rPr>
              <a:t>đây:</a:t>
            </a:r>
          </a:p>
          <a:p>
            <a:pPr indent="-457200" algn="just" eaLnBrk="1" hangingPunct="1">
              <a:lnSpc>
                <a:spcPct val="110000"/>
              </a:lnSpc>
              <a:spcBef>
                <a:spcPts val="1200"/>
              </a:spcBef>
              <a:spcAft>
                <a:spcPts val="0"/>
              </a:spcAft>
              <a:buClr>
                <a:srgbClr val="FF0000"/>
              </a:buClr>
              <a:buFont typeface="+mj-lt"/>
              <a:buAutoNum type="alphaLcParenR"/>
              <a:defRPr/>
            </a:pPr>
            <a:r>
              <a:rPr lang="en-US" sz="2300" b="1" kern="0" smtClean="0">
                <a:solidFill>
                  <a:srgbClr val="0000FF"/>
                </a:solidFill>
                <a:latin typeface="Arial" charset="0"/>
              </a:rPr>
              <a:t>Hưu trí;</a:t>
            </a:r>
          </a:p>
          <a:p>
            <a:pPr indent="-457200" algn="just" eaLnBrk="1" hangingPunct="1">
              <a:lnSpc>
                <a:spcPct val="110000"/>
              </a:lnSpc>
              <a:spcBef>
                <a:spcPts val="1200"/>
              </a:spcBef>
              <a:spcAft>
                <a:spcPts val="0"/>
              </a:spcAft>
              <a:buClr>
                <a:srgbClr val="FF0000"/>
              </a:buClr>
              <a:buFont typeface="+mj-lt"/>
              <a:buAutoNum type="alphaLcParenR"/>
              <a:defRPr/>
            </a:pPr>
            <a:r>
              <a:rPr lang="en-US" sz="2300" b="1" kern="0" smtClean="0">
                <a:solidFill>
                  <a:srgbClr val="0000FF"/>
                </a:solidFill>
                <a:latin typeface="Arial" charset="0"/>
              </a:rPr>
              <a:t>Tử tuất.</a:t>
            </a:r>
          </a:p>
          <a:p>
            <a:pPr indent="-457200" algn="just" eaLnBrk="1" hangingPunct="1">
              <a:lnSpc>
                <a:spcPct val="110000"/>
              </a:lnSpc>
              <a:spcBef>
                <a:spcPts val="1200"/>
              </a:spcBef>
              <a:spcAft>
                <a:spcPts val="0"/>
              </a:spcAft>
              <a:buClr>
                <a:srgbClr val="FF0000"/>
              </a:buClr>
              <a:buFont typeface="+mj-lt"/>
              <a:buAutoNum type="arabicPeriod" startAt="3"/>
              <a:defRPr/>
            </a:pPr>
            <a:r>
              <a:rPr lang="en-US" sz="2300" b="1" kern="0" smtClean="0">
                <a:solidFill>
                  <a:srgbClr val="006600"/>
                </a:solidFill>
                <a:latin typeface="Arial" charset="0"/>
              </a:rPr>
              <a:t>Bảo </a:t>
            </a:r>
            <a:r>
              <a:rPr lang="en-US" sz="2300" b="1" kern="0">
                <a:solidFill>
                  <a:srgbClr val="006600"/>
                </a:solidFill>
                <a:latin typeface="Arial" charset="0"/>
              </a:rPr>
              <a:t>hiểm hưu trí bổ sung </a:t>
            </a:r>
            <a:r>
              <a:rPr lang="en-US" sz="2300" b="1" kern="0">
                <a:solidFill>
                  <a:srgbClr val="0000FF"/>
                </a:solidFill>
                <a:latin typeface="Arial" charset="0"/>
              </a:rPr>
              <a:t>do Chính phủ quy định</a:t>
            </a:r>
            <a:r>
              <a:rPr lang="en-US" sz="2300" b="1" kern="0" smtClean="0">
                <a:solidFill>
                  <a:srgbClr val="0000FF"/>
                </a:solidFill>
                <a:latin typeface="Arial" charset="0"/>
              </a:rPr>
              <a:t>.</a:t>
            </a:r>
            <a:endParaRPr lang="en-US" sz="2300" b="1" kern="0">
              <a:solidFill>
                <a:srgbClr val="0000FF"/>
              </a:solidFill>
              <a:latin typeface="Arial" charset="0"/>
            </a:endParaRPr>
          </a:p>
        </p:txBody>
      </p:sp>
    </p:spTree>
    <p:extLst>
      <p:ext uri="{BB962C8B-B14F-4D97-AF65-F5344CB8AC3E}">
        <p14:creationId xmlns:p14="http://schemas.microsoft.com/office/powerpoint/2010/main" val="3498551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eaLnBrk="1" hangingPunct="1">
              <a:lnSpc>
                <a:spcPct val="114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8. Cơ quan quản lý nhà nước về </a:t>
            </a:r>
            <a:r>
              <a:rPr lang="en-US" sz="2600" b="1" smtClean="0">
                <a:solidFill>
                  <a:srgbClr val="FF0000"/>
                </a:solidFill>
                <a:latin typeface="Arial" panose="020B0604020202020204" pitchFamily="34" charset="0"/>
                <a:cs typeface="Arial" panose="020B0604020202020204" pitchFamily="34" charset="0"/>
              </a:rPr>
              <a:t>BHXH</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800"/>
              </a:spcBef>
              <a:spcAft>
                <a:spcPts val="0"/>
              </a:spcAft>
              <a:buClr>
                <a:srgbClr val="FF0000"/>
              </a:buClr>
              <a:buFont typeface="+mj-lt"/>
              <a:buAutoNum type="arabicPeriod"/>
              <a:defRPr/>
            </a:pPr>
            <a:r>
              <a:rPr lang="en-US" sz="2200" b="1" kern="0" smtClean="0">
                <a:solidFill>
                  <a:srgbClr val="0000FF"/>
                </a:solidFill>
                <a:latin typeface="Arial" charset="0"/>
              </a:rPr>
              <a:t>Chính </a:t>
            </a:r>
            <a:r>
              <a:rPr lang="en-US" sz="2200" b="1" kern="0">
                <a:solidFill>
                  <a:srgbClr val="0000FF"/>
                </a:solidFill>
                <a:latin typeface="Arial" charset="0"/>
              </a:rPr>
              <a:t>phủ thống nhất quản lý nhà nước về bảo hiểm xã </a:t>
            </a:r>
            <a:r>
              <a:rPr lang="en-US" sz="2200" b="1" kern="0" smtClean="0">
                <a:solidFill>
                  <a:srgbClr val="0000FF"/>
                </a:solidFill>
                <a:latin typeface="Arial" charset="0"/>
              </a:rPr>
              <a:t>hội.</a:t>
            </a:r>
          </a:p>
          <a:p>
            <a:pPr indent="-457200" algn="just" eaLnBrk="1" hangingPunct="1">
              <a:lnSpc>
                <a:spcPct val="108000"/>
              </a:lnSpc>
              <a:spcBef>
                <a:spcPts val="800"/>
              </a:spcBef>
              <a:spcAft>
                <a:spcPts val="0"/>
              </a:spcAft>
              <a:buClr>
                <a:srgbClr val="FF0000"/>
              </a:buClr>
              <a:buFont typeface="+mj-lt"/>
              <a:buAutoNum type="arabicPeriod"/>
              <a:defRPr/>
            </a:pPr>
            <a:r>
              <a:rPr lang="en-US" sz="2200" b="1" kern="0" smtClean="0">
                <a:solidFill>
                  <a:srgbClr val="FF0066"/>
                </a:solidFill>
                <a:latin typeface="Arial" charset="0"/>
              </a:rPr>
              <a:t>Bộ </a:t>
            </a:r>
            <a:r>
              <a:rPr lang="en-US" sz="2200" b="1" kern="0">
                <a:solidFill>
                  <a:srgbClr val="FF0066"/>
                </a:solidFill>
                <a:latin typeface="Arial" charset="0"/>
              </a:rPr>
              <a:t>Lao động - Thương binh và Xã hội </a:t>
            </a:r>
            <a:r>
              <a:rPr lang="en-US" sz="2200" b="1" kern="0">
                <a:solidFill>
                  <a:srgbClr val="0000FF"/>
                </a:solidFill>
                <a:latin typeface="Arial" charset="0"/>
              </a:rPr>
              <a:t>chịu trách nhiệm trước Chính phủ thực hiện quản lý nhà nước về </a:t>
            </a:r>
            <a:r>
              <a:rPr lang="en-US" sz="2200" b="1" kern="0" smtClean="0">
                <a:solidFill>
                  <a:srgbClr val="0000FF"/>
                </a:solidFill>
                <a:latin typeface="Arial" charset="0"/>
              </a:rPr>
              <a:t>BHXH.</a:t>
            </a:r>
          </a:p>
          <a:p>
            <a:pPr indent="-457200" algn="just" eaLnBrk="1" hangingPunct="1">
              <a:lnSpc>
                <a:spcPct val="108000"/>
              </a:lnSpc>
              <a:spcBef>
                <a:spcPts val="800"/>
              </a:spcBef>
              <a:spcAft>
                <a:spcPts val="0"/>
              </a:spcAft>
              <a:buClr>
                <a:srgbClr val="FF0000"/>
              </a:buClr>
              <a:buFont typeface="+mj-lt"/>
              <a:buAutoNum type="arabicPeriod"/>
              <a:defRPr/>
            </a:pPr>
            <a:r>
              <a:rPr lang="en-US" sz="2200" b="1" kern="0" smtClean="0">
                <a:solidFill>
                  <a:srgbClr val="0000FF"/>
                </a:solidFill>
                <a:latin typeface="Arial" charset="0"/>
              </a:rPr>
              <a:t>Bộ</a:t>
            </a:r>
            <a:r>
              <a:rPr lang="en-US" sz="2200" b="1" kern="0">
                <a:solidFill>
                  <a:srgbClr val="0000FF"/>
                </a:solidFill>
                <a:latin typeface="Arial" charset="0"/>
              </a:rPr>
              <a:t>, cơ quan ngang bộ trong phạm vi nhiệm vụ, quyền hạn của mình thực hiện quản lý nhà nước về bảo hiểm xã </a:t>
            </a:r>
            <a:r>
              <a:rPr lang="en-US" sz="2200" b="1" kern="0" smtClean="0">
                <a:solidFill>
                  <a:srgbClr val="0000FF"/>
                </a:solidFill>
                <a:latin typeface="Arial" charset="0"/>
              </a:rPr>
              <a:t>hội.</a:t>
            </a:r>
          </a:p>
          <a:p>
            <a:pPr indent="-457200" algn="just" eaLnBrk="1" hangingPunct="1">
              <a:lnSpc>
                <a:spcPct val="108000"/>
              </a:lnSpc>
              <a:spcBef>
                <a:spcPts val="800"/>
              </a:spcBef>
              <a:spcAft>
                <a:spcPts val="0"/>
              </a:spcAft>
              <a:buClr>
                <a:srgbClr val="FF0000"/>
              </a:buClr>
              <a:buFont typeface="+mj-lt"/>
              <a:buAutoNum type="arabicPeriod"/>
              <a:defRPr/>
            </a:pPr>
            <a:r>
              <a:rPr lang="en-US" sz="2200" b="1" kern="0" smtClean="0">
                <a:solidFill>
                  <a:srgbClr val="FF0066"/>
                </a:solidFill>
                <a:latin typeface="Arial" charset="0"/>
              </a:rPr>
              <a:t>Bảo </a:t>
            </a:r>
            <a:r>
              <a:rPr lang="en-US" sz="2200" b="1" kern="0">
                <a:solidFill>
                  <a:srgbClr val="FF0066"/>
                </a:solidFill>
                <a:latin typeface="Arial" charset="0"/>
              </a:rPr>
              <a:t>hiểm xã hội Việt Nam </a:t>
            </a:r>
            <a:r>
              <a:rPr lang="en-US" sz="2200" b="1" kern="0">
                <a:solidFill>
                  <a:srgbClr val="0000FF"/>
                </a:solidFill>
                <a:latin typeface="Arial" charset="0"/>
              </a:rPr>
              <a:t>tham gia, phối hợp với Bộ Lao động - Thương binh và Xã hội, Bộ Tài chính, Ủy ban nhân dân tỉnh, thành phố trực thuộc trung ương (sau đây gọi chung là cấp tỉnh) thực hiện quản lý về thu, chi, bảo toàn, phát triển và cân đối quỹ bảo hiểm xã </a:t>
            </a:r>
            <a:r>
              <a:rPr lang="en-US" sz="2200" b="1" kern="0" smtClean="0">
                <a:solidFill>
                  <a:srgbClr val="0000FF"/>
                </a:solidFill>
                <a:latin typeface="Arial" charset="0"/>
              </a:rPr>
              <a:t>hội.</a:t>
            </a:r>
          </a:p>
          <a:p>
            <a:pPr indent="-457200" algn="just" eaLnBrk="1" hangingPunct="1">
              <a:lnSpc>
                <a:spcPct val="108000"/>
              </a:lnSpc>
              <a:spcBef>
                <a:spcPts val="800"/>
              </a:spcBef>
              <a:spcAft>
                <a:spcPts val="0"/>
              </a:spcAft>
              <a:buClr>
                <a:srgbClr val="FF0000"/>
              </a:buClr>
              <a:buFont typeface="+mj-lt"/>
              <a:buAutoNum type="arabicPeriod"/>
              <a:defRPr/>
            </a:pPr>
            <a:r>
              <a:rPr lang="en-US" sz="2200" b="1" kern="0" smtClean="0">
                <a:solidFill>
                  <a:srgbClr val="0000FF"/>
                </a:solidFill>
                <a:latin typeface="Arial" charset="0"/>
              </a:rPr>
              <a:t>Ủy </a:t>
            </a:r>
            <a:r>
              <a:rPr lang="en-US" sz="2200" b="1" kern="0">
                <a:solidFill>
                  <a:srgbClr val="0000FF"/>
                </a:solidFill>
                <a:latin typeface="Arial" charset="0"/>
              </a:rPr>
              <a:t>ban nhân dân các cấp thực hiện quản lý nhà nước về bảo hiểm xã hội trong phạm vi địa phương theo phân cấp của Chính phủ</a:t>
            </a:r>
            <a:r>
              <a:rPr lang="en-US" sz="2200" b="1" kern="0" smtClean="0">
                <a:solidFill>
                  <a:srgbClr val="0000FF"/>
                </a:solidFill>
                <a:latin typeface="Arial" charset="0"/>
              </a:rPr>
              <a:t>.</a:t>
            </a:r>
            <a:endParaRPr lang="en-US" sz="2200" b="1" kern="0">
              <a:solidFill>
                <a:srgbClr val="0000FF"/>
              </a:solidFill>
              <a:latin typeface="Arial" charset="0"/>
            </a:endParaRPr>
          </a:p>
        </p:txBody>
      </p:sp>
    </p:spTree>
    <p:extLst>
      <p:ext uri="{BB962C8B-B14F-4D97-AF65-F5344CB8AC3E}">
        <p14:creationId xmlns:p14="http://schemas.microsoft.com/office/powerpoint/2010/main" val="21373081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eaLnBrk="1" hangingPunct="1">
              <a:lnSpc>
                <a:spcPct val="114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17. Các hành vi bị nghiêm cấm</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600"/>
              </a:spcBef>
              <a:spcAft>
                <a:spcPts val="0"/>
              </a:spcAft>
              <a:buClr>
                <a:srgbClr val="FF0000"/>
              </a:buClr>
              <a:buFont typeface="+mj-lt"/>
              <a:buAutoNum type="arabicPeriod"/>
              <a:defRPr/>
            </a:pPr>
            <a:r>
              <a:rPr lang="en-US" sz="2200" b="1" kern="0" smtClean="0">
                <a:solidFill>
                  <a:srgbClr val="0000FF"/>
                </a:solidFill>
                <a:latin typeface="Arial" charset="0"/>
              </a:rPr>
              <a:t>Trốn </a:t>
            </a:r>
            <a:r>
              <a:rPr lang="en-US" sz="2200" b="1" kern="0">
                <a:solidFill>
                  <a:srgbClr val="0000FF"/>
                </a:solidFill>
                <a:latin typeface="Arial" charset="0"/>
              </a:rPr>
              <a:t>đóng bảo hiểm xã hội bắt buộc, bảo hiểm thất </a:t>
            </a:r>
            <a:r>
              <a:rPr lang="en-US" sz="2200" b="1" kern="0" smtClean="0">
                <a:solidFill>
                  <a:srgbClr val="0000FF"/>
                </a:solidFill>
                <a:latin typeface="Arial" charset="0"/>
              </a:rPr>
              <a:t>nghiệp.</a:t>
            </a:r>
          </a:p>
          <a:p>
            <a:pPr indent="-457200" algn="just" eaLnBrk="1" hangingPunct="1">
              <a:lnSpc>
                <a:spcPct val="105000"/>
              </a:lnSpc>
              <a:spcBef>
                <a:spcPts val="600"/>
              </a:spcBef>
              <a:spcAft>
                <a:spcPts val="0"/>
              </a:spcAft>
              <a:buClr>
                <a:srgbClr val="FF0000"/>
              </a:buClr>
              <a:buFont typeface="+mj-lt"/>
              <a:buAutoNum type="arabicPeriod"/>
              <a:defRPr/>
            </a:pPr>
            <a:r>
              <a:rPr lang="en-US" sz="2200" b="1" kern="0" smtClean="0">
                <a:solidFill>
                  <a:srgbClr val="0000FF"/>
                </a:solidFill>
                <a:latin typeface="Arial" charset="0"/>
              </a:rPr>
              <a:t>Chậm </a:t>
            </a:r>
            <a:r>
              <a:rPr lang="en-US" sz="2200" b="1" kern="0">
                <a:solidFill>
                  <a:srgbClr val="0000FF"/>
                </a:solidFill>
                <a:latin typeface="Arial" charset="0"/>
              </a:rPr>
              <a:t>đóng tiền bảo hiểm xã hội, bảo hiểm thất </a:t>
            </a:r>
            <a:r>
              <a:rPr lang="en-US" sz="2200" b="1" kern="0" smtClean="0">
                <a:solidFill>
                  <a:srgbClr val="0000FF"/>
                </a:solidFill>
                <a:latin typeface="Arial" charset="0"/>
              </a:rPr>
              <a:t>nghiệp.</a:t>
            </a:r>
          </a:p>
          <a:p>
            <a:pPr indent="-457200" algn="just" eaLnBrk="1" hangingPunct="1">
              <a:lnSpc>
                <a:spcPct val="105000"/>
              </a:lnSpc>
              <a:spcBef>
                <a:spcPts val="600"/>
              </a:spcBef>
              <a:spcAft>
                <a:spcPts val="0"/>
              </a:spcAft>
              <a:buClr>
                <a:srgbClr val="FF0000"/>
              </a:buClr>
              <a:buFont typeface="+mj-lt"/>
              <a:buAutoNum type="arabicPeriod"/>
              <a:defRPr/>
            </a:pPr>
            <a:r>
              <a:rPr lang="en-US" sz="2200" b="1" kern="0" smtClean="0">
                <a:solidFill>
                  <a:srgbClr val="0000FF"/>
                </a:solidFill>
                <a:latin typeface="Arial" charset="0"/>
              </a:rPr>
              <a:t>Chiếm </a:t>
            </a:r>
            <a:r>
              <a:rPr lang="en-US" sz="2200" b="1" kern="0">
                <a:solidFill>
                  <a:srgbClr val="0000FF"/>
                </a:solidFill>
                <a:latin typeface="Arial" charset="0"/>
              </a:rPr>
              <a:t>dụng tiền đóng, hưởng </a:t>
            </a:r>
            <a:r>
              <a:rPr lang="en-US" sz="2200" b="1" kern="0" smtClean="0">
                <a:solidFill>
                  <a:srgbClr val="0000FF"/>
                </a:solidFill>
                <a:latin typeface="Arial" charset="0"/>
              </a:rPr>
              <a:t>BHXH, </a:t>
            </a:r>
            <a:r>
              <a:rPr lang="en-US" sz="2200" b="1" kern="0">
                <a:solidFill>
                  <a:srgbClr val="0000FF"/>
                </a:solidFill>
                <a:latin typeface="Arial" charset="0"/>
              </a:rPr>
              <a:t>bảo hiểm thất </a:t>
            </a:r>
            <a:r>
              <a:rPr lang="en-US" sz="2200" b="1" kern="0" smtClean="0">
                <a:solidFill>
                  <a:srgbClr val="0000FF"/>
                </a:solidFill>
                <a:latin typeface="Arial" charset="0"/>
              </a:rPr>
              <a:t>nghiệp.</a:t>
            </a:r>
          </a:p>
          <a:p>
            <a:pPr indent="-457200" algn="just" eaLnBrk="1" hangingPunct="1">
              <a:lnSpc>
                <a:spcPct val="105000"/>
              </a:lnSpc>
              <a:spcBef>
                <a:spcPts val="600"/>
              </a:spcBef>
              <a:spcAft>
                <a:spcPts val="0"/>
              </a:spcAft>
              <a:buClr>
                <a:srgbClr val="FF0000"/>
              </a:buClr>
              <a:buFont typeface="+mj-lt"/>
              <a:buAutoNum type="arabicPeriod"/>
              <a:defRPr/>
            </a:pPr>
            <a:r>
              <a:rPr lang="en-US" sz="2200" b="1" kern="0" smtClean="0">
                <a:solidFill>
                  <a:srgbClr val="0000FF"/>
                </a:solidFill>
                <a:latin typeface="Arial" charset="0"/>
              </a:rPr>
              <a:t>Gian </a:t>
            </a:r>
            <a:r>
              <a:rPr lang="en-US" sz="2200" b="1" kern="0">
                <a:solidFill>
                  <a:srgbClr val="0000FF"/>
                </a:solidFill>
                <a:latin typeface="Arial" charset="0"/>
              </a:rPr>
              <a:t>lận, giả mạo hồ sơ trong việc thực hiện </a:t>
            </a:r>
            <a:r>
              <a:rPr lang="en-US" sz="2200" b="1" kern="0" smtClean="0">
                <a:solidFill>
                  <a:srgbClr val="0000FF"/>
                </a:solidFill>
                <a:latin typeface="Arial" charset="0"/>
              </a:rPr>
              <a:t>BHXH, </a:t>
            </a:r>
            <a:r>
              <a:rPr lang="en-US" sz="2200" b="1" kern="0">
                <a:solidFill>
                  <a:srgbClr val="0000FF"/>
                </a:solidFill>
                <a:latin typeface="Arial" charset="0"/>
              </a:rPr>
              <a:t>bảo hiểm thất </a:t>
            </a:r>
            <a:r>
              <a:rPr lang="en-US" sz="2200" b="1" kern="0" smtClean="0">
                <a:solidFill>
                  <a:srgbClr val="0000FF"/>
                </a:solidFill>
                <a:latin typeface="Arial" charset="0"/>
              </a:rPr>
              <a:t>nghiệp.</a:t>
            </a:r>
          </a:p>
          <a:p>
            <a:pPr indent="-457200" algn="just" eaLnBrk="1" hangingPunct="1">
              <a:lnSpc>
                <a:spcPct val="105000"/>
              </a:lnSpc>
              <a:spcBef>
                <a:spcPts val="600"/>
              </a:spcBef>
              <a:spcAft>
                <a:spcPts val="0"/>
              </a:spcAft>
              <a:buClr>
                <a:srgbClr val="FF0000"/>
              </a:buClr>
              <a:buFont typeface="+mj-lt"/>
              <a:buAutoNum type="arabicPeriod"/>
              <a:defRPr/>
            </a:pPr>
            <a:r>
              <a:rPr lang="en-US" sz="2200" b="1" kern="0" smtClean="0">
                <a:solidFill>
                  <a:srgbClr val="0000FF"/>
                </a:solidFill>
                <a:latin typeface="Arial" charset="0"/>
              </a:rPr>
              <a:t>Sử </a:t>
            </a:r>
            <a:r>
              <a:rPr lang="en-US" sz="2200" b="1" kern="0">
                <a:solidFill>
                  <a:srgbClr val="0000FF"/>
                </a:solidFill>
                <a:latin typeface="Arial" charset="0"/>
              </a:rPr>
              <a:t>dụng quỹ </a:t>
            </a:r>
            <a:r>
              <a:rPr lang="en-US" sz="2200" b="1" kern="0" smtClean="0">
                <a:solidFill>
                  <a:srgbClr val="0000FF"/>
                </a:solidFill>
                <a:latin typeface="Arial" charset="0"/>
              </a:rPr>
              <a:t>BHXH, </a:t>
            </a:r>
            <a:r>
              <a:rPr lang="en-US" sz="2200" b="1" kern="0">
                <a:solidFill>
                  <a:srgbClr val="0000FF"/>
                </a:solidFill>
                <a:latin typeface="Arial" charset="0"/>
              </a:rPr>
              <a:t>quỹ bảo hiểm thất nghiệp không đúng pháp </a:t>
            </a:r>
            <a:r>
              <a:rPr lang="en-US" sz="2200" b="1" kern="0" smtClean="0">
                <a:solidFill>
                  <a:srgbClr val="0000FF"/>
                </a:solidFill>
                <a:latin typeface="Arial" charset="0"/>
              </a:rPr>
              <a:t>luật.</a:t>
            </a:r>
          </a:p>
          <a:p>
            <a:pPr indent="-457200" algn="just" eaLnBrk="1" hangingPunct="1">
              <a:lnSpc>
                <a:spcPct val="105000"/>
              </a:lnSpc>
              <a:spcBef>
                <a:spcPts val="600"/>
              </a:spcBef>
              <a:spcAft>
                <a:spcPts val="0"/>
              </a:spcAft>
              <a:buClr>
                <a:srgbClr val="FF0000"/>
              </a:buClr>
              <a:buFont typeface="+mj-lt"/>
              <a:buAutoNum type="arabicPeriod"/>
              <a:defRPr/>
            </a:pPr>
            <a:r>
              <a:rPr lang="en-US" sz="2200" b="1" kern="0" smtClean="0">
                <a:solidFill>
                  <a:srgbClr val="0000FF"/>
                </a:solidFill>
                <a:latin typeface="Arial" charset="0"/>
              </a:rPr>
              <a:t>Cản </a:t>
            </a:r>
            <a:r>
              <a:rPr lang="en-US" sz="2200" b="1" kern="0">
                <a:solidFill>
                  <a:srgbClr val="0000FF"/>
                </a:solidFill>
                <a:latin typeface="Arial" charset="0"/>
              </a:rPr>
              <a:t>trở, gây khó khăn hoặc làm thiệt hại đến quyền, lợi ích hợp pháp, chính đáng của người lao động, người sử dụng lao </a:t>
            </a:r>
            <a:r>
              <a:rPr lang="en-US" sz="2200" b="1" kern="0" smtClean="0">
                <a:solidFill>
                  <a:srgbClr val="0000FF"/>
                </a:solidFill>
                <a:latin typeface="Arial" charset="0"/>
              </a:rPr>
              <a:t>động.</a:t>
            </a:r>
          </a:p>
          <a:p>
            <a:pPr indent="-457200" algn="just" eaLnBrk="1" hangingPunct="1">
              <a:lnSpc>
                <a:spcPct val="105000"/>
              </a:lnSpc>
              <a:spcBef>
                <a:spcPts val="600"/>
              </a:spcBef>
              <a:spcAft>
                <a:spcPts val="0"/>
              </a:spcAft>
              <a:buClr>
                <a:srgbClr val="FF0000"/>
              </a:buClr>
              <a:buFont typeface="+mj-lt"/>
              <a:buAutoNum type="arabicPeriod"/>
              <a:defRPr/>
            </a:pPr>
            <a:r>
              <a:rPr lang="en-US" sz="2200" b="1" kern="0" smtClean="0">
                <a:solidFill>
                  <a:srgbClr val="0000FF"/>
                </a:solidFill>
                <a:latin typeface="Arial" charset="0"/>
              </a:rPr>
              <a:t>Truy </a:t>
            </a:r>
            <a:r>
              <a:rPr lang="en-US" sz="2200" b="1" kern="0">
                <a:solidFill>
                  <a:srgbClr val="0000FF"/>
                </a:solidFill>
                <a:latin typeface="Arial" charset="0"/>
              </a:rPr>
              <a:t>cập, khai thác trái pháp luật cơ sở dữ liệu về </a:t>
            </a:r>
            <a:r>
              <a:rPr lang="en-US" sz="2200" b="1" kern="0" smtClean="0">
                <a:solidFill>
                  <a:srgbClr val="0000FF"/>
                </a:solidFill>
                <a:latin typeface="Arial" charset="0"/>
              </a:rPr>
              <a:t>BHXH, </a:t>
            </a:r>
            <a:r>
              <a:rPr lang="en-US" sz="2200" b="1" kern="0">
                <a:solidFill>
                  <a:srgbClr val="0000FF"/>
                </a:solidFill>
                <a:latin typeface="Arial" charset="0"/>
              </a:rPr>
              <a:t>bảo hiểm thất </a:t>
            </a:r>
            <a:r>
              <a:rPr lang="en-US" sz="2200" b="1" kern="0" smtClean="0">
                <a:solidFill>
                  <a:srgbClr val="0000FF"/>
                </a:solidFill>
                <a:latin typeface="Arial" charset="0"/>
              </a:rPr>
              <a:t>nghiệp.</a:t>
            </a:r>
          </a:p>
          <a:p>
            <a:pPr indent="-457200" algn="just" eaLnBrk="1" hangingPunct="1">
              <a:lnSpc>
                <a:spcPct val="105000"/>
              </a:lnSpc>
              <a:spcBef>
                <a:spcPts val="600"/>
              </a:spcBef>
              <a:spcAft>
                <a:spcPts val="0"/>
              </a:spcAft>
              <a:buClr>
                <a:srgbClr val="FF0000"/>
              </a:buClr>
              <a:buFont typeface="+mj-lt"/>
              <a:buAutoNum type="arabicPeriod"/>
              <a:defRPr/>
            </a:pPr>
            <a:r>
              <a:rPr lang="en-US" sz="2200" b="1" kern="0" smtClean="0">
                <a:solidFill>
                  <a:srgbClr val="0000FF"/>
                </a:solidFill>
                <a:latin typeface="Arial" charset="0"/>
              </a:rPr>
              <a:t>Báo </a:t>
            </a:r>
            <a:r>
              <a:rPr lang="en-US" sz="2200" b="1" kern="0">
                <a:solidFill>
                  <a:srgbClr val="0000FF"/>
                </a:solidFill>
                <a:latin typeface="Arial" charset="0"/>
              </a:rPr>
              <a:t>cáo sai sự thật; cung cấp thông tin, số liệu không chính xác về bảo hiểm xã hội, bảo hiểm thất nghiệp</a:t>
            </a:r>
            <a:r>
              <a:rPr lang="en-US" sz="2200" b="1" kern="0" smtClean="0">
                <a:solidFill>
                  <a:srgbClr val="0000FF"/>
                </a:solidFill>
                <a:latin typeface="Arial" charset="0"/>
              </a:rPr>
              <a:t>.</a:t>
            </a:r>
            <a:endParaRPr lang="en-US" sz="2200" b="1" kern="0">
              <a:solidFill>
                <a:srgbClr val="0000FF"/>
              </a:solidFill>
              <a:latin typeface="Arial" charset="0"/>
            </a:endParaRPr>
          </a:p>
        </p:txBody>
      </p:sp>
    </p:spTree>
    <p:extLst>
      <p:ext uri="{BB962C8B-B14F-4D97-AF65-F5344CB8AC3E}">
        <p14:creationId xmlns:p14="http://schemas.microsoft.com/office/powerpoint/2010/main" val="830490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49"/>
            <a:ext cx="9144000" cy="6858000"/>
          </a:xfrm>
          <a:prstGeom prst="rect">
            <a:avLst/>
          </a:prstGeom>
        </p:spPr>
      </p:pic>
    </p:spTree>
    <p:extLst>
      <p:ext uri="{BB962C8B-B14F-4D97-AF65-F5344CB8AC3E}">
        <p14:creationId xmlns:p14="http://schemas.microsoft.com/office/powerpoint/2010/main" val="20801122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500" b="1" smtClean="0">
                <a:solidFill>
                  <a:srgbClr val="FF0000"/>
                </a:solidFill>
                <a:latin typeface="Arial" panose="020B0604020202020204" pitchFamily="34" charset="0"/>
                <a:cs typeface="Arial" panose="020B0604020202020204" pitchFamily="34" charset="0"/>
              </a:rPr>
              <a:t>CHƯƠNG III. BẢO </a:t>
            </a:r>
            <a:r>
              <a:rPr lang="en-US" sz="2500" b="1">
                <a:solidFill>
                  <a:srgbClr val="FF0000"/>
                </a:solidFill>
                <a:latin typeface="Arial" panose="020B0604020202020204" pitchFamily="34" charset="0"/>
                <a:cs typeface="Arial" panose="020B0604020202020204" pitchFamily="34" charset="0"/>
              </a:rPr>
              <a:t>HIỂM XÃ HỘI BẮT BUỘC</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800"/>
              </a:spcBef>
              <a:spcAft>
                <a:spcPts val="0"/>
              </a:spcAft>
              <a:buClr>
                <a:srgbClr val="FF0000"/>
              </a:buClr>
              <a:buFont typeface="Wingdings" pitchFamily="2" charset="2"/>
              <a:buChar char="v"/>
              <a:defRPr/>
            </a:pPr>
            <a:endParaRPr lang="fr-FR" sz="2200" b="1" kern="0" smtClean="0">
              <a:solidFill>
                <a:srgbClr val="FF0066"/>
              </a:solidFill>
              <a:latin typeface="Arial" charset="0"/>
            </a:endParaRPr>
          </a:p>
          <a:p>
            <a:pPr indent="-457200" algn="just" eaLnBrk="1" hangingPunct="1">
              <a:lnSpc>
                <a:spcPct val="110000"/>
              </a:lnSpc>
              <a:spcBef>
                <a:spcPts val="800"/>
              </a:spcBef>
              <a:spcAft>
                <a:spcPts val="0"/>
              </a:spcAft>
              <a:buClr>
                <a:srgbClr val="FF0000"/>
              </a:buClr>
              <a:buFont typeface="Wingdings" pitchFamily="2" charset="2"/>
              <a:buChar char="v"/>
              <a:defRPr/>
            </a:pPr>
            <a:endParaRPr lang="fr-FR" sz="2200" b="1" kern="0">
              <a:solidFill>
                <a:srgbClr val="FF0066"/>
              </a:solidFill>
              <a:latin typeface="Arial" charset="0"/>
            </a:endParaRPr>
          </a:p>
          <a:p>
            <a:pPr indent="-457200" algn="just" eaLnBrk="1" hangingPunct="1">
              <a:lnSpc>
                <a:spcPct val="110000"/>
              </a:lnSpc>
              <a:spcBef>
                <a:spcPts val="800"/>
              </a:spcBef>
              <a:spcAft>
                <a:spcPts val="0"/>
              </a:spcAft>
              <a:buClr>
                <a:srgbClr val="FF0000"/>
              </a:buClr>
              <a:buFont typeface="Wingdings" pitchFamily="2" charset="2"/>
              <a:buChar char="v"/>
              <a:defRPr/>
            </a:pPr>
            <a:endParaRPr lang="fr-FR" sz="2200" b="1" kern="0" smtClean="0">
              <a:solidFill>
                <a:srgbClr val="FF0066"/>
              </a:solidFill>
              <a:latin typeface="Arial" charset="0"/>
            </a:endParaRPr>
          </a:p>
          <a:p>
            <a:pPr indent="-457200" algn="just" eaLnBrk="1" hangingPunct="1">
              <a:lnSpc>
                <a:spcPct val="110000"/>
              </a:lnSpc>
              <a:spcBef>
                <a:spcPts val="800"/>
              </a:spcBef>
              <a:spcAft>
                <a:spcPts val="0"/>
              </a:spcAft>
              <a:buClr>
                <a:srgbClr val="FF0000"/>
              </a:buClr>
              <a:buFont typeface="Wingdings" pitchFamily="2" charset="2"/>
              <a:buChar char="v"/>
              <a:defRPr/>
            </a:pPr>
            <a:endParaRPr lang="fr-FR" sz="2200" b="1" kern="0">
              <a:solidFill>
                <a:srgbClr val="FF0066"/>
              </a:solidFill>
              <a:latin typeface="Arial" charset="0"/>
            </a:endParaRPr>
          </a:p>
          <a:p>
            <a:pPr indent="-457200" algn="just" eaLnBrk="1" hangingPunct="1">
              <a:spcBef>
                <a:spcPts val="0"/>
              </a:spcBef>
              <a:spcAft>
                <a:spcPts val="0"/>
              </a:spcAft>
              <a:buClr>
                <a:srgbClr val="FF0000"/>
              </a:buClr>
              <a:buFont typeface="Wingdings" pitchFamily="2" charset="2"/>
              <a:buChar char="v"/>
              <a:defRPr/>
            </a:pPr>
            <a:endParaRPr lang="fr-FR" sz="2200" b="1" kern="0" smtClean="0">
              <a:solidFill>
                <a:srgbClr val="FF0066"/>
              </a:solidFill>
              <a:latin typeface="Arial" charset="0"/>
            </a:endParaRPr>
          </a:p>
          <a:p>
            <a:pPr indent="-457200" algn="just" eaLnBrk="1" hangingPunct="1">
              <a:spcBef>
                <a:spcPts val="600"/>
              </a:spcBef>
              <a:spcAft>
                <a:spcPts val="0"/>
              </a:spcAft>
              <a:buClr>
                <a:srgbClr val="FF0000"/>
              </a:buClr>
              <a:buFont typeface="Wingdings" pitchFamily="2" charset="2"/>
              <a:buChar char="v"/>
              <a:defRPr/>
            </a:pPr>
            <a:endParaRPr lang="fr-FR" sz="1500" b="1" kern="0" smtClean="0">
              <a:solidFill>
                <a:srgbClr val="FF0066"/>
              </a:solidFill>
              <a:latin typeface="Arial" charset="0"/>
            </a:endParaRPr>
          </a:p>
          <a:p>
            <a:pPr indent="-457200" algn="just" eaLnBrk="1" hangingPunct="1">
              <a:lnSpc>
                <a:spcPct val="110000"/>
              </a:lnSpc>
              <a:spcBef>
                <a:spcPts val="800"/>
              </a:spcBef>
              <a:spcAft>
                <a:spcPts val="0"/>
              </a:spcAft>
              <a:buClr>
                <a:srgbClr val="FF0000"/>
              </a:buClr>
              <a:buFont typeface="Wingdings" pitchFamily="2" charset="2"/>
              <a:buChar char="v"/>
              <a:defRPr/>
            </a:pPr>
            <a:r>
              <a:rPr lang="en-US" sz="2200" b="1" kern="0" smtClean="0">
                <a:solidFill>
                  <a:srgbClr val="0000FF"/>
                </a:solidFill>
                <a:latin typeface="Arial" charset="0"/>
              </a:rPr>
              <a:t>Mục </a:t>
            </a:r>
            <a:r>
              <a:rPr lang="en-US" sz="2200" b="1" kern="0">
                <a:solidFill>
                  <a:srgbClr val="0000FF"/>
                </a:solidFill>
                <a:latin typeface="Arial" charset="0"/>
              </a:rPr>
              <a:t>1. CHẾ ĐỘ ỐM </a:t>
            </a:r>
            <a:r>
              <a:rPr lang="en-US" sz="2200" b="1" kern="0" smtClean="0">
                <a:solidFill>
                  <a:srgbClr val="0000FF"/>
                </a:solidFill>
                <a:latin typeface="Arial" charset="0"/>
              </a:rPr>
              <a:t>ĐAU</a:t>
            </a:r>
          </a:p>
          <a:p>
            <a:pPr indent="-457200" algn="just" eaLnBrk="1" hangingPunct="1">
              <a:lnSpc>
                <a:spcPct val="110000"/>
              </a:lnSpc>
              <a:spcBef>
                <a:spcPts val="800"/>
              </a:spcBef>
              <a:spcAft>
                <a:spcPts val="0"/>
              </a:spcAft>
              <a:buClr>
                <a:srgbClr val="FF0000"/>
              </a:buClr>
              <a:buFont typeface="Wingdings" pitchFamily="2" charset="2"/>
              <a:buChar char="v"/>
              <a:defRPr/>
            </a:pPr>
            <a:r>
              <a:rPr lang="en-US" sz="2200" b="1" kern="0" smtClean="0">
                <a:solidFill>
                  <a:srgbClr val="0000FF"/>
                </a:solidFill>
                <a:latin typeface="Arial" charset="0"/>
              </a:rPr>
              <a:t>Mục </a:t>
            </a:r>
            <a:r>
              <a:rPr lang="en-US" sz="2200" b="1" kern="0">
                <a:solidFill>
                  <a:srgbClr val="0000FF"/>
                </a:solidFill>
                <a:latin typeface="Arial" charset="0"/>
              </a:rPr>
              <a:t>2. CHẾ ĐỘ THAI </a:t>
            </a:r>
            <a:r>
              <a:rPr lang="en-US" sz="2200" b="1" kern="0" smtClean="0">
                <a:solidFill>
                  <a:srgbClr val="0000FF"/>
                </a:solidFill>
                <a:latin typeface="Arial" charset="0"/>
              </a:rPr>
              <a:t>SẢN</a:t>
            </a:r>
          </a:p>
          <a:p>
            <a:pPr indent="-457200" algn="just" eaLnBrk="1" hangingPunct="1">
              <a:lnSpc>
                <a:spcPct val="110000"/>
              </a:lnSpc>
              <a:spcBef>
                <a:spcPts val="800"/>
              </a:spcBef>
              <a:spcAft>
                <a:spcPts val="0"/>
              </a:spcAft>
              <a:buClr>
                <a:srgbClr val="FF0000"/>
              </a:buClr>
              <a:buFont typeface="Wingdings" pitchFamily="2" charset="2"/>
              <a:buChar char="v"/>
              <a:defRPr/>
            </a:pPr>
            <a:r>
              <a:rPr lang="en-US" sz="2200" b="1" strike="sngStrike" kern="0" smtClean="0">
                <a:solidFill>
                  <a:srgbClr val="CC3300"/>
                </a:solidFill>
                <a:latin typeface="Arial" charset="0"/>
              </a:rPr>
              <a:t>Mục </a:t>
            </a:r>
            <a:r>
              <a:rPr lang="en-US" sz="2200" b="1" strike="sngStrike" kern="0">
                <a:solidFill>
                  <a:srgbClr val="CC3300"/>
                </a:solidFill>
                <a:latin typeface="Arial" charset="0"/>
              </a:rPr>
              <a:t>3. CHẾ ĐỘ TAI NẠN LAO ĐỘNG, BỆNH NGHỀ </a:t>
            </a:r>
            <a:r>
              <a:rPr lang="en-US" sz="2200" b="1" strike="sngStrike" kern="0" smtClean="0">
                <a:solidFill>
                  <a:srgbClr val="CC3300"/>
                </a:solidFill>
                <a:latin typeface="Arial" charset="0"/>
              </a:rPr>
              <a:t>NGHIỆP</a:t>
            </a:r>
          </a:p>
          <a:p>
            <a:pPr marL="114300" indent="0" algn="just" eaLnBrk="1" hangingPunct="1">
              <a:spcBef>
                <a:spcPts val="0"/>
              </a:spcBef>
              <a:spcAft>
                <a:spcPts val="0"/>
              </a:spcAft>
              <a:buClr>
                <a:srgbClr val="FF0000"/>
              </a:buClr>
              <a:buNone/>
              <a:defRPr/>
            </a:pPr>
            <a:endParaRPr lang="en-US" sz="2200" b="1" strike="sngStrike" kern="0" smtClean="0">
              <a:solidFill>
                <a:srgbClr val="CC3300"/>
              </a:solidFill>
              <a:latin typeface="Arial" charset="0"/>
            </a:endParaRPr>
          </a:p>
          <a:p>
            <a:pPr marL="114300" indent="0" algn="just" eaLnBrk="1" hangingPunct="1">
              <a:spcBef>
                <a:spcPts val="0"/>
              </a:spcBef>
              <a:spcAft>
                <a:spcPts val="0"/>
              </a:spcAft>
              <a:buClr>
                <a:srgbClr val="FF0000"/>
              </a:buClr>
              <a:buNone/>
              <a:defRPr/>
            </a:pPr>
            <a:endParaRPr lang="en-US" sz="2200" b="1" strike="sngStrike" kern="0" smtClean="0">
              <a:solidFill>
                <a:srgbClr val="CC3300"/>
              </a:solidFill>
              <a:latin typeface="Arial" charset="0"/>
            </a:endParaRPr>
          </a:p>
          <a:p>
            <a:pPr indent="-457200" algn="just" eaLnBrk="1" hangingPunct="1">
              <a:lnSpc>
                <a:spcPct val="110000"/>
              </a:lnSpc>
              <a:spcBef>
                <a:spcPts val="1200"/>
              </a:spcBef>
              <a:spcAft>
                <a:spcPts val="0"/>
              </a:spcAft>
              <a:buClr>
                <a:srgbClr val="FF0000"/>
              </a:buClr>
              <a:buFont typeface="Wingdings" pitchFamily="2" charset="2"/>
              <a:buChar char="v"/>
              <a:defRPr/>
            </a:pPr>
            <a:r>
              <a:rPr lang="en-US" sz="2200" b="1" kern="0" smtClean="0">
                <a:solidFill>
                  <a:srgbClr val="0000FF"/>
                </a:solidFill>
                <a:latin typeface="Arial" charset="0"/>
              </a:rPr>
              <a:t>Mục </a:t>
            </a:r>
            <a:r>
              <a:rPr lang="en-US" sz="2200" b="1" kern="0">
                <a:solidFill>
                  <a:srgbClr val="0000FF"/>
                </a:solidFill>
                <a:latin typeface="Arial" charset="0"/>
              </a:rPr>
              <a:t>4. CHẾ ĐỘ HƯU </a:t>
            </a:r>
            <a:r>
              <a:rPr lang="en-US" sz="2200" b="1" kern="0" smtClean="0">
                <a:solidFill>
                  <a:srgbClr val="0000FF"/>
                </a:solidFill>
                <a:latin typeface="Arial" charset="0"/>
              </a:rPr>
              <a:t>TRÍ</a:t>
            </a:r>
          </a:p>
          <a:p>
            <a:pPr indent="-457200" algn="just" eaLnBrk="1" hangingPunct="1">
              <a:lnSpc>
                <a:spcPct val="110000"/>
              </a:lnSpc>
              <a:spcBef>
                <a:spcPts val="800"/>
              </a:spcBef>
              <a:spcAft>
                <a:spcPts val="0"/>
              </a:spcAft>
              <a:buClr>
                <a:srgbClr val="FF0000"/>
              </a:buClr>
              <a:buFont typeface="Wingdings" pitchFamily="2" charset="2"/>
              <a:buChar char="v"/>
              <a:defRPr/>
            </a:pPr>
            <a:r>
              <a:rPr lang="fr-FR" sz="2200" b="1" kern="0" smtClean="0">
                <a:solidFill>
                  <a:srgbClr val="0000FF"/>
                </a:solidFill>
                <a:latin typeface="Arial" charset="0"/>
              </a:rPr>
              <a:t>Mục </a:t>
            </a:r>
            <a:r>
              <a:rPr lang="fr-FR" sz="2200" b="1" kern="0">
                <a:solidFill>
                  <a:srgbClr val="0000FF"/>
                </a:solidFill>
                <a:latin typeface="Arial" charset="0"/>
              </a:rPr>
              <a:t>5. CHẾ ĐỘ TỬ </a:t>
            </a:r>
            <a:r>
              <a:rPr lang="fr-FR" sz="2200" b="1" kern="0" smtClean="0">
                <a:solidFill>
                  <a:srgbClr val="0000FF"/>
                </a:solidFill>
                <a:latin typeface="Arial" charset="0"/>
              </a:rPr>
              <a:t>TUẤT</a:t>
            </a:r>
            <a:endParaRPr lang="en-US" sz="2200" b="1" kern="0">
              <a:solidFill>
                <a:srgbClr val="0000FF"/>
              </a:solidFill>
              <a:latin typeface="Arial"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243614"/>
            <a:ext cx="7772400" cy="249018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717" y="5219700"/>
            <a:ext cx="7412566" cy="647700"/>
          </a:xfrm>
          <a:prstGeom prst="rect">
            <a:avLst/>
          </a:prstGeom>
        </p:spPr>
      </p:pic>
    </p:spTree>
    <p:extLst>
      <p:ext uri="{BB962C8B-B14F-4D97-AF65-F5344CB8AC3E}">
        <p14:creationId xmlns:p14="http://schemas.microsoft.com/office/powerpoint/2010/main" val="4199023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2</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1981200"/>
            <a:ext cx="8715375" cy="3276600"/>
          </a:xfrm>
          <a:noFill/>
        </p:spPr>
        <p:txBody>
          <a:bodyPr tIns="155850" bIns="77925" anchor="ctr"/>
          <a:lstStyle/>
          <a:p>
            <a:pPr algn="ctr" eaLnBrk="1" hangingPunct="1">
              <a:lnSpc>
                <a:spcPct val="120000"/>
              </a:lnSpc>
              <a:spcBef>
                <a:spcPts val="1200"/>
              </a:spcBef>
              <a:spcAft>
                <a:spcPts val="1200"/>
              </a:spcAft>
            </a:pPr>
            <a:r>
              <a:rPr lang="en-US" sz="3600" b="1" smtClean="0">
                <a:solidFill>
                  <a:srgbClr val="FF0066"/>
                </a:solidFill>
                <a:latin typeface="Arial" panose="020B0604020202020204" pitchFamily="34" charset="0"/>
                <a:cs typeface="Arial" panose="020B0604020202020204" pitchFamily="34" charset="0"/>
              </a:rPr>
              <a:t>GIỚI THIỆU </a:t>
            </a:r>
            <a:br>
              <a:rPr lang="en-US" sz="3600" b="1" smtClean="0">
                <a:solidFill>
                  <a:srgbClr val="FF0066"/>
                </a:solidFill>
                <a:latin typeface="Arial" panose="020B0604020202020204" pitchFamily="34" charset="0"/>
                <a:cs typeface="Arial" panose="020B0604020202020204" pitchFamily="34" charset="0"/>
              </a:rPr>
            </a:br>
            <a:r>
              <a:rPr lang="en-US" sz="3600" b="1" smtClean="0">
                <a:solidFill>
                  <a:srgbClr val="FF0066"/>
                </a:solidFill>
                <a:latin typeface="Arial" panose="020B0604020202020204" pitchFamily="34" charset="0"/>
                <a:cs typeface="Arial" panose="020B0604020202020204" pitchFamily="34" charset="0"/>
              </a:rPr>
              <a:t>LUẬT BẢO HIỂM XÃ HỘI NĂM 2014</a:t>
            </a:r>
            <a:br>
              <a:rPr lang="en-US" sz="3600" b="1" smtClean="0">
                <a:solidFill>
                  <a:srgbClr val="FF0066"/>
                </a:solidFill>
                <a:latin typeface="Arial" panose="020B0604020202020204" pitchFamily="34" charset="0"/>
                <a:cs typeface="Arial" panose="020B0604020202020204" pitchFamily="34" charset="0"/>
              </a:rPr>
            </a:br>
            <a:r>
              <a:rPr lang="en-US" altLang="en-US" sz="1900" b="1" smtClean="0">
                <a:solidFill>
                  <a:srgbClr val="0000FF"/>
                </a:solidFill>
                <a:latin typeface="Arial" panose="020B0604020202020204" pitchFamily="34" charset="0"/>
                <a:cs typeface="Arial" panose="020B0604020202020204" pitchFamily="34" charset="0"/>
              </a:rPr>
              <a:t>(Đối với lĩnh vực Bảo hiểm xã hội, do có nhiều văn bản QPPL quy định, </a:t>
            </a:r>
            <a:br>
              <a:rPr lang="en-US" altLang="en-US" sz="1900" b="1" smtClean="0">
                <a:solidFill>
                  <a:srgbClr val="0000FF"/>
                </a:solidFill>
                <a:latin typeface="Arial" panose="020B0604020202020204" pitchFamily="34" charset="0"/>
                <a:cs typeface="Arial" panose="020B0604020202020204" pitchFamily="34" charset="0"/>
              </a:rPr>
            </a:br>
            <a:r>
              <a:rPr lang="en-US" altLang="en-US" sz="1900" b="1" smtClean="0">
                <a:solidFill>
                  <a:srgbClr val="0000FF"/>
                </a:solidFill>
                <a:latin typeface="Arial" panose="020B0604020202020204" pitchFamily="34" charset="0"/>
                <a:cs typeface="Arial" panose="020B0604020202020204" pitchFamily="34" charset="0"/>
              </a:rPr>
              <a:t>điều chỉnh; cũng như có nhiều văn bản chỉ đạo, điều hành, hướng dẫn… </a:t>
            </a:r>
            <a:br>
              <a:rPr lang="en-US" altLang="en-US" sz="1900" b="1" smtClean="0">
                <a:solidFill>
                  <a:srgbClr val="0000FF"/>
                </a:solidFill>
                <a:latin typeface="Arial" panose="020B0604020202020204" pitchFamily="34" charset="0"/>
                <a:cs typeface="Arial" panose="020B0604020202020204" pitchFamily="34" charset="0"/>
              </a:rPr>
            </a:br>
            <a:r>
              <a:rPr lang="en-US" altLang="en-US" sz="1900" b="1" smtClean="0">
                <a:solidFill>
                  <a:srgbClr val="0000FF"/>
                </a:solidFill>
                <a:latin typeface="Arial" panose="020B0604020202020204" pitchFamily="34" charset="0"/>
                <a:cs typeface="Arial" panose="020B0604020202020204" pitchFamily="34" charset="0"/>
              </a:rPr>
              <a:t>do vậy các nội dung giới thiệu khó tránh khỏi những sai sót nhất định, chưa kịp cập nhật các quy định, rất mong CB-CC-VC thông cảm cũng như góp ý sửa đổi, bổ sung để bài giới thiệu được hoàn chỉnh)</a:t>
            </a:r>
            <a:endParaRPr lang="en-US" altLang="en-US" sz="19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141018559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000"/>
              </a:spcBef>
              <a:spcAft>
                <a:spcPts val="0"/>
              </a:spcAft>
              <a:buClr>
                <a:srgbClr val="FF0000"/>
              </a:buClr>
              <a:buFont typeface="Wingdings" pitchFamily="2" charset="2"/>
              <a:buChar char="v"/>
              <a:defRPr/>
            </a:pPr>
            <a:r>
              <a:rPr lang="en-US" sz="2200" b="1" kern="0" smtClean="0">
                <a:solidFill>
                  <a:srgbClr val="FF0000"/>
                </a:solidFill>
                <a:latin typeface="Arial" charset="0"/>
              </a:rPr>
              <a:t>Điều </a:t>
            </a:r>
            <a:r>
              <a:rPr lang="en-US" sz="2200" b="1" kern="0">
                <a:solidFill>
                  <a:srgbClr val="FF0000"/>
                </a:solidFill>
                <a:latin typeface="Arial" charset="0"/>
              </a:rPr>
              <a:t>24. Đối tượng áp dụng chế độ ốm </a:t>
            </a:r>
            <a:r>
              <a:rPr lang="en-US" sz="2200" b="1" kern="0" smtClean="0">
                <a:solidFill>
                  <a:srgbClr val="FF0000"/>
                </a:solidFill>
                <a:latin typeface="Arial" charset="0"/>
              </a:rPr>
              <a:t>đau</a:t>
            </a:r>
          </a:p>
          <a:p>
            <a:pPr marL="577850" indent="0" algn="just" eaLnBrk="1" hangingPunct="1">
              <a:lnSpc>
                <a:spcPct val="110000"/>
              </a:lnSpc>
              <a:spcBef>
                <a:spcPts val="1000"/>
              </a:spcBef>
              <a:spcAft>
                <a:spcPts val="0"/>
              </a:spcAft>
              <a:buClr>
                <a:srgbClr val="FF0000"/>
              </a:buClr>
              <a:buNone/>
              <a:defRPr/>
            </a:pPr>
            <a:r>
              <a:rPr lang="en-US" sz="2200" b="1" kern="0" smtClean="0">
                <a:solidFill>
                  <a:srgbClr val="0000FF"/>
                </a:solidFill>
                <a:latin typeface="Arial" charset="0"/>
              </a:rPr>
              <a:t>Đối </a:t>
            </a:r>
            <a:r>
              <a:rPr lang="en-US" sz="2200" b="1" kern="0">
                <a:solidFill>
                  <a:srgbClr val="0000FF"/>
                </a:solidFill>
                <a:latin typeface="Arial" charset="0"/>
              </a:rPr>
              <a:t>tượng áp dụng chế độ ốm đau là </a:t>
            </a:r>
            <a:r>
              <a:rPr lang="en-US" sz="2200" b="1" kern="0" smtClean="0">
                <a:solidFill>
                  <a:srgbClr val="0000FF"/>
                </a:solidFill>
                <a:latin typeface="Arial" charset="0"/>
              </a:rPr>
              <a:t>NLĐ quy </a:t>
            </a:r>
            <a:r>
              <a:rPr lang="en-US" sz="2200" b="1" kern="0">
                <a:solidFill>
                  <a:srgbClr val="0000FF"/>
                </a:solidFill>
                <a:latin typeface="Arial" charset="0"/>
              </a:rPr>
              <a:t>định tại các điểm a, b, c, d, đ và h khoản 1 Điều 2 của Luật </a:t>
            </a:r>
            <a:r>
              <a:rPr lang="en-US" sz="2200" b="1" kern="0" smtClean="0">
                <a:solidFill>
                  <a:srgbClr val="0000FF"/>
                </a:solidFill>
                <a:latin typeface="Arial" charset="0"/>
              </a:rPr>
              <a:t>này.</a:t>
            </a:r>
          </a:p>
          <a:p>
            <a:pPr indent="-457200" algn="just" eaLnBrk="1" hangingPunct="1">
              <a:lnSpc>
                <a:spcPct val="110000"/>
              </a:lnSpc>
              <a:spcBef>
                <a:spcPts val="1000"/>
              </a:spcBef>
              <a:spcAft>
                <a:spcPts val="0"/>
              </a:spcAft>
              <a:buClr>
                <a:srgbClr val="FF0000"/>
              </a:buClr>
              <a:buFont typeface="Wingdings" pitchFamily="2" charset="2"/>
              <a:buChar char="v"/>
              <a:defRPr/>
            </a:pPr>
            <a:r>
              <a:rPr lang="en-US" sz="2200" b="1" kern="0" smtClean="0">
                <a:solidFill>
                  <a:srgbClr val="FF0000"/>
                </a:solidFill>
                <a:latin typeface="Arial" charset="0"/>
              </a:rPr>
              <a:t>Điều </a:t>
            </a:r>
            <a:r>
              <a:rPr lang="en-US" sz="2200" b="1" kern="0">
                <a:solidFill>
                  <a:srgbClr val="FF0000"/>
                </a:solidFill>
                <a:latin typeface="Arial" charset="0"/>
              </a:rPr>
              <a:t>25. Điều kiện hưởng chế độ ốm </a:t>
            </a:r>
            <a:r>
              <a:rPr lang="en-US" sz="2200" b="1" kern="0" smtClean="0">
                <a:solidFill>
                  <a:srgbClr val="FF0000"/>
                </a:solidFill>
                <a:latin typeface="Arial" charset="0"/>
              </a:rPr>
              <a:t>đau</a:t>
            </a:r>
          </a:p>
          <a:p>
            <a:pPr indent="-457200" algn="just" eaLnBrk="1" hangingPunct="1">
              <a:lnSpc>
                <a:spcPct val="110000"/>
              </a:lnSpc>
              <a:spcBef>
                <a:spcPts val="1000"/>
              </a:spcBef>
              <a:spcAft>
                <a:spcPts val="0"/>
              </a:spcAft>
              <a:buClr>
                <a:srgbClr val="FF0000"/>
              </a:buClr>
              <a:buFont typeface="+mj-lt"/>
              <a:buAutoNum type="arabicPeriod"/>
              <a:defRPr/>
            </a:pPr>
            <a:r>
              <a:rPr lang="en-US" sz="2200" b="1" kern="0" smtClean="0">
                <a:solidFill>
                  <a:srgbClr val="0000FF"/>
                </a:solidFill>
                <a:latin typeface="Arial" charset="0"/>
              </a:rPr>
              <a:t>Bị </a:t>
            </a:r>
            <a:r>
              <a:rPr lang="en-US" sz="2200" b="1" kern="0">
                <a:solidFill>
                  <a:srgbClr val="0000FF"/>
                </a:solidFill>
                <a:latin typeface="Arial" charset="0"/>
              </a:rPr>
              <a:t>ốm đau, tai nạn mà không phải là tai nạn lao động phải nghỉ việc và có xác nhận của </a:t>
            </a:r>
            <a:r>
              <a:rPr lang="en-US" sz="2200" b="1" kern="0" smtClean="0">
                <a:solidFill>
                  <a:srgbClr val="0000FF"/>
                </a:solidFill>
                <a:latin typeface="Arial" charset="0"/>
              </a:rPr>
              <a:t>CS khám </a:t>
            </a:r>
            <a:r>
              <a:rPr lang="en-US" sz="2200" b="1" kern="0">
                <a:solidFill>
                  <a:srgbClr val="0000FF"/>
                </a:solidFill>
                <a:latin typeface="Arial" charset="0"/>
              </a:rPr>
              <a:t>bệnh, chữa bệnh có thẩm quyền theo quy định của Bộ Y </a:t>
            </a:r>
            <a:r>
              <a:rPr lang="en-US" sz="2200" b="1" kern="0" smtClean="0">
                <a:solidFill>
                  <a:srgbClr val="0000FF"/>
                </a:solidFill>
                <a:latin typeface="Arial" charset="0"/>
              </a:rPr>
              <a:t>tế.</a:t>
            </a:r>
          </a:p>
          <a:p>
            <a:pPr marL="577850" indent="0" algn="just" eaLnBrk="1" hangingPunct="1">
              <a:lnSpc>
                <a:spcPct val="110000"/>
              </a:lnSpc>
              <a:spcBef>
                <a:spcPts val="1000"/>
              </a:spcBef>
              <a:spcAft>
                <a:spcPts val="0"/>
              </a:spcAft>
              <a:buClr>
                <a:srgbClr val="FF0000"/>
              </a:buClr>
              <a:buNone/>
              <a:defRPr/>
            </a:pPr>
            <a:r>
              <a:rPr lang="en-US" sz="2200" b="1" kern="0" smtClean="0">
                <a:solidFill>
                  <a:srgbClr val="0000FF"/>
                </a:solidFill>
                <a:latin typeface="Arial" charset="0"/>
              </a:rPr>
              <a:t>Trường </a:t>
            </a:r>
            <a:r>
              <a:rPr lang="en-US" sz="2200" b="1" kern="0">
                <a:solidFill>
                  <a:srgbClr val="0000FF"/>
                </a:solidFill>
                <a:latin typeface="Arial" charset="0"/>
              </a:rPr>
              <a:t>hợp ốm đau, tai nạn phải nghỉ việc do tự hủy hoại sức khỏe, do say rượu hoặc sử dụng chất ma túy, tiền chất ma túy theo danh mục do Chính phủ quy định thì không được hưởng chế độ ốm </a:t>
            </a:r>
            <a:r>
              <a:rPr lang="en-US" sz="2200" b="1" kern="0" smtClean="0">
                <a:solidFill>
                  <a:srgbClr val="0000FF"/>
                </a:solidFill>
                <a:latin typeface="Arial" charset="0"/>
              </a:rPr>
              <a:t>đau.</a:t>
            </a:r>
          </a:p>
          <a:p>
            <a:pPr indent="-457200" algn="just" eaLnBrk="1" hangingPunct="1">
              <a:lnSpc>
                <a:spcPct val="110000"/>
              </a:lnSpc>
              <a:spcBef>
                <a:spcPts val="1000"/>
              </a:spcBef>
              <a:spcAft>
                <a:spcPts val="0"/>
              </a:spcAft>
              <a:buClr>
                <a:srgbClr val="FF0000"/>
              </a:buClr>
              <a:buFont typeface="+mj-lt"/>
              <a:buAutoNum type="arabicPeriod" startAt="2"/>
              <a:defRPr/>
            </a:pPr>
            <a:r>
              <a:rPr lang="en-US" sz="2200" b="1" kern="0" smtClean="0">
                <a:solidFill>
                  <a:srgbClr val="0000FF"/>
                </a:solidFill>
                <a:latin typeface="Arial" charset="0"/>
              </a:rPr>
              <a:t>Phải </a:t>
            </a:r>
            <a:r>
              <a:rPr lang="en-US" sz="2200" b="1" kern="0">
                <a:solidFill>
                  <a:srgbClr val="0000FF"/>
                </a:solidFill>
                <a:latin typeface="Arial" charset="0"/>
              </a:rPr>
              <a:t>nghỉ việc để chăm sóc con dưới 07 tuổi bị ốm đau và có xác nhận của </a:t>
            </a:r>
            <a:r>
              <a:rPr lang="en-US" sz="2200" b="1" kern="0" smtClean="0">
                <a:solidFill>
                  <a:srgbClr val="0000FF"/>
                </a:solidFill>
                <a:latin typeface="Arial" charset="0"/>
              </a:rPr>
              <a:t>CS khám </a:t>
            </a:r>
            <a:r>
              <a:rPr lang="en-US" sz="2200" b="1" kern="0">
                <a:solidFill>
                  <a:srgbClr val="0000FF"/>
                </a:solidFill>
                <a:latin typeface="Arial" charset="0"/>
              </a:rPr>
              <a:t>bệnh, chữa bệnh có thẩm quyền</a:t>
            </a:r>
            <a:r>
              <a:rPr lang="en-US" sz="2200" b="1" kern="0" smtClean="0">
                <a:solidFill>
                  <a:srgbClr val="0000FF"/>
                </a:solidFill>
                <a:latin typeface="Arial" charset="0"/>
              </a:rPr>
              <a:t>.</a:t>
            </a:r>
            <a:endParaRPr lang="en-US" sz="2200" b="1" kern="0">
              <a:solidFill>
                <a:srgbClr val="0000FF"/>
              </a:solidFill>
              <a:latin typeface="Arial" charset="0"/>
            </a:endParaRPr>
          </a:p>
        </p:txBody>
      </p:sp>
      <p:sp>
        <p:nvSpPr>
          <p:cNvPr id="5" name="Title 1"/>
          <p:cNvSpPr>
            <a:spLocks noGrp="1"/>
          </p:cNvSpPr>
          <p:nvPr>
            <p:ph type="title"/>
          </p:nvPr>
        </p:nvSpPr>
        <p:spPr>
          <a:xfrm>
            <a:off x="234950" y="152400"/>
            <a:ext cx="8680450" cy="914400"/>
          </a:xfrm>
        </p:spPr>
        <p:txBody>
          <a:bodyPr anchor="ctr"/>
          <a:lstStyle/>
          <a:p>
            <a:pPr algn="ctr">
              <a:lnSpc>
                <a:spcPct val="105000"/>
              </a:lnSpc>
            </a:pPr>
            <a:r>
              <a:rPr lang="en-US" sz="2500" b="1" smtClean="0">
                <a:solidFill>
                  <a:srgbClr val="FF0000"/>
                </a:solidFill>
                <a:latin typeface="Arial" panose="020B0604020202020204" pitchFamily="34" charset="0"/>
                <a:cs typeface="Arial" panose="020B0604020202020204" pitchFamily="34" charset="0"/>
              </a:rPr>
              <a:t>MỤC </a:t>
            </a:r>
            <a:r>
              <a:rPr lang="en-US" sz="2500" b="1">
                <a:solidFill>
                  <a:srgbClr val="FF0000"/>
                </a:solidFill>
                <a:latin typeface="Arial" panose="020B0604020202020204" pitchFamily="34" charset="0"/>
                <a:cs typeface="Arial" panose="020B0604020202020204" pitchFamily="34" charset="0"/>
              </a:rPr>
              <a:t>1. CHẾ ĐỘ ỐM </a:t>
            </a:r>
            <a:r>
              <a:rPr lang="en-US" sz="2500" b="1" smtClean="0">
                <a:solidFill>
                  <a:srgbClr val="FF0000"/>
                </a:solidFill>
                <a:latin typeface="Arial" panose="020B0604020202020204" pitchFamily="34" charset="0"/>
                <a:cs typeface="Arial" panose="020B0604020202020204" pitchFamily="34" charset="0"/>
              </a:rPr>
              <a:t>ĐAU</a:t>
            </a:r>
            <a:br>
              <a:rPr lang="en-US" sz="2500" b="1" smtClean="0">
                <a:solidFill>
                  <a:srgbClr val="FF0000"/>
                </a:solidFill>
                <a:latin typeface="Arial" panose="020B0604020202020204" pitchFamily="34" charset="0"/>
                <a:cs typeface="Arial" panose="020B0604020202020204" pitchFamily="34" charset="0"/>
              </a:rPr>
            </a:br>
            <a:r>
              <a:rPr lang="en-US" sz="2200" b="1">
                <a:solidFill>
                  <a:srgbClr val="006600"/>
                </a:solidFill>
                <a:latin typeface="Arial" panose="020B0604020202020204" pitchFamily="34" charset="0"/>
                <a:cs typeface="Arial" panose="020B0604020202020204" pitchFamily="34" charset="0"/>
              </a:rPr>
              <a:t>(Thông tư 59/2015/TT-BLĐTBXH)</a:t>
            </a:r>
            <a:endParaRPr lang="en-US" sz="22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59179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lnSpc>
                <a:spcPct val="105000"/>
              </a:lnSpc>
            </a:pPr>
            <a:r>
              <a:rPr lang="en-US" sz="2500" b="1" smtClean="0">
                <a:solidFill>
                  <a:srgbClr val="FF0000"/>
                </a:solidFill>
                <a:latin typeface="Arial" panose="020B0604020202020204" pitchFamily="34" charset="0"/>
                <a:cs typeface="Arial" panose="020B0604020202020204" pitchFamily="34" charset="0"/>
              </a:rPr>
              <a:t>MỤC </a:t>
            </a:r>
            <a:r>
              <a:rPr lang="en-US" sz="2500" b="1">
                <a:solidFill>
                  <a:srgbClr val="FF0000"/>
                </a:solidFill>
                <a:latin typeface="Arial" panose="020B0604020202020204" pitchFamily="34" charset="0"/>
                <a:cs typeface="Arial" panose="020B0604020202020204" pitchFamily="34" charset="0"/>
              </a:rPr>
              <a:t>1. CHẾ ĐỘ ỐM </a:t>
            </a:r>
            <a:r>
              <a:rPr lang="en-US" sz="2500" b="1" smtClean="0">
                <a:solidFill>
                  <a:srgbClr val="FF0000"/>
                </a:solidFill>
                <a:latin typeface="Arial" panose="020B0604020202020204" pitchFamily="34" charset="0"/>
                <a:cs typeface="Arial" panose="020B0604020202020204" pitchFamily="34" charset="0"/>
              </a:rPr>
              <a:t>ĐAU</a:t>
            </a:r>
            <a:br>
              <a:rPr lang="en-US" sz="2500" b="1" smtClean="0">
                <a:solidFill>
                  <a:srgbClr val="FF0000"/>
                </a:solidFill>
                <a:latin typeface="Arial" panose="020B0604020202020204" pitchFamily="34" charset="0"/>
                <a:cs typeface="Arial" panose="020B0604020202020204" pitchFamily="34" charset="0"/>
              </a:rPr>
            </a:br>
            <a:r>
              <a:rPr lang="en-US" sz="2200" b="1">
                <a:solidFill>
                  <a:srgbClr val="006600"/>
                </a:solidFill>
                <a:latin typeface="Arial" panose="020B0604020202020204" pitchFamily="34" charset="0"/>
                <a:cs typeface="Arial" panose="020B0604020202020204" pitchFamily="34" charset="0"/>
              </a:rPr>
              <a:t>(Thông tư 59/2015/TT-BLĐTBXH)</a:t>
            </a:r>
            <a:endParaRPr lang="en-US" sz="22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600"/>
              </a:spcBef>
              <a:spcAft>
                <a:spcPts val="0"/>
              </a:spcAft>
              <a:buClr>
                <a:srgbClr val="FF0000"/>
              </a:buClr>
              <a:buFont typeface="Wingdings" pitchFamily="2" charset="2"/>
              <a:buChar char="v"/>
              <a:defRPr/>
            </a:pPr>
            <a:r>
              <a:rPr lang="en-US" sz="2000" b="1" kern="0" smtClean="0">
                <a:solidFill>
                  <a:srgbClr val="FF0000"/>
                </a:solidFill>
                <a:latin typeface="Arial" charset="0"/>
              </a:rPr>
              <a:t>Điều </a:t>
            </a:r>
            <a:r>
              <a:rPr lang="en-US" sz="2000" b="1" kern="0">
                <a:solidFill>
                  <a:srgbClr val="FF0000"/>
                </a:solidFill>
                <a:latin typeface="Arial" charset="0"/>
              </a:rPr>
              <a:t>26. Thời gian hưởng chế độ ốm </a:t>
            </a:r>
            <a:r>
              <a:rPr lang="en-US" sz="2000" b="1" kern="0" smtClean="0">
                <a:solidFill>
                  <a:srgbClr val="FF0000"/>
                </a:solidFill>
                <a:latin typeface="Arial" charset="0"/>
              </a:rPr>
              <a:t>đau</a:t>
            </a:r>
          </a:p>
          <a:p>
            <a:pPr indent="-457200" algn="just" eaLnBrk="1" hangingPunct="1">
              <a:lnSpc>
                <a:spcPct val="105000"/>
              </a:lnSpc>
              <a:spcBef>
                <a:spcPts val="600"/>
              </a:spcBef>
              <a:spcAft>
                <a:spcPts val="0"/>
              </a:spcAft>
              <a:buClr>
                <a:srgbClr val="FF0000"/>
              </a:buClr>
              <a:buFont typeface="Wingdings" pitchFamily="2" charset="2"/>
              <a:buChar char="v"/>
              <a:defRPr/>
            </a:pPr>
            <a:r>
              <a:rPr lang="en-US" sz="2000" b="1" kern="0" smtClean="0">
                <a:solidFill>
                  <a:srgbClr val="FF0000"/>
                </a:solidFill>
                <a:latin typeface="Arial" charset="0"/>
              </a:rPr>
              <a:t>Điều </a:t>
            </a:r>
            <a:r>
              <a:rPr lang="en-US" sz="2000" b="1" kern="0">
                <a:solidFill>
                  <a:srgbClr val="FF0000"/>
                </a:solidFill>
                <a:latin typeface="Arial" charset="0"/>
              </a:rPr>
              <a:t>27. Thời gian hưởng chế độ khi con ốm </a:t>
            </a:r>
            <a:r>
              <a:rPr lang="en-US" sz="2000" b="1" kern="0" smtClean="0">
                <a:solidFill>
                  <a:srgbClr val="FF0000"/>
                </a:solidFill>
                <a:latin typeface="Arial" charset="0"/>
              </a:rPr>
              <a:t>đau</a:t>
            </a:r>
          </a:p>
          <a:p>
            <a:pPr indent="-457200" algn="just" eaLnBrk="1" hangingPunct="1">
              <a:lnSpc>
                <a:spcPct val="105000"/>
              </a:lnSpc>
              <a:spcBef>
                <a:spcPts val="600"/>
              </a:spcBef>
              <a:spcAft>
                <a:spcPts val="0"/>
              </a:spcAft>
              <a:buClr>
                <a:srgbClr val="FF0000"/>
              </a:buClr>
              <a:buFont typeface="Wingdings" pitchFamily="2" charset="2"/>
              <a:buChar char="v"/>
              <a:defRPr/>
            </a:pPr>
            <a:endParaRPr lang="en-US" sz="1500" b="1" kern="0" smtClean="0">
              <a:solidFill>
                <a:srgbClr val="FF0000"/>
              </a:solidFill>
              <a:latin typeface="Arial" charset="0"/>
            </a:endParaRPr>
          </a:p>
          <a:p>
            <a:pPr indent="-457200" algn="just" eaLnBrk="1" hangingPunct="1">
              <a:lnSpc>
                <a:spcPct val="105000"/>
              </a:lnSpc>
              <a:spcBef>
                <a:spcPts val="600"/>
              </a:spcBef>
              <a:spcAft>
                <a:spcPts val="0"/>
              </a:spcAft>
              <a:buClr>
                <a:srgbClr val="FF0000"/>
              </a:buClr>
              <a:buFont typeface="Wingdings" pitchFamily="2" charset="2"/>
              <a:buChar char="v"/>
              <a:defRPr/>
            </a:pPr>
            <a:endParaRPr lang="en-US" sz="1500" b="1" kern="0" smtClean="0">
              <a:solidFill>
                <a:srgbClr val="FF0000"/>
              </a:solidFill>
              <a:latin typeface="Arial" charset="0"/>
            </a:endParaRPr>
          </a:p>
          <a:p>
            <a:pPr indent="-457200" algn="just" eaLnBrk="1" hangingPunct="1">
              <a:lnSpc>
                <a:spcPct val="105000"/>
              </a:lnSpc>
              <a:spcBef>
                <a:spcPts val="600"/>
              </a:spcBef>
              <a:spcAft>
                <a:spcPts val="0"/>
              </a:spcAft>
              <a:buClr>
                <a:srgbClr val="FF0000"/>
              </a:buClr>
              <a:buFont typeface="+mj-lt"/>
              <a:buAutoNum type="arabicPeriod"/>
              <a:defRPr/>
            </a:pPr>
            <a:r>
              <a:rPr lang="en-US" sz="2000" b="1" kern="0" smtClean="0">
                <a:solidFill>
                  <a:srgbClr val="0000FF"/>
                </a:solidFill>
                <a:latin typeface="Arial" charset="0"/>
              </a:rPr>
              <a:t>Thời </a:t>
            </a:r>
            <a:r>
              <a:rPr lang="en-US" sz="2000" b="1" kern="0">
                <a:solidFill>
                  <a:srgbClr val="0000FF"/>
                </a:solidFill>
                <a:latin typeface="Arial" charset="0"/>
              </a:rPr>
              <a:t>gian hưởng chế độ khi con ốm đau </a:t>
            </a:r>
            <a:r>
              <a:rPr lang="en-US" sz="2000" b="1" kern="0">
                <a:solidFill>
                  <a:srgbClr val="006600"/>
                </a:solidFill>
                <a:latin typeface="Arial" charset="0"/>
              </a:rPr>
              <a:t>trong một năm cho </a:t>
            </a:r>
            <a:r>
              <a:rPr lang="en-US" sz="2000" b="1" kern="0" smtClean="0">
                <a:solidFill>
                  <a:srgbClr val="006600"/>
                </a:solidFill>
                <a:latin typeface="Arial" charset="0"/>
              </a:rPr>
              <a:t/>
            </a:r>
            <a:br>
              <a:rPr lang="en-US" sz="2000" b="1" kern="0" smtClean="0">
                <a:solidFill>
                  <a:srgbClr val="006600"/>
                </a:solidFill>
                <a:latin typeface="Arial" charset="0"/>
              </a:rPr>
            </a:br>
            <a:r>
              <a:rPr lang="en-US" sz="2000" b="1" kern="0" smtClean="0">
                <a:solidFill>
                  <a:srgbClr val="006600"/>
                </a:solidFill>
                <a:latin typeface="Arial" charset="0"/>
              </a:rPr>
              <a:t>mỗi </a:t>
            </a:r>
            <a:r>
              <a:rPr lang="en-US" sz="2000" b="1" kern="0">
                <a:solidFill>
                  <a:srgbClr val="006600"/>
                </a:solidFill>
                <a:latin typeface="Arial" charset="0"/>
              </a:rPr>
              <a:t>con </a:t>
            </a:r>
            <a:r>
              <a:rPr lang="en-US" sz="2000" b="1" kern="0">
                <a:solidFill>
                  <a:srgbClr val="0000FF"/>
                </a:solidFill>
                <a:latin typeface="Arial" charset="0"/>
              </a:rPr>
              <a:t>được tính theo số ngày chăm sóc con tối đa là </a:t>
            </a:r>
            <a:r>
              <a:rPr lang="en-US" sz="2000" b="1" u="sng" kern="0" smtClean="0">
                <a:solidFill>
                  <a:srgbClr val="FF0066"/>
                </a:solidFill>
                <a:latin typeface="Arial" charset="0"/>
              </a:rPr>
              <a:t>20 </a:t>
            </a:r>
            <a:r>
              <a:rPr lang="en-US" sz="2000" b="1" u="sng" kern="0">
                <a:solidFill>
                  <a:srgbClr val="FF0066"/>
                </a:solidFill>
                <a:latin typeface="Arial" charset="0"/>
              </a:rPr>
              <a:t>ngày làm việc nếu con dưới 03 tuổi</a:t>
            </a:r>
            <a:r>
              <a:rPr lang="en-US" sz="2000" b="1" kern="0">
                <a:solidFill>
                  <a:srgbClr val="0000FF"/>
                </a:solidFill>
                <a:latin typeface="Arial" charset="0"/>
              </a:rPr>
              <a:t>; tối đa là </a:t>
            </a:r>
            <a:r>
              <a:rPr lang="en-US" sz="2000" b="1" u="sng" kern="0">
                <a:solidFill>
                  <a:srgbClr val="FF0066"/>
                </a:solidFill>
                <a:latin typeface="Arial" charset="0"/>
              </a:rPr>
              <a:t>15 ngày làm việc nếu con từ đủ 03 tuổi đến dưới 07 </a:t>
            </a:r>
            <a:r>
              <a:rPr lang="en-US" sz="2000" b="1" u="sng" kern="0" smtClean="0">
                <a:solidFill>
                  <a:srgbClr val="FF0066"/>
                </a:solidFill>
                <a:latin typeface="Arial" charset="0"/>
              </a:rPr>
              <a:t>tuổi</a:t>
            </a:r>
            <a:r>
              <a:rPr lang="en-US" sz="2000" b="1" kern="0" smtClean="0">
                <a:solidFill>
                  <a:srgbClr val="0000FF"/>
                </a:solidFill>
                <a:latin typeface="Arial" charset="0"/>
              </a:rPr>
              <a:t>.</a:t>
            </a:r>
          </a:p>
          <a:p>
            <a:pPr indent="-457200" algn="just" eaLnBrk="1" hangingPunct="1">
              <a:lnSpc>
                <a:spcPct val="105000"/>
              </a:lnSpc>
              <a:spcBef>
                <a:spcPts val="600"/>
              </a:spcBef>
              <a:spcAft>
                <a:spcPts val="0"/>
              </a:spcAft>
              <a:buClr>
                <a:srgbClr val="FF0000"/>
              </a:buClr>
              <a:buFont typeface="+mj-lt"/>
              <a:buAutoNum type="arabicPeriod"/>
              <a:defRPr/>
            </a:pPr>
            <a:r>
              <a:rPr lang="en-US" sz="2000" b="1" kern="0" smtClean="0">
                <a:solidFill>
                  <a:srgbClr val="0000FF"/>
                </a:solidFill>
                <a:latin typeface="Arial" charset="0"/>
              </a:rPr>
              <a:t>Trường </a:t>
            </a:r>
            <a:r>
              <a:rPr lang="en-US" sz="2000" b="1" kern="0">
                <a:solidFill>
                  <a:srgbClr val="0000FF"/>
                </a:solidFill>
                <a:latin typeface="Arial" charset="0"/>
              </a:rPr>
              <a:t>hợp cả cha và mẹ cùng tham gia </a:t>
            </a:r>
            <a:r>
              <a:rPr lang="en-US" sz="2000" b="1" kern="0" smtClean="0">
                <a:solidFill>
                  <a:srgbClr val="0000FF"/>
                </a:solidFill>
                <a:latin typeface="Arial" charset="0"/>
              </a:rPr>
              <a:t>BHXH thì </a:t>
            </a:r>
            <a:r>
              <a:rPr lang="en-US" sz="2000" b="1" kern="0">
                <a:solidFill>
                  <a:srgbClr val="0000FF"/>
                </a:solidFill>
                <a:latin typeface="Arial" charset="0"/>
              </a:rPr>
              <a:t>thời gian hưởng chế độ khi con ốm đau của mỗi người cha hoặc người mẹ theo quy định tại khoản 1 Điều </a:t>
            </a:r>
            <a:r>
              <a:rPr lang="en-US" sz="2000" b="1" kern="0" smtClean="0">
                <a:solidFill>
                  <a:srgbClr val="0000FF"/>
                </a:solidFill>
                <a:latin typeface="Arial" charset="0"/>
              </a:rPr>
              <a:t>này.</a:t>
            </a:r>
          </a:p>
          <a:p>
            <a:pPr marL="577850" indent="0" algn="just" eaLnBrk="1" hangingPunct="1">
              <a:lnSpc>
                <a:spcPct val="105000"/>
              </a:lnSpc>
              <a:spcBef>
                <a:spcPts val="600"/>
              </a:spcBef>
              <a:spcAft>
                <a:spcPts val="0"/>
              </a:spcAft>
              <a:buClr>
                <a:srgbClr val="FF0000"/>
              </a:buClr>
              <a:buNone/>
              <a:defRPr/>
            </a:pPr>
            <a:r>
              <a:rPr lang="en-US" sz="2000" b="1" kern="0" smtClean="0">
                <a:solidFill>
                  <a:srgbClr val="0000FF"/>
                </a:solidFill>
                <a:latin typeface="Arial" charset="0"/>
              </a:rPr>
              <a:t>Thời </a:t>
            </a:r>
            <a:r>
              <a:rPr lang="en-US" sz="2000" b="1" kern="0">
                <a:solidFill>
                  <a:srgbClr val="0000FF"/>
                </a:solidFill>
                <a:latin typeface="Arial" charset="0"/>
              </a:rPr>
              <a:t>gian nghỉ việc hưởng chế độ khi con ốm đau quy định tại Điều này tính theo ngày làm việc không kể ngày nghỉ lễ, nghỉ Tết, ngày nghỉ hằng </a:t>
            </a:r>
            <a:r>
              <a:rPr lang="en-US" sz="2000" b="1" kern="0" smtClean="0">
                <a:solidFill>
                  <a:srgbClr val="0000FF"/>
                </a:solidFill>
                <a:latin typeface="Arial" charset="0"/>
              </a:rPr>
              <a:t>tuần.</a:t>
            </a:r>
          </a:p>
          <a:p>
            <a:pPr indent="-457200" algn="just" eaLnBrk="1" hangingPunct="1">
              <a:spcBef>
                <a:spcPts val="300"/>
              </a:spcBef>
              <a:spcAft>
                <a:spcPts val="0"/>
              </a:spcAft>
              <a:buClr>
                <a:srgbClr val="FF0000"/>
              </a:buClr>
              <a:buFont typeface="Wingdings" pitchFamily="2" charset="2"/>
              <a:buChar char="v"/>
              <a:defRPr/>
            </a:pPr>
            <a:r>
              <a:rPr lang="en-US" sz="2000" b="1" kern="0" smtClean="0">
                <a:solidFill>
                  <a:srgbClr val="FF0000"/>
                </a:solidFill>
                <a:latin typeface="Arial" charset="0"/>
              </a:rPr>
              <a:t>Điều </a:t>
            </a:r>
            <a:r>
              <a:rPr lang="en-US" sz="2000" b="1" kern="0">
                <a:solidFill>
                  <a:srgbClr val="FF0000"/>
                </a:solidFill>
                <a:latin typeface="Arial" charset="0"/>
              </a:rPr>
              <a:t>28. Mức hưởng chế độ ốm </a:t>
            </a:r>
            <a:r>
              <a:rPr lang="en-US" sz="2000" b="1" kern="0" smtClean="0">
                <a:solidFill>
                  <a:srgbClr val="FF0000"/>
                </a:solidFill>
                <a:latin typeface="Arial" charset="0"/>
              </a:rPr>
              <a:t>đau</a:t>
            </a:r>
          </a:p>
          <a:p>
            <a:pPr indent="-457200" algn="just" eaLnBrk="1" hangingPunct="1">
              <a:spcBef>
                <a:spcPts val="0"/>
              </a:spcBef>
              <a:spcAft>
                <a:spcPts val="0"/>
              </a:spcAft>
              <a:buClr>
                <a:srgbClr val="FF0000"/>
              </a:buClr>
              <a:buFont typeface="Wingdings" pitchFamily="2" charset="2"/>
              <a:buChar char="v"/>
              <a:defRPr/>
            </a:pPr>
            <a:r>
              <a:rPr lang="en-US" sz="2000" b="1" kern="0" smtClean="0">
                <a:solidFill>
                  <a:srgbClr val="FF0000"/>
                </a:solidFill>
                <a:latin typeface="Arial" charset="0"/>
              </a:rPr>
              <a:t>Điều </a:t>
            </a:r>
            <a:r>
              <a:rPr lang="en-US" sz="2000" b="1" kern="0">
                <a:solidFill>
                  <a:srgbClr val="FF0000"/>
                </a:solidFill>
                <a:latin typeface="Arial" charset="0"/>
              </a:rPr>
              <a:t>29. Dưỡng sức, phục hồi sức khỏe sau khi ốm </a:t>
            </a:r>
            <a:r>
              <a:rPr lang="en-US" sz="2000" b="1" kern="0" smtClean="0">
                <a:solidFill>
                  <a:srgbClr val="FF0000"/>
                </a:solidFill>
                <a:latin typeface="Arial" charset="0"/>
              </a:rPr>
              <a:t>đau</a:t>
            </a:r>
            <a:endParaRPr lang="en-US" sz="2000" b="1" kern="0">
              <a:solidFill>
                <a:srgbClr val="0000FF"/>
              </a:solidFill>
              <a:latin typeface="Arial"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061322"/>
            <a:ext cx="7010400" cy="612560"/>
          </a:xfrm>
          <a:prstGeom prst="rect">
            <a:avLst/>
          </a:prstGeom>
        </p:spPr>
      </p:pic>
    </p:spTree>
    <p:extLst>
      <p:ext uri="{BB962C8B-B14F-4D97-AF65-F5344CB8AC3E}">
        <p14:creationId xmlns:p14="http://schemas.microsoft.com/office/powerpoint/2010/main" val="6256836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86" y="838200"/>
            <a:ext cx="9170972" cy="5181600"/>
          </a:xfrm>
          <a:prstGeom prst="rect">
            <a:avLst/>
          </a:prstGeom>
        </p:spPr>
      </p:pic>
    </p:spTree>
    <p:extLst>
      <p:ext uri="{BB962C8B-B14F-4D97-AF65-F5344CB8AC3E}">
        <p14:creationId xmlns:p14="http://schemas.microsoft.com/office/powerpoint/2010/main" val="41588257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000"/>
              </a:spcBef>
              <a:spcAft>
                <a:spcPts val="0"/>
              </a:spcAft>
              <a:buClr>
                <a:srgbClr val="FF0000"/>
              </a:buClr>
              <a:buFont typeface="Wingdings" pitchFamily="2" charset="2"/>
              <a:buChar char="v"/>
              <a:defRPr/>
            </a:pPr>
            <a:r>
              <a:rPr lang="en-US" sz="2200" b="1" kern="0" smtClean="0">
                <a:solidFill>
                  <a:srgbClr val="FF0000"/>
                </a:solidFill>
                <a:latin typeface="Arial" charset="0"/>
              </a:rPr>
              <a:t>Điều </a:t>
            </a:r>
            <a:r>
              <a:rPr lang="en-US" sz="2200" b="1" kern="0">
                <a:solidFill>
                  <a:srgbClr val="FF0000"/>
                </a:solidFill>
                <a:latin typeface="Arial" charset="0"/>
              </a:rPr>
              <a:t>31. Điều kiện hưởng chế độ thai </a:t>
            </a:r>
            <a:r>
              <a:rPr lang="en-US" sz="2200" b="1" kern="0" smtClean="0">
                <a:solidFill>
                  <a:srgbClr val="FF0000"/>
                </a:solidFill>
                <a:latin typeface="Arial" charset="0"/>
              </a:rPr>
              <a:t>sản</a:t>
            </a:r>
          </a:p>
          <a:p>
            <a:pPr indent="-457200" algn="just" eaLnBrk="1" hangingPunct="1">
              <a:spcBef>
                <a:spcPts val="0"/>
              </a:spcBef>
              <a:spcAft>
                <a:spcPts val="0"/>
              </a:spcAft>
              <a:buClr>
                <a:srgbClr val="FF0000"/>
              </a:buClr>
              <a:buFont typeface="Wingdings" pitchFamily="2" charset="2"/>
              <a:buChar char="v"/>
              <a:defRPr/>
            </a:pPr>
            <a:endParaRPr lang="en-US" sz="1700" b="1" kern="0" smtClean="0">
              <a:solidFill>
                <a:srgbClr val="FF0000"/>
              </a:solidFill>
              <a:latin typeface="Arial" charset="0"/>
            </a:endParaRPr>
          </a:p>
          <a:p>
            <a:pPr indent="-457200" algn="just" eaLnBrk="1" hangingPunct="1">
              <a:spcBef>
                <a:spcPts val="0"/>
              </a:spcBef>
              <a:spcAft>
                <a:spcPts val="0"/>
              </a:spcAft>
              <a:buClr>
                <a:srgbClr val="FF0000"/>
              </a:buClr>
              <a:buFont typeface="Wingdings" pitchFamily="2" charset="2"/>
              <a:buChar char="v"/>
              <a:defRPr/>
            </a:pPr>
            <a:endParaRPr lang="en-US" sz="1700" b="1" kern="0" smtClean="0">
              <a:solidFill>
                <a:srgbClr val="FF0000"/>
              </a:solidFill>
              <a:latin typeface="Arial" charset="0"/>
            </a:endParaRPr>
          </a:p>
          <a:p>
            <a:pPr indent="-457200" algn="just" eaLnBrk="1" hangingPunct="1">
              <a:lnSpc>
                <a:spcPct val="108000"/>
              </a:lnSpc>
              <a:spcBef>
                <a:spcPts val="1200"/>
              </a:spcBef>
              <a:spcAft>
                <a:spcPts val="0"/>
              </a:spcAft>
              <a:buClr>
                <a:srgbClr val="FF0000"/>
              </a:buClr>
              <a:buFont typeface="+mj-lt"/>
              <a:buAutoNum type="arabicPeriod"/>
              <a:defRPr/>
            </a:pPr>
            <a:r>
              <a:rPr lang="en-US" sz="2000" b="1" kern="0" smtClean="0">
                <a:solidFill>
                  <a:srgbClr val="0000FF"/>
                </a:solidFill>
                <a:latin typeface="Arial" charset="0"/>
              </a:rPr>
              <a:t>Người </a:t>
            </a:r>
            <a:r>
              <a:rPr lang="en-US" sz="2000" b="1" kern="0">
                <a:solidFill>
                  <a:srgbClr val="0000FF"/>
                </a:solidFill>
                <a:latin typeface="Arial" charset="0"/>
              </a:rPr>
              <a:t>lao động được hưởng chế độ thai sản khi thuộc một trong các trường hợp sau </a:t>
            </a:r>
            <a:r>
              <a:rPr lang="en-US" sz="2000" b="1" kern="0" smtClean="0">
                <a:solidFill>
                  <a:srgbClr val="0000FF"/>
                </a:solidFill>
                <a:latin typeface="Arial" charset="0"/>
              </a:rPr>
              <a:t>đây:</a:t>
            </a:r>
          </a:p>
          <a:p>
            <a:pPr indent="-457200" algn="just" eaLnBrk="1" hangingPunct="1">
              <a:lnSpc>
                <a:spcPct val="105000"/>
              </a:lnSpc>
              <a:spcBef>
                <a:spcPts val="700"/>
              </a:spcBef>
              <a:spcAft>
                <a:spcPts val="0"/>
              </a:spcAft>
              <a:buClr>
                <a:srgbClr val="FF0000"/>
              </a:buClr>
              <a:buFont typeface="+mj-lt"/>
              <a:buAutoNum type="alphaLcParenR"/>
              <a:defRPr/>
            </a:pPr>
            <a:r>
              <a:rPr lang="en-US" sz="2000" b="1" kern="0" smtClean="0">
                <a:solidFill>
                  <a:srgbClr val="0000FF"/>
                </a:solidFill>
                <a:latin typeface="Arial" charset="0"/>
              </a:rPr>
              <a:t>Lao </a:t>
            </a:r>
            <a:r>
              <a:rPr lang="en-US" sz="2000" b="1" kern="0">
                <a:solidFill>
                  <a:srgbClr val="0000FF"/>
                </a:solidFill>
                <a:latin typeface="Arial" charset="0"/>
              </a:rPr>
              <a:t>động nữ mang </a:t>
            </a:r>
            <a:r>
              <a:rPr lang="en-US" sz="2000" b="1" kern="0" smtClean="0">
                <a:solidFill>
                  <a:srgbClr val="0000FF"/>
                </a:solidFill>
                <a:latin typeface="Arial" charset="0"/>
              </a:rPr>
              <a:t>thai;</a:t>
            </a:r>
          </a:p>
          <a:p>
            <a:pPr indent="-457200" algn="just" eaLnBrk="1" hangingPunct="1">
              <a:lnSpc>
                <a:spcPct val="105000"/>
              </a:lnSpc>
              <a:spcBef>
                <a:spcPts val="700"/>
              </a:spcBef>
              <a:spcAft>
                <a:spcPts val="0"/>
              </a:spcAft>
              <a:buClr>
                <a:srgbClr val="FF0000"/>
              </a:buClr>
              <a:buFont typeface="+mj-lt"/>
              <a:buAutoNum type="alphaLcParenR"/>
              <a:defRPr/>
            </a:pPr>
            <a:r>
              <a:rPr lang="en-US" sz="2000" b="1" kern="0" smtClean="0">
                <a:solidFill>
                  <a:srgbClr val="0000FF"/>
                </a:solidFill>
                <a:latin typeface="Arial" charset="0"/>
              </a:rPr>
              <a:t>Lao </a:t>
            </a:r>
            <a:r>
              <a:rPr lang="en-US" sz="2000" b="1" kern="0">
                <a:solidFill>
                  <a:srgbClr val="0000FF"/>
                </a:solidFill>
                <a:latin typeface="Arial" charset="0"/>
              </a:rPr>
              <a:t>động nữ sinh </a:t>
            </a:r>
            <a:r>
              <a:rPr lang="en-US" sz="2000" b="1" kern="0" smtClean="0">
                <a:solidFill>
                  <a:srgbClr val="0000FF"/>
                </a:solidFill>
                <a:latin typeface="Arial" charset="0"/>
              </a:rPr>
              <a:t>con;</a:t>
            </a:r>
          </a:p>
          <a:p>
            <a:pPr indent="-457200" algn="just" eaLnBrk="1" hangingPunct="1">
              <a:lnSpc>
                <a:spcPct val="105000"/>
              </a:lnSpc>
              <a:spcBef>
                <a:spcPts val="700"/>
              </a:spcBef>
              <a:spcAft>
                <a:spcPts val="0"/>
              </a:spcAft>
              <a:buClr>
                <a:srgbClr val="FF0000"/>
              </a:buClr>
              <a:buFont typeface="+mj-lt"/>
              <a:buAutoNum type="alphaLcParenR"/>
              <a:defRPr/>
            </a:pPr>
            <a:r>
              <a:rPr lang="en-US" sz="2000" b="1" kern="0" smtClean="0">
                <a:solidFill>
                  <a:srgbClr val="0000FF"/>
                </a:solidFill>
                <a:latin typeface="Arial" charset="0"/>
              </a:rPr>
              <a:t>Lao </a:t>
            </a:r>
            <a:r>
              <a:rPr lang="en-US" sz="2000" b="1" kern="0">
                <a:solidFill>
                  <a:srgbClr val="0000FF"/>
                </a:solidFill>
                <a:latin typeface="Arial" charset="0"/>
              </a:rPr>
              <a:t>động nữ mang thai hộ và người mẹ nhờ mang thai </a:t>
            </a:r>
            <a:r>
              <a:rPr lang="en-US" sz="2000" b="1" kern="0" smtClean="0">
                <a:solidFill>
                  <a:srgbClr val="0000FF"/>
                </a:solidFill>
                <a:latin typeface="Arial" charset="0"/>
              </a:rPr>
              <a:t>hộ;</a:t>
            </a:r>
          </a:p>
          <a:p>
            <a:pPr indent="-457200" algn="just" eaLnBrk="1" hangingPunct="1">
              <a:lnSpc>
                <a:spcPct val="105000"/>
              </a:lnSpc>
              <a:spcBef>
                <a:spcPts val="700"/>
              </a:spcBef>
              <a:spcAft>
                <a:spcPts val="0"/>
              </a:spcAft>
              <a:buClr>
                <a:srgbClr val="FF0000"/>
              </a:buClr>
              <a:buFont typeface="+mj-lt"/>
              <a:buAutoNum type="alphaLcParenR"/>
              <a:defRPr/>
            </a:pPr>
            <a:r>
              <a:rPr lang="en-US" sz="2000" b="1" kern="0" smtClean="0">
                <a:solidFill>
                  <a:srgbClr val="0000FF"/>
                </a:solidFill>
                <a:latin typeface="Arial" charset="0"/>
              </a:rPr>
              <a:t>Người </a:t>
            </a:r>
            <a:r>
              <a:rPr lang="en-US" sz="2000" b="1" kern="0">
                <a:solidFill>
                  <a:srgbClr val="0000FF"/>
                </a:solidFill>
                <a:latin typeface="Arial" charset="0"/>
              </a:rPr>
              <a:t>lao động nhận nuôi con nuôi dưới 06 tháng </a:t>
            </a:r>
            <a:r>
              <a:rPr lang="en-US" sz="2000" b="1" kern="0" smtClean="0">
                <a:solidFill>
                  <a:srgbClr val="0000FF"/>
                </a:solidFill>
                <a:latin typeface="Arial" charset="0"/>
              </a:rPr>
              <a:t>tuổi;</a:t>
            </a:r>
          </a:p>
          <a:p>
            <a:pPr marL="577850" indent="-468313" algn="just" eaLnBrk="1" hangingPunct="1">
              <a:lnSpc>
                <a:spcPct val="105000"/>
              </a:lnSpc>
              <a:spcBef>
                <a:spcPts val="700"/>
              </a:spcBef>
              <a:spcAft>
                <a:spcPts val="0"/>
              </a:spcAft>
              <a:buClr>
                <a:srgbClr val="FF0000"/>
              </a:buClr>
              <a:buNone/>
              <a:defRPr/>
            </a:pPr>
            <a:r>
              <a:rPr lang="en-US" sz="2000" b="1" kern="0" smtClean="0">
                <a:solidFill>
                  <a:srgbClr val="FF0000"/>
                </a:solidFill>
                <a:latin typeface="Arial" charset="0"/>
              </a:rPr>
              <a:t>đ</a:t>
            </a:r>
            <a:r>
              <a:rPr lang="en-US" sz="2000" b="1" kern="0">
                <a:solidFill>
                  <a:srgbClr val="FF0000"/>
                </a:solidFill>
                <a:latin typeface="Arial" charset="0"/>
              </a:rPr>
              <a:t>) </a:t>
            </a:r>
            <a:r>
              <a:rPr lang="en-US" sz="2000" b="1" kern="0" smtClean="0">
                <a:solidFill>
                  <a:srgbClr val="FF0000"/>
                </a:solidFill>
                <a:latin typeface="Arial" charset="0"/>
              </a:rPr>
              <a:t> </a:t>
            </a:r>
            <a:r>
              <a:rPr lang="en-US" sz="2000" b="1" kern="0" smtClean="0">
                <a:solidFill>
                  <a:srgbClr val="0000FF"/>
                </a:solidFill>
                <a:latin typeface="Arial" charset="0"/>
              </a:rPr>
              <a:t>Lao </a:t>
            </a:r>
            <a:r>
              <a:rPr lang="en-US" sz="2000" b="1" kern="0">
                <a:solidFill>
                  <a:srgbClr val="0000FF"/>
                </a:solidFill>
                <a:latin typeface="Arial" charset="0"/>
              </a:rPr>
              <a:t>động nữ đặt vòng tránh thai, người lao động thực hiện biện pháp triệt </a:t>
            </a:r>
            <a:r>
              <a:rPr lang="en-US" sz="2000" b="1" kern="0" smtClean="0">
                <a:solidFill>
                  <a:srgbClr val="0000FF"/>
                </a:solidFill>
                <a:latin typeface="Arial" charset="0"/>
              </a:rPr>
              <a:t>sản;</a:t>
            </a:r>
          </a:p>
          <a:p>
            <a:pPr indent="-457200" algn="just" eaLnBrk="1" hangingPunct="1">
              <a:lnSpc>
                <a:spcPct val="105000"/>
              </a:lnSpc>
              <a:spcBef>
                <a:spcPts val="700"/>
              </a:spcBef>
              <a:spcAft>
                <a:spcPts val="0"/>
              </a:spcAft>
              <a:buClr>
                <a:srgbClr val="FF0000"/>
              </a:buClr>
              <a:buFont typeface="+mj-lt"/>
              <a:buAutoNum type="alphaLcParenR" startAt="5"/>
              <a:defRPr/>
            </a:pPr>
            <a:r>
              <a:rPr lang="en-US" sz="2000" b="1" kern="0" smtClean="0">
                <a:solidFill>
                  <a:srgbClr val="FF0066"/>
                </a:solidFill>
                <a:latin typeface="Arial" charset="0"/>
              </a:rPr>
              <a:t>Lao </a:t>
            </a:r>
            <a:r>
              <a:rPr lang="en-US" sz="2000" b="1" kern="0">
                <a:solidFill>
                  <a:srgbClr val="FF0066"/>
                </a:solidFill>
                <a:latin typeface="Arial" charset="0"/>
              </a:rPr>
              <a:t>động nam đang đóng </a:t>
            </a:r>
            <a:r>
              <a:rPr lang="en-US" sz="2000" b="1" kern="0" smtClean="0">
                <a:solidFill>
                  <a:srgbClr val="FF0066"/>
                </a:solidFill>
                <a:latin typeface="Arial" charset="0"/>
              </a:rPr>
              <a:t>BHXH có </a:t>
            </a:r>
            <a:r>
              <a:rPr lang="en-US" sz="2000" b="1" kern="0">
                <a:solidFill>
                  <a:srgbClr val="FF0066"/>
                </a:solidFill>
                <a:latin typeface="Arial" charset="0"/>
              </a:rPr>
              <a:t>vợ sinh con</a:t>
            </a:r>
            <a:r>
              <a:rPr lang="en-US" sz="2000" b="1" kern="0" smtClean="0">
                <a:solidFill>
                  <a:srgbClr val="FF0066"/>
                </a:solidFill>
                <a:latin typeface="Arial" charset="0"/>
              </a:rPr>
              <a:t>.</a:t>
            </a:r>
          </a:p>
          <a:p>
            <a:pPr indent="-457200" algn="just" eaLnBrk="1" hangingPunct="1">
              <a:spcBef>
                <a:spcPts val="300"/>
              </a:spcBef>
              <a:spcAft>
                <a:spcPts val="0"/>
              </a:spcAft>
              <a:buClr>
                <a:srgbClr val="FF0000"/>
              </a:buClr>
              <a:buFont typeface="+mj-lt"/>
              <a:buAutoNum type="arabicPeriod" startAt="2"/>
              <a:defRPr/>
            </a:pPr>
            <a:r>
              <a:rPr lang="en-US" sz="1900" b="1" kern="0" smtClean="0">
                <a:solidFill>
                  <a:srgbClr val="0000FF"/>
                </a:solidFill>
                <a:latin typeface="Arial" charset="0"/>
              </a:rPr>
              <a:t>…</a:t>
            </a:r>
          </a:p>
          <a:p>
            <a:pPr indent="-457200" algn="just" eaLnBrk="1" hangingPunct="1">
              <a:spcBef>
                <a:spcPts val="300"/>
              </a:spcBef>
              <a:spcAft>
                <a:spcPts val="0"/>
              </a:spcAft>
              <a:buClr>
                <a:srgbClr val="FF0000"/>
              </a:buClr>
              <a:buFont typeface="+mj-lt"/>
              <a:buAutoNum type="arabicPeriod" startAt="2"/>
              <a:defRPr/>
            </a:pPr>
            <a:r>
              <a:rPr lang="en-US" sz="1900" b="1" kern="0" smtClean="0">
                <a:solidFill>
                  <a:srgbClr val="0000FF"/>
                </a:solidFill>
                <a:latin typeface="Arial" charset="0"/>
              </a:rPr>
              <a:t>…</a:t>
            </a:r>
          </a:p>
          <a:p>
            <a:pPr indent="-457200" algn="just" eaLnBrk="1" hangingPunct="1">
              <a:spcBef>
                <a:spcPts val="300"/>
              </a:spcBef>
              <a:spcAft>
                <a:spcPts val="0"/>
              </a:spcAft>
              <a:buClr>
                <a:srgbClr val="FF0000"/>
              </a:buClr>
              <a:buFont typeface="+mj-lt"/>
              <a:buAutoNum type="arabicPeriod" startAt="2"/>
              <a:defRPr/>
            </a:pPr>
            <a:r>
              <a:rPr lang="en-US" sz="1900" b="1" kern="0" smtClean="0">
                <a:solidFill>
                  <a:srgbClr val="0000FF"/>
                </a:solidFill>
                <a:latin typeface="Arial" charset="0"/>
              </a:rPr>
              <a:t>…</a:t>
            </a:r>
            <a:endParaRPr lang="en-US" sz="1900" b="1" kern="0">
              <a:solidFill>
                <a:srgbClr val="0000FF"/>
              </a:solidFill>
              <a:latin typeface="Arial" charset="0"/>
            </a:endParaRPr>
          </a:p>
          <a:p>
            <a:pPr indent="-457200" algn="just" eaLnBrk="1" hangingPunct="1">
              <a:lnSpc>
                <a:spcPct val="110000"/>
              </a:lnSpc>
              <a:spcBef>
                <a:spcPts val="1000"/>
              </a:spcBef>
              <a:spcAft>
                <a:spcPts val="0"/>
              </a:spcAft>
              <a:buClr>
                <a:srgbClr val="FF0000"/>
              </a:buClr>
              <a:buFont typeface="+mj-lt"/>
              <a:buAutoNum type="alphaLcParenR" startAt="5"/>
              <a:defRPr/>
            </a:pPr>
            <a:endParaRPr lang="en-US" sz="2200" b="1" kern="0">
              <a:solidFill>
                <a:srgbClr val="0000FF"/>
              </a:solidFill>
              <a:latin typeface="Arial"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692669"/>
            <a:ext cx="6858000" cy="599242"/>
          </a:xfrm>
          <a:prstGeom prst="rect">
            <a:avLst/>
          </a:prstGeom>
        </p:spPr>
      </p:pic>
      <p:sp>
        <p:nvSpPr>
          <p:cNvPr id="9" name="Title 1"/>
          <p:cNvSpPr>
            <a:spLocks noGrp="1"/>
          </p:cNvSpPr>
          <p:nvPr>
            <p:ph type="title"/>
          </p:nvPr>
        </p:nvSpPr>
        <p:spPr>
          <a:xfrm>
            <a:off x="234950" y="152400"/>
            <a:ext cx="8680450" cy="914400"/>
          </a:xfrm>
        </p:spPr>
        <p:txBody>
          <a:bodyPr anchor="ctr"/>
          <a:lstStyle/>
          <a:p>
            <a:pPr algn="ctr">
              <a:lnSpc>
                <a:spcPct val="105000"/>
              </a:lnSpc>
              <a:spcBef>
                <a:spcPts val="600"/>
              </a:spcBef>
            </a:pPr>
            <a:r>
              <a:rPr lang="en-US" sz="2500" b="1" smtClean="0">
                <a:solidFill>
                  <a:srgbClr val="FF0000"/>
                </a:solidFill>
                <a:latin typeface="Arial" panose="020B0604020202020204" pitchFamily="34" charset="0"/>
                <a:cs typeface="Arial" panose="020B0604020202020204" pitchFamily="34" charset="0"/>
              </a:rPr>
              <a:t>MỤC </a:t>
            </a:r>
            <a:r>
              <a:rPr lang="en-US" sz="2500" b="1">
                <a:solidFill>
                  <a:srgbClr val="FF0000"/>
                </a:solidFill>
                <a:latin typeface="Arial" panose="020B0604020202020204" pitchFamily="34" charset="0"/>
                <a:cs typeface="Arial" panose="020B0604020202020204" pitchFamily="34" charset="0"/>
              </a:rPr>
              <a:t>2. CHẾ ĐỘ THAI SẢN</a:t>
            </a:r>
            <a:r>
              <a:rPr lang="en-US" sz="2500" b="1" smtClean="0">
                <a:solidFill>
                  <a:srgbClr val="FF0000"/>
                </a:solidFill>
                <a:latin typeface="Arial" panose="020B0604020202020204" pitchFamily="34" charset="0"/>
                <a:cs typeface="Arial" panose="020B0604020202020204" pitchFamily="34" charset="0"/>
              </a:rPr>
              <a:t/>
            </a:r>
            <a:br>
              <a:rPr lang="en-US" sz="2500" b="1" smtClean="0">
                <a:solidFill>
                  <a:srgbClr val="FF0000"/>
                </a:solidFill>
                <a:latin typeface="Arial" panose="020B0604020202020204" pitchFamily="34" charset="0"/>
                <a:cs typeface="Arial" panose="020B0604020202020204" pitchFamily="34" charset="0"/>
              </a:rPr>
            </a:br>
            <a:r>
              <a:rPr lang="en-US" sz="2200" b="1" smtClean="0">
                <a:solidFill>
                  <a:srgbClr val="006600"/>
                </a:solidFill>
                <a:latin typeface="Arial" panose="020B0604020202020204" pitchFamily="34" charset="0"/>
                <a:cs typeface="Arial" panose="020B0604020202020204" pitchFamily="34" charset="0"/>
              </a:rPr>
              <a:t>(Thông tư 59/2015/TT-BLĐTBXH)</a:t>
            </a:r>
            <a:endParaRPr lang="en-US" sz="2200" b="1">
              <a:solidFill>
                <a:srgbClr val="00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5685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lnSpc>
                <a:spcPct val="105000"/>
              </a:lnSpc>
              <a:spcBef>
                <a:spcPts val="600"/>
              </a:spcBef>
            </a:pPr>
            <a:r>
              <a:rPr lang="en-US" sz="2500" b="1" smtClean="0">
                <a:solidFill>
                  <a:srgbClr val="FF0000"/>
                </a:solidFill>
                <a:latin typeface="Arial" panose="020B0604020202020204" pitchFamily="34" charset="0"/>
                <a:cs typeface="Arial" panose="020B0604020202020204" pitchFamily="34" charset="0"/>
              </a:rPr>
              <a:t>MỤC </a:t>
            </a:r>
            <a:r>
              <a:rPr lang="en-US" sz="2500" b="1">
                <a:solidFill>
                  <a:srgbClr val="FF0000"/>
                </a:solidFill>
                <a:latin typeface="Arial" panose="020B0604020202020204" pitchFamily="34" charset="0"/>
                <a:cs typeface="Arial" panose="020B0604020202020204" pitchFamily="34" charset="0"/>
              </a:rPr>
              <a:t>2. CHẾ ĐỘ THAI SẢN</a:t>
            </a:r>
            <a:r>
              <a:rPr lang="en-US" sz="2500" b="1" smtClean="0">
                <a:solidFill>
                  <a:srgbClr val="FF0000"/>
                </a:solidFill>
                <a:latin typeface="Arial" panose="020B0604020202020204" pitchFamily="34" charset="0"/>
                <a:cs typeface="Arial" panose="020B0604020202020204" pitchFamily="34" charset="0"/>
              </a:rPr>
              <a:t/>
            </a:r>
            <a:br>
              <a:rPr lang="en-US" sz="2500" b="1" smtClean="0">
                <a:solidFill>
                  <a:srgbClr val="FF0000"/>
                </a:solidFill>
                <a:latin typeface="Arial" panose="020B0604020202020204" pitchFamily="34" charset="0"/>
                <a:cs typeface="Arial" panose="020B0604020202020204" pitchFamily="34" charset="0"/>
              </a:rPr>
            </a:br>
            <a:r>
              <a:rPr lang="en-US" sz="2200" b="1" smtClean="0">
                <a:solidFill>
                  <a:srgbClr val="006600"/>
                </a:solidFill>
                <a:latin typeface="Arial" panose="020B0604020202020204" pitchFamily="34" charset="0"/>
                <a:cs typeface="Arial" panose="020B0604020202020204" pitchFamily="34" charset="0"/>
              </a:rPr>
              <a:t>(Thông tư 59/2015/TT-BLĐTBXH)</a:t>
            </a:r>
            <a:endParaRPr lang="en-US" sz="2200" b="1">
              <a:solidFill>
                <a:srgbClr val="0066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000"/>
              </a:spcBef>
              <a:spcAft>
                <a:spcPts val="0"/>
              </a:spcAft>
              <a:buClr>
                <a:srgbClr val="FF0000"/>
              </a:buClr>
              <a:buFont typeface="Wingdings" pitchFamily="2" charset="2"/>
              <a:buChar char="v"/>
              <a:defRPr/>
            </a:pPr>
            <a:r>
              <a:rPr lang="en-US" sz="2000" b="1" kern="0" smtClean="0">
                <a:solidFill>
                  <a:srgbClr val="FF0066"/>
                </a:solidFill>
                <a:latin typeface="Arial" charset="0"/>
              </a:rPr>
              <a:t>Điều </a:t>
            </a:r>
            <a:r>
              <a:rPr lang="en-US" sz="2000" b="1" kern="0">
                <a:solidFill>
                  <a:srgbClr val="FF0066"/>
                </a:solidFill>
                <a:latin typeface="Arial" charset="0"/>
              </a:rPr>
              <a:t>32. </a:t>
            </a:r>
            <a:r>
              <a:rPr lang="en-US" sz="2000" b="1" kern="0">
                <a:solidFill>
                  <a:srgbClr val="0000FF"/>
                </a:solidFill>
                <a:latin typeface="Arial" charset="0"/>
              </a:rPr>
              <a:t>Thời gian hưởng chế độ khi khám </a:t>
            </a:r>
            <a:r>
              <a:rPr lang="en-US" sz="2000" b="1" kern="0" smtClean="0">
                <a:solidFill>
                  <a:srgbClr val="0000FF"/>
                </a:solidFill>
                <a:latin typeface="Arial" charset="0"/>
              </a:rPr>
              <a:t>thai</a:t>
            </a:r>
          </a:p>
          <a:p>
            <a:pPr indent="-457200" algn="just" eaLnBrk="1" hangingPunct="1">
              <a:lnSpc>
                <a:spcPct val="110000"/>
              </a:lnSpc>
              <a:spcBef>
                <a:spcPts val="1000"/>
              </a:spcBef>
              <a:spcAft>
                <a:spcPts val="0"/>
              </a:spcAft>
              <a:buClr>
                <a:srgbClr val="FF0000"/>
              </a:buClr>
              <a:buFont typeface="Wingdings" pitchFamily="2" charset="2"/>
              <a:buChar char="v"/>
              <a:defRPr/>
            </a:pPr>
            <a:r>
              <a:rPr lang="en-US" sz="2000" b="1" kern="0" smtClean="0">
                <a:solidFill>
                  <a:srgbClr val="FF0066"/>
                </a:solidFill>
                <a:latin typeface="Arial" charset="0"/>
              </a:rPr>
              <a:t>Điều </a:t>
            </a:r>
            <a:r>
              <a:rPr lang="en-US" sz="2000" b="1" kern="0">
                <a:solidFill>
                  <a:srgbClr val="FF0066"/>
                </a:solidFill>
                <a:latin typeface="Arial" charset="0"/>
              </a:rPr>
              <a:t>33. </a:t>
            </a:r>
            <a:r>
              <a:rPr lang="en-US" sz="2000" b="1" kern="0">
                <a:solidFill>
                  <a:srgbClr val="0000FF"/>
                </a:solidFill>
                <a:latin typeface="Arial" charset="0"/>
              </a:rPr>
              <a:t>Thời gian hưởng chế độ khi sẩy thai, nạo, hút thai, thai chết lưu hoặc phá thai bệnh </a:t>
            </a:r>
            <a:r>
              <a:rPr lang="en-US" sz="2000" b="1" kern="0" smtClean="0">
                <a:solidFill>
                  <a:srgbClr val="0000FF"/>
                </a:solidFill>
                <a:latin typeface="Arial" charset="0"/>
              </a:rPr>
              <a:t>lý</a:t>
            </a:r>
          </a:p>
          <a:p>
            <a:pPr indent="-457200" algn="just" eaLnBrk="1" hangingPunct="1">
              <a:lnSpc>
                <a:spcPct val="110000"/>
              </a:lnSpc>
              <a:spcBef>
                <a:spcPts val="1000"/>
              </a:spcBef>
              <a:spcAft>
                <a:spcPts val="0"/>
              </a:spcAft>
              <a:buClr>
                <a:srgbClr val="FF0000"/>
              </a:buClr>
              <a:buFont typeface="Wingdings" pitchFamily="2" charset="2"/>
              <a:buChar char="v"/>
              <a:defRPr/>
            </a:pPr>
            <a:r>
              <a:rPr lang="en-US" sz="2000" b="1" kern="0" smtClean="0">
                <a:solidFill>
                  <a:srgbClr val="FF0066"/>
                </a:solidFill>
                <a:latin typeface="Arial" charset="0"/>
              </a:rPr>
              <a:t>Điều </a:t>
            </a:r>
            <a:r>
              <a:rPr lang="en-US" sz="2000" b="1" kern="0">
                <a:solidFill>
                  <a:srgbClr val="FF0066"/>
                </a:solidFill>
                <a:latin typeface="Arial" charset="0"/>
              </a:rPr>
              <a:t>34. </a:t>
            </a:r>
            <a:r>
              <a:rPr lang="en-US" sz="2000" b="1" kern="0">
                <a:solidFill>
                  <a:srgbClr val="0000FF"/>
                </a:solidFill>
                <a:latin typeface="Arial" charset="0"/>
              </a:rPr>
              <a:t>Thời gian hưởng chế độ khi sinh </a:t>
            </a:r>
            <a:r>
              <a:rPr lang="en-US" sz="2000" b="1" kern="0" smtClean="0">
                <a:solidFill>
                  <a:srgbClr val="0000FF"/>
                </a:solidFill>
                <a:latin typeface="Arial" charset="0"/>
              </a:rPr>
              <a:t>con</a:t>
            </a:r>
          </a:p>
          <a:p>
            <a:pPr indent="-457200" algn="just" eaLnBrk="1" hangingPunct="1">
              <a:lnSpc>
                <a:spcPct val="110000"/>
              </a:lnSpc>
              <a:spcBef>
                <a:spcPts val="1000"/>
              </a:spcBef>
              <a:spcAft>
                <a:spcPts val="0"/>
              </a:spcAft>
              <a:buClr>
                <a:srgbClr val="FF0000"/>
              </a:buClr>
              <a:buFont typeface="Wingdings" pitchFamily="2" charset="2"/>
              <a:buChar char="v"/>
              <a:defRPr/>
            </a:pPr>
            <a:r>
              <a:rPr lang="en-US" sz="2000" b="1" kern="0" smtClean="0">
                <a:solidFill>
                  <a:srgbClr val="FF0066"/>
                </a:solidFill>
                <a:latin typeface="Arial" charset="0"/>
              </a:rPr>
              <a:t>Điều </a:t>
            </a:r>
            <a:r>
              <a:rPr lang="en-US" sz="2000" b="1" kern="0">
                <a:solidFill>
                  <a:srgbClr val="FF0066"/>
                </a:solidFill>
                <a:latin typeface="Arial" charset="0"/>
              </a:rPr>
              <a:t>35. </a:t>
            </a:r>
            <a:r>
              <a:rPr lang="en-US" sz="2000" b="1" kern="0">
                <a:solidFill>
                  <a:srgbClr val="0000FF"/>
                </a:solidFill>
                <a:latin typeface="Arial" charset="0"/>
              </a:rPr>
              <a:t>Chế độ thai sản của lao động nữ mang thai hộ và người mẹ nhờ mang thai </a:t>
            </a:r>
            <a:r>
              <a:rPr lang="en-US" sz="2000" b="1" kern="0" smtClean="0">
                <a:solidFill>
                  <a:srgbClr val="0000FF"/>
                </a:solidFill>
                <a:latin typeface="Arial" charset="0"/>
              </a:rPr>
              <a:t>hộ</a:t>
            </a:r>
          </a:p>
          <a:p>
            <a:pPr indent="-457200" algn="just" eaLnBrk="1" hangingPunct="1">
              <a:lnSpc>
                <a:spcPct val="110000"/>
              </a:lnSpc>
              <a:spcBef>
                <a:spcPts val="1000"/>
              </a:spcBef>
              <a:spcAft>
                <a:spcPts val="0"/>
              </a:spcAft>
              <a:buClr>
                <a:srgbClr val="FF0000"/>
              </a:buClr>
              <a:buFont typeface="Wingdings" pitchFamily="2" charset="2"/>
              <a:buChar char="v"/>
              <a:defRPr/>
            </a:pPr>
            <a:endParaRPr lang="en-US" sz="2800" b="1" kern="0" smtClean="0">
              <a:solidFill>
                <a:srgbClr val="0000FF"/>
              </a:solidFill>
              <a:latin typeface="Arial" charset="0"/>
            </a:endParaRPr>
          </a:p>
          <a:p>
            <a:pPr indent="-457200" algn="just" eaLnBrk="1" hangingPunct="1">
              <a:lnSpc>
                <a:spcPct val="110000"/>
              </a:lnSpc>
              <a:spcBef>
                <a:spcPts val="1000"/>
              </a:spcBef>
              <a:spcAft>
                <a:spcPts val="0"/>
              </a:spcAft>
              <a:buClr>
                <a:srgbClr val="FF0000"/>
              </a:buClr>
              <a:buFont typeface="Wingdings" pitchFamily="2" charset="2"/>
              <a:buChar char="v"/>
              <a:defRPr/>
            </a:pPr>
            <a:r>
              <a:rPr lang="en-US" sz="2000" b="1" kern="0" smtClean="0">
                <a:solidFill>
                  <a:srgbClr val="FF0066"/>
                </a:solidFill>
                <a:latin typeface="Arial" charset="0"/>
              </a:rPr>
              <a:t>Điều </a:t>
            </a:r>
            <a:r>
              <a:rPr lang="en-US" sz="2000" b="1" kern="0">
                <a:solidFill>
                  <a:srgbClr val="FF0066"/>
                </a:solidFill>
                <a:latin typeface="Arial" charset="0"/>
              </a:rPr>
              <a:t>36. </a:t>
            </a:r>
            <a:r>
              <a:rPr lang="en-US" sz="2000" b="1" kern="0">
                <a:solidFill>
                  <a:srgbClr val="0000FF"/>
                </a:solidFill>
                <a:latin typeface="Arial" charset="0"/>
              </a:rPr>
              <a:t>Thời gian hưởng chế độ khi nhận nuôi con </a:t>
            </a:r>
            <a:r>
              <a:rPr lang="en-US" sz="2000" b="1" kern="0" smtClean="0">
                <a:solidFill>
                  <a:srgbClr val="0000FF"/>
                </a:solidFill>
                <a:latin typeface="Arial" charset="0"/>
              </a:rPr>
              <a:t>nuôi</a:t>
            </a:r>
          </a:p>
          <a:p>
            <a:pPr indent="-457200" algn="just" eaLnBrk="1" hangingPunct="1">
              <a:lnSpc>
                <a:spcPct val="110000"/>
              </a:lnSpc>
              <a:spcBef>
                <a:spcPts val="1000"/>
              </a:spcBef>
              <a:spcAft>
                <a:spcPts val="0"/>
              </a:spcAft>
              <a:buClr>
                <a:srgbClr val="FF0000"/>
              </a:buClr>
              <a:buFont typeface="Wingdings" pitchFamily="2" charset="2"/>
              <a:buChar char="v"/>
              <a:defRPr/>
            </a:pPr>
            <a:r>
              <a:rPr lang="en-US" sz="2000" b="1" kern="0" smtClean="0">
                <a:solidFill>
                  <a:srgbClr val="FF0066"/>
                </a:solidFill>
                <a:latin typeface="Arial" charset="0"/>
              </a:rPr>
              <a:t>Điều </a:t>
            </a:r>
            <a:r>
              <a:rPr lang="en-US" sz="2000" b="1" kern="0">
                <a:solidFill>
                  <a:srgbClr val="FF0066"/>
                </a:solidFill>
                <a:latin typeface="Arial" charset="0"/>
              </a:rPr>
              <a:t>38. </a:t>
            </a:r>
            <a:r>
              <a:rPr lang="en-US" sz="2000" b="1" kern="0">
                <a:solidFill>
                  <a:srgbClr val="0000FF"/>
                </a:solidFill>
                <a:latin typeface="Arial" charset="0"/>
              </a:rPr>
              <a:t>Trợ cấp một lần khi sinh con hoặc nhận nuôi con </a:t>
            </a:r>
            <a:r>
              <a:rPr lang="en-US" sz="2000" b="1" kern="0" smtClean="0">
                <a:solidFill>
                  <a:srgbClr val="0000FF"/>
                </a:solidFill>
                <a:latin typeface="Arial" charset="0"/>
              </a:rPr>
              <a:t>nuôi</a:t>
            </a:r>
          </a:p>
          <a:p>
            <a:pPr indent="-457200" algn="just" eaLnBrk="1" hangingPunct="1">
              <a:lnSpc>
                <a:spcPct val="110000"/>
              </a:lnSpc>
              <a:spcBef>
                <a:spcPts val="1000"/>
              </a:spcBef>
              <a:spcAft>
                <a:spcPts val="0"/>
              </a:spcAft>
              <a:buClr>
                <a:srgbClr val="FF0000"/>
              </a:buClr>
              <a:buFont typeface="Wingdings" pitchFamily="2" charset="2"/>
              <a:buChar char="v"/>
              <a:defRPr/>
            </a:pPr>
            <a:r>
              <a:rPr lang="en-US" sz="2000" b="1" kern="0" smtClean="0">
                <a:solidFill>
                  <a:srgbClr val="FF0066"/>
                </a:solidFill>
                <a:latin typeface="Arial" charset="0"/>
              </a:rPr>
              <a:t>Điều </a:t>
            </a:r>
            <a:r>
              <a:rPr lang="en-US" sz="2000" b="1" kern="0">
                <a:solidFill>
                  <a:srgbClr val="FF0066"/>
                </a:solidFill>
                <a:latin typeface="Arial" charset="0"/>
              </a:rPr>
              <a:t>39. </a:t>
            </a:r>
            <a:r>
              <a:rPr lang="en-US" sz="2000" b="1" kern="0">
                <a:solidFill>
                  <a:srgbClr val="0000FF"/>
                </a:solidFill>
                <a:latin typeface="Arial" charset="0"/>
              </a:rPr>
              <a:t>Mức hưởng chế độ thai </a:t>
            </a:r>
            <a:r>
              <a:rPr lang="en-US" sz="2000" b="1" kern="0" smtClean="0">
                <a:solidFill>
                  <a:srgbClr val="0000FF"/>
                </a:solidFill>
                <a:latin typeface="Arial" charset="0"/>
              </a:rPr>
              <a:t>sản</a:t>
            </a:r>
          </a:p>
          <a:p>
            <a:pPr indent="-457200" algn="just" eaLnBrk="1" hangingPunct="1">
              <a:lnSpc>
                <a:spcPct val="110000"/>
              </a:lnSpc>
              <a:spcBef>
                <a:spcPts val="1000"/>
              </a:spcBef>
              <a:spcAft>
                <a:spcPts val="0"/>
              </a:spcAft>
              <a:buClr>
                <a:srgbClr val="FF0000"/>
              </a:buClr>
              <a:buFont typeface="Wingdings" pitchFamily="2" charset="2"/>
              <a:buChar char="v"/>
              <a:defRPr/>
            </a:pPr>
            <a:r>
              <a:rPr lang="en-US" sz="2000" b="1" kern="0" smtClean="0">
                <a:solidFill>
                  <a:srgbClr val="FF0066"/>
                </a:solidFill>
                <a:latin typeface="Arial" charset="0"/>
              </a:rPr>
              <a:t>Điều </a:t>
            </a:r>
            <a:r>
              <a:rPr lang="en-US" sz="2000" b="1" kern="0">
                <a:solidFill>
                  <a:srgbClr val="FF0066"/>
                </a:solidFill>
                <a:latin typeface="Arial" charset="0"/>
              </a:rPr>
              <a:t>40. </a:t>
            </a:r>
            <a:r>
              <a:rPr lang="en-US" sz="2000" b="1" kern="0">
                <a:solidFill>
                  <a:srgbClr val="0000FF"/>
                </a:solidFill>
                <a:latin typeface="Arial" charset="0"/>
              </a:rPr>
              <a:t>Lao động nữ đi làm trước khi hết thời hạn nghỉ sinh </a:t>
            </a:r>
            <a:r>
              <a:rPr lang="en-US" sz="2000" b="1" kern="0" smtClean="0">
                <a:solidFill>
                  <a:srgbClr val="0000FF"/>
                </a:solidFill>
                <a:latin typeface="Arial" charset="0"/>
              </a:rPr>
              <a:t>con</a:t>
            </a:r>
          </a:p>
          <a:p>
            <a:pPr indent="-457200" algn="just" eaLnBrk="1" hangingPunct="1">
              <a:lnSpc>
                <a:spcPct val="110000"/>
              </a:lnSpc>
              <a:spcBef>
                <a:spcPts val="1000"/>
              </a:spcBef>
              <a:spcAft>
                <a:spcPts val="0"/>
              </a:spcAft>
              <a:buClr>
                <a:srgbClr val="FF0000"/>
              </a:buClr>
              <a:buFont typeface="Wingdings" pitchFamily="2" charset="2"/>
              <a:buChar char="v"/>
              <a:defRPr/>
            </a:pPr>
            <a:r>
              <a:rPr lang="en-US" sz="2000" b="1" kern="0" smtClean="0">
                <a:solidFill>
                  <a:srgbClr val="FF0066"/>
                </a:solidFill>
                <a:latin typeface="Arial" charset="0"/>
              </a:rPr>
              <a:t>Điều </a:t>
            </a:r>
            <a:r>
              <a:rPr lang="en-US" sz="2000" b="1" kern="0">
                <a:solidFill>
                  <a:srgbClr val="FF0066"/>
                </a:solidFill>
                <a:latin typeface="Arial" charset="0"/>
              </a:rPr>
              <a:t>41. </a:t>
            </a:r>
            <a:r>
              <a:rPr lang="en-US" sz="2000" b="1" kern="0">
                <a:solidFill>
                  <a:srgbClr val="0000FF"/>
                </a:solidFill>
                <a:latin typeface="Arial" charset="0"/>
              </a:rPr>
              <a:t>Dưỡng sức, phục hồi sức khỏe sau thai </a:t>
            </a:r>
            <a:r>
              <a:rPr lang="en-US" sz="2000" b="1" kern="0" smtClean="0">
                <a:solidFill>
                  <a:srgbClr val="0000FF"/>
                </a:solidFill>
                <a:latin typeface="Arial" charset="0"/>
              </a:rPr>
              <a:t>sản</a:t>
            </a:r>
            <a:endParaRPr lang="en-US" sz="2000" b="1" kern="0">
              <a:solidFill>
                <a:srgbClr val="0000FF"/>
              </a:solidFill>
              <a:latin typeface="Arial"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733" y="3753136"/>
            <a:ext cx="6976534" cy="609600"/>
          </a:xfrm>
          <a:prstGeom prst="rect">
            <a:avLst/>
          </a:prstGeom>
        </p:spPr>
      </p:pic>
    </p:spTree>
    <p:extLst>
      <p:ext uri="{BB962C8B-B14F-4D97-AF65-F5344CB8AC3E}">
        <p14:creationId xmlns:p14="http://schemas.microsoft.com/office/powerpoint/2010/main" val="42140811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568"/>
            <a:ext cx="9144002" cy="6863136"/>
          </a:xfrm>
          <a:prstGeom prst="rect">
            <a:avLst/>
          </a:prstGeom>
        </p:spPr>
      </p:pic>
    </p:spTree>
    <p:extLst>
      <p:ext uri="{BB962C8B-B14F-4D97-AF65-F5344CB8AC3E}">
        <p14:creationId xmlns:p14="http://schemas.microsoft.com/office/powerpoint/2010/main" val="3084540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770993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600"/>
              </a:spcBef>
              <a:spcAft>
                <a:spcPts val="0"/>
              </a:spcAft>
              <a:buClr>
                <a:srgbClr val="FF0000"/>
              </a:buClr>
              <a:buFont typeface="Wingdings" pitchFamily="2" charset="2"/>
              <a:buChar char="v"/>
              <a:defRPr/>
            </a:pPr>
            <a:r>
              <a:rPr lang="en-US" sz="2000" b="1" kern="0" smtClean="0">
                <a:solidFill>
                  <a:srgbClr val="FF0000"/>
                </a:solidFill>
                <a:latin typeface="Arial" charset="0"/>
              </a:rPr>
              <a:t>Điều </a:t>
            </a:r>
            <a:r>
              <a:rPr lang="en-US" sz="2000" b="1" kern="0">
                <a:solidFill>
                  <a:srgbClr val="FF0000"/>
                </a:solidFill>
                <a:latin typeface="Arial" charset="0"/>
              </a:rPr>
              <a:t>54. Điều kiện hưởng lương </a:t>
            </a:r>
            <a:r>
              <a:rPr lang="en-US" sz="2000" b="1" kern="0" smtClean="0">
                <a:solidFill>
                  <a:srgbClr val="FF0000"/>
                </a:solidFill>
                <a:latin typeface="Arial" charset="0"/>
              </a:rPr>
              <a:t>hưu</a:t>
            </a:r>
          </a:p>
          <a:p>
            <a:pPr indent="-457200" algn="just" eaLnBrk="1" hangingPunct="1">
              <a:lnSpc>
                <a:spcPct val="105000"/>
              </a:lnSpc>
              <a:spcBef>
                <a:spcPts val="600"/>
              </a:spcBef>
              <a:spcAft>
                <a:spcPts val="0"/>
              </a:spcAft>
              <a:buClr>
                <a:srgbClr val="FF0000"/>
              </a:buClr>
              <a:buFont typeface="Wingdings" pitchFamily="2" charset="2"/>
              <a:buChar char="v"/>
              <a:defRPr/>
            </a:pPr>
            <a:endParaRPr lang="en-US" sz="1700" b="1" kern="0" smtClean="0">
              <a:solidFill>
                <a:srgbClr val="FF0000"/>
              </a:solidFill>
              <a:latin typeface="Arial" charset="0"/>
            </a:endParaRPr>
          </a:p>
          <a:p>
            <a:pPr indent="-457200" algn="just" eaLnBrk="1" hangingPunct="1">
              <a:lnSpc>
                <a:spcPct val="105000"/>
              </a:lnSpc>
              <a:spcBef>
                <a:spcPts val="600"/>
              </a:spcBef>
              <a:spcAft>
                <a:spcPts val="0"/>
              </a:spcAft>
              <a:buClr>
                <a:srgbClr val="FF0000"/>
              </a:buClr>
              <a:buFont typeface="Wingdings" pitchFamily="2" charset="2"/>
              <a:buChar char="v"/>
              <a:defRPr/>
            </a:pPr>
            <a:endParaRPr lang="en-US" sz="1700" b="1" kern="0">
              <a:solidFill>
                <a:srgbClr val="FF0000"/>
              </a:solidFill>
              <a:latin typeface="Arial" charset="0"/>
            </a:endParaRPr>
          </a:p>
          <a:p>
            <a:pPr indent="-457200" algn="just" eaLnBrk="1" hangingPunct="1">
              <a:lnSpc>
                <a:spcPct val="105000"/>
              </a:lnSpc>
              <a:spcBef>
                <a:spcPts val="600"/>
              </a:spcBef>
              <a:spcAft>
                <a:spcPts val="0"/>
              </a:spcAft>
              <a:buClr>
                <a:srgbClr val="FF0000"/>
              </a:buClr>
              <a:buFont typeface="Wingdings" pitchFamily="2" charset="2"/>
              <a:buChar char="v"/>
              <a:defRPr/>
            </a:pPr>
            <a:endParaRPr lang="en-US" sz="1700" b="1" kern="0" smtClean="0">
              <a:solidFill>
                <a:srgbClr val="FF0000"/>
              </a:solidFill>
              <a:latin typeface="Arial" charset="0"/>
            </a:endParaRPr>
          </a:p>
          <a:p>
            <a:pPr indent="-457200" algn="just" eaLnBrk="1" hangingPunct="1">
              <a:lnSpc>
                <a:spcPct val="103000"/>
              </a:lnSpc>
              <a:spcBef>
                <a:spcPts val="600"/>
              </a:spcBef>
              <a:spcAft>
                <a:spcPts val="0"/>
              </a:spcAft>
              <a:buClr>
                <a:srgbClr val="FF0000"/>
              </a:buClr>
              <a:buFont typeface="+mj-lt"/>
              <a:buAutoNum type="arabicPeriod"/>
              <a:defRPr/>
            </a:pPr>
            <a:r>
              <a:rPr lang="en-US" sz="1800" b="1" kern="0" smtClean="0">
                <a:solidFill>
                  <a:srgbClr val="0000FF"/>
                </a:solidFill>
                <a:latin typeface="Arial" charset="0"/>
              </a:rPr>
              <a:t>Người </a:t>
            </a:r>
            <a:r>
              <a:rPr lang="en-US" sz="1800" b="1" kern="0">
                <a:solidFill>
                  <a:srgbClr val="0000FF"/>
                </a:solidFill>
                <a:latin typeface="Arial" charset="0"/>
              </a:rPr>
              <a:t>lao động quy định tại các điểm a, b, c, d, g, h và i khoản 1 Điều 2 của Luật này, trừ trường hợp quy định tại khoản 3 Điều này, khi nghỉ việc </a:t>
            </a:r>
            <a:r>
              <a:rPr lang="en-US" sz="1800" b="1" kern="0">
                <a:solidFill>
                  <a:srgbClr val="FF0066"/>
                </a:solidFill>
                <a:latin typeface="Arial" charset="0"/>
              </a:rPr>
              <a:t>có đủ 20 năm đóng </a:t>
            </a:r>
            <a:r>
              <a:rPr lang="en-US" sz="1800" b="1" kern="0" smtClean="0">
                <a:solidFill>
                  <a:srgbClr val="FF0066"/>
                </a:solidFill>
                <a:latin typeface="Arial" charset="0"/>
              </a:rPr>
              <a:t>BHXH </a:t>
            </a:r>
            <a:r>
              <a:rPr lang="en-US" sz="1800" b="1" kern="0" smtClean="0">
                <a:solidFill>
                  <a:srgbClr val="0000FF"/>
                </a:solidFill>
                <a:latin typeface="Arial" charset="0"/>
              </a:rPr>
              <a:t>trở </a:t>
            </a:r>
            <a:r>
              <a:rPr lang="en-US" sz="1800" b="1" kern="0">
                <a:solidFill>
                  <a:srgbClr val="0000FF"/>
                </a:solidFill>
                <a:latin typeface="Arial" charset="0"/>
              </a:rPr>
              <a:t>lên thì được hưởng lương hưu nếu thuộc một trong các trường hợp sau </a:t>
            </a:r>
            <a:r>
              <a:rPr lang="en-US" sz="1800" b="1" kern="0" smtClean="0">
                <a:solidFill>
                  <a:srgbClr val="0000FF"/>
                </a:solidFill>
                <a:latin typeface="Arial" charset="0"/>
              </a:rPr>
              <a:t>đây:</a:t>
            </a:r>
          </a:p>
          <a:p>
            <a:pPr indent="-457200" algn="just" eaLnBrk="1" hangingPunct="1">
              <a:lnSpc>
                <a:spcPct val="103000"/>
              </a:lnSpc>
              <a:spcBef>
                <a:spcPts val="600"/>
              </a:spcBef>
              <a:spcAft>
                <a:spcPts val="0"/>
              </a:spcAft>
              <a:buClr>
                <a:srgbClr val="FF0000"/>
              </a:buClr>
              <a:buFont typeface="+mj-lt"/>
              <a:buAutoNum type="alphaLcParenR"/>
              <a:defRPr/>
            </a:pPr>
            <a:r>
              <a:rPr lang="en-US" sz="2000" b="1" kern="0" smtClean="0">
                <a:solidFill>
                  <a:srgbClr val="FF0066"/>
                </a:solidFill>
                <a:latin typeface="Arial" charset="0"/>
              </a:rPr>
              <a:t>Nam </a:t>
            </a:r>
            <a:r>
              <a:rPr lang="en-US" sz="2000" b="1" kern="0">
                <a:solidFill>
                  <a:srgbClr val="FF0066"/>
                </a:solidFill>
                <a:latin typeface="Arial" charset="0"/>
              </a:rPr>
              <a:t>đủ 60 tuổi, nữ đủ 55 </a:t>
            </a:r>
            <a:r>
              <a:rPr lang="en-US" sz="2000" b="1" kern="0" smtClean="0">
                <a:solidFill>
                  <a:srgbClr val="FF0066"/>
                </a:solidFill>
                <a:latin typeface="Arial" charset="0"/>
              </a:rPr>
              <a:t>tuổi;</a:t>
            </a:r>
          </a:p>
          <a:p>
            <a:pPr indent="-457200" algn="just" eaLnBrk="1" hangingPunct="1">
              <a:lnSpc>
                <a:spcPct val="103000"/>
              </a:lnSpc>
              <a:spcBef>
                <a:spcPts val="600"/>
              </a:spcBef>
              <a:spcAft>
                <a:spcPts val="0"/>
              </a:spcAft>
              <a:buClr>
                <a:srgbClr val="FF0000"/>
              </a:buClr>
              <a:buFont typeface="+mj-lt"/>
              <a:buAutoNum type="alphaLcParenR"/>
              <a:defRPr/>
            </a:pPr>
            <a:r>
              <a:rPr lang="en-US" sz="1800" b="1" kern="0" smtClean="0">
                <a:solidFill>
                  <a:srgbClr val="0000FF"/>
                </a:solidFill>
                <a:latin typeface="Arial" charset="0"/>
              </a:rPr>
              <a:t>Nam </a:t>
            </a:r>
            <a:r>
              <a:rPr lang="en-US" sz="1800" b="1" kern="0">
                <a:solidFill>
                  <a:srgbClr val="0000FF"/>
                </a:solidFill>
                <a:latin typeface="Arial" charset="0"/>
              </a:rPr>
              <a:t>từ đủ 55 tuổi đến đủ 60 tuổi, nữ từ đủ 50 tuổi đến đủ 55 tuổi và có đủ 15 năm làm nghề hoặc công việc nặng nhọc, độc hại, nguy hiểm hoặc đặc biệt nặng nhọc, độc hại, nguy hiểm thuộc danh mục do Bộ </a:t>
            </a:r>
            <a:r>
              <a:rPr lang="en-US" sz="1800" b="1" kern="0" smtClean="0">
                <a:solidFill>
                  <a:srgbClr val="0000FF"/>
                </a:solidFill>
                <a:latin typeface="Arial" charset="0"/>
              </a:rPr>
              <a:t>LĐTBXH, </a:t>
            </a:r>
            <a:r>
              <a:rPr lang="en-US" sz="1800" b="1" kern="0">
                <a:solidFill>
                  <a:srgbClr val="0000FF"/>
                </a:solidFill>
                <a:latin typeface="Arial" charset="0"/>
              </a:rPr>
              <a:t>Bộ Y tế ban hành hoặc có đủ 15 năm làm việc ở nơi có phụ cấp khu vực hệ số 0,7 trở </a:t>
            </a:r>
            <a:r>
              <a:rPr lang="en-US" sz="1800" b="1" kern="0" smtClean="0">
                <a:solidFill>
                  <a:srgbClr val="0000FF"/>
                </a:solidFill>
                <a:latin typeface="Arial" charset="0"/>
              </a:rPr>
              <a:t>lên;</a:t>
            </a:r>
          </a:p>
          <a:p>
            <a:pPr indent="-457200" algn="just" eaLnBrk="1" hangingPunct="1">
              <a:lnSpc>
                <a:spcPct val="103000"/>
              </a:lnSpc>
              <a:spcBef>
                <a:spcPts val="600"/>
              </a:spcBef>
              <a:spcAft>
                <a:spcPts val="0"/>
              </a:spcAft>
              <a:buClr>
                <a:srgbClr val="FF0000"/>
              </a:buClr>
              <a:buFont typeface="+mj-lt"/>
              <a:buAutoNum type="alphaLcParenR"/>
              <a:defRPr/>
            </a:pPr>
            <a:r>
              <a:rPr lang="en-US" sz="1800" b="1" kern="0" smtClean="0">
                <a:solidFill>
                  <a:srgbClr val="0000FF"/>
                </a:solidFill>
                <a:latin typeface="Arial" charset="0"/>
              </a:rPr>
              <a:t>Người </a:t>
            </a:r>
            <a:r>
              <a:rPr lang="en-US" sz="1800" b="1" kern="0">
                <a:solidFill>
                  <a:srgbClr val="0000FF"/>
                </a:solidFill>
                <a:latin typeface="Arial" charset="0"/>
              </a:rPr>
              <a:t>lao động từ đủ 50 tuổi đến đủ 55 tuổi và có đủ 20 năm đóng </a:t>
            </a:r>
            <a:r>
              <a:rPr lang="en-US" sz="1800" b="1" kern="0" smtClean="0">
                <a:solidFill>
                  <a:srgbClr val="0000FF"/>
                </a:solidFill>
                <a:latin typeface="Arial" charset="0"/>
              </a:rPr>
              <a:t>BHXH trở lên, trong </a:t>
            </a:r>
            <a:r>
              <a:rPr lang="en-US" sz="1800" b="1" kern="0">
                <a:solidFill>
                  <a:srgbClr val="0000FF"/>
                </a:solidFill>
                <a:latin typeface="Arial" charset="0"/>
              </a:rPr>
              <a:t>đó có đủ 15 năm làm công việc khai thác than trong hầm </a:t>
            </a:r>
            <a:r>
              <a:rPr lang="en-US" sz="1800" b="1" kern="0" smtClean="0">
                <a:solidFill>
                  <a:srgbClr val="0000FF"/>
                </a:solidFill>
                <a:latin typeface="Arial" charset="0"/>
              </a:rPr>
              <a:t>lò;</a:t>
            </a:r>
          </a:p>
          <a:p>
            <a:pPr indent="-457200" algn="just" eaLnBrk="1" hangingPunct="1">
              <a:lnSpc>
                <a:spcPct val="103000"/>
              </a:lnSpc>
              <a:spcBef>
                <a:spcPts val="600"/>
              </a:spcBef>
              <a:spcAft>
                <a:spcPts val="0"/>
              </a:spcAft>
              <a:buClr>
                <a:srgbClr val="FF0000"/>
              </a:buClr>
              <a:buFont typeface="+mj-lt"/>
              <a:buAutoNum type="alphaLcParenR"/>
              <a:defRPr/>
            </a:pPr>
            <a:r>
              <a:rPr lang="en-US" sz="1800" b="1" kern="0" smtClean="0">
                <a:solidFill>
                  <a:srgbClr val="0000FF"/>
                </a:solidFill>
                <a:latin typeface="Arial" charset="0"/>
              </a:rPr>
              <a:t>Người </a:t>
            </a:r>
            <a:r>
              <a:rPr lang="en-US" sz="1800" b="1" kern="0">
                <a:solidFill>
                  <a:srgbClr val="0000FF"/>
                </a:solidFill>
                <a:latin typeface="Arial" charset="0"/>
              </a:rPr>
              <a:t>bị nhiễm HIV/AIDS do tai nạn rủi ro nghề nghiệp</a:t>
            </a:r>
            <a:r>
              <a:rPr lang="en-US" sz="1800" b="1" kern="0" smtClean="0">
                <a:solidFill>
                  <a:srgbClr val="0000FF"/>
                </a:solidFill>
                <a:latin typeface="Arial" charset="0"/>
              </a:rPr>
              <a:t>.</a:t>
            </a:r>
            <a:endParaRPr lang="en-US" sz="1800" b="1" kern="0">
              <a:solidFill>
                <a:srgbClr val="0000FF"/>
              </a:solidFill>
              <a:latin typeface="Arial" charset="0"/>
            </a:endParaRPr>
          </a:p>
        </p:txBody>
      </p:sp>
      <p:sp>
        <p:nvSpPr>
          <p:cNvPr id="9" name="Title 1"/>
          <p:cNvSpPr>
            <a:spLocks noGrp="1"/>
          </p:cNvSpPr>
          <p:nvPr>
            <p:ph type="title"/>
          </p:nvPr>
        </p:nvSpPr>
        <p:spPr>
          <a:xfrm>
            <a:off x="234950" y="152400"/>
            <a:ext cx="8680450" cy="914400"/>
          </a:xfrm>
        </p:spPr>
        <p:txBody>
          <a:bodyPr anchor="ctr"/>
          <a:lstStyle/>
          <a:p>
            <a:pPr algn="ctr">
              <a:lnSpc>
                <a:spcPct val="105000"/>
              </a:lnSpc>
              <a:spcBef>
                <a:spcPts val="600"/>
              </a:spcBef>
            </a:pPr>
            <a:r>
              <a:rPr lang="en-US" sz="2500" b="1" smtClean="0">
                <a:solidFill>
                  <a:srgbClr val="FF0000"/>
                </a:solidFill>
                <a:latin typeface="Arial" panose="020B0604020202020204" pitchFamily="34" charset="0"/>
                <a:cs typeface="Arial" panose="020B0604020202020204" pitchFamily="34" charset="0"/>
              </a:rPr>
              <a:t>MỤC 4. </a:t>
            </a:r>
            <a:r>
              <a:rPr lang="en-US" sz="2500" b="1">
                <a:solidFill>
                  <a:srgbClr val="FF0000"/>
                </a:solidFill>
                <a:latin typeface="Arial" panose="020B0604020202020204" pitchFamily="34" charset="0"/>
                <a:cs typeface="Arial" panose="020B0604020202020204" pitchFamily="34" charset="0"/>
              </a:rPr>
              <a:t>CHẾ ĐỘ </a:t>
            </a:r>
            <a:r>
              <a:rPr lang="en-US" sz="2500" b="1" smtClean="0">
                <a:solidFill>
                  <a:srgbClr val="FF0000"/>
                </a:solidFill>
                <a:latin typeface="Arial" panose="020B0604020202020204" pitchFamily="34" charset="0"/>
                <a:cs typeface="Arial" panose="020B0604020202020204" pitchFamily="34" charset="0"/>
              </a:rPr>
              <a:t>HƯU TRÍ</a:t>
            </a:r>
            <a:endParaRPr lang="en-US" sz="2200" b="1">
              <a:solidFill>
                <a:srgbClr val="0066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669487"/>
            <a:ext cx="6858000" cy="998738"/>
          </a:xfrm>
          <a:prstGeom prst="rect">
            <a:avLst/>
          </a:prstGeom>
        </p:spPr>
      </p:pic>
    </p:spTree>
    <p:extLst>
      <p:ext uri="{BB962C8B-B14F-4D97-AF65-F5344CB8AC3E}">
        <p14:creationId xmlns:p14="http://schemas.microsoft.com/office/powerpoint/2010/main" val="17610974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Wingdings" pitchFamily="2" charset="2"/>
              <a:buChar char="v"/>
              <a:defRPr/>
            </a:pPr>
            <a:r>
              <a:rPr lang="en-US" sz="2200" b="1" kern="0" smtClean="0">
                <a:solidFill>
                  <a:srgbClr val="FF0000"/>
                </a:solidFill>
                <a:latin typeface="Arial" charset="0"/>
              </a:rPr>
              <a:t>Điều </a:t>
            </a:r>
            <a:r>
              <a:rPr lang="en-US" sz="2200" b="1" kern="0">
                <a:solidFill>
                  <a:srgbClr val="FF0000"/>
                </a:solidFill>
                <a:latin typeface="Arial" charset="0"/>
              </a:rPr>
              <a:t>55. </a:t>
            </a:r>
            <a:r>
              <a:rPr lang="en-US" sz="2200" b="1" kern="0">
                <a:solidFill>
                  <a:srgbClr val="0000FF"/>
                </a:solidFill>
                <a:latin typeface="Arial" charset="0"/>
              </a:rPr>
              <a:t>Điều kiện hưởng lương hưu khi suy giảm khả năng lao </a:t>
            </a:r>
            <a:r>
              <a:rPr lang="en-US" sz="2200" b="1" kern="0" smtClean="0">
                <a:solidFill>
                  <a:srgbClr val="0000FF"/>
                </a:solidFill>
                <a:latin typeface="Arial" charset="0"/>
              </a:rPr>
              <a:t>động</a:t>
            </a:r>
          </a:p>
          <a:p>
            <a:pPr indent="-457200" algn="just" eaLnBrk="1" hangingPunct="1">
              <a:lnSpc>
                <a:spcPct val="110000"/>
              </a:lnSpc>
              <a:spcBef>
                <a:spcPts val="1200"/>
              </a:spcBef>
              <a:spcAft>
                <a:spcPts val="0"/>
              </a:spcAft>
              <a:buClr>
                <a:srgbClr val="FF0000"/>
              </a:buClr>
              <a:buFont typeface="Wingdings" pitchFamily="2" charset="2"/>
              <a:buChar char="v"/>
              <a:defRPr/>
            </a:pPr>
            <a:endParaRPr lang="en-US" sz="28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Wingdings" pitchFamily="2" charset="2"/>
              <a:buChar char="v"/>
              <a:defRPr/>
            </a:pPr>
            <a:r>
              <a:rPr lang="en-US" sz="2200" b="1" kern="0" smtClean="0">
                <a:solidFill>
                  <a:srgbClr val="FF0000"/>
                </a:solidFill>
                <a:latin typeface="Arial" charset="0"/>
              </a:rPr>
              <a:t>Điều </a:t>
            </a:r>
            <a:r>
              <a:rPr lang="en-US" sz="2200" b="1" kern="0">
                <a:solidFill>
                  <a:srgbClr val="FF0000"/>
                </a:solidFill>
                <a:latin typeface="Arial" charset="0"/>
              </a:rPr>
              <a:t>56. </a:t>
            </a:r>
            <a:r>
              <a:rPr lang="en-US" sz="2200" b="1" kern="0">
                <a:solidFill>
                  <a:srgbClr val="0000FF"/>
                </a:solidFill>
                <a:latin typeface="Arial" charset="0"/>
              </a:rPr>
              <a:t>Mức lương hưu hằng </a:t>
            </a:r>
            <a:r>
              <a:rPr lang="en-US" sz="2200" b="1" kern="0" smtClean="0">
                <a:solidFill>
                  <a:srgbClr val="0000FF"/>
                </a:solidFill>
                <a:latin typeface="Arial" charset="0"/>
              </a:rPr>
              <a:t>tháng</a:t>
            </a:r>
          </a:p>
          <a:p>
            <a:pPr indent="-457200" algn="just" eaLnBrk="1" hangingPunct="1">
              <a:lnSpc>
                <a:spcPct val="110000"/>
              </a:lnSpc>
              <a:spcBef>
                <a:spcPts val="1200"/>
              </a:spcBef>
              <a:spcAft>
                <a:spcPts val="0"/>
              </a:spcAft>
              <a:buClr>
                <a:srgbClr val="FF0000"/>
              </a:buClr>
              <a:buFont typeface="Wingdings" pitchFamily="2" charset="2"/>
              <a:buChar char="v"/>
              <a:defRPr/>
            </a:pPr>
            <a:endParaRPr lang="en-US" sz="22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Wingdings" pitchFamily="2" charset="2"/>
              <a:buChar char="v"/>
              <a:defRPr/>
            </a:pPr>
            <a:endParaRPr lang="en-US" sz="22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Wingdings" pitchFamily="2" charset="2"/>
              <a:buChar char="v"/>
              <a:defRPr/>
            </a:pPr>
            <a:r>
              <a:rPr lang="en-US" sz="2200" b="1" kern="0" smtClean="0">
                <a:solidFill>
                  <a:srgbClr val="FF0000"/>
                </a:solidFill>
                <a:latin typeface="Arial" charset="0"/>
              </a:rPr>
              <a:t>Điều </a:t>
            </a:r>
            <a:r>
              <a:rPr lang="en-US" sz="2200" b="1" kern="0">
                <a:solidFill>
                  <a:srgbClr val="FF0000"/>
                </a:solidFill>
                <a:latin typeface="Arial" charset="0"/>
              </a:rPr>
              <a:t>57. </a:t>
            </a:r>
            <a:r>
              <a:rPr lang="en-US" sz="2200" b="1" kern="0">
                <a:solidFill>
                  <a:srgbClr val="0000FF"/>
                </a:solidFill>
                <a:latin typeface="Arial" charset="0"/>
              </a:rPr>
              <a:t>Điều chỉnh lương </a:t>
            </a:r>
            <a:r>
              <a:rPr lang="en-US" sz="2200" b="1" kern="0" smtClean="0">
                <a:solidFill>
                  <a:srgbClr val="0000FF"/>
                </a:solidFill>
                <a:latin typeface="Arial" charset="0"/>
              </a:rPr>
              <a:t>hưu</a:t>
            </a:r>
          </a:p>
          <a:p>
            <a:pPr indent="-457200" algn="just" eaLnBrk="1" hangingPunct="1">
              <a:lnSpc>
                <a:spcPct val="110000"/>
              </a:lnSpc>
              <a:spcBef>
                <a:spcPts val="1200"/>
              </a:spcBef>
              <a:spcAft>
                <a:spcPts val="0"/>
              </a:spcAft>
              <a:buClr>
                <a:srgbClr val="FF0000"/>
              </a:buClr>
              <a:buFont typeface="Wingdings" pitchFamily="2" charset="2"/>
              <a:buChar char="v"/>
              <a:defRPr/>
            </a:pPr>
            <a:endParaRPr lang="en-US"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Wingdings" pitchFamily="2" charset="2"/>
              <a:buChar char="v"/>
              <a:defRPr/>
            </a:pPr>
            <a:r>
              <a:rPr lang="en-US" sz="2200" b="1" kern="0" smtClean="0">
                <a:solidFill>
                  <a:srgbClr val="FF0000"/>
                </a:solidFill>
                <a:latin typeface="Arial" charset="0"/>
              </a:rPr>
              <a:t>Điều </a:t>
            </a:r>
            <a:r>
              <a:rPr lang="en-US" sz="2200" b="1" kern="0">
                <a:solidFill>
                  <a:srgbClr val="FF0000"/>
                </a:solidFill>
                <a:latin typeface="Arial" charset="0"/>
              </a:rPr>
              <a:t>59. </a:t>
            </a:r>
            <a:r>
              <a:rPr lang="en-US" sz="2200" b="1" kern="0">
                <a:solidFill>
                  <a:srgbClr val="0000FF"/>
                </a:solidFill>
                <a:latin typeface="Arial" charset="0"/>
              </a:rPr>
              <a:t>Thời điểm hưởng lương </a:t>
            </a:r>
            <a:r>
              <a:rPr lang="en-US" sz="2200" b="1" kern="0" smtClean="0">
                <a:solidFill>
                  <a:srgbClr val="0000FF"/>
                </a:solidFill>
                <a:latin typeface="Arial" charset="0"/>
              </a:rPr>
              <a:t>hưu</a:t>
            </a:r>
          </a:p>
          <a:p>
            <a:pPr indent="-457200" algn="just" eaLnBrk="1" hangingPunct="1">
              <a:lnSpc>
                <a:spcPct val="110000"/>
              </a:lnSpc>
              <a:spcBef>
                <a:spcPts val="1200"/>
              </a:spcBef>
              <a:spcAft>
                <a:spcPts val="0"/>
              </a:spcAft>
              <a:buClr>
                <a:srgbClr val="FF0000"/>
              </a:buClr>
              <a:buFont typeface="Wingdings" pitchFamily="2" charset="2"/>
              <a:buChar char="v"/>
              <a:defRPr/>
            </a:pPr>
            <a:endParaRPr lang="en-US" sz="2200" b="1" kern="0" smtClean="0">
              <a:solidFill>
                <a:srgbClr val="0000FF"/>
              </a:solidFill>
              <a:latin typeface="Arial" charset="0"/>
            </a:endParaRPr>
          </a:p>
        </p:txBody>
      </p:sp>
      <p:sp>
        <p:nvSpPr>
          <p:cNvPr id="7" name="Title 1"/>
          <p:cNvSpPr>
            <a:spLocks noGrp="1"/>
          </p:cNvSpPr>
          <p:nvPr>
            <p:ph type="title"/>
          </p:nvPr>
        </p:nvSpPr>
        <p:spPr>
          <a:xfrm>
            <a:off x="234950" y="152400"/>
            <a:ext cx="8680450" cy="914400"/>
          </a:xfrm>
        </p:spPr>
        <p:txBody>
          <a:bodyPr anchor="ctr"/>
          <a:lstStyle/>
          <a:p>
            <a:pPr algn="ctr">
              <a:lnSpc>
                <a:spcPct val="105000"/>
              </a:lnSpc>
              <a:spcBef>
                <a:spcPts val="600"/>
              </a:spcBef>
            </a:pPr>
            <a:r>
              <a:rPr lang="en-US" sz="2500" b="1" smtClean="0">
                <a:solidFill>
                  <a:srgbClr val="FF0000"/>
                </a:solidFill>
                <a:latin typeface="Arial" panose="020B0604020202020204" pitchFamily="34" charset="0"/>
                <a:cs typeface="Arial" panose="020B0604020202020204" pitchFamily="34" charset="0"/>
              </a:rPr>
              <a:t>MỤC 4. </a:t>
            </a:r>
            <a:r>
              <a:rPr lang="en-US" sz="2500" b="1">
                <a:solidFill>
                  <a:srgbClr val="FF0000"/>
                </a:solidFill>
                <a:latin typeface="Arial" panose="020B0604020202020204" pitchFamily="34" charset="0"/>
                <a:cs typeface="Arial" panose="020B0604020202020204" pitchFamily="34" charset="0"/>
              </a:rPr>
              <a:t>CHẾ ĐỘ </a:t>
            </a:r>
            <a:r>
              <a:rPr lang="en-US" sz="2500" b="1" smtClean="0">
                <a:solidFill>
                  <a:srgbClr val="FF0000"/>
                </a:solidFill>
                <a:latin typeface="Arial" panose="020B0604020202020204" pitchFamily="34" charset="0"/>
                <a:cs typeface="Arial" panose="020B0604020202020204" pitchFamily="34" charset="0"/>
              </a:rPr>
              <a:t>HƯU TRÍ</a:t>
            </a:r>
            <a:endParaRPr lang="en-US" sz="2200" b="1">
              <a:solidFill>
                <a:srgbClr val="0066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094390"/>
            <a:ext cx="6553200" cy="57261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236207"/>
            <a:ext cx="6556248" cy="95479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4837324"/>
            <a:ext cx="6556248" cy="57287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2352" y="5980324"/>
            <a:ext cx="6556248" cy="572876"/>
          </a:xfrm>
          <a:prstGeom prst="rect">
            <a:avLst/>
          </a:prstGeom>
        </p:spPr>
      </p:pic>
    </p:spTree>
    <p:extLst>
      <p:ext uri="{BB962C8B-B14F-4D97-AF65-F5344CB8AC3E}">
        <p14:creationId xmlns:p14="http://schemas.microsoft.com/office/powerpoint/2010/main" val="29353636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Wingdings" pitchFamily="2" charset="2"/>
              <a:buChar char="v"/>
              <a:defRPr/>
            </a:pPr>
            <a:r>
              <a:rPr lang="en-US" sz="1800" b="1" kern="0" smtClean="0">
                <a:solidFill>
                  <a:srgbClr val="FF0000"/>
                </a:solidFill>
                <a:latin typeface="Arial" charset="0"/>
              </a:rPr>
              <a:t>Điều </a:t>
            </a:r>
            <a:r>
              <a:rPr lang="en-US" sz="1800" b="1" kern="0">
                <a:solidFill>
                  <a:srgbClr val="FF0000"/>
                </a:solidFill>
                <a:latin typeface="Arial" charset="0"/>
              </a:rPr>
              <a:t>60. </a:t>
            </a:r>
            <a:r>
              <a:rPr lang="en-US" sz="1800" b="1" kern="0">
                <a:solidFill>
                  <a:srgbClr val="0000FF"/>
                </a:solidFill>
                <a:latin typeface="Arial" charset="0"/>
              </a:rPr>
              <a:t>Bảo hiểm xã hội một </a:t>
            </a:r>
            <a:r>
              <a:rPr lang="en-US" sz="1800" b="1" kern="0" smtClean="0">
                <a:solidFill>
                  <a:srgbClr val="0000FF"/>
                </a:solidFill>
                <a:latin typeface="Arial" charset="0"/>
              </a:rPr>
              <a:t>lần</a:t>
            </a:r>
          </a:p>
          <a:p>
            <a:pPr indent="-457200" algn="just" eaLnBrk="1" hangingPunct="1">
              <a:lnSpc>
                <a:spcPct val="110000"/>
              </a:lnSpc>
              <a:spcBef>
                <a:spcPts val="1200"/>
              </a:spcBef>
              <a:spcAft>
                <a:spcPts val="0"/>
              </a:spcAft>
              <a:buClr>
                <a:srgbClr val="FF0000"/>
              </a:buClr>
              <a:buFont typeface="Wingdings" pitchFamily="2" charset="2"/>
              <a:buChar char="v"/>
              <a:defRPr/>
            </a:pPr>
            <a:endParaRPr lang="en-US" sz="17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Wingdings" pitchFamily="2" charset="2"/>
              <a:buChar char="v"/>
              <a:defRPr/>
            </a:pPr>
            <a:endParaRPr lang="en-US" sz="1700" b="1" ker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Wingdings" pitchFamily="2" charset="2"/>
              <a:buChar char="v"/>
              <a:defRPr/>
            </a:pPr>
            <a:endParaRPr lang="en-US" sz="1700" b="1" kern="0" smtClean="0">
              <a:solidFill>
                <a:srgbClr val="0000FF"/>
              </a:solidFill>
              <a:latin typeface="Arial" charset="0"/>
            </a:endParaRPr>
          </a:p>
          <a:p>
            <a:pPr indent="-457200" algn="just" eaLnBrk="1" hangingPunct="1">
              <a:lnSpc>
                <a:spcPct val="105000"/>
              </a:lnSpc>
              <a:spcBef>
                <a:spcPts val="1000"/>
              </a:spcBef>
              <a:spcAft>
                <a:spcPts val="0"/>
              </a:spcAft>
              <a:buClr>
                <a:srgbClr val="FF0000"/>
              </a:buClr>
              <a:buFont typeface="Wingdings" pitchFamily="2" charset="2"/>
              <a:buChar char="v"/>
              <a:defRPr/>
            </a:pPr>
            <a:r>
              <a:rPr lang="en-US" sz="1800" b="1" kern="0" smtClean="0">
                <a:solidFill>
                  <a:srgbClr val="FF0000"/>
                </a:solidFill>
                <a:latin typeface="Arial" charset="0"/>
              </a:rPr>
              <a:t>Điều </a:t>
            </a:r>
            <a:r>
              <a:rPr lang="en-US" sz="1800" b="1" kern="0">
                <a:solidFill>
                  <a:srgbClr val="FF0000"/>
                </a:solidFill>
                <a:latin typeface="Arial" charset="0"/>
              </a:rPr>
              <a:t>61. </a:t>
            </a:r>
            <a:r>
              <a:rPr lang="en-US" sz="1800" b="1" kern="0">
                <a:solidFill>
                  <a:srgbClr val="0000FF"/>
                </a:solidFill>
                <a:latin typeface="Arial" charset="0"/>
              </a:rPr>
              <a:t>Bảo lưu thời gian đóng bảo hiểm xã </a:t>
            </a:r>
            <a:r>
              <a:rPr lang="en-US" sz="1800" b="1" kern="0" smtClean="0">
                <a:solidFill>
                  <a:srgbClr val="0000FF"/>
                </a:solidFill>
                <a:latin typeface="Arial" charset="0"/>
              </a:rPr>
              <a:t>hội</a:t>
            </a:r>
          </a:p>
          <a:p>
            <a:pPr indent="-457200" algn="just" eaLnBrk="1" hangingPunct="1">
              <a:lnSpc>
                <a:spcPct val="105000"/>
              </a:lnSpc>
              <a:spcBef>
                <a:spcPts val="1000"/>
              </a:spcBef>
              <a:spcAft>
                <a:spcPts val="0"/>
              </a:spcAft>
              <a:buClr>
                <a:srgbClr val="FF0000"/>
              </a:buClr>
              <a:buFont typeface="Wingdings" pitchFamily="2" charset="2"/>
              <a:buChar char="v"/>
              <a:defRPr/>
            </a:pPr>
            <a:r>
              <a:rPr lang="en-US" sz="1800" b="1" kern="0" smtClean="0">
                <a:solidFill>
                  <a:srgbClr val="FF0000"/>
                </a:solidFill>
                <a:latin typeface="Arial" charset="0"/>
              </a:rPr>
              <a:t>Điều </a:t>
            </a:r>
            <a:r>
              <a:rPr lang="en-US" sz="1800" b="1" kern="0">
                <a:solidFill>
                  <a:srgbClr val="FF0000"/>
                </a:solidFill>
                <a:latin typeface="Arial" charset="0"/>
              </a:rPr>
              <a:t>62. </a:t>
            </a:r>
            <a:r>
              <a:rPr lang="en-US" sz="1800" b="1" kern="0">
                <a:solidFill>
                  <a:srgbClr val="0000FF"/>
                </a:solidFill>
                <a:latin typeface="Arial" charset="0"/>
              </a:rPr>
              <a:t>Mức bình quân tiền lương tháng đóng </a:t>
            </a:r>
            <a:r>
              <a:rPr lang="en-US" sz="1800" b="1" kern="0" smtClean="0">
                <a:solidFill>
                  <a:srgbClr val="0000FF"/>
                </a:solidFill>
                <a:latin typeface="Arial" charset="0"/>
              </a:rPr>
              <a:t>BHXH để </a:t>
            </a:r>
            <a:r>
              <a:rPr lang="en-US" sz="1800" b="1" kern="0">
                <a:solidFill>
                  <a:srgbClr val="0000FF"/>
                </a:solidFill>
                <a:latin typeface="Arial" charset="0"/>
              </a:rPr>
              <a:t>tính lương hưu, trợ cấp một </a:t>
            </a:r>
            <a:r>
              <a:rPr lang="en-US" sz="1800" b="1" kern="0" smtClean="0">
                <a:solidFill>
                  <a:srgbClr val="0000FF"/>
                </a:solidFill>
                <a:latin typeface="Arial" charset="0"/>
              </a:rPr>
              <a:t>lần</a:t>
            </a:r>
          </a:p>
          <a:p>
            <a:pPr indent="-457200" algn="just" eaLnBrk="1" hangingPunct="1">
              <a:lnSpc>
                <a:spcPct val="110000"/>
              </a:lnSpc>
              <a:spcBef>
                <a:spcPts val="1200"/>
              </a:spcBef>
              <a:spcAft>
                <a:spcPts val="0"/>
              </a:spcAft>
              <a:buClr>
                <a:srgbClr val="FF0000"/>
              </a:buClr>
              <a:buFont typeface="Wingdings" pitchFamily="2" charset="2"/>
              <a:buChar char="v"/>
              <a:defRPr/>
            </a:pPr>
            <a:endParaRPr lang="en-US" sz="17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Wingdings" pitchFamily="2" charset="2"/>
              <a:buChar char="v"/>
              <a:defRPr/>
            </a:pPr>
            <a:endParaRPr lang="en-US" sz="17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Wingdings" pitchFamily="2" charset="2"/>
              <a:buChar char="v"/>
              <a:defRPr/>
            </a:pPr>
            <a:r>
              <a:rPr lang="en-US" sz="1800" b="1" kern="0" smtClean="0">
                <a:solidFill>
                  <a:srgbClr val="FF0000"/>
                </a:solidFill>
                <a:latin typeface="Arial" charset="0"/>
              </a:rPr>
              <a:t>Điều </a:t>
            </a:r>
            <a:r>
              <a:rPr lang="en-US" sz="1800" b="1" kern="0">
                <a:solidFill>
                  <a:srgbClr val="FF0000"/>
                </a:solidFill>
                <a:latin typeface="Arial" charset="0"/>
              </a:rPr>
              <a:t>63. </a:t>
            </a:r>
            <a:r>
              <a:rPr lang="en-US" sz="1800" b="1" kern="0">
                <a:solidFill>
                  <a:srgbClr val="0000FF"/>
                </a:solidFill>
                <a:latin typeface="Arial" charset="0"/>
              </a:rPr>
              <a:t>Điều chỉnh tiền lương đã đóng bảo hiểm xã </a:t>
            </a:r>
            <a:r>
              <a:rPr lang="en-US" sz="1800" b="1" kern="0" smtClean="0">
                <a:solidFill>
                  <a:srgbClr val="0000FF"/>
                </a:solidFill>
                <a:latin typeface="Arial" charset="0"/>
              </a:rPr>
              <a:t>hội</a:t>
            </a:r>
          </a:p>
          <a:p>
            <a:pPr indent="-457200" algn="just" eaLnBrk="1" hangingPunct="1">
              <a:lnSpc>
                <a:spcPct val="110000"/>
              </a:lnSpc>
              <a:spcBef>
                <a:spcPts val="1200"/>
              </a:spcBef>
              <a:spcAft>
                <a:spcPts val="0"/>
              </a:spcAft>
              <a:buClr>
                <a:srgbClr val="FF0000"/>
              </a:buClr>
              <a:buFont typeface="Wingdings" pitchFamily="2" charset="2"/>
              <a:buChar char="v"/>
              <a:defRPr/>
            </a:pPr>
            <a:endParaRPr lang="en-US" sz="1900" b="1" kern="0" smtClean="0">
              <a:solidFill>
                <a:srgbClr val="0000FF"/>
              </a:solidFill>
              <a:latin typeface="Arial" charset="0"/>
            </a:endParaRPr>
          </a:p>
          <a:p>
            <a:pPr indent="-457200" algn="just" eaLnBrk="1" hangingPunct="1">
              <a:spcBef>
                <a:spcPts val="600"/>
              </a:spcBef>
              <a:spcAft>
                <a:spcPts val="0"/>
              </a:spcAft>
              <a:buClr>
                <a:srgbClr val="FF0000"/>
              </a:buClr>
              <a:buFont typeface="Wingdings" pitchFamily="2" charset="2"/>
              <a:buChar char="v"/>
              <a:defRPr/>
            </a:pPr>
            <a:r>
              <a:rPr lang="en-US" sz="1800" b="1" kern="0" smtClean="0">
                <a:solidFill>
                  <a:srgbClr val="FF0000"/>
                </a:solidFill>
                <a:latin typeface="Arial" charset="0"/>
              </a:rPr>
              <a:t>Điều </a:t>
            </a:r>
            <a:r>
              <a:rPr lang="en-US" sz="1800" b="1" kern="0">
                <a:solidFill>
                  <a:srgbClr val="FF0000"/>
                </a:solidFill>
                <a:latin typeface="Arial" charset="0"/>
              </a:rPr>
              <a:t>64. </a:t>
            </a:r>
            <a:r>
              <a:rPr lang="en-US" sz="1800" b="1" kern="0">
                <a:solidFill>
                  <a:srgbClr val="0000FF"/>
                </a:solidFill>
                <a:latin typeface="Arial" charset="0"/>
              </a:rPr>
              <a:t>Tạm dừng, hưởng tiếp lương hưu, trợ cấp </a:t>
            </a:r>
            <a:r>
              <a:rPr lang="en-US" sz="1800" b="1" kern="0" smtClean="0">
                <a:solidFill>
                  <a:srgbClr val="0000FF"/>
                </a:solidFill>
                <a:latin typeface="Arial" charset="0"/>
              </a:rPr>
              <a:t>BHXH hằng tháng</a:t>
            </a:r>
          </a:p>
          <a:p>
            <a:pPr indent="-457200" algn="just" eaLnBrk="1" hangingPunct="1">
              <a:spcBef>
                <a:spcPts val="600"/>
              </a:spcBef>
              <a:spcAft>
                <a:spcPts val="0"/>
              </a:spcAft>
              <a:buClr>
                <a:srgbClr val="FF0000"/>
              </a:buClr>
              <a:buFont typeface="Wingdings" pitchFamily="2" charset="2"/>
              <a:buChar char="v"/>
              <a:defRPr/>
            </a:pPr>
            <a:r>
              <a:rPr lang="fr-FR" sz="1800" b="1" kern="0" smtClean="0">
                <a:solidFill>
                  <a:srgbClr val="FF0000"/>
                </a:solidFill>
                <a:latin typeface="Arial" charset="0"/>
              </a:rPr>
              <a:t>Điều </a:t>
            </a:r>
            <a:r>
              <a:rPr lang="fr-FR" sz="1800" b="1" kern="0">
                <a:solidFill>
                  <a:srgbClr val="FF0000"/>
                </a:solidFill>
                <a:latin typeface="Arial" charset="0"/>
              </a:rPr>
              <a:t>65. </a:t>
            </a:r>
            <a:r>
              <a:rPr lang="fr-FR" sz="1800" b="1" kern="0">
                <a:solidFill>
                  <a:srgbClr val="0000FF"/>
                </a:solidFill>
                <a:latin typeface="Arial" charset="0"/>
              </a:rPr>
              <a:t>Thực hiện chế độ </a:t>
            </a:r>
            <a:r>
              <a:rPr lang="fr-FR" sz="1800" b="1" kern="0" smtClean="0">
                <a:solidFill>
                  <a:srgbClr val="0000FF"/>
                </a:solidFill>
                <a:latin typeface="Arial" charset="0"/>
              </a:rPr>
              <a:t>BHXH đối </a:t>
            </a:r>
            <a:r>
              <a:rPr lang="fr-FR" sz="1800" b="1" kern="0">
                <a:solidFill>
                  <a:srgbClr val="0000FF"/>
                </a:solidFill>
                <a:latin typeface="Arial" charset="0"/>
              </a:rPr>
              <a:t>với người đang hưởng lương hưu, trợ cấp bảo hiểm xã hội hằng tháng ra nước ngoài để định </a:t>
            </a:r>
            <a:r>
              <a:rPr lang="fr-FR" sz="1800" b="1" kern="0" smtClean="0">
                <a:solidFill>
                  <a:srgbClr val="0000FF"/>
                </a:solidFill>
                <a:latin typeface="Arial" charset="0"/>
              </a:rPr>
              <a:t>cư</a:t>
            </a:r>
            <a:endParaRPr lang="en-US" sz="1800" b="1" kern="0">
              <a:solidFill>
                <a:srgbClr val="0000FF"/>
              </a:solidFill>
              <a:latin typeface="Arial" charset="0"/>
            </a:endParaRPr>
          </a:p>
        </p:txBody>
      </p:sp>
      <p:sp>
        <p:nvSpPr>
          <p:cNvPr id="7" name="Title 1"/>
          <p:cNvSpPr>
            <a:spLocks noGrp="1"/>
          </p:cNvSpPr>
          <p:nvPr>
            <p:ph type="title"/>
          </p:nvPr>
        </p:nvSpPr>
        <p:spPr>
          <a:xfrm>
            <a:off x="234950" y="152400"/>
            <a:ext cx="8680450" cy="914400"/>
          </a:xfrm>
        </p:spPr>
        <p:txBody>
          <a:bodyPr anchor="ctr"/>
          <a:lstStyle/>
          <a:p>
            <a:pPr algn="ctr">
              <a:lnSpc>
                <a:spcPct val="105000"/>
              </a:lnSpc>
              <a:spcBef>
                <a:spcPts val="600"/>
              </a:spcBef>
            </a:pPr>
            <a:r>
              <a:rPr lang="en-US" sz="2500" b="1" smtClean="0">
                <a:solidFill>
                  <a:srgbClr val="FF0000"/>
                </a:solidFill>
                <a:latin typeface="Arial" panose="020B0604020202020204" pitchFamily="34" charset="0"/>
                <a:cs typeface="Arial" panose="020B0604020202020204" pitchFamily="34" charset="0"/>
              </a:rPr>
              <a:t>MỤC 4. </a:t>
            </a:r>
            <a:r>
              <a:rPr lang="en-US" sz="2500" b="1">
                <a:solidFill>
                  <a:srgbClr val="FF0000"/>
                </a:solidFill>
                <a:latin typeface="Arial" panose="020B0604020202020204" pitchFamily="34" charset="0"/>
                <a:cs typeface="Arial" panose="020B0604020202020204" pitchFamily="34" charset="0"/>
              </a:rPr>
              <a:t>CHẾ ĐỘ </a:t>
            </a:r>
            <a:r>
              <a:rPr lang="en-US" sz="2500" b="1" smtClean="0">
                <a:solidFill>
                  <a:srgbClr val="FF0000"/>
                </a:solidFill>
                <a:latin typeface="Arial" panose="020B0604020202020204" pitchFamily="34" charset="0"/>
                <a:cs typeface="Arial" panose="020B0604020202020204" pitchFamily="34" charset="0"/>
              </a:rPr>
              <a:t>HƯU TRÍ</a:t>
            </a:r>
            <a:endParaRPr lang="en-US" sz="2200" b="1">
              <a:solidFill>
                <a:srgbClr val="0066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876" y="1663806"/>
            <a:ext cx="6556248" cy="133671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876" y="4052248"/>
            <a:ext cx="6556248" cy="95479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3876" y="5382904"/>
            <a:ext cx="6556248" cy="572876"/>
          </a:xfrm>
          <a:prstGeom prst="rect">
            <a:avLst/>
          </a:prstGeom>
        </p:spPr>
      </p:pic>
    </p:spTree>
    <p:extLst>
      <p:ext uri="{BB962C8B-B14F-4D97-AF65-F5344CB8AC3E}">
        <p14:creationId xmlns:p14="http://schemas.microsoft.com/office/powerpoint/2010/main" val="1786552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3581400" y="1295400"/>
            <a:ext cx="5421313" cy="52578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457200" indent="-342900" algn="just" eaLnBrk="1" hangingPunct="1">
              <a:lnSpc>
                <a:spcPct val="108000"/>
              </a:lnSpc>
              <a:spcBef>
                <a:spcPts val="800"/>
              </a:spcBef>
              <a:spcAft>
                <a:spcPts val="0"/>
              </a:spcAft>
              <a:buClr>
                <a:srgbClr val="FF0000"/>
              </a:buClr>
              <a:buFont typeface="Wingdings" panose="05000000000000000000" pitchFamily="2" charset="2"/>
              <a:buChar char="Ø"/>
              <a:defRPr/>
            </a:pPr>
            <a:r>
              <a:rPr lang="en-US" sz="2200" b="1" kern="0" smtClean="0">
                <a:solidFill>
                  <a:srgbClr val="0000FF"/>
                </a:solidFill>
                <a:latin typeface="Arial" charset="0"/>
              </a:rPr>
              <a:t>Ngày </a:t>
            </a:r>
            <a:r>
              <a:rPr lang="en-US" sz="2200" b="1" kern="0">
                <a:solidFill>
                  <a:srgbClr val="FF0000"/>
                </a:solidFill>
                <a:latin typeface="Arial" charset="0"/>
              </a:rPr>
              <a:t>20/11/2014</a:t>
            </a:r>
            <a:r>
              <a:rPr lang="en-US" sz="2200" b="1" kern="0">
                <a:solidFill>
                  <a:srgbClr val="0000FF"/>
                </a:solidFill>
                <a:latin typeface="Arial" charset="0"/>
              </a:rPr>
              <a:t>, tại kỳ họp thứ 8 Quốc hội khóa XIII đã thông qua Luật Bảo hiểm xã hội số </a:t>
            </a:r>
            <a:r>
              <a:rPr lang="en-US" sz="2200" b="1" kern="0" smtClean="0">
                <a:solidFill>
                  <a:srgbClr val="FF0000"/>
                </a:solidFill>
                <a:latin typeface="Arial" charset="0"/>
              </a:rPr>
              <a:t>58/2014/QH13</a:t>
            </a:r>
            <a:r>
              <a:rPr lang="en-US" sz="2200" b="1" kern="0" smtClean="0">
                <a:solidFill>
                  <a:srgbClr val="0000FF"/>
                </a:solidFill>
                <a:latin typeface="Arial" charset="0"/>
              </a:rPr>
              <a:t> (thay thế cho </a:t>
            </a:r>
            <a:r>
              <a:rPr lang="pt-BR" sz="2200" b="1" kern="0">
                <a:solidFill>
                  <a:srgbClr val="0000FF"/>
                </a:solidFill>
                <a:latin typeface="Arial" charset="0"/>
              </a:rPr>
              <a:t>Luật bảo hiểm xã hội số </a:t>
            </a:r>
            <a:r>
              <a:rPr lang="pt-BR" sz="2200" b="1" kern="0" smtClean="0">
                <a:solidFill>
                  <a:schemeClr val="accent2">
                    <a:lumMod val="75000"/>
                  </a:schemeClr>
                </a:solidFill>
                <a:latin typeface="Arial" charset="0"/>
              </a:rPr>
              <a:t>71/2006/QH11</a:t>
            </a:r>
            <a:r>
              <a:rPr lang="pt-BR" sz="2200" b="1" kern="0">
                <a:solidFill>
                  <a:srgbClr val="0000FF"/>
                </a:solidFill>
                <a:latin typeface="Arial" charset="0"/>
              </a:rPr>
              <a:t>)</a:t>
            </a:r>
            <a:endParaRPr lang="en-US" sz="2200" b="1" kern="0">
              <a:solidFill>
                <a:srgbClr val="0000FF"/>
              </a:solidFill>
              <a:latin typeface="Arial" charset="0"/>
            </a:endParaRPr>
          </a:p>
          <a:p>
            <a:pPr marL="457200" indent="-342900" algn="just" eaLnBrk="1" hangingPunct="1">
              <a:lnSpc>
                <a:spcPct val="108000"/>
              </a:lnSpc>
              <a:spcBef>
                <a:spcPts val="800"/>
              </a:spcBef>
              <a:spcAft>
                <a:spcPts val="0"/>
              </a:spcAft>
              <a:buClr>
                <a:srgbClr val="FF0000"/>
              </a:buClr>
              <a:buFont typeface="Wingdings" panose="05000000000000000000" pitchFamily="2" charset="2"/>
              <a:buChar char="Ø"/>
              <a:defRPr/>
            </a:pPr>
            <a:r>
              <a:rPr lang="en-US" sz="2200" b="1" kern="0" smtClean="0">
                <a:solidFill>
                  <a:srgbClr val="0000FF"/>
                </a:solidFill>
                <a:latin typeface="Arial" charset="0"/>
              </a:rPr>
              <a:t>Luật </a:t>
            </a:r>
            <a:r>
              <a:rPr lang="en-US" sz="2200" b="1" kern="0">
                <a:solidFill>
                  <a:srgbClr val="0000FF"/>
                </a:solidFill>
                <a:latin typeface="Arial" charset="0"/>
              </a:rPr>
              <a:t>đã được Chủ tịch nước ký Lệnh công bố số 16/2014/L-CTN ngày </a:t>
            </a:r>
            <a:r>
              <a:rPr lang="en-US" sz="2200" b="1" kern="0" smtClean="0">
                <a:solidFill>
                  <a:srgbClr val="0000FF"/>
                </a:solidFill>
                <a:latin typeface="Arial" charset="0"/>
              </a:rPr>
              <a:t>04/12/2014.</a:t>
            </a:r>
            <a:endParaRPr lang="en-US" sz="2200" b="1" kern="0">
              <a:solidFill>
                <a:srgbClr val="0000FF"/>
              </a:solidFill>
              <a:latin typeface="Arial" charset="0"/>
            </a:endParaRPr>
          </a:p>
          <a:p>
            <a:pPr marL="457200" indent="-342900" algn="just" eaLnBrk="1" hangingPunct="1">
              <a:lnSpc>
                <a:spcPct val="108000"/>
              </a:lnSpc>
              <a:spcBef>
                <a:spcPts val="800"/>
              </a:spcBef>
              <a:spcAft>
                <a:spcPts val="0"/>
              </a:spcAft>
              <a:buClr>
                <a:srgbClr val="FF0000"/>
              </a:buClr>
              <a:buFont typeface="Wingdings" panose="05000000000000000000" pitchFamily="2" charset="2"/>
              <a:buChar char="Ø"/>
              <a:defRPr/>
            </a:pPr>
            <a:r>
              <a:rPr lang="en-US" sz="2200" b="1" kern="0">
                <a:solidFill>
                  <a:srgbClr val="0000FF"/>
                </a:solidFill>
                <a:latin typeface="Arial" charset="0"/>
              </a:rPr>
              <a:t>Luật có hiệu lực thi hành từ ngày </a:t>
            </a:r>
            <a:r>
              <a:rPr lang="en-US" sz="2200" b="1" kern="0">
                <a:solidFill>
                  <a:srgbClr val="FF0000"/>
                </a:solidFill>
                <a:latin typeface="Arial" charset="0"/>
              </a:rPr>
              <a:t>01/01/2016</a:t>
            </a:r>
            <a:r>
              <a:rPr lang="en-US" sz="2200" b="1" kern="0">
                <a:solidFill>
                  <a:srgbClr val="0000FF"/>
                </a:solidFill>
                <a:latin typeface="Arial" charset="0"/>
              </a:rPr>
              <a:t>.</a:t>
            </a:r>
          </a:p>
          <a:p>
            <a:pPr marL="457200" indent="-342900" algn="just" eaLnBrk="1" hangingPunct="1">
              <a:lnSpc>
                <a:spcPct val="108000"/>
              </a:lnSpc>
              <a:spcBef>
                <a:spcPts val="800"/>
              </a:spcBef>
              <a:spcAft>
                <a:spcPts val="0"/>
              </a:spcAft>
              <a:buClr>
                <a:srgbClr val="FF0000"/>
              </a:buClr>
              <a:buFont typeface="Wingdings" panose="05000000000000000000" pitchFamily="2" charset="2"/>
              <a:buChar char="Ø"/>
              <a:defRPr/>
            </a:pPr>
            <a:r>
              <a:rPr lang="pt-BR" sz="2200" b="1" kern="0">
                <a:solidFill>
                  <a:srgbClr val="0000FF"/>
                </a:solidFill>
                <a:latin typeface="Arial" charset="0"/>
              </a:rPr>
              <a:t>Trừ quy định tại </a:t>
            </a:r>
            <a:r>
              <a:rPr lang="pt-BR" sz="2200" b="1" kern="0">
                <a:solidFill>
                  <a:srgbClr val="006600"/>
                </a:solidFill>
                <a:latin typeface="Arial" charset="0"/>
              </a:rPr>
              <a:t>điểm b khoản 1</a:t>
            </a:r>
            <a:r>
              <a:rPr lang="pt-BR" sz="2200" b="1" kern="0">
                <a:solidFill>
                  <a:srgbClr val="0000FF"/>
                </a:solidFill>
                <a:latin typeface="Arial" charset="0"/>
              </a:rPr>
              <a:t> và </a:t>
            </a:r>
            <a:r>
              <a:rPr lang="pt-BR" sz="2200" b="1" kern="0">
                <a:solidFill>
                  <a:srgbClr val="006600"/>
                </a:solidFill>
                <a:latin typeface="Arial" charset="0"/>
              </a:rPr>
              <a:t>khoản 2 Điều 2</a:t>
            </a:r>
            <a:r>
              <a:rPr lang="pt-BR" sz="2200" b="1" kern="0">
                <a:solidFill>
                  <a:srgbClr val="0000FF"/>
                </a:solidFill>
                <a:latin typeface="Arial" charset="0"/>
              </a:rPr>
              <a:t> của Luật này thì có hiệu lực thi hành kể từ ngày </a:t>
            </a:r>
            <a:r>
              <a:rPr lang="pt-BR" sz="2200" b="1" kern="0">
                <a:solidFill>
                  <a:srgbClr val="FF0000"/>
                </a:solidFill>
                <a:latin typeface="Arial" charset="0"/>
              </a:rPr>
              <a:t>01/01/2018</a:t>
            </a:r>
            <a:r>
              <a:rPr lang="pt-BR" sz="2200" b="1" kern="0" smtClean="0">
                <a:solidFill>
                  <a:srgbClr val="0000FF"/>
                </a:solidFill>
                <a:latin typeface="Arial" charset="0"/>
              </a:rPr>
              <a:t>.</a:t>
            </a:r>
            <a:endParaRPr lang="en-US" sz="2200" b="1" kern="0">
              <a:solidFill>
                <a:srgbClr val="0000FF"/>
              </a:solidFill>
              <a:latin typeface="Arial" charset="0"/>
            </a:endParaRPr>
          </a:p>
        </p:txBody>
      </p:sp>
      <p:sp>
        <p:nvSpPr>
          <p:cNvPr id="9"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500" b="1" smtClean="0">
                <a:solidFill>
                  <a:srgbClr val="FF0000"/>
                </a:solidFill>
                <a:latin typeface="Arial" panose="020B0604020202020204" pitchFamily="34" charset="0"/>
                <a:cs typeface="Arial" panose="020B0604020202020204" pitchFamily="34" charset="0"/>
              </a:rPr>
              <a:t>GIỚI </a:t>
            </a:r>
            <a:r>
              <a:rPr lang="en-US" sz="2500" b="1">
                <a:solidFill>
                  <a:srgbClr val="FF0000"/>
                </a:solidFill>
                <a:latin typeface="Arial" panose="020B0604020202020204" pitchFamily="34" charset="0"/>
                <a:cs typeface="Arial" panose="020B0604020202020204" pitchFamily="34" charset="0"/>
              </a:rPr>
              <a:t>THIỆU LUẬT </a:t>
            </a:r>
            <a:r>
              <a:rPr lang="en-US" sz="2500" b="1" smtClean="0">
                <a:solidFill>
                  <a:srgbClr val="FF0000"/>
                </a:solidFill>
                <a:latin typeface="Arial" panose="020B0604020202020204" pitchFamily="34" charset="0"/>
                <a:cs typeface="Arial" panose="020B0604020202020204" pitchFamily="34" charset="0"/>
              </a:rPr>
              <a:t>BHXH NĂM 2014</a:t>
            </a:r>
            <a:endParaRPr lang="en-US" sz="2500" b="1">
              <a:solidFill>
                <a:srgbClr val="FF0000"/>
              </a:solidFill>
              <a:latin typeface="Arial" panose="020B0604020202020204" pitchFamily="34" charset="0"/>
              <a:cs typeface="Arial" panose="020B0604020202020204" pitchFamily="34" charset="0"/>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152400" y="1292352"/>
            <a:ext cx="3502152" cy="5413248"/>
          </a:xfrm>
          <a:prstGeom prst="rect">
            <a:avLst/>
          </a:prstGeom>
        </p:spPr>
      </p:pic>
    </p:spTree>
    <p:extLst>
      <p:ext uri="{BB962C8B-B14F-4D97-AF65-F5344CB8AC3E}">
        <p14:creationId xmlns:p14="http://schemas.microsoft.com/office/powerpoint/2010/main" val="26581238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907836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Wingdings" pitchFamily="2" charset="2"/>
              <a:buChar char="v"/>
              <a:defRPr/>
            </a:pPr>
            <a:r>
              <a:rPr lang="fr-FR" sz="2000" b="1" kern="0" smtClean="0">
                <a:solidFill>
                  <a:srgbClr val="FF0000"/>
                </a:solidFill>
                <a:latin typeface="Arial" charset="0"/>
              </a:rPr>
              <a:t>Điều </a:t>
            </a:r>
            <a:r>
              <a:rPr lang="fr-FR" sz="2000" b="1" kern="0">
                <a:solidFill>
                  <a:srgbClr val="FF0000"/>
                </a:solidFill>
                <a:latin typeface="Arial" charset="0"/>
              </a:rPr>
              <a:t>66. </a:t>
            </a:r>
            <a:r>
              <a:rPr lang="fr-FR" sz="2000" b="1" kern="0">
                <a:solidFill>
                  <a:srgbClr val="0000FF"/>
                </a:solidFill>
                <a:latin typeface="Arial" charset="0"/>
              </a:rPr>
              <a:t>Trợ cấp mai </a:t>
            </a:r>
            <a:r>
              <a:rPr lang="fr-FR" sz="2000" b="1" kern="0" smtClean="0">
                <a:solidFill>
                  <a:srgbClr val="0000FF"/>
                </a:solidFill>
                <a:latin typeface="Arial" charset="0"/>
              </a:rPr>
              <a:t>táng</a:t>
            </a:r>
          </a:p>
          <a:p>
            <a:pPr indent="-457200" algn="just" eaLnBrk="1" hangingPunct="1">
              <a:lnSpc>
                <a:spcPct val="110000"/>
              </a:lnSpc>
              <a:spcBef>
                <a:spcPts val="1200"/>
              </a:spcBef>
              <a:spcAft>
                <a:spcPts val="0"/>
              </a:spcAft>
              <a:buClr>
                <a:srgbClr val="FF0000"/>
              </a:buClr>
              <a:buFont typeface="Wingdings" pitchFamily="2" charset="2"/>
              <a:buChar char="v"/>
              <a:defRPr/>
            </a:pPr>
            <a:endParaRPr lang="fr-FR" sz="25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Wingdings" pitchFamily="2" charset="2"/>
              <a:buChar char="v"/>
              <a:defRPr/>
            </a:pPr>
            <a:r>
              <a:rPr lang="fr-FR" sz="2000" b="1" kern="0" smtClean="0">
                <a:solidFill>
                  <a:srgbClr val="FF0000"/>
                </a:solidFill>
                <a:latin typeface="Arial" charset="0"/>
              </a:rPr>
              <a:t>Điều </a:t>
            </a:r>
            <a:r>
              <a:rPr lang="fr-FR" sz="2000" b="1" kern="0">
                <a:solidFill>
                  <a:srgbClr val="FF0000"/>
                </a:solidFill>
                <a:latin typeface="Arial" charset="0"/>
              </a:rPr>
              <a:t>67. </a:t>
            </a:r>
            <a:r>
              <a:rPr lang="fr-FR" sz="2000" b="1" kern="0">
                <a:solidFill>
                  <a:srgbClr val="0000FF"/>
                </a:solidFill>
                <a:latin typeface="Arial" charset="0"/>
              </a:rPr>
              <a:t>Các trường hợp hưởng trợ cấp tuất hằng </a:t>
            </a:r>
            <a:r>
              <a:rPr lang="fr-FR" sz="2000" b="1" kern="0" smtClean="0">
                <a:solidFill>
                  <a:srgbClr val="0000FF"/>
                </a:solidFill>
                <a:latin typeface="Arial" charset="0"/>
              </a:rPr>
              <a:t>tháng</a:t>
            </a:r>
          </a:p>
          <a:p>
            <a:pPr indent="-457200" algn="just" eaLnBrk="1" hangingPunct="1">
              <a:lnSpc>
                <a:spcPct val="110000"/>
              </a:lnSpc>
              <a:spcBef>
                <a:spcPts val="1200"/>
              </a:spcBef>
              <a:spcAft>
                <a:spcPts val="0"/>
              </a:spcAft>
              <a:buClr>
                <a:srgbClr val="FF0000"/>
              </a:buClr>
              <a:buFont typeface="Wingdings" pitchFamily="2" charset="2"/>
              <a:buChar char="v"/>
              <a:defRPr/>
            </a:pPr>
            <a:endParaRPr lang="fr-FR" sz="25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Wingdings" pitchFamily="2" charset="2"/>
              <a:buChar char="v"/>
              <a:defRPr/>
            </a:pPr>
            <a:r>
              <a:rPr lang="fr-FR" sz="2000" b="1" kern="0" smtClean="0">
                <a:solidFill>
                  <a:srgbClr val="FF0000"/>
                </a:solidFill>
                <a:latin typeface="Arial" charset="0"/>
              </a:rPr>
              <a:t>Điều </a:t>
            </a:r>
            <a:r>
              <a:rPr lang="fr-FR" sz="2000" b="1" kern="0">
                <a:solidFill>
                  <a:srgbClr val="FF0000"/>
                </a:solidFill>
                <a:latin typeface="Arial" charset="0"/>
              </a:rPr>
              <a:t>68. </a:t>
            </a:r>
            <a:r>
              <a:rPr lang="fr-FR" sz="2000" b="1" kern="0">
                <a:solidFill>
                  <a:srgbClr val="0000FF"/>
                </a:solidFill>
                <a:latin typeface="Arial" charset="0"/>
              </a:rPr>
              <a:t>Mức trợ cấp tuất hằng </a:t>
            </a:r>
            <a:r>
              <a:rPr lang="fr-FR" sz="2000" b="1" kern="0" smtClean="0">
                <a:solidFill>
                  <a:srgbClr val="0000FF"/>
                </a:solidFill>
                <a:latin typeface="Arial" charset="0"/>
              </a:rPr>
              <a:t>tháng</a:t>
            </a:r>
          </a:p>
          <a:p>
            <a:pPr indent="-457200" algn="just" eaLnBrk="1" hangingPunct="1">
              <a:lnSpc>
                <a:spcPct val="110000"/>
              </a:lnSpc>
              <a:spcBef>
                <a:spcPts val="1200"/>
              </a:spcBef>
              <a:spcAft>
                <a:spcPts val="0"/>
              </a:spcAft>
              <a:buClr>
                <a:srgbClr val="FF0000"/>
              </a:buClr>
              <a:buFont typeface="Wingdings" pitchFamily="2" charset="2"/>
              <a:buChar char="v"/>
              <a:defRPr/>
            </a:pPr>
            <a:endParaRPr lang="fr-FR" sz="25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Wingdings" pitchFamily="2" charset="2"/>
              <a:buChar char="v"/>
              <a:defRPr/>
            </a:pPr>
            <a:r>
              <a:rPr lang="fr-FR" sz="2000" b="1" kern="0" smtClean="0">
                <a:solidFill>
                  <a:srgbClr val="FF0000"/>
                </a:solidFill>
                <a:latin typeface="Arial" charset="0"/>
              </a:rPr>
              <a:t>Điều </a:t>
            </a:r>
            <a:r>
              <a:rPr lang="fr-FR" sz="2000" b="1" kern="0">
                <a:solidFill>
                  <a:srgbClr val="FF0000"/>
                </a:solidFill>
                <a:latin typeface="Arial" charset="0"/>
              </a:rPr>
              <a:t>69. </a:t>
            </a:r>
            <a:r>
              <a:rPr lang="fr-FR" sz="2000" b="1" kern="0">
                <a:solidFill>
                  <a:srgbClr val="0000FF"/>
                </a:solidFill>
                <a:latin typeface="Arial" charset="0"/>
              </a:rPr>
              <a:t>Các trường hợp hưởng trợ cấp tuất một </a:t>
            </a:r>
            <a:r>
              <a:rPr lang="fr-FR" sz="2000" b="1" kern="0" smtClean="0">
                <a:solidFill>
                  <a:srgbClr val="0000FF"/>
                </a:solidFill>
                <a:latin typeface="Arial" charset="0"/>
              </a:rPr>
              <a:t>lần</a:t>
            </a:r>
          </a:p>
          <a:p>
            <a:pPr indent="-457200" algn="just" eaLnBrk="1" hangingPunct="1">
              <a:lnSpc>
                <a:spcPct val="110000"/>
              </a:lnSpc>
              <a:spcBef>
                <a:spcPts val="1200"/>
              </a:spcBef>
              <a:spcAft>
                <a:spcPts val="0"/>
              </a:spcAft>
              <a:buClr>
                <a:srgbClr val="FF0000"/>
              </a:buClr>
              <a:buFont typeface="Wingdings" pitchFamily="2" charset="2"/>
              <a:buChar char="v"/>
              <a:defRPr/>
            </a:pPr>
            <a:r>
              <a:rPr lang="fr-FR" sz="2000" b="1" kern="0" smtClean="0">
                <a:solidFill>
                  <a:srgbClr val="FF0000"/>
                </a:solidFill>
                <a:latin typeface="Arial" charset="0"/>
              </a:rPr>
              <a:t>Điều </a:t>
            </a:r>
            <a:r>
              <a:rPr lang="fr-FR" sz="2000" b="1" kern="0">
                <a:solidFill>
                  <a:srgbClr val="FF0000"/>
                </a:solidFill>
                <a:latin typeface="Arial" charset="0"/>
              </a:rPr>
              <a:t>70. </a:t>
            </a:r>
            <a:r>
              <a:rPr lang="fr-FR" sz="2000" b="1" kern="0">
                <a:solidFill>
                  <a:srgbClr val="0000FF"/>
                </a:solidFill>
                <a:latin typeface="Arial" charset="0"/>
              </a:rPr>
              <a:t>Mức trợ cấp tuất một </a:t>
            </a:r>
            <a:r>
              <a:rPr lang="fr-FR" sz="2000" b="1" kern="0" smtClean="0">
                <a:solidFill>
                  <a:srgbClr val="0000FF"/>
                </a:solidFill>
                <a:latin typeface="Arial" charset="0"/>
              </a:rPr>
              <a:t>lần</a:t>
            </a:r>
          </a:p>
          <a:p>
            <a:pPr indent="-457200" algn="just" eaLnBrk="1" hangingPunct="1">
              <a:lnSpc>
                <a:spcPct val="110000"/>
              </a:lnSpc>
              <a:spcBef>
                <a:spcPts val="1200"/>
              </a:spcBef>
              <a:spcAft>
                <a:spcPts val="0"/>
              </a:spcAft>
              <a:buClr>
                <a:srgbClr val="FF0000"/>
              </a:buClr>
              <a:buFont typeface="Wingdings" pitchFamily="2" charset="2"/>
              <a:buChar char="v"/>
              <a:defRPr/>
            </a:pPr>
            <a:endParaRPr lang="fr-FR" sz="2000" b="1" kern="0" smtClean="0">
              <a:solidFill>
                <a:srgbClr val="0000FF"/>
              </a:solidFill>
              <a:latin typeface="Arial" charset="0"/>
            </a:endParaRPr>
          </a:p>
        </p:txBody>
      </p:sp>
      <p:sp>
        <p:nvSpPr>
          <p:cNvPr id="9" name="Title 1"/>
          <p:cNvSpPr>
            <a:spLocks noGrp="1"/>
          </p:cNvSpPr>
          <p:nvPr>
            <p:ph type="title"/>
          </p:nvPr>
        </p:nvSpPr>
        <p:spPr>
          <a:xfrm>
            <a:off x="234950" y="0"/>
            <a:ext cx="8680450" cy="762000"/>
          </a:xfrm>
        </p:spPr>
        <p:txBody>
          <a:bodyPr anchor="ctr"/>
          <a:lstStyle/>
          <a:p>
            <a:pPr algn="ctr">
              <a:spcBef>
                <a:spcPts val="0"/>
              </a:spcBef>
            </a:pPr>
            <a:r>
              <a:rPr lang="en-US" sz="2300" b="1" smtClean="0">
                <a:solidFill>
                  <a:srgbClr val="FF0000"/>
                </a:solidFill>
                <a:latin typeface="Arial" panose="020B0604020202020204" pitchFamily="34" charset="0"/>
                <a:cs typeface="Arial" panose="020B0604020202020204" pitchFamily="34" charset="0"/>
              </a:rPr>
              <a:t>MỤC 5. </a:t>
            </a:r>
            <a:r>
              <a:rPr lang="en-US" sz="2300" b="1">
                <a:solidFill>
                  <a:srgbClr val="FF0000"/>
                </a:solidFill>
                <a:latin typeface="Arial" panose="020B0604020202020204" pitchFamily="34" charset="0"/>
                <a:cs typeface="Arial" panose="020B0604020202020204" pitchFamily="34" charset="0"/>
              </a:rPr>
              <a:t>CHẾ ĐỘ </a:t>
            </a:r>
            <a:r>
              <a:rPr lang="en-US" sz="2300" b="1" smtClean="0">
                <a:solidFill>
                  <a:srgbClr val="FF0000"/>
                </a:solidFill>
                <a:latin typeface="Arial" panose="020B0604020202020204" pitchFamily="34" charset="0"/>
                <a:cs typeface="Arial" panose="020B0604020202020204" pitchFamily="34" charset="0"/>
              </a:rPr>
              <a:t>TỬ TUẤT</a:t>
            </a:r>
            <a:r>
              <a:rPr lang="en-US" sz="2500" b="1" smtClean="0">
                <a:solidFill>
                  <a:srgbClr val="FF0000"/>
                </a:solidFill>
                <a:latin typeface="Arial" panose="020B0604020202020204" pitchFamily="34" charset="0"/>
                <a:cs typeface="Arial" panose="020B0604020202020204" pitchFamily="34" charset="0"/>
              </a:rPr>
              <a:t/>
            </a:r>
            <a:br>
              <a:rPr lang="en-US" sz="2500" b="1" smtClean="0">
                <a:solidFill>
                  <a:srgbClr val="FF0000"/>
                </a:solidFill>
                <a:latin typeface="Arial" panose="020B0604020202020204" pitchFamily="34" charset="0"/>
                <a:cs typeface="Arial" panose="020B0604020202020204" pitchFamily="34" charset="0"/>
              </a:rPr>
            </a:br>
            <a:endParaRPr lang="en-US" sz="2200" b="1">
              <a:solidFill>
                <a:srgbClr val="00660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876" y="493924"/>
            <a:ext cx="6556248" cy="572876"/>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876" y="1705164"/>
            <a:ext cx="6556248" cy="572876"/>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3876" y="2781300"/>
            <a:ext cx="6556248" cy="572876"/>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3876" y="3810000"/>
            <a:ext cx="6556248" cy="572876"/>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3876" y="5334000"/>
            <a:ext cx="6556248" cy="572876"/>
          </a:xfrm>
          <a:prstGeom prst="rect">
            <a:avLst/>
          </a:prstGeom>
        </p:spPr>
      </p:pic>
    </p:spTree>
    <p:extLst>
      <p:ext uri="{BB962C8B-B14F-4D97-AF65-F5344CB8AC3E}">
        <p14:creationId xmlns:p14="http://schemas.microsoft.com/office/powerpoint/2010/main" val="42259680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itchFamily="2" charset="2"/>
              <a:buChar char="v"/>
              <a:defRPr/>
            </a:pPr>
            <a:r>
              <a:rPr lang="fr-FR" sz="2000" b="1" kern="0" smtClean="0">
                <a:solidFill>
                  <a:srgbClr val="FF0000"/>
                </a:solidFill>
                <a:latin typeface="Arial" charset="0"/>
              </a:rPr>
              <a:t>Điều </a:t>
            </a:r>
            <a:r>
              <a:rPr lang="fr-FR" sz="2000" b="1" kern="0">
                <a:solidFill>
                  <a:srgbClr val="FF0000"/>
                </a:solidFill>
                <a:latin typeface="Arial" charset="0"/>
              </a:rPr>
              <a:t>71. </a:t>
            </a:r>
            <a:r>
              <a:rPr lang="fr-FR" sz="2000" b="1" kern="0">
                <a:solidFill>
                  <a:srgbClr val="0000FF"/>
                </a:solidFill>
                <a:latin typeface="Arial" charset="0"/>
              </a:rPr>
              <a:t>Chế độ hưu trí và chế độ tử tuất đối với người vừa có thời gian đóng bảo hiểm xã hội bắt buộc vừa có thời gian đóng bảo hiểm xã hội tự </a:t>
            </a:r>
            <a:r>
              <a:rPr lang="fr-FR" sz="2000" b="1" kern="0" smtClean="0">
                <a:solidFill>
                  <a:srgbClr val="0000FF"/>
                </a:solidFill>
                <a:latin typeface="Arial" charset="0"/>
              </a:rPr>
              <a:t>nguyện</a:t>
            </a:r>
          </a:p>
          <a:p>
            <a:pPr indent="-457200" algn="just" eaLnBrk="1" hangingPunct="1">
              <a:lnSpc>
                <a:spcPct val="114000"/>
              </a:lnSpc>
              <a:spcBef>
                <a:spcPts val="1200"/>
              </a:spcBef>
              <a:spcAft>
                <a:spcPts val="0"/>
              </a:spcAft>
              <a:buClr>
                <a:srgbClr val="FF0000"/>
              </a:buClr>
              <a:buFont typeface="Wingdings" pitchFamily="2" charset="2"/>
              <a:buChar char="v"/>
              <a:defRPr/>
            </a:pPr>
            <a:endParaRPr lang="en-US" sz="2000" b="1" kern="0" smtClean="0">
              <a:solidFill>
                <a:srgbClr val="0000FF"/>
              </a:solidFill>
              <a:latin typeface="Arial" charset="0"/>
            </a:endParaRPr>
          </a:p>
        </p:txBody>
      </p:sp>
      <p:sp>
        <p:nvSpPr>
          <p:cNvPr id="9" name="Title 1"/>
          <p:cNvSpPr>
            <a:spLocks noGrp="1"/>
          </p:cNvSpPr>
          <p:nvPr>
            <p:ph type="title"/>
          </p:nvPr>
        </p:nvSpPr>
        <p:spPr>
          <a:xfrm>
            <a:off x="234950" y="0"/>
            <a:ext cx="8680450" cy="762000"/>
          </a:xfrm>
        </p:spPr>
        <p:txBody>
          <a:bodyPr anchor="ctr"/>
          <a:lstStyle/>
          <a:p>
            <a:pPr algn="ctr">
              <a:spcBef>
                <a:spcPts val="0"/>
              </a:spcBef>
            </a:pPr>
            <a:r>
              <a:rPr lang="en-US" sz="2300" b="1" smtClean="0">
                <a:solidFill>
                  <a:srgbClr val="FF0000"/>
                </a:solidFill>
                <a:latin typeface="Arial" panose="020B0604020202020204" pitchFamily="34" charset="0"/>
                <a:cs typeface="Arial" panose="020B0604020202020204" pitchFamily="34" charset="0"/>
              </a:rPr>
              <a:t>MỤC 5. </a:t>
            </a:r>
            <a:r>
              <a:rPr lang="en-US" sz="2300" b="1">
                <a:solidFill>
                  <a:srgbClr val="FF0000"/>
                </a:solidFill>
                <a:latin typeface="Arial" panose="020B0604020202020204" pitchFamily="34" charset="0"/>
                <a:cs typeface="Arial" panose="020B0604020202020204" pitchFamily="34" charset="0"/>
              </a:rPr>
              <a:t>CHẾ ĐỘ </a:t>
            </a:r>
            <a:r>
              <a:rPr lang="en-US" sz="2300" b="1" smtClean="0">
                <a:solidFill>
                  <a:srgbClr val="FF0000"/>
                </a:solidFill>
                <a:latin typeface="Arial" panose="020B0604020202020204" pitchFamily="34" charset="0"/>
                <a:cs typeface="Arial" panose="020B0604020202020204" pitchFamily="34" charset="0"/>
              </a:rPr>
              <a:t>TỬ TUẤT</a:t>
            </a:r>
            <a:r>
              <a:rPr lang="en-US" sz="2500" b="1" smtClean="0">
                <a:solidFill>
                  <a:srgbClr val="FF0000"/>
                </a:solidFill>
                <a:latin typeface="Arial" panose="020B0604020202020204" pitchFamily="34" charset="0"/>
                <a:cs typeface="Arial" panose="020B0604020202020204" pitchFamily="34" charset="0"/>
              </a:rPr>
              <a:t/>
            </a:r>
            <a:br>
              <a:rPr lang="en-US" sz="2500" b="1" smtClean="0">
                <a:solidFill>
                  <a:srgbClr val="FF0000"/>
                </a:solidFill>
                <a:latin typeface="Arial" panose="020B0604020202020204" pitchFamily="34" charset="0"/>
                <a:cs typeface="Arial" panose="020B0604020202020204" pitchFamily="34" charset="0"/>
              </a:rPr>
            </a:br>
            <a:endParaRPr lang="en-US" sz="2200" b="1">
              <a:solidFill>
                <a:srgbClr val="00660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876" y="493924"/>
            <a:ext cx="6556248" cy="572876"/>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876" y="2438400"/>
            <a:ext cx="6556248" cy="1527669"/>
          </a:xfrm>
          <a:prstGeom prst="rect">
            <a:avLst/>
          </a:prstGeom>
        </p:spPr>
      </p:pic>
    </p:spTree>
    <p:extLst>
      <p:ext uri="{BB962C8B-B14F-4D97-AF65-F5344CB8AC3E}">
        <p14:creationId xmlns:p14="http://schemas.microsoft.com/office/powerpoint/2010/main" val="16416250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34950" y="0"/>
            <a:ext cx="8680450" cy="914400"/>
          </a:xfrm>
        </p:spPr>
        <p:txBody>
          <a:bodyPr anchor="ctr"/>
          <a:lstStyle/>
          <a:p>
            <a:pPr algn="ctr"/>
            <a:r>
              <a:rPr lang="fr-FR" sz="2300" b="1" smtClean="0">
                <a:solidFill>
                  <a:srgbClr val="FF0000"/>
                </a:solidFill>
                <a:latin typeface="Arial" panose="020B0604020202020204" pitchFamily="34" charset="0"/>
                <a:cs typeface="Arial" panose="020B0604020202020204" pitchFamily="34" charset="0"/>
              </a:rPr>
              <a:t>CHƯƠNG IV. BẢO </a:t>
            </a:r>
            <a:r>
              <a:rPr lang="fr-FR" sz="2300" b="1">
                <a:solidFill>
                  <a:srgbClr val="FF0000"/>
                </a:solidFill>
                <a:latin typeface="Arial" panose="020B0604020202020204" pitchFamily="34" charset="0"/>
                <a:cs typeface="Arial" panose="020B0604020202020204" pitchFamily="34" charset="0"/>
              </a:rPr>
              <a:t>HIỂM XÃ HỘI TỰ </a:t>
            </a:r>
            <a:r>
              <a:rPr lang="fr-FR" sz="2300" b="1" smtClean="0">
                <a:solidFill>
                  <a:srgbClr val="FF0000"/>
                </a:solidFill>
                <a:latin typeface="Arial" panose="020B0604020202020204" pitchFamily="34" charset="0"/>
                <a:cs typeface="Arial" panose="020B0604020202020204" pitchFamily="34" charset="0"/>
              </a:rPr>
              <a:t>NGUYỆN</a:t>
            </a:r>
            <a:r>
              <a:rPr lang="en-US" sz="2300" b="1">
                <a:solidFill>
                  <a:srgbClr val="FF0000"/>
                </a:solidFill>
                <a:latin typeface="Arial" panose="020B0604020202020204" pitchFamily="34" charset="0"/>
                <a:cs typeface="Arial" panose="020B0604020202020204" pitchFamily="34" charset="0"/>
              </a:rPr>
              <a:t/>
            </a:r>
            <a:br>
              <a:rPr lang="en-US" sz="2300" b="1">
                <a:solidFill>
                  <a:srgbClr val="FF0000"/>
                </a:solidFill>
                <a:latin typeface="Arial" panose="020B0604020202020204" pitchFamily="34" charset="0"/>
                <a:cs typeface="Arial" panose="020B0604020202020204" pitchFamily="34" charset="0"/>
              </a:rPr>
            </a:br>
            <a:endParaRPr lang="en-US" sz="2300" b="1">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876" y="493924"/>
            <a:ext cx="6556248" cy="572876"/>
          </a:xfrm>
          <a:prstGeom prst="rect">
            <a:avLst/>
          </a:prstGeom>
        </p:spPr>
      </p:pic>
      <p:sp>
        <p:nvSpPr>
          <p:cNvPr id="10"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10000"/>
              </a:lnSpc>
              <a:spcBef>
                <a:spcPts val="600"/>
              </a:spcBef>
              <a:spcAft>
                <a:spcPts val="0"/>
              </a:spcAft>
              <a:buClr>
                <a:srgbClr val="FF0000"/>
              </a:buClr>
              <a:buNone/>
              <a:defRPr/>
            </a:pPr>
            <a:r>
              <a:rPr lang="en-US" sz="2500" b="1" kern="0" smtClean="0">
                <a:solidFill>
                  <a:srgbClr val="0000FF"/>
                </a:solidFill>
                <a:latin typeface="Arial" panose="020B0604020202020204" pitchFamily="34" charset="0"/>
                <a:cs typeface="Arial" panose="020B0604020202020204" pitchFamily="34" charset="0"/>
              </a:rPr>
              <a:t>Xem video clip minh họa</a:t>
            </a:r>
            <a:endParaRPr lang="en-US" sz="2500" b="1" kern="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862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3000"/>
              </a:lnSpc>
              <a:spcBef>
                <a:spcPts val="600"/>
              </a:spcBef>
              <a:spcAft>
                <a:spcPts val="0"/>
              </a:spcAft>
              <a:buClr>
                <a:srgbClr val="FF0000"/>
              </a:buClr>
              <a:buFont typeface="Wingdings" pitchFamily="2" charset="2"/>
              <a:buChar char="v"/>
              <a:defRPr/>
            </a:pPr>
            <a:r>
              <a:rPr lang="en-US" sz="1900" b="1" kern="0">
                <a:solidFill>
                  <a:srgbClr val="FF0000"/>
                </a:solidFill>
                <a:latin typeface="Arial" charset="0"/>
              </a:rPr>
              <a:t>Điều 85. Mức đóng và phương thức đóng của người lao động tham gia </a:t>
            </a:r>
            <a:r>
              <a:rPr lang="en-US" sz="1900" b="1" kern="0" smtClean="0">
                <a:solidFill>
                  <a:srgbClr val="FF0000"/>
                </a:solidFill>
                <a:latin typeface="Arial" charset="0"/>
              </a:rPr>
              <a:t>BHXH bắt buộc</a:t>
            </a:r>
          </a:p>
          <a:p>
            <a:pPr indent="-457200" algn="just" eaLnBrk="1" hangingPunct="1">
              <a:lnSpc>
                <a:spcPct val="103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Người </a:t>
            </a:r>
            <a:r>
              <a:rPr lang="en-US" sz="1900" b="1" kern="0">
                <a:solidFill>
                  <a:srgbClr val="0000FF"/>
                </a:solidFill>
                <a:latin typeface="Arial" charset="0"/>
              </a:rPr>
              <a:t>lao động quy định tại các điểm a, b, c, d, đ và h khoản 1 Điều 2 của Luật này, hằng tháng đóng bằng 8% mức tiền lương tháng vào quỹ hưu trí và tử </a:t>
            </a:r>
            <a:r>
              <a:rPr lang="en-US" sz="1900" b="1" kern="0" smtClean="0">
                <a:solidFill>
                  <a:srgbClr val="0000FF"/>
                </a:solidFill>
                <a:latin typeface="Arial" charset="0"/>
              </a:rPr>
              <a:t>tuất.</a:t>
            </a:r>
          </a:p>
          <a:p>
            <a:pPr marL="577850" indent="0" algn="just" eaLnBrk="1" hangingPunct="1">
              <a:lnSpc>
                <a:spcPct val="103000"/>
              </a:lnSpc>
              <a:spcBef>
                <a:spcPts val="600"/>
              </a:spcBef>
              <a:spcAft>
                <a:spcPts val="0"/>
              </a:spcAft>
              <a:buClr>
                <a:srgbClr val="FF0000"/>
              </a:buClr>
              <a:buNone/>
              <a:defRPr/>
            </a:pPr>
            <a:r>
              <a:rPr lang="en-US" sz="1900" b="1" kern="0" smtClean="0">
                <a:solidFill>
                  <a:srgbClr val="0000FF"/>
                </a:solidFill>
                <a:latin typeface="Arial" charset="0"/>
              </a:rPr>
              <a:t>Người </a:t>
            </a:r>
            <a:r>
              <a:rPr lang="en-US" sz="1900" b="1" kern="0">
                <a:solidFill>
                  <a:srgbClr val="0000FF"/>
                </a:solidFill>
                <a:latin typeface="Arial" charset="0"/>
              </a:rPr>
              <a:t>lao động quy định điểm i khoản 1 Điều 2 của Luật này, hằng tháng đóng bằng 8% mức lương cơ sở vào quỹ hưu trí và tử </a:t>
            </a:r>
            <a:r>
              <a:rPr lang="en-US" sz="1900" b="1" kern="0" smtClean="0">
                <a:solidFill>
                  <a:srgbClr val="0000FF"/>
                </a:solidFill>
                <a:latin typeface="Arial" charset="0"/>
              </a:rPr>
              <a:t>tuất.</a:t>
            </a:r>
          </a:p>
          <a:p>
            <a:pPr indent="-457200" algn="just" eaLnBrk="1" hangingPunct="1">
              <a:lnSpc>
                <a:spcPct val="103000"/>
              </a:lnSpc>
              <a:spcBef>
                <a:spcPts val="600"/>
              </a:spcBef>
              <a:spcAft>
                <a:spcPts val="0"/>
              </a:spcAft>
              <a:buClr>
                <a:srgbClr val="FF0000"/>
              </a:buClr>
              <a:buFont typeface="Wingdings" pitchFamily="2" charset="2"/>
              <a:buChar char="v"/>
              <a:defRPr/>
            </a:pPr>
            <a:r>
              <a:rPr lang="en-US" sz="1900" b="1" kern="0" smtClean="0">
                <a:solidFill>
                  <a:srgbClr val="FF0000"/>
                </a:solidFill>
                <a:latin typeface="Arial" charset="0"/>
              </a:rPr>
              <a:t>Điều </a:t>
            </a:r>
            <a:r>
              <a:rPr lang="en-US" sz="1900" b="1" kern="0">
                <a:solidFill>
                  <a:srgbClr val="FF0000"/>
                </a:solidFill>
                <a:latin typeface="Arial" charset="0"/>
              </a:rPr>
              <a:t>86. Mức đóng và phương thức đóng của người sử dụng </a:t>
            </a:r>
            <a:r>
              <a:rPr lang="en-US" sz="1900" b="1" kern="0" smtClean="0">
                <a:solidFill>
                  <a:srgbClr val="FF0000"/>
                </a:solidFill>
                <a:latin typeface="Arial" charset="0"/>
              </a:rPr>
              <a:t>LĐ</a:t>
            </a:r>
          </a:p>
          <a:p>
            <a:pPr indent="-457200" algn="just" eaLnBrk="1" hangingPunct="1">
              <a:lnSpc>
                <a:spcPct val="103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Người </a:t>
            </a:r>
            <a:r>
              <a:rPr lang="en-US" sz="1900" b="1" kern="0">
                <a:solidFill>
                  <a:srgbClr val="0000FF"/>
                </a:solidFill>
                <a:latin typeface="Arial" charset="0"/>
              </a:rPr>
              <a:t>sử dụng lao động hằng tháng đóng trên quỹ tiền lương đóng </a:t>
            </a:r>
            <a:r>
              <a:rPr lang="en-US" sz="1900" b="1" kern="0" smtClean="0">
                <a:solidFill>
                  <a:srgbClr val="0000FF"/>
                </a:solidFill>
                <a:latin typeface="Arial" charset="0"/>
              </a:rPr>
              <a:t>BHXH của </a:t>
            </a:r>
            <a:r>
              <a:rPr lang="en-US" sz="1900" b="1" kern="0">
                <a:solidFill>
                  <a:srgbClr val="0000FF"/>
                </a:solidFill>
                <a:latin typeface="Arial" charset="0"/>
              </a:rPr>
              <a:t>người lao động quy định tại các điểm a, b, c, d, đ và h khoản 1 Điều 2 của Luật này như </a:t>
            </a:r>
            <a:r>
              <a:rPr lang="en-US" sz="1900" b="1" kern="0" smtClean="0">
                <a:solidFill>
                  <a:srgbClr val="0000FF"/>
                </a:solidFill>
                <a:latin typeface="Arial" charset="0"/>
              </a:rPr>
              <a:t>sau:</a:t>
            </a:r>
          </a:p>
          <a:p>
            <a:pPr marL="566738" indent="-457200" algn="just" eaLnBrk="1" hangingPunct="1">
              <a:lnSpc>
                <a:spcPct val="103000"/>
              </a:lnSpc>
              <a:spcBef>
                <a:spcPts val="600"/>
              </a:spcBef>
              <a:spcAft>
                <a:spcPts val="0"/>
              </a:spcAft>
              <a:buClr>
                <a:srgbClr val="FF0000"/>
              </a:buClr>
              <a:buFont typeface="+mj-lt"/>
              <a:buAutoNum type="alphaLcParenR"/>
              <a:defRPr/>
            </a:pPr>
            <a:r>
              <a:rPr lang="en-US" sz="1900" b="1" kern="0" smtClean="0">
                <a:solidFill>
                  <a:srgbClr val="0000FF"/>
                </a:solidFill>
                <a:latin typeface="Arial" charset="0"/>
              </a:rPr>
              <a:t>3% </a:t>
            </a:r>
            <a:r>
              <a:rPr lang="en-US" sz="1900" b="1" kern="0">
                <a:solidFill>
                  <a:srgbClr val="0000FF"/>
                </a:solidFill>
                <a:latin typeface="Arial" charset="0"/>
              </a:rPr>
              <a:t>vào quỹ ốm đau và thai </a:t>
            </a:r>
            <a:r>
              <a:rPr lang="en-US" sz="1900" b="1" kern="0" smtClean="0">
                <a:solidFill>
                  <a:srgbClr val="0000FF"/>
                </a:solidFill>
                <a:latin typeface="Arial" charset="0"/>
              </a:rPr>
              <a:t>sản;</a:t>
            </a:r>
          </a:p>
          <a:p>
            <a:pPr marL="566738" indent="-457200" algn="just" eaLnBrk="1" hangingPunct="1">
              <a:lnSpc>
                <a:spcPct val="103000"/>
              </a:lnSpc>
              <a:spcBef>
                <a:spcPts val="600"/>
              </a:spcBef>
              <a:spcAft>
                <a:spcPts val="0"/>
              </a:spcAft>
              <a:buClr>
                <a:srgbClr val="FF0000"/>
              </a:buClr>
              <a:buFont typeface="+mj-lt"/>
              <a:buAutoNum type="alphaLcParenR"/>
              <a:defRPr/>
            </a:pPr>
            <a:r>
              <a:rPr lang="en-US" sz="1900" b="1" strike="sngStrike" kern="0" smtClean="0">
                <a:solidFill>
                  <a:srgbClr val="C00000"/>
                </a:solidFill>
                <a:latin typeface="Arial" charset="0"/>
              </a:rPr>
              <a:t>1</a:t>
            </a:r>
            <a:r>
              <a:rPr lang="en-US" sz="1900" b="1" strike="sngStrike" kern="0">
                <a:solidFill>
                  <a:srgbClr val="C00000"/>
                </a:solidFill>
                <a:latin typeface="Arial" charset="0"/>
              </a:rPr>
              <a:t>% vào quỹ tai nạn lao động, bệnh nghề </a:t>
            </a:r>
            <a:r>
              <a:rPr lang="en-US" sz="1900" b="1" strike="sngStrike" kern="0" smtClean="0">
                <a:solidFill>
                  <a:srgbClr val="C00000"/>
                </a:solidFill>
                <a:latin typeface="Arial" charset="0"/>
              </a:rPr>
              <a:t>nghiệp;</a:t>
            </a:r>
          </a:p>
          <a:p>
            <a:pPr marL="109538" indent="0" algn="just" eaLnBrk="1" hangingPunct="1">
              <a:lnSpc>
                <a:spcPct val="103000"/>
              </a:lnSpc>
              <a:spcBef>
                <a:spcPts val="600"/>
              </a:spcBef>
              <a:spcAft>
                <a:spcPts val="0"/>
              </a:spcAft>
              <a:buClr>
                <a:srgbClr val="FF0000"/>
              </a:buClr>
              <a:buNone/>
              <a:defRPr/>
            </a:pPr>
            <a:endParaRPr lang="en-US" sz="1500" b="1" strike="sngStrike" kern="0" smtClean="0">
              <a:solidFill>
                <a:srgbClr val="FF0000"/>
              </a:solidFill>
              <a:latin typeface="Arial" charset="0"/>
            </a:endParaRPr>
          </a:p>
          <a:p>
            <a:pPr marL="109538" indent="0" algn="just" eaLnBrk="1" hangingPunct="1">
              <a:lnSpc>
                <a:spcPct val="103000"/>
              </a:lnSpc>
              <a:spcBef>
                <a:spcPts val="600"/>
              </a:spcBef>
              <a:spcAft>
                <a:spcPts val="0"/>
              </a:spcAft>
              <a:buClr>
                <a:srgbClr val="FF0000"/>
              </a:buClr>
              <a:buNone/>
              <a:defRPr/>
            </a:pPr>
            <a:endParaRPr lang="en-US" sz="1500" b="1" strike="sngStrike" kern="0" smtClean="0">
              <a:solidFill>
                <a:srgbClr val="FF0000"/>
              </a:solidFill>
              <a:latin typeface="Arial" charset="0"/>
            </a:endParaRPr>
          </a:p>
          <a:p>
            <a:pPr marL="566738" indent="-457200" algn="just" eaLnBrk="1" hangingPunct="1">
              <a:lnSpc>
                <a:spcPct val="103000"/>
              </a:lnSpc>
              <a:spcBef>
                <a:spcPts val="600"/>
              </a:spcBef>
              <a:spcAft>
                <a:spcPts val="0"/>
              </a:spcAft>
              <a:buClr>
                <a:srgbClr val="FF0000"/>
              </a:buClr>
              <a:buFont typeface="+mj-lt"/>
              <a:buAutoNum type="alphaLcParenR" startAt="3"/>
              <a:defRPr/>
            </a:pPr>
            <a:r>
              <a:rPr lang="en-US" sz="1900" b="1" kern="0" smtClean="0">
                <a:solidFill>
                  <a:srgbClr val="0000FF"/>
                </a:solidFill>
                <a:latin typeface="Arial" charset="0"/>
              </a:rPr>
              <a:t>14</a:t>
            </a:r>
            <a:r>
              <a:rPr lang="en-US" sz="1900" b="1" kern="0">
                <a:solidFill>
                  <a:srgbClr val="0000FF"/>
                </a:solidFill>
                <a:latin typeface="Arial" charset="0"/>
              </a:rPr>
              <a:t>% vào quỹ hưu trí và tử tuất</a:t>
            </a:r>
            <a:r>
              <a:rPr lang="en-US" sz="1900" b="1" kern="0" smtClean="0">
                <a:solidFill>
                  <a:srgbClr val="0000FF"/>
                </a:solidFill>
                <a:latin typeface="Arial" charset="0"/>
              </a:rPr>
              <a:t>.</a:t>
            </a:r>
            <a:endParaRPr lang="en-US" sz="1900" b="1" kern="0">
              <a:solidFill>
                <a:srgbClr val="0000FF"/>
              </a:solidFill>
              <a:latin typeface="Arial" charset="0"/>
            </a:endParaRPr>
          </a:p>
        </p:txBody>
      </p:sp>
      <p:sp>
        <p:nvSpPr>
          <p:cNvPr id="9" name="Title 1"/>
          <p:cNvSpPr>
            <a:spLocks noGrp="1"/>
          </p:cNvSpPr>
          <p:nvPr>
            <p:ph type="title"/>
          </p:nvPr>
        </p:nvSpPr>
        <p:spPr>
          <a:xfrm>
            <a:off x="234950" y="152400"/>
            <a:ext cx="8680450" cy="914400"/>
          </a:xfrm>
        </p:spPr>
        <p:txBody>
          <a:bodyPr anchor="ctr"/>
          <a:lstStyle/>
          <a:p>
            <a:pPr algn="ctr"/>
            <a:r>
              <a:rPr lang="en-US" sz="2500" b="1" smtClean="0">
                <a:solidFill>
                  <a:srgbClr val="FF0000"/>
                </a:solidFill>
                <a:latin typeface="Arial" panose="020B0604020202020204" pitchFamily="34" charset="0"/>
                <a:cs typeface="Arial" panose="020B0604020202020204" pitchFamily="34" charset="0"/>
              </a:rPr>
              <a:t>CHƯƠNG V. QUỸ </a:t>
            </a:r>
            <a:r>
              <a:rPr lang="en-US" sz="2500" b="1">
                <a:solidFill>
                  <a:srgbClr val="FF0000"/>
                </a:solidFill>
                <a:latin typeface="Arial" panose="020B0604020202020204" pitchFamily="34" charset="0"/>
                <a:cs typeface="Arial" panose="020B0604020202020204" pitchFamily="34" charset="0"/>
              </a:rPr>
              <a:t>BẢO HIỂM XÃ HỘI</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876" y="5715000"/>
            <a:ext cx="6556248" cy="572876"/>
          </a:xfrm>
          <a:prstGeom prst="rect">
            <a:avLst/>
          </a:prstGeom>
        </p:spPr>
      </p:pic>
    </p:spTree>
    <p:extLst>
      <p:ext uri="{BB962C8B-B14F-4D97-AF65-F5344CB8AC3E}">
        <p14:creationId xmlns:p14="http://schemas.microsoft.com/office/powerpoint/2010/main" val="19669327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03000"/>
              </a:lnSpc>
              <a:spcBef>
                <a:spcPts val="600"/>
              </a:spcBef>
              <a:spcAft>
                <a:spcPts val="0"/>
              </a:spcAft>
              <a:buClr>
                <a:srgbClr val="FF0000"/>
              </a:buClr>
              <a:buFont typeface="Wingdings" pitchFamily="2" charset="2"/>
              <a:buChar char="v"/>
              <a:defRPr/>
            </a:pPr>
            <a:r>
              <a:rPr lang="en-US" sz="1900" b="1" kern="0" smtClean="0">
                <a:solidFill>
                  <a:srgbClr val="FF0000"/>
                </a:solidFill>
                <a:latin typeface="Arial" charset="0"/>
              </a:rPr>
              <a:t>Điều </a:t>
            </a:r>
            <a:r>
              <a:rPr lang="en-US" sz="1900" b="1" kern="0">
                <a:solidFill>
                  <a:srgbClr val="FF0000"/>
                </a:solidFill>
                <a:latin typeface="Arial" charset="0"/>
              </a:rPr>
              <a:t>89. Tiền lương tháng đóng bảo hiểm xã hội bắt </a:t>
            </a:r>
            <a:r>
              <a:rPr lang="en-US" sz="1900" b="1" kern="0" smtClean="0">
                <a:solidFill>
                  <a:srgbClr val="FF0000"/>
                </a:solidFill>
                <a:latin typeface="Arial" charset="0"/>
              </a:rPr>
              <a:t>buộc</a:t>
            </a:r>
          </a:p>
          <a:p>
            <a:pPr marL="566738" indent="-457200" algn="just" eaLnBrk="1" hangingPunct="1">
              <a:lnSpc>
                <a:spcPct val="103000"/>
              </a:lnSpc>
              <a:spcBef>
                <a:spcPts val="600"/>
              </a:spcBef>
              <a:spcAft>
                <a:spcPts val="0"/>
              </a:spcAft>
              <a:buClr>
                <a:srgbClr val="FF0000"/>
              </a:buClr>
              <a:buFont typeface="Wingdings" pitchFamily="2" charset="2"/>
              <a:buChar char="v"/>
              <a:defRPr/>
            </a:pPr>
            <a:endParaRPr lang="en-US" sz="1500" b="1" kern="0" smtClean="0">
              <a:solidFill>
                <a:srgbClr val="FF0000"/>
              </a:solidFill>
              <a:latin typeface="Arial" charset="0"/>
            </a:endParaRPr>
          </a:p>
          <a:p>
            <a:pPr marL="566738" indent="-457200" algn="just" eaLnBrk="1" hangingPunct="1">
              <a:lnSpc>
                <a:spcPct val="103000"/>
              </a:lnSpc>
              <a:spcBef>
                <a:spcPts val="600"/>
              </a:spcBef>
              <a:spcAft>
                <a:spcPts val="0"/>
              </a:spcAft>
              <a:buClr>
                <a:srgbClr val="FF0000"/>
              </a:buClr>
              <a:buFont typeface="Wingdings" pitchFamily="2" charset="2"/>
              <a:buChar char="v"/>
              <a:defRPr/>
            </a:pPr>
            <a:endParaRPr lang="en-US" sz="1500" b="1" kern="0" smtClean="0">
              <a:solidFill>
                <a:srgbClr val="FF0000"/>
              </a:solidFill>
              <a:latin typeface="Arial" charset="0"/>
            </a:endParaRPr>
          </a:p>
          <a:p>
            <a:pPr marL="566738" indent="-457200" algn="just" eaLnBrk="1" hangingPunct="1">
              <a:lnSpc>
                <a:spcPct val="103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Người </a:t>
            </a:r>
            <a:r>
              <a:rPr lang="en-US" sz="1900" b="1" kern="0">
                <a:solidFill>
                  <a:srgbClr val="0000FF"/>
                </a:solidFill>
                <a:latin typeface="Arial" charset="0"/>
              </a:rPr>
              <a:t>lao động thuộc đối tượng thực hiện chế độ tiền lương do Nhà nước quy định thì tiền lương tháng đóng </a:t>
            </a:r>
            <a:r>
              <a:rPr lang="en-US" sz="1900" b="1" kern="0" smtClean="0">
                <a:solidFill>
                  <a:srgbClr val="0000FF"/>
                </a:solidFill>
                <a:latin typeface="Arial" charset="0"/>
              </a:rPr>
              <a:t>BHXH là </a:t>
            </a:r>
            <a:r>
              <a:rPr lang="en-US" sz="1900" b="1" kern="0">
                <a:solidFill>
                  <a:srgbClr val="0000FF"/>
                </a:solidFill>
                <a:latin typeface="Arial" charset="0"/>
              </a:rPr>
              <a:t>tiền lương theo ngạch, bậc, cấp bậc quân hàm và các khoản phụ cấp chức vụ, phụ cấp thâm niên vượt khung, phụ cấp thâm niên nghề (nếu có</a:t>
            </a:r>
            <a:r>
              <a:rPr lang="en-US" sz="1900" b="1" kern="0" smtClean="0">
                <a:solidFill>
                  <a:srgbClr val="0000FF"/>
                </a:solidFill>
                <a:latin typeface="Arial" charset="0"/>
              </a:rPr>
              <a:t>).</a:t>
            </a:r>
          </a:p>
          <a:p>
            <a:pPr marL="573088" indent="0" algn="just" eaLnBrk="1" hangingPunct="1">
              <a:lnSpc>
                <a:spcPct val="103000"/>
              </a:lnSpc>
              <a:spcBef>
                <a:spcPts val="600"/>
              </a:spcBef>
              <a:spcAft>
                <a:spcPts val="0"/>
              </a:spcAft>
              <a:buClr>
                <a:srgbClr val="FF0000"/>
              </a:buClr>
              <a:buNone/>
              <a:defRPr/>
            </a:pPr>
            <a:r>
              <a:rPr lang="en-US" sz="1900" b="1" kern="0" smtClean="0">
                <a:solidFill>
                  <a:srgbClr val="0000FF"/>
                </a:solidFill>
                <a:latin typeface="Arial" charset="0"/>
              </a:rPr>
              <a:t>Người </a:t>
            </a:r>
            <a:r>
              <a:rPr lang="en-US" sz="1900" b="1" kern="0">
                <a:solidFill>
                  <a:srgbClr val="0000FF"/>
                </a:solidFill>
                <a:latin typeface="Arial" charset="0"/>
              </a:rPr>
              <a:t>lao động quy định tại điểm i khoản 1 Điều 2 của Luật này thì tiền lương tháng đóng </a:t>
            </a:r>
            <a:r>
              <a:rPr lang="en-US" sz="1900" b="1" kern="0" smtClean="0">
                <a:solidFill>
                  <a:srgbClr val="0000FF"/>
                </a:solidFill>
                <a:latin typeface="Arial" charset="0"/>
              </a:rPr>
              <a:t>BHXH là </a:t>
            </a:r>
            <a:r>
              <a:rPr lang="en-US" sz="1900" b="1" kern="0">
                <a:solidFill>
                  <a:srgbClr val="0000FF"/>
                </a:solidFill>
                <a:latin typeface="Arial" charset="0"/>
              </a:rPr>
              <a:t>mức lương cơ </a:t>
            </a:r>
            <a:r>
              <a:rPr lang="en-US" sz="1900" b="1" kern="0" smtClean="0">
                <a:solidFill>
                  <a:srgbClr val="0000FF"/>
                </a:solidFill>
                <a:latin typeface="Arial" charset="0"/>
              </a:rPr>
              <a:t>sở.</a:t>
            </a:r>
          </a:p>
          <a:p>
            <a:pPr marL="566738" indent="-457200" algn="just" eaLnBrk="1" hangingPunct="1">
              <a:lnSpc>
                <a:spcPct val="103000"/>
              </a:lnSpc>
              <a:spcBef>
                <a:spcPts val="600"/>
              </a:spcBef>
              <a:spcAft>
                <a:spcPts val="0"/>
              </a:spcAft>
              <a:buClr>
                <a:srgbClr val="FF0000"/>
              </a:buClr>
              <a:buFont typeface="+mj-lt"/>
              <a:buAutoNum type="arabicPeriod" startAt="2"/>
              <a:defRPr/>
            </a:pPr>
            <a:r>
              <a:rPr lang="en-US" sz="1900" b="1" kern="0" smtClean="0">
                <a:solidFill>
                  <a:srgbClr val="0000FF"/>
                </a:solidFill>
                <a:latin typeface="Arial" charset="0"/>
              </a:rPr>
              <a:t>Đối </a:t>
            </a:r>
            <a:r>
              <a:rPr lang="en-US" sz="1900" b="1" kern="0">
                <a:solidFill>
                  <a:srgbClr val="0000FF"/>
                </a:solidFill>
                <a:latin typeface="Arial" charset="0"/>
              </a:rPr>
              <a:t>với người lao động đóng </a:t>
            </a:r>
            <a:r>
              <a:rPr lang="en-US" sz="1900" b="1" kern="0" smtClean="0">
                <a:solidFill>
                  <a:srgbClr val="0000FF"/>
                </a:solidFill>
                <a:latin typeface="Arial" charset="0"/>
              </a:rPr>
              <a:t>BHXH theo </a:t>
            </a:r>
            <a:r>
              <a:rPr lang="en-US" sz="1900" b="1" kern="0">
                <a:solidFill>
                  <a:srgbClr val="0000FF"/>
                </a:solidFill>
                <a:latin typeface="Arial" charset="0"/>
              </a:rPr>
              <a:t>chế độ tiền lương do người sử dụng lao động quyết định thì tiền lương tháng đóng </a:t>
            </a:r>
            <a:r>
              <a:rPr lang="en-US" sz="1900" b="1" kern="0" smtClean="0">
                <a:solidFill>
                  <a:srgbClr val="0000FF"/>
                </a:solidFill>
                <a:latin typeface="Arial" charset="0"/>
              </a:rPr>
              <a:t>BHXH là </a:t>
            </a:r>
            <a:r>
              <a:rPr lang="en-US" sz="1900" b="1" kern="0">
                <a:solidFill>
                  <a:srgbClr val="0000FF"/>
                </a:solidFill>
                <a:latin typeface="Arial" charset="0"/>
              </a:rPr>
              <a:t>mức lương và phụ cấp lương theo quy định của pháp luật về lao </a:t>
            </a:r>
            <a:r>
              <a:rPr lang="en-US" sz="1900" b="1" kern="0" smtClean="0">
                <a:solidFill>
                  <a:srgbClr val="0000FF"/>
                </a:solidFill>
                <a:latin typeface="Arial" charset="0"/>
              </a:rPr>
              <a:t>động.</a:t>
            </a:r>
          </a:p>
          <a:p>
            <a:pPr marL="566738" indent="-457200" algn="just" eaLnBrk="1" hangingPunct="1">
              <a:lnSpc>
                <a:spcPct val="103000"/>
              </a:lnSpc>
              <a:spcBef>
                <a:spcPts val="600"/>
              </a:spcBef>
              <a:spcAft>
                <a:spcPts val="0"/>
              </a:spcAft>
              <a:buClr>
                <a:srgbClr val="FF0000"/>
              </a:buClr>
              <a:buFont typeface="+mj-lt"/>
              <a:buAutoNum type="arabicPeriod" startAt="2"/>
              <a:defRPr/>
            </a:pPr>
            <a:endParaRPr lang="en-US" sz="1500" b="1" kern="0" smtClean="0">
              <a:solidFill>
                <a:srgbClr val="0000FF"/>
              </a:solidFill>
              <a:latin typeface="Arial" charset="0"/>
            </a:endParaRPr>
          </a:p>
          <a:p>
            <a:pPr marL="566738" indent="-457200" algn="just" eaLnBrk="1" hangingPunct="1">
              <a:lnSpc>
                <a:spcPct val="103000"/>
              </a:lnSpc>
              <a:spcBef>
                <a:spcPts val="600"/>
              </a:spcBef>
              <a:spcAft>
                <a:spcPts val="0"/>
              </a:spcAft>
              <a:buClr>
                <a:srgbClr val="FF0000"/>
              </a:buClr>
              <a:buFont typeface="+mj-lt"/>
              <a:buAutoNum type="arabicPeriod" startAt="2"/>
              <a:defRPr/>
            </a:pPr>
            <a:endParaRPr lang="en-US" sz="1500" b="1" kern="0" smtClean="0">
              <a:solidFill>
                <a:srgbClr val="0000FF"/>
              </a:solidFill>
              <a:latin typeface="Arial" charset="0"/>
            </a:endParaRPr>
          </a:p>
          <a:p>
            <a:pPr marL="566738" indent="-457200" algn="just" eaLnBrk="1" hangingPunct="1">
              <a:lnSpc>
                <a:spcPct val="103000"/>
              </a:lnSpc>
              <a:spcBef>
                <a:spcPts val="600"/>
              </a:spcBef>
              <a:spcAft>
                <a:spcPts val="0"/>
              </a:spcAft>
              <a:buClr>
                <a:srgbClr val="FF0000"/>
              </a:buClr>
              <a:buFont typeface="+mj-lt"/>
              <a:buAutoNum type="arabicPeriod" startAt="2"/>
              <a:defRPr/>
            </a:pPr>
            <a:r>
              <a:rPr lang="en-US" sz="1900" b="1" kern="0" smtClean="0">
                <a:solidFill>
                  <a:srgbClr val="FF0066"/>
                </a:solidFill>
                <a:latin typeface="Arial" charset="0"/>
              </a:rPr>
              <a:t>Từ </a:t>
            </a:r>
            <a:r>
              <a:rPr lang="en-US" sz="1900" b="1" kern="0">
                <a:solidFill>
                  <a:srgbClr val="FF0066"/>
                </a:solidFill>
                <a:latin typeface="Arial" charset="0"/>
              </a:rPr>
              <a:t>ngày </a:t>
            </a:r>
            <a:r>
              <a:rPr lang="en-US" sz="1900" b="1" kern="0" smtClean="0">
                <a:solidFill>
                  <a:srgbClr val="FF0066"/>
                </a:solidFill>
                <a:latin typeface="Arial" charset="0"/>
              </a:rPr>
              <a:t>01-01-2018 </a:t>
            </a:r>
            <a:r>
              <a:rPr lang="en-US" sz="1900" b="1" kern="0">
                <a:solidFill>
                  <a:srgbClr val="FF0066"/>
                </a:solidFill>
                <a:latin typeface="Arial" charset="0"/>
              </a:rPr>
              <a:t>trở đi</a:t>
            </a:r>
            <a:r>
              <a:rPr lang="en-US" sz="1900" b="1" kern="0">
                <a:solidFill>
                  <a:srgbClr val="0000FF"/>
                </a:solidFill>
                <a:latin typeface="Arial" charset="0"/>
              </a:rPr>
              <a:t>, tiền lương tháng đóng </a:t>
            </a:r>
            <a:r>
              <a:rPr lang="en-US" sz="1900" b="1" kern="0" smtClean="0">
                <a:solidFill>
                  <a:srgbClr val="0000FF"/>
                </a:solidFill>
                <a:latin typeface="Arial" charset="0"/>
              </a:rPr>
              <a:t>BHXH là </a:t>
            </a:r>
            <a:r>
              <a:rPr lang="en-US" sz="1900" b="1" kern="0">
                <a:solidFill>
                  <a:srgbClr val="0000FF"/>
                </a:solidFill>
                <a:latin typeface="Arial" charset="0"/>
              </a:rPr>
              <a:t>mức lương, phụ cấp lương và các khoản bổ sung khác theo quy định của pháp luật về lao </a:t>
            </a:r>
            <a:r>
              <a:rPr lang="en-US" sz="1900" b="1" kern="0" smtClean="0">
                <a:solidFill>
                  <a:srgbClr val="0000FF"/>
                </a:solidFill>
                <a:latin typeface="Arial" charset="0"/>
              </a:rPr>
              <a:t>động.</a:t>
            </a:r>
            <a:endParaRPr lang="en-US" sz="1900" b="1" kern="0">
              <a:solidFill>
                <a:srgbClr val="0000FF"/>
              </a:solidFill>
              <a:latin typeface="Arial" charset="0"/>
            </a:endParaRPr>
          </a:p>
        </p:txBody>
      </p:sp>
      <p:sp>
        <p:nvSpPr>
          <p:cNvPr id="9" name="Title 1"/>
          <p:cNvSpPr>
            <a:spLocks noGrp="1"/>
          </p:cNvSpPr>
          <p:nvPr>
            <p:ph type="title"/>
          </p:nvPr>
        </p:nvSpPr>
        <p:spPr>
          <a:xfrm>
            <a:off x="234950" y="152400"/>
            <a:ext cx="8680450" cy="914400"/>
          </a:xfrm>
        </p:spPr>
        <p:txBody>
          <a:bodyPr anchor="ctr"/>
          <a:lstStyle/>
          <a:p>
            <a:pPr algn="ctr"/>
            <a:r>
              <a:rPr lang="en-US" sz="2500" b="1" smtClean="0">
                <a:solidFill>
                  <a:srgbClr val="FF0000"/>
                </a:solidFill>
                <a:latin typeface="Arial" panose="020B0604020202020204" pitchFamily="34" charset="0"/>
                <a:cs typeface="Arial" panose="020B0604020202020204" pitchFamily="34" charset="0"/>
              </a:rPr>
              <a:t>CHƯƠNG V. QUỸ </a:t>
            </a:r>
            <a:r>
              <a:rPr lang="en-US" sz="2500" b="1">
                <a:solidFill>
                  <a:srgbClr val="FF0000"/>
                </a:solidFill>
                <a:latin typeface="Arial" panose="020B0604020202020204" pitchFamily="34" charset="0"/>
                <a:cs typeface="Arial" panose="020B0604020202020204" pitchFamily="34" charset="0"/>
              </a:rPr>
              <a:t>BẢO HIỂM XÃ HỘI</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876" y="1676400"/>
            <a:ext cx="6556248" cy="572876"/>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876" y="5195248"/>
            <a:ext cx="6556248" cy="572876"/>
          </a:xfrm>
          <a:prstGeom prst="rect">
            <a:avLst/>
          </a:prstGeom>
        </p:spPr>
      </p:pic>
    </p:spTree>
    <p:extLst>
      <p:ext uri="{BB962C8B-B14F-4D97-AF65-F5344CB8AC3E}">
        <p14:creationId xmlns:p14="http://schemas.microsoft.com/office/powerpoint/2010/main" val="3742975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10000"/>
              </a:lnSpc>
              <a:spcBef>
                <a:spcPts val="1200"/>
              </a:spcBef>
              <a:spcAft>
                <a:spcPts val="0"/>
              </a:spcAft>
              <a:buClr>
                <a:srgbClr val="FF0000"/>
              </a:buClr>
              <a:buFont typeface="Wingdings" pitchFamily="2" charset="2"/>
              <a:buChar char="v"/>
              <a:defRPr/>
            </a:pPr>
            <a:r>
              <a:rPr lang="en-US" sz="2200" b="1" kern="0" smtClean="0">
                <a:solidFill>
                  <a:srgbClr val="FF0000"/>
                </a:solidFill>
                <a:latin typeface="Arial" charset="0"/>
              </a:rPr>
              <a:t>Điều </a:t>
            </a:r>
            <a:r>
              <a:rPr lang="en-US" sz="2200" b="1" kern="0">
                <a:solidFill>
                  <a:srgbClr val="FF0000"/>
                </a:solidFill>
                <a:latin typeface="Arial" charset="0"/>
              </a:rPr>
              <a:t>89. Tiền lương tháng đóng bảo hiểm xã hội bắt </a:t>
            </a:r>
            <a:r>
              <a:rPr lang="en-US" sz="2200" b="1" kern="0" smtClean="0">
                <a:solidFill>
                  <a:srgbClr val="FF0000"/>
                </a:solidFill>
                <a:latin typeface="Arial" charset="0"/>
              </a:rPr>
              <a:t>buộc</a:t>
            </a:r>
          </a:p>
          <a:p>
            <a:pPr marL="566738" indent="-457200" algn="just" eaLnBrk="1" hangingPunct="1">
              <a:lnSpc>
                <a:spcPct val="110000"/>
              </a:lnSpc>
              <a:spcBef>
                <a:spcPts val="1200"/>
              </a:spcBef>
              <a:spcAft>
                <a:spcPts val="0"/>
              </a:spcAft>
              <a:buClr>
                <a:srgbClr val="FF0000"/>
              </a:buClr>
              <a:buFont typeface="+mj-lt"/>
              <a:buAutoNum type="arabicPeriod" startAt="3"/>
              <a:defRPr/>
            </a:pPr>
            <a:r>
              <a:rPr lang="en-US" sz="2200" b="1" kern="0" smtClean="0">
                <a:solidFill>
                  <a:srgbClr val="0000FF"/>
                </a:solidFill>
                <a:latin typeface="Arial" charset="0"/>
              </a:rPr>
              <a:t>Trường </a:t>
            </a:r>
            <a:r>
              <a:rPr lang="en-US" sz="2200" b="1" kern="0">
                <a:solidFill>
                  <a:srgbClr val="0000FF"/>
                </a:solidFill>
                <a:latin typeface="Arial" charset="0"/>
              </a:rPr>
              <a:t>hợp tiền lương tháng quy định tại khoản 1 và khoản 2 Điều này cao hơn 20 lần mức lương cơ sở thì tiền lương tháng đóng </a:t>
            </a:r>
            <a:r>
              <a:rPr lang="en-US" sz="2200" b="1" kern="0" smtClean="0">
                <a:solidFill>
                  <a:srgbClr val="0000FF"/>
                </a:solidFill>
                <a:latin typeface="Arial" charset="0"/>
              </a:rPr>
              <a:t>BHXH bằng </a:t>
            </a:r>
            <a:r>
              <a:rPr lang="en-US" sz="2200" b="1" kern="0">
                <a:solidFill>
                  <a:srgbClr val="0000FF"/>
                </a:solidFill>
                <a:latin typeface="Arial" charset="0"/>
              </a:rPr>
              <a:t>20 lần mức lương cơ </a:t>
            </a:r>
            <a:r>
              <a:rPr lang="en-US" sz="2200" b="1" kern="0" smtClean="0">
                <a:solidFill>
                  <a:srgbClr val="0000FF"/>
                </a:solidFill>
                <a:latin typeface="Arial" charset="0"/>
              </a:rPr>
              <a:t>sở.</a:t>
            </a:r>
          </a:p>
          <a:p>
            <a:pPr marL="566738" indent="-457200" algn="just" eaLnBrk="1" hangingPunct="1">
              <a:lnSpc>
                <a:spcPct val="110000"/>
              </a:lnSpc>
              <a:spcBef>
                <a:spcPts val="1200"/>
              </a:spcBef>
              <a:spcAft>
                <a:spcPts val="0"/>
              </a:spcAft>
              <a:buClr>
                <a:srgbClr val="FF0000"/>
              </a:buClr>
              <a:buFont typeface="+mj-lt"/>
              <a:buAutoNum type="arabicPeriod" startAt="3"/>
              <a:defRPr/>
            </a:pPr>
            <a:r>
              <a:rPr lang="en-US" sz="2200" b="1" kern="0" smtClean="0">
                <a:solidFill>
                  <a:srgbClr val="0000FF"/>
                </a:solidFill>
                <a:latin typeface="Arial" charset="0"/>
              </a:rPr>
              <a:t>Chính </a:t>
            </a:r>
            <a:r>
              <a:rPr lang="en-US" sz="2200" b="1" kern="0">
                <a:solidFill>
                  <a:srgbClr val="0000FF"/>
                </a:solidFill>
                <a:latin typeface="Arial" charset="0"/>
              </a:rPr>
              <a:t>phủ quy định chi tiết việc truy thu, truy đóng tiền lương tháng đóng </a:t>
            </a:r>
            <a:r>
              <a:rPr lang="en-US" sz="2200" b="1" kern="0" smtClean="0">
                <a:solidFill>
                  <a:srgbClr val="0000FF"/>
                </a:solidFill>
                <a:latin typeface="Arial" charset="0"/>
              </a:rPr>
              <a:t>BHXH bắt </a:t>
            </a:r>
            <a:r>
              <a:rPr lang="en-US" sz="2200" b="1" kern="0">
                <a:solidFill>
                  <a:srgbClr val="0000FF"/>
                </a:solidFill>
                <a:latin typeface="Arial" charset="0"/>
              </a:rPr>
              <a:t>buộc đối với người lao động, người sử dụng lao động, trừ trường hợp quy định tại khoản 3 Điều 122 của Luật này</a:t>
            </a:r>
            <a:r>
              <a:rPr lang="en-US" sz="2200" b="1" kern="0" smtClean="0">
                <a:solidFill>
                  <a:srgbClr val="0000FF"/>
                </a:solidFill>
                <a:latin typeface="Arial" charset="0"/>
              </a:rPr>
              <a:t>.</a:t>
            </a:r>
            <a:endParaRPr lang="en-US" sz="2200" b="1" kern="0">
              <a:solidFill>
                <a:srgbClr val="0000FF"/>
              </a:solidFill>
              <a:latin typeface="Arial" charset="0"/>
            </a:endParaRPr>
          </a:p>
        </p:txBody>
      </p:sp>
      <p:sp>
        <p:nvSpPr>
          <p:cNvPr id="9" name="Title 1"/>
          <p:cNvSpPr>
            <a:spLocks noGrp="1"/>
          </p:cNvSpPr>
          <p:nvPr>
            <p:ph type="title"/>
          </p:nvPr>
        </p:nvSpPr>
        <p:spPr>
          <a:xfrm>
            <a:off x="234950" y="152400"/>
            <a:ext cx="8680450" cy="914400"/>
          </a:xfrm>
        </p:spPr>
        <p:txBody>
          <a:bodyPr anchor="ctr"/>
          <a:lstStyle/>
          <a:p>
            <a:pPr algn="ctr"/>
            <a:r>
              <a:rPr lang="en-US" sz="2500" b="1" smtClean="0">
                <a:solidFill>
                  <a:srgbClr val="FF0000"/>
                </a:solidFill>
                <a:latin typeface="Arial" panose="020B0604020202020204" pitchFamily="34" charset="0"/>
                <a:cs typeface="Arial" panose="020B0604020202020204" pitchFamily="34" charset="0"/>
              </a:rPr>
              <a:t>CHƯƠNG V. QUỸ </a:t>
            </a:r>
            <a:r>
              <a:rPr lang="en-US" sz="2500" b="1">
                <a:solidFill>
                  <a:srgbClr val="FF0000"/>
                </a:solidFill>
                <a:latin typeface="Arial" panose="020B0604020202020204" pitchFamily="34" charset="0"/>
                <a:cs typeface="Arial" panose="020B0604020202020204" pitchFamily="34" charset="0"/>
              </a:rPr>
              <a:t>BẢO HIỂM XÃ HỘI</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952" y="4648200"/>
            <a:ext cx="6556248" cy="572876"/>
          </a:xfrm>
          <a:prstGeom prst="rect">
            <a:avLst/>
          </a:prstGeom>
        </p:spPr>
      </p:pic>
    </p:spTree>
    <p:extLst>
      <p:ext uri="{BB962C8B-B14F-4D97-AF65-F5344CB8AC3E}">
        <p14:creationId xmlns:p14="http://schemas.microsoft.com/office/powerpoint/2010/main" val="10573702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2165"/>
            <a:ext cx="9144000" cy="5133670"/>
          </a:xfrm>
          <a:prstGeom prst="rect">
            <a:avLst/>
          </a:prstGeom>
        </p:spPr>
      </p:pic>
    </p:spTree>
    <p:extLst>
      <p:ext uri="{BB962C8B-B14F-4D97-AF65-F5344CB8AC3E}">
        <p14:creationId xmlns:p14="http://schemas.microsoft.com/office/powerpoint/2010/main" val="37513839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43609"/>
            <a:ext cx="9144000" cy="4770782"/>
          </a:xfrm>
          <a:prstGeom prst="rect">
            <a:avLst/>
          </a:prstGeom>
        </p:spPr>
      </p:pic>
    </p:spTree>
    <p:extLst>
      <p:ext uri="{BB962C8B-B14F-4D97-AF65-F5344CB8AC3E}">
        <p14:creationId xmlns:p14="http://schemas.microsoft.com/office/powerpoint/2010/main" val="39218965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000"/>
              </a:spcBef>
              <a:spcAft>
                <a:spcPts val="0"/>
              </a:spcAft>
              <a:buClr>
                <a:srgbClr val="FF0000"/>
              </a:buClr>
              <a:buFont typeface="Wingdings" pitchFamily="2" charset="2"/>
              <a:buChar char="q"/>
              <a:defRPr/>
            </a:pPr>
            <a:r>
              <a:rPr lang="en-US" sz="2200" b="1" kern="0" smtClean="0">
                <a:solidFill>
                  <a:srgbClr val="006600"/>
                </a:solidFill>
                <a:latin typeface="Arial" charset="0"/>
              </a:rPr>
              <a:t>Mục </a:t>
            </a:r>
            <a:r>
              <a:rPr lang="en-US" sz="2200" b="1" kern="0">
                <a:solidFill>
                  <a:srgbClr val="006600"/>
                </a:solidFill>
                <a:latin typeface="Arial" charset="0"/>
              </a:rPr>
              <a:t>1. TRÌNH TỰ, THỦ TỤC THAM GIA </a:t>
            </a:r>
            <a:r>
              <a:rPr lang="en-US" sz="2200" b="1" kern="0" smtClean="0">
                <a:solidFill>
                  <a:srgbClr val="006600"/>
                </a:solidFill>
                <a:latin typeface="Arial" charset="0"/>
              </a:rPr>
              <a:t>BHXH</a:t>
            </a:r>
          </a:p>
          <a:p>
            <a:pPr indent="-457200" algn="just" eaLnBrk="1" hangingPunct="1">
              <a:lnSpc>
                <a:spcPct val="110000"/>
              </a:lnSpc>
              <a:spcBef>
                <a:spcPts val="1000"/>
              </a:spcBef>
              <a:spcAft>
                <a:spcPts val="0"/>
              </a:spcAft>
              <a:buClr>
                <a:srgbClr val="FF0000"/>
              </a:buClr>
              <a:buFont typeface="Wingdings" pitchFamily="2" charset="2"/>
              <a:buChar char="v"/>
              <a:defRPr/>
            </a:pPr>
            <a:r>
              <a:rPr lang="en-US" sz="2200" b="1" kern="0" smtClean="0">
                <a:solidFill>
                  <a:srgbClr val="FF0000"/>
                </a:solidFill>
                <a:latin typeface="Arial" charset="0"/>
              </a:rPr>
              <a:t>Điều </a:t>
            </a:r>
            <a:r>
              <a:rPr lang="en-US" sz="2200" b="1" kern="0">
                <a:solidFill>
                  <a:srgbClr val="FF0000"/>
                </a:solidFill>
                <a:latin typeface="Arial" charset="0"/>
              </a:rPr>
              <a:t>96. Sổ bảo hiểm xã </a:t>
            </a:r>
            <a:r>
              <a:rPr lang="en-US" sz="2200" b="1" kern="0" smtClean="0">
                <a:solidFill>
                  <a:srgbClr val="FF0000"/>
                </a:solidFill>
                <a:latin typeface="Arial" charset="0"/>
              </a:rPr>
              <a:t>hội</a:t>
            </a:r>
          </a:p>
          <a:p>
            <a:pPr indent="-457200" algn="just" eaLnBrk="1" hangingPunct="1">
              <a:lnSpc>
                <a:spcPct val="110000"/>
              </a:lnSpc>
              <a:spcBef>
                <a:spcPts val="1000"/>
              </a:spcBef>
              <a:spcAft>
                <a:spcPts val="0"/>
              </a:spcAft>
              <a:buClr>
                <a:srgbClr val="FF0000"/>
              </a:buClr>
              <a:buFont typeface="+mj-lt"/>
              <a:buAutoNum type="arabicPeriod"/>
              <a:defRPr/>
            </a:pPr>
            <a:r>
              <a:rPr lang="en-US" sz="2200" b="1" kern="0" smtClean="0">
                <a:solidFill>
                  <a:srgbClr val="0000FF"/>
                </a:solidFill>
                <a:latin typeface="Arial" charset="0"/>
              </a:rPr>
              <a:t>Sổ BHXH được </a:t>
            </a:r>
            <a:r>
              <a:rPr lang="en-US" sz="2200" b="1" kern="0">
                <a:solidFill>
                  <a:srgbClr val="0000FF"/>
                </a:solidFill>
                <a:latin typeface="Arial" charset="0"/>
              </a:rPr>
              <a:t>cấp cho từng người lao động để theo dõi việc đóng, hưởng các chế độ </a:t>
            </a:r>
            <a:r>
              <a:rPr lang="en-US" sz="2200" b="1" kern="0" smtClean="0">
                <a:solidFill>
                  <a:srgbClr val="0000FF"/>
                </a:solidFill>
                <a:latin typeface="Arial" charset="0"/>
              </a:rPr>
              <a:t>BHXH là </a:t>
            </a:r>
            <a:r>
              <a:rPr lang="en-US" sz="2200" b="1" kern="0">
                <a:solidFill>
                  <a:srgbClr val="0000FF"/>
                </a:solidFill>
                <a:latin typeface="Arial" charset="0"/>
              </a:rPr>
              <a:t>cơ sở để giải quyết các chế độ </a:t>
            </a:r>
            <a:r>
              <a:rPr lang="en-US" sz="2200" b="1" kern="0" smtClean="0">
                <a:solidFill>
                  <a:srgbClr val="0000FF"/>
                </a:solidFill>
                <a:latin typeface="Arial" charset="0"/>
              </a:rPr>
              <a:t>BHXH theo </a:t>
            </a:r>
            <a:r>
              <a:rPr lang="en-US" sz="2200" b="1" kern="0">
                <a:solidFill>
                  <a:srgbClr val="0000FF"/>
                </a:solidFill>
                <a:latin typeface="Arial" charset="0"/>
              </a:rPr>
              <a:t>quy định của Luật </a:t>
            </a:r>
            <a:r>
              <a:rPr lang="en-US" sz="2200" b="1" kern="0" smtClean="0">
                <a:solidFill>
                  <a:srgbClr val="0000FF"/>
                </a:solidFill>
                <a:latin typeface="Arial" charset="0"/>
              </a:rPr>
              <a:t>này.</a:t>
            </a:r>
          </a:p>
          <a:p>
            <a:pPr indent="-457200" algn="just" eaLnBrk="1" hangingPunct="1">
              <a:lnSpc>
                <a:spcPct val="110000"/>
              </a:lnSpc>
              <a:spcBef>
                <a:spcPts val="1000"/>
              </a:spcBef>
              <a:spcAft>
                <a:spcPts val="0"/>
              </a:spcAft>
              <a:buClr>
                <a:srgbClr val="FF0000"/>
              </a:buClr>
              <a:buFont typeface="+mj-lt"/>
              <a:buAutoNum type="arabicPeriod"/>
              <a:defRPr/>
            </a:pPr>
            <a:r>
              <a:rPr lang="en-US" sz="2200" b="1" kern="0" smtClean="0">
                <a:solidFill>
                  <a:srgbClr val="FF0066"/>
                </a:solidFill>
                <a:latin typeface="Arial" charset="0"/>
              </a:rPr>
              <a:t>Đến </a:t>
            </a:r>
            <a:r>
              <a:rPr lang="en-US" sz="2200" b="1" kern="0">
                <a:solidFill>
                  <a:srgbClr val="FF0066"/>
                </a:solidFill>
                <a:latin typeface="Arial" charset="0"/>
              </a:rPr>
              <a:t>năm 2020, </a:t>
            </a:r>
            <a:r>
              <a:rPr lang="en-US" sz="2200" b="1" kern="0">
                <a:solidFill>
                  <a:srgbClr val="006600"/>
                </a:solidFill>
                <a:latin typeface="Arial" charset="0"/>
              </a:rPr>
              <a:t>sổ bảo hiểm xã hội</a:t>
            </a:r>
            <a:r>
              <a:rPr lang="en-US" sz="2200" b="1" kern="0">
                <a:solidFill>
                  <a:srgbClr val="FF0066"/>
                </a:solidFill>
                <a:latin typeface="Arial" charset="0"/>
              </a:rPr>
              <a:t> sẽ được thay thế bằng </a:t>
            </a:r>
            <a:r>
              <a:rPr lang="en-US" sz="2200" b="1" kern="0">
                <a:solidFill>
                  <a:srgbClr val="006600"/>
                </a:solidFill>
                <a:latin typeface="Arial" charset="0"/>
              </a:rPr>
              <a:t>thẻ bảo hiểm xã </a:t>
            </a:r>
            <a:r>
              <a:rPr lang="en-US" sz="2200" b="1" kern="0" smtClean="0">
                <a:solidFill>
                  <a:srgbClr val="006600"/>
                </a:solidFill>
                <a:latin typeface="Arial" charset="0"/>
              </a:rPr>
              <a:t>hội.</a:t>
            </a:r>
          </a:p>
          <a:p>
            <a:pPr indent="-457200" algn="just" eaLnBrk="1" hangingPunct="1">
              <a:lnSpc>
                <a:spcPct val="110000"/>
              </a:lnSpc>
              <a:spcBef>
                <a:spcPts val="1000"/>
              </a:spcBef>
              <a:spcAft>
                <a:spcPts val="0"/>
              </a:spcAft>
              <a:buClr>
                <a:srgbClr val="FF0000"/>
              </a:buClr>
              <a:buFont typeface="+mj-lt"/>
              <a:buAutoNum type="arabicPeriod"/>
              <a:defRPr/>
            </a:pPr>
            <a:r>
              <a:rPr lang="en-US" sz="2200" b="1" kern="0">
                <a:solidFill>
                  <a:srgbClr val="0000FF"/>
                </a:solidFill>
                <a:latin typeface="Arial" charset="0"/>
              </a:rPr>
              <a:t>Chính phủ quy định trình tự, thủ tục tham gia và giải quyết các chế độ </a:t>
            </a:r>
            <a:r>
              <a:rPr lang="en-US" sz="2200" b="1" kern="0" smtClean="0">
                <a:solidFill>
                  <a:srgbClr val="0000FF"/>
                </a:solidFill>
                <a:latin typeface="Arial" charset="0"/>
              </a:rPr>
              <a:t>BHXH bằng </a:t>
            </a:r>
            <a:r>
              <a:rPr lang="en-US" sz="2200" b="1" kern="0">
                <a:solidFill>
                  <a:srgbClr val="0000FF"/>
                </a:solidFill>
                <a:latin typeface="Arial" charset="0"/>
              </a:rPr>
              <a:t>phương thức giao dịch điện </a:t>
            </a:r>
            <a:r>
              <a:rPr lang="en-US" sz="2200" b="1" kern="0" smtClean="0">
                <a:solidFill>
                  <a:srgbClr val="0000FF"/>
                </a:solidFill>
                <a:latin typeface="Arial" charset="0"/>
              </a:rPr>
              <a:t>tử.</a:t>
            </a:r>
          </a:p>
          <a:p>
            <a:pPr indent="-457200" algn="just" eaLnBrk="1" hangingPunct="1">
              <a:lnSpc>
                <a:spcPct val="110000"/>
              </a:lnSpc>
              <a:spcBef>
                <a:spcPts val="1000"/>
              </a:spcBef>
              <a:spcAft>
                <a:spcPts val="0"/>
              </a:spcAft>
              <a:buClr>
                <a:srgbClr val="FF0000"/>
              </a:buClr>
              <a:buFont typeface="Wingdings" pitchFamily="2" charset="2"/>
              <a:buChar char="v"/>
              <a:defRPr/>
            </a:pPr>
            <a:r>
              <a:rPr lang="en-US" sz="2200" b="1" kern="0" smtClean="0">
                <a:solidFill>
                  <a:srgbClr val="FF0000"/>
                </a:solidFill>
                <a:latin typeface="Arial" charset="0"/>
              </a:rPr>
              <a:t>Điều </a:t>
            </a:r>
            <a:r>
              <a:rPr lang="en-US" sz="2200" b="1" kern="0">
                <a:solidFill>
                  <a:srgbClr val="FF0000"/>
                </a:solidFill>
                <a:latin typeface="Arial" charset="0"/>
              </a:rPr>
              <a:t>97. Hồ sơ đăng ký tham gia và cấp sổ </a:t>
            </a:r>
            <a:r>
              <a:rPr lang="en-US" sz="2200" b="1" kern="0" smtClean="0">
                <a:solidFill>
                  <a:srgbClr val="FF0000"/>
                </a:solidFill>
                <a:latin typeface="Arial" charset="0"/>
              </a:rPr>
              <a:t>BHXH</a:t>
            </a:r>
          </a:p>
          <a:p>
            <a:pPr indent="-457200" algn="just" eaLnBrk="1" hangingPunct="1">
              <a:lnSpc>
                <a:spcPct val="110000"/>
              </a:lnSpc>
              <a:spcBef>
                <a:spcPts val="1000"/>
              </a:spcBef>
              <a:spcAft>
                <a:spcPts val="0"/>
              </a:spcAft>
              <a:buClr>
                <a:srgbClr val="FF0000"/>
              </a:buClr>
              <a:buFont typeface="Wingdings" pitchFamily="2" charset="2"/>
              <a:buChar char="v"/>
              <a:defRPr/>
            </a:pPr>
            <a:r>
              <a:rPr lang="en-US" sz="2200" b="1" kern="0" smtClean="0">
                <a:solidFill>
                  <a:srgbClr val="FF0000"/>
                </a:solidFill>
                <a:latin typeface="Arial" charset="0"/>
              </a:rPr>
              <a:t>Điều </a:t>
            </a:r>
            <a:r>
              <a:rPr lang="en-US" sz="2200" b="1" kern="0">
                <a:solidFill>
                  <a:srgbClr val="FF0000"/>
                </a:solidFill>
                <a:latin typeface="Arial" charset="0"/>
              </a:rPr>
              <a:t>98. Điều chỉnh thông tin tham gia </a:t>
            </a:r>
            <a:r>
              <a:rPr lang="en-US" sz="2200" b="1" kern="0" smtClean="0">
                <a:solidFill>
                  <a:srgbClr val="FF0000"/>
                </a:solidFill>
                <a:latin typeface="Arial" charset="0"/>
              </a:rPr>
              <a:t>BHXH</a:t>
            </a:r>
          </a:p>
          <a:p>
            <a:pPr indent="-457200" algn="just" eaLnBrk="1" hangingPunct="1">
              <a:lnSpc>
                <a:spcPct val="110000"/>
              </a:lnSpc>
              <a:spcBef>
                <a:spcPts val="1000"/>
              </a:spcBef>
              <a:spcAft>
                <a:spcPts val="0"/>
              </a:spcAft>
              <a:buClr>
                <a:srgbClr val="FF0000"/>
              </a:buClr>
              <a:buFont typeface="Wingdings" pitchFamily="2" charset="2"/>
              <a:buChar char="v"/>
              <a:defRPr/>
            </a:pPr>
            <a:r>
              <a:rPr lang="en-US" sz="2200" b="1" kern="0" smtClean="0">
                <a:solidFill>
                  <a:srgbClr val="FF0000"/>
                </a:solidFill>
                <a:latin typeface="Arial" charset="0"/>
              </a:rPr>
              <a:t>Điều </a:t>
            </a:r>
            <a:r>
              <a:rPr lang="en-US" sz="2200" b="1" kern="0">
                <a:solidFill>
                  <a:srgbClr val="FF0000"/>
                </a:solidFill>
                <a:latin typeface="Arial" charset="0"/>
              </a:rPr>
              <a:t>99. Giải quyết đăng ký tham gia và cấp sổ </a:t>
            </a:r>
            <a:r>
              <a:rPr lang="en-US" sz="2200" b="1" kern="0" smtClean="0">
                <a:solidFill>
                  <a:srgbClr val="FF0000"/>
                </a:solidFill>
                <a:latin typeface="Arial" charset="0"/>
              </a:rPr>
              <a:t>BHXH</a:t>
            </a:r>
            <a:endParaRPr lang="en-US" sz="2200" b="1" kern="0">
              <a:solidFill>
                <a:srgbClr val="FF0000"/>
              </a:solidFill>
              <a:latin typeface="Arial" charset="0"/>
            </a:endParaRPr>
          </a:p>
          <a:p>
            <a:pPr indent="-457200" algn="just" eaLnBrk="1" hangingPunct="1">
              <a:lnSpc>
                <a:spcPct val="110000"/>
              </a:lnSpc>
              <a:spcBef>
                <a:spcPts val="1000"/>
              </a:spcBef>
              <a:spcAft>
                <a:spcPts val="0"/>
              </a:spcAft>
              <a:buClr>
                <a:srgbClr val="FF0000"/>
              </a:buClr>
              <a:buFont typeface="+mj-lt"/>
              <a:buAutoNum type="arabicPeriod"/>
              <a:defRPr/>
            </a:pPr>
            <a:endParaRPr lang="en-US" sz="2200" b="1" kern="0">
              <a:solidFill>
                <a:srgbClr val="0000FF"/>
              </a:solidFill>
              <a:latin typeface="Arial" charset="0"/>
            </a:endParaRPr>
          </a:p>
        </p:txBody>
      </p:sp>
      <p:sp>
        <p:nvSpPr>
          <p:cNvPr id="9" name="Title 1"/>
          <p:cNvSpPr>
            <a:spLocks noGrp="1"/>
          </p:cNvSpPr>
          <p:nvPr>
            <p:ph type="title"/>
          </p:nvPr>
        </p:nvSpPr>
        <p:spPr>
          <a:xfrm>
            <a:off x="234950" y="152400"/>
            <a:ext cx="8680450" cy="914400"/>
          </a:xfrm>
        </p:spPr>
        <p:txBody>
          <a:bodyPr anchor="ctr"/>
          <a:lstStyle/>
          <a:p>
            <a:pPr algn="ctr"/>
            <a:r>
              <a:rPr lang="en-US" sz="2500" b="1">
                <a:solidFill>
                  <a:srgbClr val="FF0000"/>
                </a:solidFill>
                <a:latin typeface="Arial" panose="020B0604020202020204" pitchFamily="34" charset="0"/>
                <a:cs typeface="Arial" panose="020B0604020202020204" pitchFamily="34" charset="0"/>
              </a:rPr>
              <a:t>CHƯƠNG VII. TRÌNH TỰ, THỦ TỤC THỰC HIỆN </a:t>
            </a:r>
            <a:r>
              <a:rPr lang="en-US" sz="2500" b="1" smtClean="0">
                <a:solidFill>
                  <a:srgbClr val="FF0000"/>
                </a:solidFill>
                <a:latin typeface="Arial" panose="020B0604020202020204" pitchFamily="34" charset="0"/>
                <a:cs typeface="Arial" panose="020B0604020202020204" pitchFamily="34" charset="0"/>
              </a:rPr>
              <a:t>BHXH</a:t>
            </a:r>
            <a:endParaRPr lang="en-US" sz="25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2329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10000"/>
              </a:lnSpc>
              <a:spcBef>
                <a:spcPts val="600"/>
              </a:spcBef>
              <a:spcAft>
                <a:spcPts val="0"/>
              </a:spcAft>
              <a:buClr>
                <a:srgbClr val="FF0000"/>
              </a:buClr>
              <a:buNone/>
              <a:defRPr/>
            </a:pPr>
            <a:r>
              <a:rPr lang="en-US" sz="2500" b="1" kern="0" smtClean="0">
                <a:solidFill>
                  <a:srgbClr val="0000FF"/>
                </a:solidFill>
                <a:latin typeface="Arial" panose="020B0604020202020204" pitchFamily="34" charset="0"/>
                <a:cs typeface="Arial" panose="020B0604020202020204" pitchFamily="34" charset="0"/>
              </a:rPr>
              <a:t>Xem video clip minh họa</a:t>
            </a:r>
          </a:p>
        </p:txBody>
      </p:sp>
      <p:sp>
        <p:nvSpPr>
          <p:cNvPr id="7"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TÌNH HUỐNG THẢO LUẬN</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80776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000"/>
              </a:spcBef>
              <a:spcAft>
                <a:spcPts val="0"/>
              </a:spcAft>
              <a:buClr>
                <a:srgbClr val="FF0000"/>
              </a:buClr>
              <a:buFont typeface="Wingdings" pitchFamily="2" charset="2"/>
              <a:buChar char="q"/>
              <a:defRPr/>
            </a:pPr>
            <a:r>
              <a:rPr lang="en-US" sz="2000" b="1" kern="0">
                <a:solidFill>
                  <a:srgbClr val="006600"/>
                </a:solidFill>
                <a:latin typeface="Arial" charset="0"/>
              </a:rPr>
              <a:t>Mục 2. TRÌNH TỰ, THỦ TỤC GIẢI QUYẾT CHẾ ĐỘ </a:t>
            </a:r>
            <a:r>
              <a:rPr lang="en-US" sz="2000" b="1" kern="0" smtClean="0">
                <a:solidFill>
                  <a:srgbClr val="006600"/>
                </a:solidFill>
                <a:latin typeface="Arial" charset="0"/>
              </a:rPr>
              <a:t>BHXH</a:t>
            </a:r>
          </a:p>
          <a:p>
            <a:pPr indent="-457200" algn="just" eaLnBrk="1" hangingPunct="1">
              <a:lnSpc>
                <a:spcPct val="110000"/>
              </a:lnSpc>
              <a:spcBef>
                <a:spcPts val="600"/>
              </a:spcBef>
              <a:spcAft>
                <a:spcPts val="0"/>
              </a:spcAft>
              <a:buClr>
                <a:srgbClr val="FF0000"/>
              </a:buClr>
              <a:buFont typeface="Wingdings" pitchFamily="2" charset="2"/>
              <a:buChar char="q"/>
              <a:defRPr/>
            </a:pPr>
            <a:endParaRPr lang="en-US" sz="2000" b="1" kern="0" smtClean="0">
              <a:solidFill>
                <a:srgbClr val="006600"/>
              </a:solidFill>
              <a:latin typeface="Arial" charset="0"/>
            </a:endParaRPr>
          </a:p>
          <a:p>
            <a:pPr indent="-457200" algn="just" eaLnBrk="1" hangingPunct="1">
              <a:lnSpc>
                <a:spcPct val="110000"/>
              </a:lnSpc>
              <a:spcBef>
                <a:spcPts val="600"/>
              </a:spcBef>
              <a:spcAft>
                <a:spcPts val="0"/>
              </a:spcAft>
              <a:buClr>
                <a:srgbClr val="FF0000"/>
              </a:buClr>
              <a:buFont typeface="Wingdings" pitchFamily="2" charset="2"/>
              <a:buChar char="q"/>
              <a:defRPr/>
            </a:pPr>
            <a:endParaRPr lang="en-US" sz="2000" b="1" kern="0">
              <a:solidFill>
                <a:srgbClr val="006600"/>
              </a:solidFill>
              <a:latin typeface="Arial" charset="0"/>
            </a:endParaRPr>
          </a:p>
          <a:p>
            <a:pPr indent="-457200" algn="just" eaLnBrk="1" hangingPunct="1">
              <a:lnSpc>
                <a:spcPct val="110000"/>
              </a:lnSpc>
              <a:spcBef>
                <a:spcPts val="600"/>
              </a:spcBef>
              <a:spcAft>
                <a:spcPts val="0"/>
              </a:spcAft>
              <a:buClr>
                <a:srgbClr val="FF0000"/>
              </a:buClr>
              <a:buFont typeface="Wingdings" pitchFamily="2" charset="2"/>
              <a:buChar char="q"/>
              <a:defRPr/>
            </a:pPr>
            <a:endParaRPr lang="en-US" sz="2000" b="1" kern="0" smtClean="0">
              <a:solidFill>
                <a:srgbClr val="006600"/>
              </a:solidFill>
              <a:latin typeface="Arial" charset="0"/>
            </a:endParaRPr>
          </a:p>
          <a:p>
            <a:pPr indent="-457200" algn="just" eaLnBrk="1" hangingPunct="1">
              <a:lnSpc>
                <a:spcPct val="110000"/>
              </a:lnSpc>
              <a:spcBef>
                <a:spcPts val="1000"/>
              </a:spcBef>
              <a:spcAft>
                <a:spcPts val="0"/>
              </a:spcAft>
              <a:buClr>
                <a:srgbClr val="FF0000"/>
              </a:buClr>
              <a:buFont typeface="Wingdings" pitchFamily="2" charset="2"/>
              <a:buChar char="v"/>
              <a:defRPr/>
            </a:pPr>
            <a:r>
              <a:rPr lang="en-US" sz="2000" b="1" kern="0">
                <a:solidFill>
                  <a:srgbClr val="FF0000"/>
                </a:solidFill>
                <a:latin typeface="Arial" charset="0"/>
              </a:rPr>
              <a:t>Điều 100. Hồ sơ hưởng chế độ ốm đau</a:t>
            </a:r>
          </a:p>
          <a:p>
            <a:pPr indent="-457200" algn="just" eaLnBrk="1" hangingPunct="1">
              <a:lnSpc>
                <a:spcPct val="110000"/>
              </a:lnSpc>
              <a:spcBef>
                <a:spcPts val="600"/>
              </a:spcBef>
              <a:spcAft>
                <a:spcPts val="0"/>
              </a:spcAft>
              <a:buClr>
                <a:srgbClr val="FF0000"/>
              </a:buClr>
              <a:buFont typeface="+mj-lt"/>
              <a:buAutoNum type="arabicPeriod"/>
              <a:defRPr/>
            </a:pPr>
            <a:endParaRPr lang="en-US" sz="2000" b="1" kern="0" smtClean="0">
              <a:solidFill>
                <a:srgbClr val="0000FF"/>
              </a:solidFill>
              <a:latin typeface="Arial" charset="0"/>
            </a:endParaRPr>
          </a:p>
          <a:p>
            <a:pPr indent="-457200" algn="just" eaLnBrk="1" hangingPunct="1">
              <a:lnSpc>
                <a:spcPct val="110000"/>
              </a:lnSpc>
              <a:spcBef>
                <a:spcPts val="600"/>
              </a:spcBef>
              <a:spcAft>
                <a:spcPts val="0"/>
              </a:spcAft>
              <a:buClr>
                <a:srgbClr val="FF0000"/>
              </a:buClr>
              <a:buFont typeface="+mj-lt"/>
              <a:buAutoNum type="arabicPeriod"/>
              <a:defRPr/>
            </a:pPr>
            <a:endParaRPr lang="en-US" sz="2000" b="1" kern="0">
              <a:solidFill>
                <a:srgbClr val="0000FF"/>
              </a:solidFill>
              <a:latin typeface="Arial" charset="0"/>
            </a:endParaRPr>
          </a:p>
          <a:p>
            <a:pPr indent="-457200" algn="just" eaLnBrk="1" hangingPunct="1">
              <a:lnSpc>
                <a:spcPct val="110000"/>
              </a:lnSpc>
              <a:spcBef>
                <a:spcPts val="1000"/>
              </a:spcBef>
              <a:spcAft>
                <a:spcPts val="0"/>
              </a:spcAft>
              <a:buClr>
                <a:srgbClr val="FF0000"/>
              </a:buClr>
              <a:buFont typeface="+mj-lt"/>
              <a:buAutoNum type="arabicPeriod" startAt="4"/>
              <a:defRPr/>
            </a:pPr>
            <a:r>
              <a:rPr lang="en-US" sz="2000" b="1" kern="0" smtClean="0">
                <a:solidFill>
                  <a:srgbClr val="0000FF"/>
                </a:solidFill>
                <a:latin typeface="Arial" charset="0"/>
              </a:rPr>
              <a:t>Bộ </a:t>
            </a:r>
            <a:r>
              <a:rPr lang="en-US" sz="2000" b="1" kern="0">
                <a:solidFill>
                  <a:srgbClr val="0000FF"/>
                </a:solidFill>
                <a:latin typeface="Arial" charset="0"/>
              </a:rPr>
              <a:t>trưởng Bộ Y tế quy định mẫu, trình tự, thẩm quyền cấp giấy chứng nhận nghỉ việc hưởng </a:t>
            </a:r>
            <a:r>
              <a:rPr lang="en-US" sz="2000" b="1" kern="0" smtClean="0">
                <a:solidFill>
                  <a:srgbClr val="0000FF"/>
                </a:solidFill>
                <a:latin typeface="Arial" charset="0"/>
              </a:rPr>
              <a:t>BHXH, </a:t>
            </a:r>
            <a:r>
              <a:rPr lang="en-US" sz="2000" b="1" kern="0">
                <a:solidFill>
                  <a:srgbClr val="0000FF"/>
                </a:solidFill>
                <a:latin typeface="Arial" charset="0"/>
              </a:rPr>
              <a:t>giấy ra viện và các mẫu giấy quy định tại các điểm c, d và đ khoản 1 Điều 101 của Luật này.</a:t>
            </a:r>
          </a:p>
          <a:p>
            <a:pPr indent="-457200" algn="just" eaLnBrk="1" hangingPunct="1">
              <a:lnSpc>
                <a:spcPct val="110000"/>
              </a:lnSpc>
              <a:spcBef>
                <a:spcPts val="1000"/>
              </a:spcBef>
              <a:spcAft>
                <a:spcPts val="0"/>
              </a:spcAft>
              <a:buClr>
                <a:srgbClr val="FF0000"/>
              </a:buClr>
              <a:buFont typeface="+mj-lt"/>
              <a:buAutoNum type="arabicPeriod" startAt="4"/>
              <a:defRPr/>
            </a:pPr>
            <a:endParaRPr lang="en-US" sz="2000" b="1" kern="0" smtClean="0">
              <a:solidFill>
                <a:srgbClr val="0000FF"/>
              </a:solidFill>
              <a:latin typeface="Arial" charset="0"/>
            </a:endParaRPr>
          </a:p>
          <a:p>
            <a:pPr indent="-457200" algn="just" eaLnBrk="1" hangingPunct="1">
              <a:lnSpc>
                <a:spcPct val="110000"/>
              </a:lnSpc>
              <a:spcBef>
                <a:spcPts val="1000"/>
              </a:spcBef>
              <a:spcAft>
                <a:spcPts val="0"/>
              </a:spcAft>
              <a:buClr>
                <a:srgbClr val="FF0000"/>
              </a:buClr>
              <a:buFont typeface="+mj-lt"/>
              <a:buAutoNum type="arabicPeriod" startAt="4"/>
              <a:defRPr/>
            </a:pPr>
            <a:endParaRPr lang="en-US" sz="2000" b="1" kern="0">
              <a:solidFill>
                <a:srgbClr val="0000FF"/>
              </a:solidFill>
              <a:latin typeface="Arial" charset="0"/>
            </a:endParaRPr>
          </a:p>
        </p:txBody>
      </p:sp>
      <p:sp>
        <p:nvSpPr>
          <p:cNvPr id="9" name="Title 1"/>
          <p:cNvSpPr>
            <a:spLocks noGrp="1"/>
          </p:cNvSpPr>
          <p:nvPr>
            <p:ph type="title"/>
          </p:nvPr>
        </p:nvSpPr>
        <p:spPr>
          <a:xfrm>
            <a:off x="234950" y="152400"/>
            <a:ext cx="8680450" cy="914400"/>
          </a:xfrm>
        </p:spPr>
        <p:txBody>
          <a:bodyPr anchor="ctr"/>
          <a:lstStyle/>
          <a:p>
            <a:pPr algn="ctr"/>
            <a:r>
              <a:rPr lang="en-US" sz="2500" b="1">
                <a:solidFill>
                  <a:srgbClr val="FF0000"/>
                </a:solidFill>
                <a:latin typeface="Arial" panose="020B0604020202020204" pitchFamily="34" charset="0"/>
                <a:cs typeface="Arial" panose="020B0604020202020204" pitchFamily="34" charset="0"/>
              </a:rPr>
              <a:t>CHƯƠNG VII. TRÌNH TỰ, THỦ TỤC THỰC HIỆN </a:t>
            </a:r>
            <a:r>
              <a:rPr lang="en-US" sz="2500" b="1" smtClean="0">
                <a:solidFill>
                  <a:srgbClr val="FF0000"/>
                </a:solidFill>
                <a:latin typeface="Arial" panose="020B0604020202020204" pitchFamily="34" charset="0"/>
                <a:cs typeface="Arial" panose="020B0604020202020204" pitchFamily="34" charset="0"/>
              </a:rPr>
              <a:t>BHXH</a:t>
            </a:r>
            <a:endParaRPr lang="en-US" sz="2500" b="1">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876" y="1673648"/>
            <a:ext cx="6556248" cy="114575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876" y="3427165"/>
            <a:ext cx="6556248" cy="76383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3876" y="5334000"/>
            <a:ext cx="6556248" cy="1336711"/>
          </a:xfrm>
          <a:prstGeom prst="rect">
            <a:avLst/>
          </a:prstGeom>
        </p:spPr>
      </p:pic>
    </p:spTree>
    <p:extLst>
      <p:ext uri="{BB962C8B-B14F-4D97-AF65-F5344CB8AC3E}">
        <p14:creationId xmlns:p14="http://schemas.microsoft.com/office/powerpoint/2010/main" val="8330397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3000"/>
              </a:lnSpc>
              <a:spcBef>
                <a:spcPts val="600"/>
              </a:spcBef>
              <a:spcAft>
                <a:spcPts val="0"/>
              </a:spcAft>
              <a:buClr>
                <a:srgbClr val="FF0000"/>
              </a:buClr>
              <a:buFont typeface="Wingdings" pitchFamily="2" charset="2"/>
              <a:buChar char="v"/>
              <a:defRPr/>
            </a:pPr>
            <a:r>
              <a:rPr lang="en-US" sz="1800" b="1" kern="0" smtClean="0">
                <a:solidFill>
                  <a:srgbClr val="FF0000"/>
                </a:solidFill>
                <a:latin typeface="Arial" charset="0"/>
              </a:rPr>
              <a:t>Điều </a:t>
            </a:r>
            <a:r>
              <a:rPr lang="en-US" sz="1800" b="1" kern="0">
                <a:solidFill>
                  <a:srgbClr val="FF0000"/>
                </a:solidFill>
                <a:latin typeface="Arial" charset="0"/>
              </a:rPr>
              <a:t>101. </a:t>
            </a:r>
            <a:r>
              <a:rPr lang="en-US" sz="1800" b="1" kern="0">
                <a:solidFill>
                  <a:srgbClr val="0000FF"/>
                </a:solidFill>
                <a:latin typeface="Arial" charset="0"/>
              </a:rPr>
              <a:t>Hồ sơ hưởng chế độ thai </a:t>
            </a:r>
            <a:r>
              <a:rPr lang="en-US" sz="1800" b="1" kern="0" smtClean="0">
                <a:solidFill>
                  <a:srgbClr val="0000FF"/>
                </a:solidFill>
                <a:latin typeface="Arial" charset="0"/>
              </a:rPr>
              <a:t>sản</a:t>
            </a:r>
          </a:p>
          <a:p>
            <a:pPr indent="-457200" algn="just" eaLnBrk="1" hangingPunct="1">
              <a:lnSpc>
                <a:spcPct val="103000"/>
              </a:lnSpc>
              <a:spcBef>
                <a:spcPts val="600"/>
              </a:spcBef>
              <a:spcAft>
                <a:spcPts val="0"/>
              </a:spcAft>
              <a:buClr>
                <a:srgbClr val="FF0000"/>
              </a:buClr>
              <a:buFont typeface="Wingdings" pitchFamily="2" charset="2"/>
              <a:buChar char="v"/>
              <a:defRPr/>
            </a:pPr>
            <a:endParaRPr lang="en-US" sz="2000" b="1" kern="0" smtClean="0">
              <a:solidFill>
                <a:srgbClr val="0000FF"/>
              </a:solidFill>
              <a:latin typeface="Arial" charset="0"/>
            </a:endParaRPr>
          </a:p>
          <a:p>
            <a:pPr indent="-457200" algn="just" eaLnBrk="1" hangingPunct="1">
              <a:lnSpc>
                <a:spcPct val="103000"/>
              </a:lnSpc>
              <a:spcBef>
                <a:spcPts val="600"/>
              </a:spcBef>
              <a:spcAft>
                <a:spcPts val="0"/>
              </a:spcAft>
              <a:buClr>
                <a:srgbClr val="FF0000"/>
              </a:buClr>
              <a:buFont typeface="Wingdings" pitchFamily="2" charset="2"/>
              <a:buChar char="v"/>
              <a:defRPr/>
            </a:pPr>
            <a:endParaRPr lang="en-US" sz="2000" b="1" kern="0" smtClean="0">
              <a:solidFill>
                <a:srgbClr val="0000FF"/>
              </a:solidFill>
              <a:latin typeface="Arial" charset="0"/>
            </a:endParaRPr>
          </a:p>
          <a:p>
            <a:pPr indent="-457200" algn="just" eaLnBrk="1" hangingPunct="1">
              <a:lnSpc>
                <a:spcPct val="103000"/>
              </a:lnSpc>
              <a:spcBef>
                <a:spcPts val="600"/>
              </a:spcBef>
              <a:spcAft>
                <a:spcPts val="0"/>
              </a:spcAft>
              <a:buClr>
                <a:srgbClr val="FF0000"/>
              </a:buClr>
              <a:buFont typeface="Wingdings" pitchFamily="2" charset="2"/>
              <a:buChar char="v"/>
              <a:defRPr/>
            </a:pPr>
            <a:r>
              <a:rPr lang="en-US" sz="1800" b="1" kern="0" smtClean="0">
                <a:solidFill>
                  <a:srgbClr val="FF0000"/>
                </a:solidFill>
                <a:latin typeface="Arial" charset="0"/>
              </a:rPr>
              <a:t>Điều </a:t>
            </a:r>
            <a:r>
              <a:rPr lang="en-US" sz="1800" b="1" kern="0">
                <a:solidFill>
                  <a:srgbClr val="FF0000"/>
                </a:solidFill>
                <a:latin typeface="Arial" charset="0"/>
              </a:rPr>
              <a:t>102. </a:t>
            </a:r>
            <a:r>
              <a:rPr lang="en-US" sz="1800" b="1" kern="0">
                <a:solidFill>
                  <a:srgbClr val="0000FF"/>
                </a:solidFill>
                <a:latin typeface="Arial" charset="0"/>
              </a:rPr>
              <a:t>Giải quyết hưởng chế độ ốm đau, thai </a:t>
            </a:r>
            <a:r>
              <a:rPr lang="en-US" sz="1800" b="1" kern="0" smtClean="0">
                <a:solidFill>
                  <a:srgbClr val="0000FF"/>
                </a:solidFill>
                <a:latin typeface="Arial" charset="0"/>
              </a:rPr>
              <a:t>sản</a:t>
            </a:r>
          </a:p>
          <a:p>
            <a:pPr indent="-457200" algn="just" eaLnBrk="1" hangingPunct="1">
              <a:lnSpc>
                <a:spcPct val="103000"/>
              </a:lnSpc>
              <a:spcBef>
                <a:spcPts val="600"/>
              </a:spcBef>
              <a:spcAft>
                <a:spcPts val="0"/>
              </a:spcAft>
              <a:buClr>
                <a:srgbClr val="FF0000"/>
              </a:buClr>
              <a:buFont typeface="Wingdings" pitchFamily="2" charset="2"/>
              <a:buChar char="v"/>
              <a:defRPr/>
            </a:pPr>
            <a:endParaRPr lang="en-US" sz="2000" b="1" kern="0" smtClean="0">
              <a:solidFill>
                <a:srgbClr val="0000FF"/>
              </a:solidFill>
              <a:latin typeface="Arial" charset="0"/>
            </a:endParaRPr>
          </a:p>
          <a:p>
            <a:pPr indent="-457200" algn="just" eaLnBrk="1" hangingPunct="1">
              <a:lnSpc>
                <a:spcPct val="103000"/>
              </a:lnSpc>
              <a:spcBef>
                <a:spcPts val="600"/>
              </a:spcBef>
              <a:spcAft>
                <a:spcPts val="0"/>
              </a:spcAft>
              <a:buClr>
                <a:srgbClr val="FF0000"/>
              </a:buClr>
              <a:buFont typeface="Wingdings" pitchFamily="2" charset="2"/>
              <a:buChar char="v"/>
              <a:defRPr/>
            </a:pPr>
            <a:endParaRPr lang="en-US" sz="2000" b="1" kern="0" smtClean="0">
              <a:solidFill>
                <a:srgbClr val="0000FF"/>
              </a:solidFill>
              <a:latin typeface="Arial" charset="0"/>
            </a:endParaRPr>
          </a:p>
          <a:p>
            <a:pPr indent="-457200" algn="just" eaLnBrk="1" hangingPunct="1">
              <a:lnSpc>
                <a:spcPct val="103000"/>
              </a:lnSpc>
              <a:spcBef>
                <a:spcPts val="600"/>
              </a:spcBef>
              <a:spcAft>
                <a:spcPts val="0"/>
              </a:spcAft>
              <a:buClr>
                <a:srgbClr val="FF0000"/>
              </a:buClr>
              <a:buFont typeface="Wingdings" pitchFamily="2" charset="2"/>
              <a:buChar char="v"/>
              <a:defRPr/>
            </a:pPr>
            <a:r>
              <a:rPr lang="en-US" sz="1800" b="1" kern="0" smtClean="0">
                <a:solidFill>
                  <a:srgbClr val="FF0000"/>
                </a:solidFill>
                <a:latin typeface="Arial" charset="0"/>
              </a:rPr>
              <a:t>Điều </a:t>
            </a:r>
            <a:r>
              <a:rPr lang="en-US" sz="1800" b="1" kern="0">
                <a:solidFill>
                  <a:srgbClr val="FF0000"/>
                </a:solidFill>
                <a:latin typeface="Arial" charset="0"/>
              </a:rPr>
              <a:t>103. </a:t>
            </a:r>
            <a:r>
              <a:rPr lang="en-US" sz="1800" b="1" kern="0">
                <a:solidFill>
                  <a:srgbClr val="0000FF"/>
                </a:solidFill>
                <a:latin typeface="Arial" charset="0"/>
              </a:rPr>
              <a:t>Giải quyết hưởng trợ cấp dưỡng sức, phục hồi sức khỏe sau ốm đau, thai </a:t>
            </a:r>
            <a:r>
              <a:rPr lang="en-US" sz="1800" b="1" kern="0" smtClean="0">
                <a:solidFill>
                  <a:srgbClr val="0000FF"/>
                </a:solidFill>
                <a:latin typeface="Arial" charset="0"/>
              </a:rPr>
              <a:t>sản</a:t>
            </a:r>
          </a:p>
          <a:p>
            <a:pPr indent="-457200" algn="just" eaLnBrk="1" hangingPunct="1">
              <a:lnSpc>
                <a:spcPct val="103000"/>
              </a:lnSpc>
              <a:spcBef>
                <a:spcPts val="600"/>
              </a:spcBef>
              <a:spcAft>
                <a:spcPts val="0"/>
              </a:spcAft>
              <a:buClr>
                <a:srgbClr val="FF0000"/>
              </a:buClr>
              <a:buFont typeface="Wingdings" pitchFamily="2" charset="2"/>
              <a:buChar char="v"/>
              <a:defRPr/>
            </a:pPr>
            <a:endParaRPr lang="en-US" sz="2000" b="1" kern="0" smtClean="0">
              <a:solidFill>
                <a:srgbClr val="0000FF"/>
              </a:solidFill>
              <a:latin typeface="Arial" charset="0"/>
            </a:endParaRPr>
          </a:p>
          <a:p>
            <a:pPr indent="-457200" algn="just" eaLnBrk="1" hangingPunct="1">
              <a:lnSpc>
                <a:spcPct val="103000"/>
              </a:lnSpc>
              <a:spcBef>
                <a:spcPts val="600"/>
              </a:spcBef>
              <a:spcAft>
                <a:spcPts val="0"/>
              </a:spcAft>
              <a:buClr>
                <a:srgbClr val="FF0000"/>
              </a:buClr>
              <a:buFont typeface="Wingdings" pitchFamily="2" charset="2"/>
              <a:buChar char="v"/>
              <a:defRPr/>
            </a:pPr>
            <a:endParaRPr lang="en-US" sz="2000" b="1" kern="0" smtClean="0">
              <a:solidFill>
                <a:srgbClr val="0000FF"/>
              </a:solidFill>
              <a:latin typeface="Arial" charset="0"/>
            </a:endParaRPr>
          </a:p>
          <a:p>
            <a:pPr indent="-457200" algn="just" eaLnBrk="1" hangingPunct="1">
              <a:spcBef>
                <a:spcPts val="600"/>
              </a:spcBef>
              <a:spcAft>
                <a:spcPts val="0"/>
              </a:spcAft>
              <a:buClr>
                <a:srgbClr val="FF0000"/>
              </a:buClr>
              <a:buFont typeface="Wingdings" pitchFamily="2" charset="2"/>
              <a:buChar char="v"/>
              <a:defRPr/>
            </a:pPr>
            <a:r>
              <a:rPr lang="en-US" sz="1800" b="1" strike="sngStrike" kern="0" smtClean="0">
                <a:solidFill>
                  <a:srgbClr val="C00000"/>
                </a:solidFill>
                <a:latin typeface="Arial" charset="0"/>
              </a:rPr>
              <a:t>Điều </a:t>
            </a:r>
            <a:r>
              <a:rPr lang="en-US" sz="1800" b="1" strike="sngStrike" kern="0">
                <a:solidFill>
                  <a:srgbClr val="C00000"/>
                </a:solidFill>
                <a:latin typeface="Arial" charset="0"/>
              </a:rPr>
              <a:t>104. Hồ sơ hưởng chế độ tai nạn lao </a:t>
            </a:r>
            <a:r>
              <a:rPr lang="en-US" sz="1800" b="1" strike="sngStrike" kern="0" smtClean="0">
                <a:solidFill>
                  <a:srgbClr val="C00000"/>
                </a:solidFill>
                <a:latin typeface="Arial" charset="0"/>
              </a:rPr>
              <a:t>động</a:t>
            </a:r>
          </a:p>
          <a:p>
            <a:pPr indent="-457200" algn="just" eaLnBrk="1" hangingPunct="1">
              <a:spcBef>
                <a:spcPts val="600"/>
              </a:spcBef>
              <a:spcAft>
                <a:spcPts val="0"/>
              </a:spcAft>
              <a:buClr>
                <a:srgbClr val="FF0000"/>
              </a:buClr>
              <a:buFont typeface="Wingdings" pitchFamily="2" charset="2"/>
              <a:buChar char="v"/>
              <a:defRPr/>
            </a:pPr>
            <a:r>
              <a:rPr lang="en-US" sz="1800" b="1" strike="sngStrike" kern="0" smtClean="0">
                <a:solidFill>
                  <a:srgbClr val="C00000"/>
                </a:solidFill>
                <a:latin typeface="Arial" charset="0"/>
              </a:rPr>
              <a:t>Điều </a:t>
            </a:r>
            <a:r>
              <a:rPr lang="en-US" sz="1800" b="1" strike="sngStrike" kern="0">
                <a:solidFill>
                  <a:srgbClr val="C00000"/>
                </a:solidFill>
                <a:latin typeface="Arial" charset="0"/>
              </a:rPr>
              <a:t>105. Hồ sơ hưởng chế độ bệnh nghề </a:t>
            </a:r>
            <a:r>
              <a:rPr lang="en-US" sz="1800" b="1" strike="sngStrike" kern="0" smtClean="0">
                <a:solidFill>
                  <a:srgbClr val="C00000"/>
                </a:solidFill>
                <a:latin typeface="Arial" charset="0"/>
              </a:rPr>
              <a:t>nghiệp</a:t>
            </a:r>
          </a:p>
          <a:p>
            <a:pPr indent="-457200" algn="just" eaLnBrk="1" hangingPunct="1">
              <a:spcBef>
                <a:spcPts val="600"/>
              </a:spcBef>
              <a:spcAft>
                <a:spcPts val="0"/>
              </a:spcAft>
              <a:buClr>
                <a:srgbClr val="FF0000"/>
              </a:buClr>
              <a:buFont typeface="Wingdings" pitchFamily="2" charset="2"/>
              <a:buChar char="v"/>
              <a:defRPr/>
            </a:pPr>
            <a:r>
              <a:rPr lang="en-US" sz="1800" b="1" strike="sngStrike" kern="0" smtClean="0">
                <a:solidFill>
                  <a:srgbClr val="C00000"/>
                </a:solidFill>
                <a:latin typeface="Arial" charset="0"/>
              </a:rPr>
              <a:t>Điều </a:t>
            </a:r>
            <a:r>
              <a:rPr lang="en-US" sz="1800" b="1" strike="sngStrike" kern="0">
                <a:solidFill>
                  <a:srgbClr val="C00000"/>
                </a:solidFill>
                <a:latin typeface="Arial" charset="0"/>
              </a:rPr>
              <a:t>106. Giải quyết hưởng chế độ tai nạn lao động, bệnh nghề </a:t>
            </a:r>
            <a:r>
              <a:rPr lang="en-US" sz="1800" b="1" strike="sngStrike" kern="0" smtClean="0">
                <a:solidFill>
                  <a:srgbClr val="C00000"/>
                </a:solidFill>
                <a:latin typeface="Arial" charset="0"/>
              </a:rPr>
              <a:t>nghiệp</a:t>
            </a:r>
          </a:p>
          <a:p>
            <a:pPr indent="-457200" algn="just" eaLnBrk="1" hangingPunct="1">
              <a:spcBef>
                <a:spcPts val="600"/>
              </a:spcBef>
              <a:spcAft>
                <a:spcPts val="0"/>
              </a:spcAft>
              <a:buClr>
                <a:srgbClr val="FF0000"/>
              </a:buClr>
              <a:buFont typeface="Wingdings" pitchFamily="2" charset="2"/>
              <a:buChar char="v"/>
              <a:defRPr/>
            </a:pPr>
            <a:r>
              <a:rPr lang="en-US" sz="1800" b="1" strike="sngStrike" kern="0">
                <a:solidFill>
                  <a:srgbClr val="C00000"/>
                </a:solidFill>
                <a:latin typeface="Arial" charset="0"/>
              </a:rPr>
              <a:t>Điều 107. Giải quyết hưởng trợ cấp dưỡng sức, phục hồi sức khỏe sau tai nạn lao động, bệnh nghề </a:t>
            </a:r>
            <a:r>
              <a:rPr lang="en-US" sz="1800" b="1" strike="sngStrike" kern="0" smtClean="0">
                <a:solidFill>
                  <a:srgbClr val="C00000"/>
                </a:solidFill>
                <a:latin typeface="Arial" charset="0"/>
              </a:rPr>
              <a:t>nghiệp </a:t>
            </a:r>
            <a:endParaRPr lang="en-US" sz="2000" b="1" kern="0">
              <a:solidFill>
                <a:srgbClr val="0000FF"/>
              </a:solidFill>
              <a:latin typeface="Arial" charset="0"/>
            </a:endParaRPr>
          </a:p>
        </p:txBody>
      </p:sp>
      <p:sp>
        <p:nvSpPr>
          <p:cNvPr id="9" name="Title 1"/>
          <p:cNvSpPr>
            <a:spLocks noGrp="1"/>
          </p:cNvSpPr>
          <p:nvPr>
            <p:ph type="title"/>
          </p:nvPr>
        </p:nvSpPr>
        <p:spPr>
          <a:xfrm>
            <a:off x="234950" y="152400"/>
            <a:ext cx="8680450" cy="914400"/>
          </a:xfrm>
        </p:spPr>
        <p:txBody>
          <a:bodyPr anchor="ctr"/>
          <a:lstStyle/>
          <a:p>
            <a:pPr algn="ctr"/>
            <a:r>
              <a:rPr lang="en-US" sz="2500" b="1">
                <a:solidFill>
                  <a:srgbClr val="FF0000"/>
                </a:solidFill>
                <a:latin typeface="Arial" panose="020B0604020202020204" pitchFamily="34" charset="0"/>
                <a:cs typeface="Arial" panose="020B0604020202020204" pitchFamily="34" charset="0"/>
              </a:rPr>
              <a:t>CHƯƠNG VII. TRÌNH TỰ, THỦ TỤC THỰC HIỆN </a:t>
            </a:r>
            <a:r>
              <a:rPr lang="en-US" sz="2500" b="1" smtClean="0">
                <a:solidFill>
                  <a:srgbClr val="FF0000"/>
                </a:solidFill>
                <a:latin typeface="Arial" panose="020B0604020202020204" pitchFamily="34" charset="0"/>
                <a:cs typeface="Arial" panose="020B0604020202020204" pitchFamily="34" charset="0"/>
              </a:rPr>
              <a:t>BHXH</a:t>
            </a:r>
            <a:endParaRPr lang="en-US" sz="2500" b="1">
              <a:solidFill>
                <a:srgbClr val="FF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876" y="1613848"/>
            <a:ext cx="6556248" cy="76383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876" y="2759340"/>
            <a:ext cx="6556248" cy="76383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3876" y="4158015"/>
            <a:ext cx="6556248" cy="76383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7752" y="6298607"/>
            <a:ext cx="6556248" cy="572876"/>
          </a:xfrm>
          <a:prstGeom prst="rect">
            <a:avLst/>
          </a:prstGeom>
        </p:spPr>
      </p:pic>
    </p:spTree>
    <p:extLst>
      <p:ext uri="{BB962C8B-B14F-4D97-AF65-F5344CB8AC3E}">
        <p14:creationId xmlns:p14="http://schemas.microsoft.com/office/powerpoint/2010/main" val="17013387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Wingdings" pitchFamily="2" charset="2"/>
              <a:buChar char="v"/>
              <a:defRPr/>
            </a:pPr>
            <a:r>
              <a:rPr lang="en-US" sz="2000" b="1" kern="0" smtClean="0">
                <a:solidFill>
                  <a:srgbClr val="FF0000"/>
                </a:solidFill>
                <a:latin typeface="Arial" charset="0"/>
              </a:rPr>
              <a:t>Điều </a:t>
            </a:r>
            <a:r>
              <a:rPr lang="en-US" sz="2000" b="1" kern="0">
                <a:solidFill>
                  <a:srgbClr val="FF0000"/>
                </a:solidFill>
                <a:latin typeface="Arial" charset="0"/>
              </a:rPr>
              <a:t>108. Hồ sơ hưởng lương </a:t>
            </a:r>
            <a:r>
              <a:rPr lang="en-US" sz="2000" b="1" kern="0" smtClean="0">
                <a:solidFill>
                  <a:srgbClr val="FF0000"/>
                </a:solidFill>
                <a:latin typeface="Arial" charset="0"/>
              </a:rPr>
              <a:t>hưu</a:t>
            </a:r>
          </a:p>
          <a:p>
            <a:pPr indent="-457200" algn="just" eaLnBrk="1" hangingPunct="1">
              <a:lnSpc>
                <a:spcPct val="110000"/>
              </a:lnSpc>
              <a:spcBef>
                <a:spcPts val="1200"/>
              </a:spcBef>
              <a:spcAft>
                <a:spcPts val="0"/>
              </a:spcAft>
              <a:buClr>
                <a:srgbClr val="FF0000"/>
              </a:buClr>
              <a:buFont typeface="Wingdings" pitchFamily="2" charset="2"/>
              <a:buChar char="v"/>
              <a:defRPr/>
            </a:pPr>
            <a:endParaRPr lang="en-US" sz="2000" b="1" ker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Wingdings" pitchFamily="2" charset="2"/>
              <a:buChar char="v"/>
              <a:defRPr/>
            </a:pPr>
            <a:endParaRPr lang="en-US" sz="20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mj-lt"/>
              <a:buAutoNum type="arabicPeriod"/>
              <a:defRPr/>
            </a:pPr>
            <a:r>
              <a:rPr lang="en-US" sz="2000" b="1" kern="0" smtClean="0">
                <a:solidFill>
                  <a:srgbClr val="0000FF"/>
                </a:solidFill>
                <a:latin typeface="Arial" charset="0"/>
              </a:rPr>
              <a:t>Hồ </a:t>
            </a:r>
            <a:r>
              <a:rPr lang="en-US" sz="2000" b="1" kern="0">
                <a:solidFill>
                  <a:srgbClr val="0000FF"/>
                </a:solidFill>
                <a:latin typeface="Arial" charset="0"/>
              </a:rPr>
              <a:t>sơ hưởng lương hưu đối với người lao động đang tham gia bảo hiểm xã hội bắt buộc bao </a:t>
            </a:r>
            <a:r>
              <a:rPr lang="en-US" sz="2000" b="1" kern="0" smtClean="0">
                <a:solidFill>
                  <a:srgbClr val="0000FF"/>
                </a:solidFill>
                <a:latin typeface="Arial" charset="0"/>
              </a:rPr>
              <a:t>gồm:</a:t>
            </a:r>
          </a:p>
          <a:p>
            <a:pPr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Sổ </a:t>
            </a:r>
            <a:r>
              <a:rPr lang="en-US" sz="2000" b="1" kern="0">
                <a:solidFill>
                  <a:srgbClr val="0000FF"/>
                </a:solidFill>
                <a:latin typeface="Arial" charset="0"/>
              </a:rPr>
              <a:t>bảo hiểm xã </a:t>
            </a:r>
            <a:r>
              <a:rPr lang="en-US" sz="2000" b="1" kern="0" smtClean="0">
                <a:solidFill>
                  <a:srgbClr val="0000FF"/>
                </a:solidFill>
                <a:latin typeface="Arial" charset="0"/>
              </a:rPr>
              <a:t>hội;</a:t>
            </a:r>
          </a:p>
          <a:p>
            <a:pPr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 </a:t>
            </a:r>
            <a:r>
              <a:rPr lang="en-US" sz="2000" b="1" kern="0">
                <a:solidFill>
                  <a:srgbClr val="0000FF"/>
                </a:solidFill>
                <a:latin typeface="Arial" charset="0"/>
              </a:rPr>
              <a:t>Quyết định nghỉ việc hưởng chế độ hưu trí hoặc văn bản chấm dứt hợp đồng lao động hưởng chế độ hưu </a:t>
            </a:r>
            <a:r>
              <a:rPr lang="en-US" sz="2000" b="1" kern="0" smtClean="0">
                <a:solidFill>
                  <a:srgbClr val="0000FF"/>
                </a:solidFill>
                <a:latin typeface="Arial" charset="0"/>
              </a:rPr>
              <a:t>trí;</a:t>
            </a:r>
          </a:p>
          <a:p>
            <a:pPr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Biên </a:t>
            </a:r>
            <a:r>
              <a:rPr lang="en-US" sz="2000" b="1" kern="0">
                <a:solidFill>
                  <a:srgbClr val="0000FF"/>
                </a:solidFill>
                <a:latin typeface="Arial" charset="0"/>
              </a:rPr>
              <a:t>bản giám định mức suy giảm khả năng lao động của Hội đồng giám định y khoa đối với người nghỉ hưu theo quy định tại Điều 55 của Luật này hoặc giấy chứng nhận bị nhiễm HIV/AIDS do tai nạn rủi ro nghề nghiệp đối với trường hợp người lao động quy định tại Điều 54 của Luật này</a:t>
            </a:r>
            <a:r>
              <a:rPr lang="en-US" sz="2000" b="1" kern="0" smtClean="0">
                <a:solidFill>
                  <a:srgbClr val="0000FF"/>
                </a:solidFill>
                <a:latin typeface="Arial" charset="0"/>
              </a:rPr>
              <a:t>.</a:t>
            </a:r>
            <a:endParaRPr lang="en-US" sz="2000" b="1" kern="0">
              <a:solidFill>
                <a:srgbClr val="0000FF"/>
              </a:solidFill>
              <a:latin typeface="Arial" charset="0"/>
            </a:endParaRPr>
          </a:p>
        </p:txBody>
      </p:sp>
      <p:sp>
        <p:nvSpPr>
          <p:cNvPr id="9" name="Title 1"/>
          <p:cNvSpPr>
            <a:spLocks noGrp="1"/>
          </p:cNvSpPr>
          <p:nvPr>
            <p:ph type="title"/>
          </p:nvPr>
        </p:nvSpPr>
        <p:spPr>
          <a:xfrm>
            <a:off x="234950" y="152400"/>
            <a:ext cx="8680450" cy="914400"/>
          </a:xfrm>
        </p:spPr>
        <p:txBody>
          <a:bodyPr anchor="ctr"/>
          <a:lstStyle/>
          <a:p>
            <a:pPr algn="ctr"/>
            <a:r>
              <a:rPr lang="en-US" sz="2500" b="1">
                <a:solidFill>
                  <a:srgbClr val="FF0000"/>
                </a:solidFill>
                <a:latin typeface="Arial" panose="020B0604020202020204" pitchFamily="34" charset="0"/>
                <a:cs typeface="Arial" panose="020B0604020202020204" pitchFamily="34" charset="0"/>
              </a:rPr>
              <a:t>CHƯƠNG VII. TRÌNH TỰ, THỦ TỤC THỰC HIỆN </a:t>
            </a:r>
            <a:r>
              <a:rPr lang="en-US" sz="2500" b="1" smtClean="0">
                <a:solidFill>
                  <a:srgbClr val="FF0000"/>
                </a:solidFill>
                <a:latin typeface="Arial" panose="020B0604020202020204" pitchFamily="34" charset="0"/>
                <a:cs typeface="Arial" panose="020B0604020202020204" pitchFamily="34" charset="0"/>
              </a:rPr>
              <a:t>BHXH</a:t>
            </a:r>
            <a:endParaRPr lang="en-US" sz="2500" b="1">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876" y="1826965"/>
            <a:ext cx="6556248" cy="763835"/>
          </a:xfrm>
          <a:prstGeom prst="rect">
            <a:avLst/>
          </a:prstGeom>
        </p:spPr>
      </p:pic>
    </p:spTree>
    <p:extLst>
      <p:ext uri="{BB962C8B-B14F-4D97-AF65-F5344CB8AC3E}">
        <p14:creationId xmlns:p14="http://schemas.microsoft.com/office/powerpoint/2010/main" val="20593534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3000"/>
              </a:lnSpc>
              <a:spcBef>
                <a:spcPts val="600"/>
              </a:spcBef>
              <a:spcAft>
                <a:spcPts val="0"/>
              </a:spcAft>
              <a:buClr>
                <a:srgbClr val="FF0000"/>
              </a:buClr>
              <a:buFont typeface="Wingdings" pitchFamily="2" charset="2"/>
              <a:buChar char="v"/>
              <a:defRPr/>
            </a:pPr>
            <a:r>
              <a:rPr lang="en-US" sz="2000" b="1" kern="0" smtClean="0">
                <a:solidFill>
                  <a:srgbClr val="FF0000"/>
                </a:solidFill>
                <a:latin typeface="Arial" charset="0"/>
              </a:rPr>
              <a:t>Điều </a:t>
            </a:r>
            <a:r>
              <a:rPr lang="en-US" sz="2000" b="1" kern="0">
                <a:solidFill>
                  <a:srgbClr val="FF0000"/>
                </a:solidFill>
                <a:latin typeface="Arial" charset="0"/>
              </a:rPr>
              <a:t>109. Hồ sơ hưởng bảo hiểm xã hội một </a:t>
            </a:r>
            <a:r>
              <a:rPr lang="en-US" sz="2000" b="1" kern="0" smtClean="0">
                <a:solidFill>
                  <a:srgbClr val="FF0000"/>
                </a:solidFill>
                <a:latin typeface="Arial" charset="0"/>
              </a:rPr>
              <a:t>lần</a:t>
            </a:r>
          </a:p>
          <a:p>
            <a:pPr indent="-457200" algn="just" eaLnBrk="1" hangingPunct="1">
              <a:lnSpc>
                <a:spcPct val="103000"/>
              </a:lnSpc>
              <a:spcBef>
                <a:spcPts val="600"/>
              </a:spcBef>
              <a:spcAft>
                <a:spcPts val="0"/>
              </a:spcAft>
              <a:buClr>
                <a:srgbClr val="FF0000"/>
              </a:buClr>
              <a:buFont typeface="+mj-lt"/>
              <a:buAutoNum type="arabicPeriod"/>
              <a:defRPr/>
            </a:pPr>
            <a:endParaRPr lang="en-US" sz="2000" b="1" kern="0" smtClean="0">
              <a:solidFill>
                <a:srgbClr val="0000FF"/>
              </a:solidFill>
              <a:latin typeface="Arial" charset="0"/>
            </a:endParaRPr>
          </a:p>
          <a:p>
            <a:pPr indent="-457200" algn="just" eaLnBrk="1" hangingPunct="1">
              <a:lnSpc>
                <a:spcPct val="103000"/>
              </a:lnSpc>
              <a:spcBef>
                <a:spcPts val="600"/>
              </a:spcBef>
              <a:spcAft>
                <a:spcPts val="0"/>
              </a:spcAft>
              <a:buClr>
                <a:srgbClr val="FF0000"/>
              </a:buClr>
              <a:buFont typeface="+mj-lt"/>
              <a:buAutoNum type="arabicPeriod"/>
              <a:defRPr/>
            </a:pPr>
            <a:endParaRPr lang="en-US" sz="2000" b="1" kern="0">
              <a:solidFill>
                <a:srgbClr val="0000FF"/>
              </a:solidFill>
              <a:latin typeface="Arial" charset="0"/>
            </a:endParaRPr>
          </a:p>
          <a:p>
            <a:pPr indent="-457200" algn="just" eaLnBrk="1" hangingPunct="1">
              <a:lnSpc>
                <a:spcPct val="103000"/>
              </a:lnSpc>
              <a:spcBef>
                <a:spcPts val="600"/>
              </a:spcBef>
              <a:spcAft>
                <a:spcPts val="0"/>
              </a:spcAft>
              <a:buClr>
                <a:srgbClr val="FF0000"/>
              </a:buClr>
              <a:buFont typeface="+mj-lt"/>
              <a:buAutoNum type="arabicPeriod"/>
              <a:defRPr/>
            </a:pPr>
            <a:endParaRPr lang="en-US" sz="2000" b="1" kern="0" smtClean="0">
              <a:solidFill>
                <a:srgbClr val="0000FF"/>
              </a:solidFill>
              <a:latin typeface="Arial" charset="0"/>
            </a:endParaRPr>
          </a:p>
          <a:p>
            <a:pPr indent="-457200" algn="just" eaLnBrk="1" hangingPunct="1">
              <a:lnSpc>
                <a:spcPct val="103000"/>
              </a:lnSpc>
              <a:spcBef>
                <a:spcPts val="600"/>
              </a:spcBef>
              <a:spcAft>
                <a:spcPts val="0"/>
              </a:spcAft>
              <a:buClr>
                <a:srgbClr val="FF0000"/>
              </a:buClr>
              <a:buFont typeface="+mj-lt"/>
              <a:buAutoNum type="arabicPeriod"/>
              <a:defRPr/>
            </a:pPr>
            <a:endParaRPr lang="en-US" sz="2000" b="1" kern="0">
              <a:solidFill>
                <a:srgbClr val="0000FF"/>
              </a:solidFill>
              <a:latin typeface="Arial" charset="0"/>
            </a:endParaRPr>
          </a:p>
          <a:p>
            <a:pPr indent="-457200" algn="just" eaLnBrk="1" hangingPunct="1">
              <a:lnSpc>
                <a:spcPct val="103000"/>
              </a:lnSpc>
              <a:spcBef>
                <a:spcPts val="600"/>
              </a:spcBef>
              <a:spcAft>
                <a:spcPts val="0"/>
              </a:spcAft>
              <a:buClr>
                <a:srgbClr val="FF0000"/>
              </a:buClr>
              <a:buFont typeface="+mj-lt"/>
              <a:buAutoNum type="arabicPeriod"/>
              <a:defRPr/>
            </a:pPr>
            <a:r>
              <a:rPr lang="en-US" sz="2000" b="1" kern="0" smtClean="0">
                <a:solidFill>
                  <a:srgbClr val="006600"/>
                </a:solidFill>
                <a:latin typeface="Arial" charset="0"/>
              </a:rPr>
              <a:t>Sổ </a:t>
            </a:r>
            <a:r>
              <a:rPr lang="en-US" sz="2000" b="1" kern="0">
                <a:solidFill>
                  <a:srgbClr val="006600"/>
                </a:solidFill>
                <a:latin typeface="Arial" charset="0"/>
              </a:rPr>
              <a:t>bảo hiểm xã </a:t>
            </a:r>
            <a:r>
              <a:rPr lang="en-US" sz="2000" b="1" kern="0" smtClean="0">
                <a:solidFill>
                  <a:srgbClr val="006600"/>
                </a:solidFill>
                <a:latin typeface="Arial" charset="0"/>
              </a:rPr>
              <a:t>hội.</a:t>
            </a:r>
          </a:p>
          <a:p>
            <a:pPr indent="-457200" algn="just" eaLnBrk="1" hangingPunct="1">
              <a:lnSpc>
                <a:spcPct val="103000"/>
              </a:lnSpc>
              <a:spcBef>
                <a:spcPts val="600"/>
              </a:spcBef>
              <a:spcAft>
                <a:spcPts val="0"/>
              </a:spcAft>
              <a:buClr>
                <a:srgbClr val="FF0000"/>
              </a:buClr>
              <a:buFont typeface="+mj-lt"/>
              <a:buAutoNum type="arabicPeriod"/>
              <a:defRPr/>
            </a:pPr>
            <a:r>
              <a:rPr lang="en-US" sz="2000" b="1" kern="0" smtClean="0">
                <a:solidFill>
                  <a:srgbClr val="006600"/>
                </a:solidFill>
                <a:latin typeface="Arial" charset="0"/>
              </a:rPr>
              <a:t>Đơn </a:t>
            </a:r>
            <a:r>
              <a:rPr lang="en-US" sz="2000" b="1" kern="0">
                <a:solidFill>
                  <a:srgbClr val="006600"/>
                </a:solidFill>
                <a:latin typeface="Arial" charset="0"/>
              </a:rPr>
              <a:t>đề nghị hưởng bảo hiểm xã hội một lần của người lao </a:t>
            </a:r>
            <a:r>
              <a:rPr lang="en-US" sz="2000" b="1" kern="0" smtClean="0">
                <a:solidFill>
                  <a:srgbClr val="006600"/>
                </a:solidFill>
                <a:latin typeface="Arial" charset="0"/>
              </a:rPr>
              <a:t>động.</a:t>
            </a:r>
          </a:p>
          <a:p>
            <a:pPr indent="-457200" algn="just" eaLnBrk="1" hangingPunct="1">
              <a:lnSpc>
                <a:spcPct val="103000"/>
              </a:lnSpc>
              <a:spcBef>
                <a:spcPts val="600"/>
              </a:spcBef>
              <a:spcAft>
                <a:spcPts val="0"/>
              </a:spcAft>
              <a:buClr>
                <a:srgbClr val="FF0000"/>
              </a:buClr>
              <a:buFont typeface="+mj-lt"/>
              <a:buAutoNum type="arabicPeriod"/>
              <a:defRPr/>
            </a:pPr>
            <a:r>
              <a:rPr lang="en-US" sz="2000" b="1" kern="0" smtClean="0">
                <a:solidFill>
                  <a:srgbClr val="0000FF"/>
                </a:solidFill>
                <a:latin typeface="Arial" charset="0"/>
              </a:rPr>
              <a:t>Đối </a:t>
            </a:r>
            <a:r>
              <a:rPr lang="en-US" sz="2000" b="1" kern="0">
                <a:solidFill>
                  <a:srgbClr val="0000FF"/>
                </a:solidFill>
                <a:latin typeface="Arial" charset="0"/>
              </a:rPr>
              <a:t>với người ra nước ngoài để định cư phải nộp thêm bản sao giấy xác nhận của cơ quan có thẩm quyền về việc thôi quốc tịch Việt </a:t>
            </a:r>
            <a:r>
              <a:rPr lang="en-US" sz="2000" b="1" kern="0" smtClean="0">
                <a:solidFill>
                  <a:srgbClr val="0000FF"/>
                </a:solidFill>
                <a:latin typeface="Arial" charset="0"/>
              </a:rPr>
              <a:t>Nam……..</a:t>
            </a:r>
          </a:p>
          <a:p>
            <a:pPr indent="-457200" algn="just" eaLnBrk="1" hangingPunct="1">
              <a:lnSpc>
                <a:spcPct val="103000"/>
              </a:lnSpc>
              <a:spcBef>
                <a:spcPts val="600"/>
              </a:spcBef>
              <a:spcAft>
                <a:spcPts val="0"/>
              </a:spcAft>
              <a:buClr>
                <a:srgbClr val="FF0000"/>
              </a:buClr>
              <a:buFont typeface="+mj-lt"/>
              <a:buAutoNum type="arabicPeriod"/>
              <a:defRPr/>
            </a:pPr>
            <a:r>
              <a:rPr lang="en-US" sz="2000" b="1" kern="0" smtClean="0">
                <a:solidFill>
                  <a:srgbClr val="0000FF"/>
                </a:solidFill>
                <a:latin typeface="Arial" charset="0"/>
              </a:rPr>
              <a:t>Trích </a:t>
            </a:r>
            <a:r>
              <a:rPr lang="en-US" sz="2000" b="1" kern="0">
                <a:solidFill>
                  <a:srgbClr val="0000FF"/>
                </a:solidFill>
                <a:latin typeface="Arial" charset="0"/>
              </a:rPr>
              <a:t>sao hồ sơ bệnh án trong trường hợp quy định tại điểm c khoản 1 Điều 60 và điểm c khoản 1 Điều 77 của Luật </a:t>
            </a:r>
            <a:r>
              <a:rPr lang="en-US" sz="2000" b="1" kern="0" smtClean="0">
                <a:solidFill>
                  <a:srgbClr val="0000FF"/>
                </a:solidFill>
                <a:latin typeface="Arial" charset="0"/>
              </a:rPr>
              <a:t>này.</a:t>
            </a:r>
          </a:p>
          <a:p>
            <a:pPr indent="-457200" algn="just" eaLnBrk="1" hangingPunct="1">
              <a:lnSpc>
                <a:spcPct val="103000"/>
              </a:lnSpc>
              <a:spcBef>
                <a:spcPts val="600"/>
              </a:spcBef>
              <a:spcAft>
                <a:spcPts val="0"/>
              </a:spcAft>
              <a:buClr>
                <a:srgbClr val="FF0000"/>
              </a:buClr>
              <a:buFont typeface="+mj-lt"/>
              <a:buAutoNum type="arabicPeriod"/>
              <a:defRPr/>
            </a:pPr>
            <a:r>
              <a:rPr lang="en-US" sz="2000" b="1" kern="0" smtClean="0">
                <a:solidFill>
                  <a:srgbClr val="0000FF"/>
                </a:solidFill>
                <a:latin typeface="Arial" charset="0"/>
              </a:rPr>
              <a:t>Đối </a:t>
            </a:r>
            <a:r>
              <a:rPr lang="en-US" sz="2000" b="1" kern="0">
                <a:solidFill>
                  <a:srgbClr val="0000FF"/>
                </a:solidFill>
                <a:latin typeface="Arial" charset="0"/>
              </a:rPr>
              <a:t>với người lao động quy định tại Điều 65 và khoản 5 Điều 77 của Luật này thì hồ sơ hưởng trợ cấp một lần được thực hiện theo quy định tại khoản 2 và khoản 3 Điều này</a:t>
            </a:r>
            <a:r>
              <a:rPr lang="en-US" sz="2000" b="1" kern="0" smtClean="0">
                <a:solidFill>
                  <a:srgbClr val="0000FF"/>
                </a:solidFill>
                <a:latin typeface="Arial" charset="0"/>
              </a:rPr>
              <a:t>.</a:t>
            </a:r>
            <a:endParaRPr lang="en-US" sz="2000" b="1" kern="0">
              <a:solidFill>
                <a:srgbClr val="0000FF"/>
              </a:solidFill>
              <a:latin typeface="Arial" charset="0"/>
            </a:endParaRPr>
          </a:p>
        </p:txBody>
      </p:sp>
      <p:sp>
        <p:nvSpPr>
          <p:cNvPr id="9" name="Title 1"/>
          <p:cNvSpPr>
            <a:spLocks noGrp="1"/>
          </p:cNvSpPr>
          <p:nvPr>
            <p:ph type="title"/>
          </p:nvPr>
        </p:nvSpPr>
        <p:spPr>
          <a:xfrm>
            <a:off x="234950" y="152400"/>
            <a:ext cx="8680450" cy="914400"/>
          </a:xfrm>
        </p:spPr>
        <p:txBody>
          <a:bodyPr anchor="ctr"/>
          <a:lstStyle/>
          <a:p>
            <a:pPr algn="ctr"/>
            <a:r>
              <a:rPr lang="en-US" sz="2500" b="1">
                <a:solidFill>
                  <a:srgbClr val="FF0000"/>
                </a:solidFill>
                <a:latin typeface="Arial" panose="020B0604020202020204" pitchFamily="34" charset="0"/>
                <a:cs typeface="Arial" panose="020B0604020202020204" pitchFamily="34" charset="0"/>
              </a:rPr>
              <a:t>CHƯƠNG VII. TRÌNH TỰ, THỦ TỤC THỰC HIỆN </a:t>
            </a:r>
            <a:r>
              <a:rPr lang="en-US" sz="2500" b="1" smtClean="0">
                <a:solidFill>
                  <a:srgbClr val="FF0000"/>
                </a:solidFill>
                <a:latin typeface="Arial" panose="020B0604020202020204" pitchFamily="34" charset="0"/>
                <a:cs typeface="Arial" panose="020B0604020202020204" pitchFamily="34" charset="0"/>
              </a:rPr>
              <a:t>BHXH</a:t>
            </a:r>
            <a:endParaRPr lang="en-US" sz="2500" b="1">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876" y="1672731"/>
            <a:ext cx="6556248" cy="1527669"/>
          </a:xfrm>
          <a:prstGeom prst="rect">
            <a:avLst/>
          </a:prstGeom>
        </p:spPr>
      </p:pic>
    </p:spTree>
    <p:extLst>
      <p:ext uri="{BB962C8B-B14F-4D97-AF65-F5344CB8AC3E}">
        <p14:creationId xmlns:p14="http://schemas.microsoft.com/office/powerpoint/2010/main" val="20341891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800"/>
              </a:spcBef>
              <a:spcAft>
                <a:spcPts val="0"/>
              </a:spcAft>
              <a:buClr>
                <a:srgbClr val="FF0000"/>
              </a:buClr>
              <a:buFont typeface="Wingdings" pitchFamily="2" charset="2"/>
              <a:buChar char="v"/>
              <a:defRPr/>
            </a:pPr>
            <a:r>
              <a:rPr lang="en-US" sz="2000" b="1" kern="0" smtClean="0">
                <a:solidFill>
                  <a:srgbClr val="0000FF"/>
                </a:solidFill>
                <a:latin typeface="Arial" charset="0"/>
              </a:rPr>
              <a:t>Điều </a:t>
            </a:r>
            <a:r>
              <a:rPr lang="en-US" sz="2000" b="1" kern="0">
                <a:solidFill>
                  <a:srgbClr val="0000FF"/>
                </a:solidFill>
                <a:latin typeface="Arial" charset="0"/>
              </a:rPr>
              <a:t>110. Giải quyết hưởng lương hưu, bảo hiểm xã hội một lần</a:t>
            </a:r>
          </a:p>
          <a:p>
            <a:pPr indent="-457200" algn="just" eaLnBrk="1" hangingPunct="1">
              <a:lnSpc>
                <a:spcPct val="110000"/>
              </a:lnSpc>
              <a:spcBef>
                <a:spcPts val="800"/>
              </a:spcBef>
              <a:spcAft>
                <a:spcPts val="0"/>
              </a:spcAft>
              <a:buClr>
                <a:srgbClr val="FF0000"/>
              </a:buClr>
              <a:buFont typeface="Wingdings" pitchFamily="2" charset="2"/>
              <a:buChar char="v"/>
              <a:defRPr/>
            </a:pPr>
            <a:r>
              <a:rPr lang="en-US" sz="2000" b="1" kern="0">
                <a:solidFill>
                  <a:srgbClr val="0000FF"/>
                </a:solidFill>
                <a:latin typeface="Arial" charset="0"/>
              </a:rPr>
              <a:t>Điều 111. Hồ sơ hưởng chế độ tử </a:t>
            </a:r>
            <a:r>
              <a:rPr lang="en-US" sz="2000" b="1" kern="0" smtClean="0">
                <a:solidFill>
                  <a:srgbClr val="0000FF"/>
                </a:solidFill>
                <a:latin typeface="Arial" charset="0"/>
              </a:rPr>
              <a:t>tuất</a:t>
            </a:r>
          </a:p>
          <a:p>
            <a:pPr indent="-457200" algn="just" eaLnBrk="1" hangingPunct="1">
              <a:lnSpc>
                <a:spcPct val="110000"/>
              </a:lnSpc>
              <a:spcBef>
                <a:spcPts val="800"/>
              </a:spcBef>
              <a:spcAft>
                <a:spcPts val="0"/>
              </a:spcAft>
              <a:buClr>
                <a:srgbClr val="FF0000"/>
              </a:buClr>
              <a:buFont typeface="Wingdings" pitchFamily="2" charset="2"/>
              <a:buChar char="v"/>
              <a:defRPr/>
            </a:pPr>
            <a:endParaRPr lang="en-US" sz="20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Wingdings" pitchFamily="2" charset="2"/>
              <a:buChar char="v"/>
              <a:defRPr/>
            </a:pPr>
            <a:endParaRPr lang="en-US" sz="20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Wingdings" pitchFamily="2" charset="2"/>
              <a:buChar char="v"/>
              <a:defRPr/>
            </a:pPr>
            <a:r>
              <a:rPr lang="en-US" sz="2000" b="1" kern="0" smtClean="0">
                <a:solidFill>
                  <a:srgbClr val="0000FF"/>
                </a:solidFill>
                <a:latin typeface="Arial" charset="0"/>
              </a:rPr>
              <a:t>Điều </a:t>
            </a:r>
            <a:r>
              <a:rPr lang="en-US" sz="2000" b="1" kern="0">
                <a:solidFill>
                  <a:srgbClr val="0000FF"/>
                </a:solidFill>
                <a:latin typeface="Arial" charset="0"/>
              </a:rPr>
              <a:t>112. Giải quyết hưởng chế độ tử </a:t>
            </a:r>
            <a:r>
              <a:rPr lang="en-US" sz="2000" b="1" kern="0" smtClean="0">
                <a:solidFill>
                  <a:srgbClr val="0000FF"/>
                </a:solidFill>
                <a:latin typeface="Arial" charset="0"/>
              </a:rPr>
              <a:t>tuất</a:t>
            </a:r>
          </a:p>
          <a:p>
            <a:pPr indent="-457200" algn="just" eaLnBrk="1" hangingPunct="1">
              <a:lnSpc>
                <a:spcPct val="110000"/>
              </a:lnSpc>
              <a:spcBef>
                <a:spcPts val="800"/>
              </a:spcBef>
              <a:spcAft>
                <a:spcPts val="0"/>
              </a:spcAft>
              <a:buClr>
                <a:srgbClr val="FF0000"/>
              </a:buClr>
              <a:buFont typeface="Wingdings" pitchFamily="2" charset="2"/>
              <a:buChar char="v"/>
              <a:defRPr/>
            </a:pPr>
            <a:r>
              <a:rPr lang="en-US" sz="2000" b="1" kern="0" smtClean="0">
                <a:solidFill>
                  <a:srgbClr val="0000FF"/>
                </a:solidFill>
                <a:latin typeface="Arial" charset="0"/>
              </a:rPr>
              <a:t>Điều </a:t>
            </a:r>
            <a:r>
              <a:rPr lang="en-US" sz="2000" b="1" kern="0">
                <a:solidFill>
                  <a:srgbClr val="0000FF"/>
                </a:solidFill>
                <a:latin typeface="Arial" charset="0"/>
              </a:rPr>
              <a:t>115. Chuyển nơi hưởng lương hưu, trợ cấp bảo hiểm xã </a:t>
            </a:r>
            <a:r>
              <a:rPr lang="en-US" sz="2000" b="1" kern="0" smtClean="0">
                <a:solidFill>
                  <a:srgbClr val="0000FF"/>
                </a:solidFill>
                <a:latin typeface="Arial" charset="0"/>
              </a:rPr>
              <a:t>hội</a:t>
            </a:r>
          </a:p>
          <a:p>
            <a:pPr indent="-457200" algn="just" eaLnBrk="1" hangingPunct="1">
              <a:lnSpc>
                <a:spcPct val="110000"/>
              </a:lnSpc>
              <a:spcBef>
                <a:spcPts val="600"/>
              </a:spcBef>
              <a:spcAft>
                <a:spcPts val="0"/>
              </a:spcAft>
              <a:buClr>
                <a:srgbClr val="FF0000"/>
              </a:buClr>
              <a:buFont typeface="+mj-lt"/>
              <a:buAutoNum type="arabicPeriod" startAt="4"/>
              <a:defRPr/>
            </a:pPr>
            <a:endParaRPr lang="en-US" sz="1900" b="1" kern="0" smtClean="0">
              <a:solidFill>
                <a:srgbClr val="0000FF"/>
              </a:solidFill>
              <a:latin typeface="Arial" charset="0"/>
            </a:endParaRPr>
          </a:p>
          <a:p>
            <a:pPr indent="-457200" algn="just" eaLnBrk="1" hangingPunct="1">
              <a:lnSpc>
                <a:spcPct val="110000"/>
              </a:lnSpc>
              <a:spcBef>
                <a:spcPts val="600"/>
              </a:spcBef>
              <a:spcAft>
                <a:spcPts val="0"/>
              </a:spcAft>
              <a:buClr>
                <a:srgbClr val="FF0000"/>
              </a:buClr>
              <a:buFont typeface="+mj-lt"/>
              <a:buAutoNum type="arabicPeriod" startAt="4"/>
              <a:defRPr/>
            </a:pPr>
            <a:endParaRPr lang="en-US" sz="19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Wingdings" pitchFamily="2" charset="2"/>
              <a:buChar char="v"/>
              <a:defRPr/>
            </a:pPr>
            <a:r>
              <a:rPr lang="en-US" sz="2000" b="1" strike="sngStrike" kern="0" smtClean="0">
                <a:solidFill>
                  <a:srgbClr val="C00000"/>
                </a:solidFill>
                <a:latin typeface="Arial" charset="0"/>
              </a:rPr>
              <a:t>Điều </a:t>
            </a:r>
            <a:r>
              <a:rPr lang="en-US" sz="2000" b="1" strike="sngStrike" kern="0">
                <a:solidFill>
                  <a:srgbClr val="C00000"/>
                </a:solidFill>
                <a:latin typeface="Arial" charset="0"/>
              </a:rPr>
              <a:t>116. Giải quyết hưởng chế độ bảo hiểm xã hội chậm so với thời hạn quy </a:t>
            </a:r>
            <a:r>
              <a:rPr lang="en-US" sz="2000" b="1" strike="sngStrike" kern="0" smtClean="0">
                <a:solidFill>
                  <a:srgbClr val="C00000"/>
                </a:solidFill>
                <a:latin typeface="Arial" charset="0"/>
              </a:rPr>
              <a:t>định</a:t>
            </a:r>
          </a:p>
          <a:p>
            <a:pPr indent="-457200" algn="just" eaLnBrk="1" hangingPunct="1">
              <a:lnSpc>
                <a:spcPct val="110000"/>
              </a:lnSpc>
              <a:spcBef>
                <a:spcPts val="800"/>
              </a:spcBef>
              <a:spcAft>
                <a:spcPts val="0"/>
              </a:spcAft>
              <a:buClr>
                <a:srgbClr val="FF0000"/>
              </a:buClr>
              <a:buFont typeface="Wingdings" pitchFamily="2" charset="2"/>
              <a:buChar char="v"/>
              <a:defRPr/>
            </a:pPr>
            <a:r>
              <a:rPr lang="en-US" sz="2000" b="1" strike="sngStrike" kern="0" smtClean="0">
                <a:solidFill>
                  <a:srgbClr val="C00000"/>
                </a:solidFill>
                <a:latin typeface="Arial" charset="0"/>
              </a:rPr>
              <a:t>Điều </a:t>
            </a:r>
            <a:r>
              <a:rPr lang="en-US" sz="2000" b="1" strike="sngStrike" kern="0">
                <a:solidFill>
                  <a:srgbClr val="C00000"/>
                </a:solidFill>
                <a:latin typeface="Arial" charset="0"/>
              </a:rPr>
              <a:t>117. Hồ sơ, trình tự khám giám định mức suy giảm khả năng lao động để giải quyết chế độ bảo hiểm xã </a:t>
            </a:r>
            <a:r>
              <a:rPr lang="en-US" sz="2000" b="1" strike="sngStrike" kern="0" smtClean="0">
                <a:solidFill>
                  <a:srgbClr val="C00000"/>
                </a:solidFill>
                <a:latin typeface="Arial" charset="0"/>
              </a:rPr>
              <a:t>hội</a:t>
            </a:r>
          </a:p>
          <a:p>
            <a:pPr marL="114300" indent="0" algn="just" eaLnBrk="1" hangingPunct="1">
              <a:lnSpc>
                <a:spcPct val="110000"/>
              </a:lnSpc>
              <a:spcBef>
                <a:spcPts val="800"/>
              </a:spcBef>
              <a:spcAft>
                <a:spcPts val="0"/>
              </a:spcAft>
              <a:buClr>
                <a:srgbClr val="FF0000"/>
              </a:buClr>
              <a:buNone/>
              <a:defRPr/>
            </a:pPr>
            <a:endParaRPr lang="en-US" sz="2000" b="1" strike="sngStrike" kern="0">
              <a:solidFill>
                <a:srgbClr val="C00000"/>
              </a:solidFill>
              <a:latin typeface="Arial" charset="0"/>
            </a:endParaRPr>
          </a:p>
        </p:txBody>
      </p:sp>
      <p:sp>
        <p:nvSpPr>
          <p:cNvPr id="9" name="Title 1"/>
          <p:cNvSpPr>
            <a:spLocks noGrp="1"/>
          </p:cNvSpPr>
          <p:nvPr>
            <p:ph type="title"/>
          </p:nvPr>
        </p:nvSpPr>
        <p:spPr>
          <a:xfrm>
            <a:off x="234950" y="152400"/>
            <a:ext cx="8680450" cy="914400"/>
          </a:xfrm>
        </p:spPr>
        <p:txBody>
          <a:bodyPr anchor="ctr"/>
          <a:lstStyle/>
          <a:p>
            <a:pPr algn="ctr"/>
            <a:r>
              <a:rPr lang="en-US" sz="2500" b="1">
                <a:solidFill>
                  <a:srgbClr val="FF0000"/>
                </a:solidFill>
                <a:latin typeface="Arial" panose="020B0604020202020204" pitchFamily="34" charset="0"/>
                <a:cs typeface="Arial" panose="020B0604020202020204" pitchFamily="34" charset="0"/>
              </a:rPr>
              <a:t>CHƯƠNG VII. TRÌNH TỰ, THỦ TỤC THỰC HIỆN </a:t>
            </a:r>
            <a:r>
              <a:rPr lang="en-US" sz="2500" b="1" smtClean="0">
                <a:solidFill>
                  <a:srgbClr val="FF0000"/>
                </a:solidFill>
                <a:latin typeface="Arial" panose="020B0604020202020204" pitchFamily="34" charset="0"/>
                <a:cs typeface="Arial" panose="020B0604020202020204" pitchFamily="34" charset="0"/>
              </a:rPr>
              <a:t>BHXH</a:t>
            </a:r>
            <a:endParaRPr lang="en-US" sz="2500" b="1">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876" y="2118117"/>
            <a:ext cx="6556248" cy="76383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876" y="3843421"/>
            <a:ext cx="6556248" cy="76383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3876" y="6195276"/>
            <a:ext cx="6556248" cy="572876"/>
          </a:xfrm>
          <a:prstGeom prst="rect">
            <a:avLst/>
          </a:prstGeom>
        </p:spPr>
      </p:pic>
    </p:spTree>
    <p:extLst>
      <p:ext uri="{BB962C8B-B14F-4D97-AF65-F5344CB8AC3E}">
        <p14:creationId xmlns:p14="http://schemas.microsoft.com/office/powerpoint/2010/main" val="1946169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3000"/>
              </a:lnSpc>
              <a:spcBef>
                <a:spcPts val="600"/>
              </a:spcBef>
              <a:spcAft>
                <a:spcPts val="0"/>
              </a:spcAft>
              <a:buClr>
                <a:srgbClr val="FF0000"/>
              </a:buClr>
              <a:buFont typeface="+mj-lt"/>
              <a:buAutoNum type="arabicPeriod"/>
              <a:defRPr/>
            </a:pPr>
            <a:endParaRPr lang="en-US" sz="1900" b="1" kern="0">
              <a:solidFill>
                <a:srgbClr val="0000FF"/>
              </a:solidFill>
              <a:latin typeface="Arial" charset="0"/>
            </a:endParaRPr>
          </a:p>
          <a:p>
            <a:pPr indent="-457200" algn="just" eaLnBrk="1" hangingPunct="1">
              <a:lnSpc>
                <a:spcPct val="103000"/>
              </a:lnSpc>
              <a:spcBef>
                <a:spcPts val="600"/>
              </a:spcBef>
              <a:spcAft>
                <a:spcPts val="0"/>
              </a:spcAft>
              <a:buClr>
                <a:srgbClr val="FF0000"/>
              </a:buClr>
              <a:buFont typeface="+mj-lt"/>
              <a:buAutoNum type="arabicPeriod"/>
              <a:defRPr/>
            </a:pPr>
            <a:endParaRPr lang="en-US" sz="1900" b="1" kern="0">
              <a:solidFill>
                <a:srgbClr val="0000FF"/>
              </a:solidFill>
              <a:latin typeface="Arial" charset="0"/>
            </a:endParaRPr>
          </a:p>
        </p:txBody>
      </p:sp>
      <p:sp>
        <p:nvSpPr>
          <p:cNvPr id="9" name="Title 1"/>
          <p:cNvSpPr>
            <a:spLocks noGrp="1"/>
          </p:cNvSpPr>
          <p:nvPr>
            <p:ph type="title"/>
          </p:nvPr>
        </p:nvSpPr>
        <p:spPr>
          <a:xfrm>
            <a:off x="234950" y="152400"/>
            <a:ext cx="8680450" cy="914400"/>
          </a:xfrm>
        </p:spPr>
        <p:txBody>
          <a:bodyPr anchor="ctr"/>
          <a:lstStyle/>
          <a:p>
            <a:pPr algn="ctr"/>
            <a:r>
              <a:rPr lang="en-US" sz="2400" b="1">
                <a:solidFill>
                  <a:srgbClr val="FF0000"/>
                </a:solidFill>
                <a:latin typeface="Arial" panose="020B0604020202020204" pitchFamily="34" charset="0"/>
                <a:cs typeface="Arial" panose="020B0604020202020204" pitchFamily="34" charset="0"/>
              </a:rPr>
              <a:t>CHƯƠNG VIII. KHIẾU NẠI, TỐ CÁO VÀ XỬ LÝ VI PHẠM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en-US" sz="2400" b="1" smtClean="0">
                <a:solidFill>
                  <a:srgbClr val="FF0000"/>
                </a:solidFill>
                <a:latin typeface="Arial" panose="020B0604020202020204" pitchFamily="34" charset="0"/>
                <a:cs typeface="Arial" panose="020B0604020202020204" pitchFamily="34" charset="0"/>
              </a:rPr>
              <a:t>VỀ </a:t>
            </a:r>
            <a:r>
              <a:rPr lang="en-US" sz="2400" b="1">
                <a:solidFill>
                  <a:srgbClr val="FF0000"/>
                </a:solidFill>
                <a:latin typeface="Arial" panose="020B0604020202020204" pitchFamily="34" charset="0"/>
                <a:cs typeface="Arial" panose="020B0604020202020204" pitchFamily="34" charset="0"/>
              </a:rPr>
              <a:t>BẢO HIỂM XÃ HỘI</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600200"/>
            <a:ext cx="8534400" cy="994300"/>
          </a:xfrm>
          <a:prstGeom prst="rect">
            <a:avLst/>
          </a:prstGeom>
        </p:spPr>
      </p:pic>
    </p:spTree>
    <p:extLst>
      <p:ext uri="{BB962C8B-B14F-4D97-AF65-F5344CB8AC3E}">
        <p14:creationId xmlns:p14="http://schemas.microsoft.com/office/powerpoint/2010/main" val="16103331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34950" y="152400"/>
            <a:ext cx="8680450" cy="914400"/>
          </a:xfrm>
        </p:spPr>
        <p:txBody>
          <a:bodyPr anchor="ctr"/>
          <a:lstStyle/>
          <a:p>
            <a:pPr algn="ctr"/>
            <a:r>
              <a:rPr lang="en-US" sz="2400" b="1">
                <a:solidFill>
                  <a:srgbClr val="FF0000"/>
                </a:solidFill>
                <a:latin typeface="Arial" panose="020B0604020202020204" pitchFamily="34" charset="0"/>
                <a:cs typeface="Arial" panose="020B0604020202020204" pitchFamily="34" charset="0"/>
              </a:rPr>
              <a:t>CHƯƠNG </a:t>
            </a:r>
            <a:r>
              <a:rPr lang="en-US" sz="2400" b="1" smtClean="0">
                <a:solidFill>
                  <a:srgbClr val="FF0000"/>
                </a:solidFill>
                <a:latin typeface="Arial" panose="020B0604020202020204" pitchFamily="34" charset="0"/>
                <a:cs typeface="Arial" panose="020B0604020202020204" pitchFamily="34" charset="0"/>
              </a:rPr>
              <a:t>IX. ĐIỀU </a:t>
            </a:r>
            <a:r>
              <a:rPr lang="en-US" sz="2400" b="1">
                <a:solidFill>
                  <a:srgbClr val="FF0000"/>
                </a:solidFill>
                <a:latin typeface="Arial" panose="020B0604020202020204" pitchFamily="34" charset="0"/>
                <a:cs typeface="Arial" panose="020B0604020202020204" pitchFamily="34" charset="0"/>
              </a:rPr>
              <a:t>KHOẢN THI HÀNH</a:t>
            </a:r>
          </a:p>
        </p:txBody>
      </p:sp>
      <p:sp>
        <p:nvSpPr>
          <p:cNvPr id="6"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2000"/>
              </a:lnSpc>
              <a:spcBef>
                <a:spcPts val="1200"/>
              </a:spcBef>
              <a:spcAft>
                <a:spcPts val="0"/>
              </a:spcAft>
              <a:buClr>
                <a:srgbClr val="FF0000"/>
              </a:buClr>
              <a:buFont typeface="Wingdings" pitchFamily="2" charset="2"/>
              <a:buChar char="v"/>
              <a:defRPr/>
            </a:pPr>
            <a:r>
              <a:rPr lang="en-US" sz="2000" b="1" kern="0">
                <a:solidFill>
                  <a:srgbClr val="FF0000"/>
                </a:solidFill>
                <a:latin typeface="Arial" charset="0"/>
              </a:rPr>
              <a:t>Điều 123. Quy định chuyển tiếp</a:t>
            </a:r>
          </a:p>
          <a:p>
            <a:pPr indent="-457200" algn="just" eaLnBrk="1" hangingPunct="1">
              <a:lnSpc>
                <a:spcPct val="112000"/>
              </a:lnSpc>
              <a:spcBef>
                <a:spcPts val="1200"/>
              </a:spcBef>
              <a:spcAft>
                <a:spcPts val="0"/>
              </a:spcAft>
              <a:buClr>
                <a:srgbClr val="FF0000"/>
              </a:buClr>
              <a:buFont typeface="+mj-lt"/>
              <a:buAutoNum type="arabicPeriod"/>
              <a:defRPr/>
            </a:pPr>
            <a:r>
              <a:rPr lang="en-US" sz="2000" b="1" kern="0" smtClean="0">
                <a:solidFill>
                  <a:srgbClr val="0000FF"/>
                </a:solidFill>
                <a:latin typeface="Arial" charset="0"/>
              </a:rPr>
              <a:t>Các </a:t>
            </a:r>
            <a:r>
              <a:rPr lang="en-US" sz="2000" b="1" kern="0">
                <a:solidFill>
                  <a:srgbClr val="0000FF"/>
                </a:solidFill>
                <a:latin typeface="Arial" charset="0"/>
              </a:rPr>
              <a:t>quy định của Luật này được áp dụng đối với người đã tham gia </a:t>
            </a:r>
            <a:r>
              <a:rPr lang="en-US" sz="2000" b="1" kern="0" smtClean="0">
                <a:solidFill>
                  <a:srgbClr val="0000FF"/>
                </a:solidFill>
                <a:latin typeface="Arial" charset="0"/>
              </a:rPr>
              <a:t>BHXH từ </a:t>
            </a:r>
            <a:r>
              <a:rPr lang="en-US" sz="2000" b="1" kern="0">
                <a:solidFill>
                  <a:srgbClr val="0000FF"/>
                </a:solidFill>
                <a:latin typeface="Arial" charset="0"/>
              </a:rPr>
              <a:t>trước ngày Luật này có hiệu </a:t>
            </a:r>
            <a:r>
              <a:rPr lang="en-US" sz="2000" b="1" kern="0" smtClean="0">
                <a:solidFill>
                  <a:srgbClr val="0000FF"/>
                </a:solidFill>
                <a:latin typeface="Arial" charset="0"/>
              </a:rPr>
              <a:t>lực.</a:t>
            </a:r>
          </a:p>
          <a:p>
            <a:pPr indent="-457200" algn="just" eaLnBrk="1" hangingPunct="1">
              <a:lnSpc>
                <a:spcPct val="112000"/>
              </a:lnSpc>
              <a:spcBef>
                <a:spcPts val="1200"/>
              </a:spcBef>
              <a:spcAft>
                <a:spcPts val="0"/>
              </a:spcAft>
              <a:buClr>
                <a:srgbClr val="FF0000"/>
              </a:buClr>
              <a:buFont typeface="+mj-lt"/>
              <a:buAutoNum type="arabicPeriod"/>
              <a:defRPr/>
            </a:pPr>
            <a:r>
              <a:rPr lang="en-US" sz="2000" b="1" kern="0" smtClean="0">
                <a:solidFill>
                  <a:srgbClr val="0000FF"/>
                </a:solidFill>
                <a:latin typeface="Arial" charset="0"/>
              </a:rPr>
              <a:t>Người </a:t>
            </a:r>
            <a:r>
              <a:rPr lang="en-US" sz="2000" b="1" kern="0">
                <a:solidFill>
                  <a:srgbClr val="0000FF"/>
                </a:solidFill>
                <a:latin typeface="Arial" charset="0"/>
              </a:rPr>
              <a:t>đang hưởng lương hưu trước ngày </a:t>
            </a:r>
            <a:r>
              <a:rPr lang="en-US" sz="2000" b="1" kern="0" smtClean="0">
                <a:solidFill>
                  <a:srgbClr val="0000FF"/>
                </a:solidFill>
                <a:latin typeface="Arial" charset="0"/>
              </a:rPr>
              <a:t>01-01-1994</a:t>
            </a:r>
            <a:r>
              <a:rPr lang="en-US" sz="2000" b="1" kern="0">
                <a:solidFill>
                  <a:srgbClr val="0000FF"/>
                </a:solidFill>
                <a:latin typeface="Arial" charset="0"/>
              </a:rPr>
              <a:t>, người đang hưởng lương hưu, trợ cấp mất sức lao động, tai nạn lao động, bệnh nghề nghiệp, tiền tuất hằng tháng, trợ cấp hằng tháng đối với cán bộ xã, phường, thị trấn đã nghỉ việc, người đã hết thời hạn hưởng trợ cấp hiện đang hưởng trợ cấp hằng tháng và người bị đình chỉ hưởng </a:t>
            </a:r>
            <a:r>
              <a:rPr lang="en-US" sz="2000" b="1" kern="0" smtClean="0">
                <a:solidFill>
                  <a:srgbClr val="0000FF"/>
                </a:solidFill>
                <a:latin typeface="Arial" charset="0"/>
              </a:rPr>
              <a:t>BHXH do </a:t>
            </a:r>
            <a:r>
              <a:rPr lang="en-US" sz="2000" b="1" kern="0">
                <a:solidFill>
                  <a:srgbClr val="0000FF"/>
                </a:solidFill>
                <a:latin typeface="Arial" charset="0"/>
              </a:rPr>
              <a:t>vi phạm pháp luật trước ngày Luật này có hiệu lực thì vẫn thực hiện theo các quy định trước đây và được điều chỉnh mức hưởng</a:t>
            </a:r>
            <a:r>
              <a:rPr lang="en-US" sz="2000" b="1" kern="0" smtClean="0">
                <a:solidFill>
                  <a:srgbClr val="0000FF"/>
                </a:solidFill>
                <a:latin typeface="Arial" charset="0"/>
              </a:rPr>
              <a:t>.</a:t>
            </a:r>
            <a:endParaRPr lang="en-US" sz="2000" b="1" strike="sngStrike" kern="0">
              <a:solidFill>
                <a:srgbClr val="C00000"/>
              </a:solidFill>
              <a:latin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080" y="5410200"/>
            <a:ext cx="8371840" cy="1219200"/>
          </a:xfrm>
          <a:prstGeom prst="rect">
            <a:avLst/>
          </a:prstGeom>
        </p:spPr>
      </p:pic>
    </p:spTree>
    <p:extLst>
      <p:ext uri="{BB962C8B-B14F-4D97-AF65-F5344CB8AC3E}">
        <p14:creationId xmlns:p14="http://schemas.microsoft.com/office/powerpoint/2010/main" val="15184335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34950" y="152400"/>
            <a:ext cx="8680450" cy="914400"/>
          </a:xfrm>
        </p:spPr>
        <p:txBody>
          <a:bodyPr anchor="ctr"/>
          <a:lstStyle/>
          <a:p>
            <a:pPr algn="ctr"/>
            <a:r>
              <a:rPr lang="vi-VN" sz="2400" b="1" smtClean="0">
                <a:solidFill>
                  <a:srgbClr val="FF0000"/>
                </a:solidFill>
                <a:latin typeface="Arial" panose="020B0604020202020204" pitchFamily="34" charset="0"/>
                <a:cs typeface="Arial" panose="020B0604020202020204" pitchFamily="34" charset="0"/>
              </a:rPr>
              <a:t>Tham </a:t>
            </a:r>
            <a:r>
              <a:rPr lang="vi-VN" sz="2400" b="1">
                <a:solidFill>
                  <a:srgbClr val="FF0000"/>
                </a:solidFill>
                <a:latin typeface="Arial" panose="020B0604020202020204" pitchFamily="34" charset="0"/>
                <a:cs typeface="Arial" panose="020B0604020202020204" pitchFamily="34" charset="0"/>
              </a:rPr>
              <a:t>gia bảo hiểm xã hội có lợi hơn gửi tiết kiệm?</a:t>
            </a:r>
          </a:p>
        </p:txBody>
      </p:sp>
      <p:sp>
        <p:nvSpPr>
          <p:cNvPr id="6"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12000"/>
              </a:lnSpc>
              <a:spcBef>
                <a:spcPts val="1200"/>
              </a:spcBef>
              <a:spcAft>
                <a:spcPts val="0"/>
              </a:spcAft>
              <a:buClr>
                <a:srgbClr val="FF0000"/>
              </a:buClr>
              <a:buNone/>
              <a:defRPr/>
            </a:pPr>
            <a:r>
              <a:rPr lang="vi-VN" sz="2000" b="1" kern="0" smtClean="0">
                <a:solidFill>
                  <a:srgbClr val="0000FF"/>
                </a:solidFill>
                <a:latin typeface="Arial" charset="0"/>
              </a:rPr>
              <a:t>Để </a:t>
            </a:r>
            <a:r>
              <a:rPr lang="vi-VN" sz="2000" b="1" kern="0">
                <a:solidFill>
                  <a:srgbClr val="0000FF"/>
                </a:solidFill>
                <a:latin typeface="Arial" charset="0"/>
              </a:rPr>
              <a:t>so sánh lợi ích từ việc đầu tư khi tham gia BHXH tự nguyện so với việc gửi tiết kiệm của một người, ông Phạm Lương Sơn dẫn chứng bằng ví dụ với các giả định như sau</a:t>
            </a:r>
            <a:r>
              <a:rPr lang="vi-VN" sz="2000" b="1" kern="0" smtClean="0">
                <a:solidFill>
                  <a:srgbClr val="0000FF"/>
                </a:solidFill>
                <a:latin typeface="Arial" charset="0"/>
              </a:rPr>
              <a:t>:</a:t>
            </a:r>
            <a:endParaRPr lang="en-US" sz="2000" b="1" kern="0" smtClean="0">
              <a:solidFill>
                <a:srgbClr val="0000FF"/>
              </a:solidFill>
              <a:latin typeface="Arial" charset="0"/>
            </a:endParaRPr>
          </a:p>
          <a:p>
            <a:pPr indent="-457200" algn="just" eaLnBrk="1" hangingPunct="1">
              <a:lnSpc>
                <a:spcPct val="112000"/>
              </a:lnSpc>
              <a:spcBef>
                <a:spcPts val="1200"/>
              </a:spcBef>
              <a:spcAft>
                <a:spcPts val="0"/>
              </a:spcAft>
              <a:buClr>
                <a:srgbClr val="FF0000"/>
              </a:buClr>
              <a:buFont typeface="+mj-lt"/>
              <a:buAutoNum type="arabicPeriod"/>
              <a:defRPr/>
            </a:pPr>
            <a:r>
              <a:rPr lang="vi-VN" sz="2000" b="1" kern="0" smtClean="0">
                <a:solidFill>
                  <a:srgbClr val="0000FF"/>
                </a:solidFill>
                <a:latin typeface="Arial" charset="0"/>
              </a:rPr>
              <a:t>“</a:t>
            </a:r>
            <a:r>
              <a:rPr lang="vi-VN" sz="2000" b="1" kern="0">
                <a:solidFill>
                  <a:srgbClr val="FF0066"/>
                </a:solidFill>
                <a:latin typeface="Arial" charset="0"/>
              </a:rPr>
              <a:t>Đóng BHXH và gửi tiết kiệm 20 năm tính từ năm 2008</a:t>
            </a:r>
            <a:r>
              <a:rPr lang="vi-VN" sz="2000" b="1" kern="0">
                <a:solidFill>
                  <a:srgbClr val="0000FF"/>
                </a:solidFill>
                <a:latin typeface="Arial" charset="0"/>
              </a:rPr>
              <a:t> (năm 2008 là năm đầu tiên thực hiện BHXH tự nguyện); Số tiền gửi tiết kiệm bằng số tiền đóng BHXH duy trì trong suốt 20 năm và số tiền đóng BHXH được tính bằng tỷ lệ % theo quy định của từng thời kỳ tính trên số tiền người tham gia lựa chọn làm căn cứ đóng BHXH là </a:t>
            </a:r>
            <a:r>
              <a:rPr lang="vi-VN" sz="2000" b="1" kern="0">
                <a:solidFill>
                  <a:srgbClr val="FF0066"/>
                </a:solidFill>
                <a:latin typeface="Arial" charset="0"/>
              </a:rPr>
              <a:t>5.000.000 đồng</a:t>
            </a:r>
            <a:r>
              <a:rPr lang="vi-VN" sz="2000" b="1" kern="0" smtClean="0">
                <a:solidFill>
                  <a:srgbClr val="0000FF"/>
                </a:solidFill>
                <a:latin typeface="Arial" charset="0"/>
              </a:rPr>
              <a:t>”.</a:t>
            </a:r>
            <a:r>
              <a:rPr lang="en-US" sz="2000" b="1" kern="0" smtClean="0">
                <a:solidFill>
                  <a:srgbClr val="0000FF"/>
                </a:solidFill>
                <a:latin typeface="Arial" charset="0"/>
              </a:rPr>
              <a:t> </a:t>
            </a:r>
            <a:r>
              <a:rPr lang="vi-VN" sz="2000" b="1" kern="0" smtClean="0">
                <a:solidFill>
                  <a:srgbClr val="0000FF"/>
                </a:solidFill>
                <a:latin typeface="Arial" charset="0"/>
              </a:rPr>
              <a:t>Cụ thể:</a:t>
            </a:r>
            <a:endParaRPr lang="en-US" sz="2000" b="1" kern="0" smtClean="0">
              <a:solidFill>
                <a:srgbClr val="0000FF"/>
              </a:solidFill>
              <a:latin typeface="Arial" charset="0"/>
            </a:endParaRPr>
          </a:p>
          <a:p>
            <a:pPr indent="-457200" algn="just" eaLnBrk="1" hangingPunct="1">
              <a:lnSpc>
                <a:spcPct val="112000"/>
              </a:lnSpc>
              <a:spcBef>
                <a:spcPts val="1200"/>
              </a:spcBef>
              <a:spcAft>
                <a:spcPts val="0"/>
              </a:spcAft>
              <a:buClr>
                <a:srgbClr val="FF0000"/>
              </a:buClr>
              <a:buFont typeface="+mj-lt"/>
              <a:buAutoNum type="arabicPeriod"/>
              <a:defRPr/>
            </a:pPr>
            <a:r>
              <a:rPr lang="vi-VN" sz="2000" b="1" kern="0" smtClean="0">
                <a:solidFill>
                  <a:srgbClr val="FF0066"/>
                </a:solidFill>
                <a:latin typeface="Arial" charset="0"/>
              </a:rPr>
              <a:t>Về </a:t>
            </a:r>
            <a:r>
              <a:rPr lang="vi-VN" sz="2000" b="1" kern="0">
                <a:solidFill>
                  <a:srgbClr val="FF0066"/>
                </a:solidFill>
                <a:latin typeface="Arial" charset="0"/>
              </a:rPr>
              <a:t>mức đóng BHXH tự nguyện:</a:t>
            </a:r>
            <a:r>
              <a:rPr lang="vi-VN" sz="2000" b="1" kern="0">
                <a:solidFill>
                  <a:srgbClr val="0000FF"/>
                </a:solidFill>
                <a:latin typeface="Arial" charset="0"/>
              </a:rPr>
              <a:t> Năm 2008-2009: 800.000đ (bằng 16%); Năm 2010-2011: 900.000đ (bằng 18%); Năm 2012-2013: 1.000.000đ (bằng 20%); Năm 2014 trở đi: 1.100.000đ (bằng 22</a:t>
            </a:r>
            <a:r>
              <a:rPr lang="vi-VN" sz="2000" b="1" kern="0" smtClean="0">
                <a:solidFill>
                  <a:srgbClr val="0000FF"/>
                </a:solidFill>
                <a:latin typeface="Arial" charset="0"/>
              </a:rPr>
              <a:t>%).</a:t>
            </a:r>
            <a:endParaRPr lang="en-US" sz="2000" b="1" kern="0" smtClean="0">
              <a:solidFill>
                <a:srgbClr val="0000FF"/>
              </a:solidFill>
              <a:latin typeface="Arial" charset="0"/>
            </a:endParaRPr>
          </a:p>
          <a:p>
            <a:pPr indent="-457200" algn="just" eaLnBrk="1" hangingPunct="1">
              <a:lnSpc>
                <a:spcPct val="112000"/>
              </a:lnSpc>
              <a:spcBef>
                <a:spcPts val="1200"/>
              </a:spcBef>
              <a:spcAft>
                <a:spcPts val="0"/>
              </a:spcAft>
              <a:buClr>
                <a:srgbClr val="FF0000"/>
              </a:buClr>
              <a:buFont typeface="+mj-lt"/>
              <a:buAutoNum type="arabicPeriod"/>
              <a:defRPr/>
            </a:pPr>
            <a:r>
              <a:rPr lang="vi-VN" sz="2000" b="1" kern="0" smtClean="0">
                <a:solidFill>
                  <a:srgbClr val="FF0066"/>
                </a:solidFill>
                <a:latin typeface="Arial" charset="0"/>
              </a:rPr>
              <a:t>Lãi </a:t>
            </a:r>
            <a:r>
              <a:rPr lang="vi-VN" sz="2000" b="1" kern="0">
                <a:solidFill>
                  <a:srgbClr val="FF0066"/>
                </a:solidFill>
                <a:latin typeface="Arial" charset="0"/>
              </a:rPr>
              <a:t>suất tiết kiệm: </a:t>
            </a:r>
            <a:r>
              <a:rPr lang="vi-VN" sz="2000" b="1" kern="0">
                <a:solidFill>
                  <a:srgbClr val="0000FF"/>
                </a:solidFill>
                <a:latin typeface="Arial" charset="0"/>
              </a:rPr>
              <a:t>7%/năm, tính theo lãi gộp qua từng </a:t>
            </a:r>
            <a:r>
              <a:rPr lang="vi-VN" sz="2000" b="1" kern="0" smtClean="0">
                <a:solidFill>
                  <a:srgbClr val="0000FF"/>
                </a:solidFill>
                <a:latin typeface="Arial" charset="0"/>
              </a:rPr>
              <a:t>năm.</a:t>
            </a:r>
            <a:endParaRPr lang="en-US" sz="2000" b="1" kern="0">
              <a:solidFill>
                <a:srgbClr val="0000FF"/>
              </a:solidFill>
              <a:latin typeface="Arial" charset="0"/>
            </a:endParaRPr>
          </a:p>
        </p:txBody>
      </p:sp>
    </p:spTree>
    <p:extLst>
      <p:ext uri="{BB962C8B-B14F-4D97-AF65-F5344CB8AC3E}">
        <p14:creationId xmlns:p14="http://schemas.microsoft.com/office/powerpoint/2010/main" val="39384349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34950" y="152400"/>
            <a:ext cx="8680450" cy="914400"/>
          </a:xfrm>
        </p:spPr>
        <p:txBody>
          <a:bodyPr anchor="ctr"/>
          <a:lstStyle/>
          <a:p>
            <a:pPr algn="ctr"/>
            <a:r>
              <a:rPr lang="vi-VN" sz="2400" b="1" smtClean="0">
                <a:solidFill>
                  <a:srgbClr val="FF0000"/>
                </a:solidFill>
                <a:latin typeface="Arial" panose="020B0604020202020204" pitchFamily="34" charset="0"/>
                <a:cs typeface="Arial" panose="020B0604020202020204" pitchFamily="34" charset="0"/>
              </a:rPr>
              <a:t>Tham </a:t>
            </a:r>
            <a:r>
              <a:rPr lang="vi-VN" sz="2400" b="1">
                <a:solidFill>
                  <a:srgbClr val="FF0000"/>
                </a:solidFill>
                <a:latin typeface="Arial" panose="020B0604020202020204" pitchFamily="34" charset="0"/>
                <a:cs typeface="Arial" panose="020B0604020202020204" pitchFamily="34" charset="0"/>
              </a:rPr>
              <a:t>gia bảo hiểm xã hội có lợi hơn gửi tiết kiệm?</a:t>
            </a:r>
          </a:p>
        </p:txBody>
      </p:sp>
      <p:sp>
        <p:nvSpPr>
          <p:cNvPr id="6"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2000"/>
              </a:lnSpc>
              <a:spcBef>
                <a:spcPts val="1200"/>
              </a:spcBef>
              <a:spcAft>
                <a:spcPts val="0"/>
              </a:spcAft>
              <a:buClr>
                <a:srgbClr val="FF0000"/>
              </a:buClr>
              <a:buFont typeface="+mj-lt"/>
              <a:buAutoNum type="arabicPeriod" startAt="4"/>
              <a:defRPr/>
            </a:pPr>
            <a:r>
              <a:rPr lang="vi-VN" sz="2000" b="1" kern="0" smtClean="0">
                <a:solidFill>
                  <a:srgbClr val="0000FF"/>
                </a:solidFill>
                <a:latin typeface="Arial" charset="0"/>
              </a:rPr>
              <a:t>Chỉ </a:t>
            </a:r>
            <a:r>
              <a:rPr lang="vi-VN" sz="2000" b="1" kern="0">
                <a:solidFill>
                  <a:srgbClr val="0000FF"/>
                </a:solidFill>
                <a:latin typeface="Arial" charset="0"/>
              </a:rPr>
              <a:t>số điều chỉnh tiền đóng BHXH theo chỉ số giá tiêu dùng (CPI) 5%/năm tính từ năm t-1 (chỉ số CPI tăng bình quân 8,1%/năm, tính từ năm 2008 đến nay). Người tham gia hưởng lương hưu từ năm 2028 khi đủ 55 tuổi đối với nữ tỷ lệ % hưởng lương hưu theo quy định là 55% (nam giới đủ 60 tuổi, tỷ lệ là 45</a:t>
            </a:r>
            <a:r>
              <a:rPr lang="vi-VN" sz="2000" b="1" kern="0" smtClean="0">
                <a:solidFill>
                  <a:srgbClr val="0000FF"/>
                </a:solidFill>
                <a:latin typeface="Arial" charset="0"/>
              </a:rPr>
              <a:t>%);</a:t>
            </a:r>
            <a:endParaRPr lang="en-US" sz="2000" b="1" kern="0" smtClean="0">
              <a:solidFill>
                <a:srgbClr val="0000FF"/>
              </a:solidFill>
              <a:latin typeface="Arial" charset="0"/>
            </a:endParaRPr>
          </a:p>
          <a:p>
            <a:pPr indent="-457200" algn="just" eaLnBrk="1" hangingPunct="1">
              <a:lnSpc>
                <a:spcPct val="112000"/>
              </a:lnSpc>
              <a:spcBef>
                <a:spcPts val="1200"/>
              </a:spcBef>
              <a:spcAft>
                <a:spcPts val="0"/>
              </a:spcAft>
              <a:buClr>
                <a:srgbClr val="FF0000"/>
              </a:buClr>
              <a:buFont typeface="+mj-lt"/>
              <a:buAutoNum type="arabicPeriod" startAt="4"/>
              <a:defRPr/>
            </a:pPr>
            <a:r>
              <a:rPr lang="vi-VN" sz="2000" b="1" kern="0" smtClean="0">
                <a:solidFill>
                  <a:srgbClr val="0000FF"/>
                </a:solidFill>
                <a:latin typeface="Arial" charset="0"/>
              </a:rPr>
              <a:t>Mức </a:t>
            </a:r>
            <a:r>
              <a:rPr lang="vi-VN" sz="2000" b="1" kern="0">
                <a:solidFill>
                  <a:srgbClr val="0000FF"/>
                </a:solidFill>
                <a:latin typeface="Arial" charset="0"/>
              </a:rPr>
              <a:t>điều chỉnh lương hưu bình quân tăng: 7%/năm (lấy thấp hơn mức tăng thấp nhất kể từ năm 1993 đến năm 2017). Kỳ vọng sống sau tuổi nghỉ hưu là 20 năm; Mức lương cơ sở tại thời điểm năm 2048 là 10.000.000 đồng, tăng 8,27%/năm (từ năm 2008 đến tháng 6/2017 mức tăng lương cơ sở bình quân là 13,7%/năm);</a:t>
            </a:r>
            <a:endParaRPr lang="en-US" sz="2000" b="1" kern="0">
              <a:solidFill>
                <a:srgbClr val="0000FF"/>
              </a:solidFill>
              <a:latin typeface="Arial" charset="0"/>
            </a:endParaRPr>
          </a:p>
          <a:p>
            <a:pPr indent="-457200" algn="just" eaLnBrk="1" hangingPunct="1">
              <a:lnSpc>
                <a:spcPct val="112000"/>
              </a:lnSpc>
              <a:spcBef>
                <a:spcPts val="1200"/>
              </a:spcBef>
              <a:spcAft>
                <a:spcPts val="0"/>
              </a:spcAft>
              <a:buClr>
                <a:srgbClr val="FF0000"/>
              </a:buClr>
              <a:buFont typeface="+mj-lt"/>
              <a:buAutoNum type="arabicPeriod" startAt="4"/>
              <a:defRPr/>
            </a:pPr>
            <a:r>
              <a:rPr lang="vi-VN" sz="2000" b="1" kern="0">
                <a:solidFill>
                  <a:srgbClr val="0000FF"/>
                </a:solidFill>
                <a:latin typeface="Arial" charset="0"/>
              </a:rPr>
              <a:t>Trợ cấp tuất một lần bằng 3 tháng lương hưu tại thời điểm chết (mức thấp nhất theo quy định).</a:t>
            </a:r>
            <a:endParaRPr lang="en-US" sz="2000" b="1" kern="0">
              <a:solidFill>
                <a:srgbClr val="0000FF"/>
              </a:solidFill>
              <a:latin typeface="Arial" charset="0"/>
            </a:endParaRPr>
          </a:p>
          <a:p>
            <a:pPr marL="114300" indent="0" algn="ctr" eaLnBrk="1" hangingPunct="1">
              <a:lnSpc>
                <a:spcPct val="112000"/>
              </a:lnSpc>
              <a:spcBef>
                <a:spcPts val="1200"/>
              </a:spcBef>
              <a:spcAft>
                <a:spcPts val="0"/>
              </a:spcAft>
              <a:buClr>
                <a:srgbClr val="FF0000"/>
              </a:buClr>
              <a:buNone/>
              <a:defRPr/>
            </a:pPr>
            <a:r>
              <a:rPr lang="vi-VN" sz="2500" b="1" kern="0">
                <a:solidFill>
                  <a:srgbClr val="FF0066"/>
                </a:solidFill>
                <a:latin typeface="Arial" charset="0"/>
              </a:rPr>
              <a:t>Sau khi tính toán, kết quả như sau:</a:t>
            </a:r>
          </a:p>
          <a:p>
            <a:pPr indent="-457200" algn="just" eaLnBrk="1" hangingPunct="1">
              <a:lnSpc>
                <a:spcPct val="112000"/>
              </a:lnSpc>
              <a:spcBef>
                <a:spcPts val="1200"/>
              </a:spcBef>
              <a:spcAft>
                <a:spcPts val="0"/>
              </a:spcAft>
              <a:buClr>
                <a:srgbClr val="FF0000"/>
              </a:buClr>
              <a:buFont typeface="+mj-lt"/>
              <a:buAutoNum type="arabicPeriod" startAt="4"/>
              <a:defRPr/>
            </a:pPr>
            <a:endParaRPr lang="en-US" sz="2000" b="1" kern="0">
              <a:solidFill>
                <a:srgbClr val="0000FF"/>
              </a:solidFill>
              <a:latin typeface="Arial" charset="0"/>
            </a:endParaRPr>
          </a:p>
          <a:p>
            <a:pPr indent="-457200" algn="just" eaLnBrk="1" hangingPunct="1">
              <a:lnSpc>
                <a:spcPct val="112000"/>
              </a:lnSpc>
              <a:spcBef>
                <a:spcPts val="1200"/>
              </a:spcBef>
              <a:spcAft>
                <a:spcPts val="0"/>
              </a:spcAft>
              <a:buClr>
                <a:srgbClr val="FF0000"/>
              </a:buClr>
              <a:buFont typeface="+mj-lt"/>
              <a:buAutoNum type="arabicPeriod" startAt="4"/>
              <a:defRPr/>
            </a:pPr>
            <a:endParaRPr lang="en-US" sz="2000" b="1" kern="0">
              <a:solidFill>
                <a:srgbClr val="0000FF"/>
              </a:solidFill>
              <a:latin typeface="Arial" charset="0"/>
            </a:endParaRPr>
          </a:p>
        </p:txBody>
      </p:sp>
    </p:spTree>
    <p:extLst>
      <p:ext uri="{BB962C8B-B14F-4D97-AF65-F5344CB8AC3E}">
        <p14:creationId xmlns:p14="http://schemas.microsoft.com/office/powerpoint/2010/main" val="39778717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06385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SỰ </a:t>
            </a:r>
            <a:r>
              <a:rPr lang="en-US" sz="2600" b="1">
                <a:solidFill>
                  <a:srgbClr val="FF0000"/>
                </a:solidFill>
                <a:latin typeface="Arial" panose="020B0604020202020204" pitchFamily="34" charset="0"/>
                <a:cs typeface="Arial" panose="020B0604020202020204" pitchFamily="34" charset="0"/>
              </a:rPr>
              <a:t>CẦN THIẾT BAN HÀNH </a:t>
            </a:r>
            <a:r>
              <a:rPr lang="en-US" sz="2600" b="1" smtClean="0">
                <a:solidFill>
                  <a:srgbClr val="FF0000"/>
                </a:solidFill>
                <a:latin typeface="Arial" panose="020B0604020202020204" pitchFamily="34" charset="0"/>
                <a:cs typeface="Arial" panose="020B0604020202020204" pitchFamily="34" charset="0"/>
              </a:rPr>
              <a:t>LUẬT</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08000"/>
              </a:lnSpc>
              <a:spcBef>
                <a:spcPts val="600"/>
              </a:spcBef>
              <a:spcAft>
                <a:spcPts val="0"/>
              </a:spcAft>
              <a:buClr>
                <a:srgbClr val="FF0000"/>
              </a:buClr>
              <a:buFont typeface="Wingdings" panose="05000000000000000000" pitchFamily="2" charset="2"/>
              <a:buChar char="Ø"/>
              <a:defRPr/>
            </a:pPr>
            <a:r>
              <a:rPr lang="af-ZA" sz="2000" b="1" kern="0" smtClean="0">
                <a:solidFill>
                  <a:srgbClr val="FF0066"/>
                </a:solidFill>
                <a:latin typeface="Arial" charset="0"/>
              </a:rPr>
              <a:t>Thứ </a:t>
            </a:r>
            <a:r>
              <a:rPr lang="af-ZA" sz="2000" b="1" kern="0">
                <a:solidFill>
                  <a:srgbClr val="FF0066"/>
                </a:solidFill>
                <a:latin typeface="Arial" charset="0"/>
              </a:rPr>
              <a:t>nhất, </a:t>
            </a:r>
            <a:r>
              <a:rPr lang="pt-BR" sz="2000" b="1" kern="0">
                <a:solidFill>
                  <a:srgbClr val="0000FF"/>
                </a:solidFill>
                <a:latin typeface="Arial" charset="0"/>
              </a:rPr>
              <a:t>việc mở rộng đối tượng tham gia </a:t>
            </a:r>
            <a:r>
              <a:rPr lang="af-ZA" sz="2000" b="1" kern="0">
                <a:solidFill>
                  <a:srgbClr val="0000FF"/>
                </a:solidFill>
                <a:latin typeface="Arial" charset="0"/>
              </a:rPr>
              <a:t>bảo hiểm xã hội</a:t>
            </a:r>
            <a:r>
              <a:rPr lang="pt-BR" sz="2000" b="1" kern="0">
                <a:solidFill>
                  <a:srgbClr val="0000FF"/>
                </a:solidFill>
                <a:latin typeface="Arial" charset="0"/>
              </a:rPr>
              <a:t> còn chậm, đặc biệt là đối tượng tham gia </a:t>
            </a:r>
            <a:r>
              <a:rPr lang="af-ZA" sz="2000" b="1" kern="0">
                <a:solidFill>
                  <a:srgbClr val="0000FF"/>
                </a:solidFill>
                <a:latin typeface="Arial" charset="0"/>
              </a:rPr>
              <a:t>bảo hiểm xã hội</a:t>
            </a:r>
            <a:r>
              <a:rPr lang="pt-BR" sz="2000" b="1" kern="0">
                <a:solidFill>
                  <a:srgbClr val="0000FF"/>
                </a:solidFill>
                <a:latin typeface="Arial" charset="0"/>
              </a:rPr>
              <a:t> tự nguyện. </a:t>
            </a:r>
            <a:endParaRPr lang="pt-BR" sz="2000" b="1" kern="0" smtClean="0">
              <a:solidFill>
                <a:srgbClr val="0000FF"/>
              </a:solidFill>
              <a:latin typeface="Arial" charset="0"/>
            </a:endParaRPr>
          </a:p>
          <a:p>
            <a:pPr marL="566738" indent="-457200" algn="just" eaLnBrk="1" hangingPunct="1">
              <a:lnSpc>
                <a:spcPct val="108000"/>
              </a:lnSpc>
              <a:spcBef>
                <a:spcPts val="600"/>
              </a:spcBef>
              <a:spcAft>
                <a:spcPts val="0"/>
              </a:spcAft>
              <a:buClr>
                <a:srgbClr val="FF0000"/>
              </a:buClr>
              <a:buFont typeface="Wingdings" panose="05000000000000000000" pitchFamily="2" charset="2"/>
              <a:buChar char="Ø"/>
              <a:defRPr/>
            </a:pPr>
            <a:r>
              <a:rPr lang="pt-BR" sz="2000" b="1" kern="0" smtClean="0">
                <a:solidFill>
                  <a:srgbClr val="FF0066"/>
                </a:solidFill>
                <a:latin typeface="Arial" charset="0"/>
              </a:rPr>
              <a:t>Thứ </a:t>
            </a:r>
            <a:r>
              <a:rPr lang="pt-BR" sz="2000" b="1" kern="0">
                <a:solidFill>
                  <a:srgbClr val="FF0066"/>
                </a:solidFill>
                <a:latin typeface="Arial" charset="0"/>
              </a:rPr>
              <a:t>hai, </a:t>
            </a:r>
            <a:r>
              <a:rPr lang="pt-BR" sz="2000" b="1" kern="0">
                <a:solidFill>
                  <a:srgbClr val="0000FF"/>
                </a:solidFill>
                <a:latin typeface="Arial" charset="0"/>
              </a:rPr>
              <a:t>t</a:t>
            </a:r>
            <a:r>
              <a:rPr lang="af-ZA" sz="2000" b="1" kern="0">
                <a:solidFill>
                  <a:srgbClr val="0000FF"/>
                </a:solidFill>
                <a:latin typeface="Arial" charset="0"/>
              </a:rPr>
              <a:t>ình trạng nợ đóng, chậm đóng bảo hiểm xã hội xảy ra còn khá phổ biến, đặc biệt ở các doanh nghiệp ngoài quốc doanh và các doanh nghiệp có vốn đầu tư nước </a:t>
            </a:r>
            <a:r>
              <a:rPr lang="af-ZA" sz="2000" b="1" kern="0" smtClean="0">
                <a:solidFill>
                  <a:srgbClr val="0000FF"/>
                </a:solidFill>
                <a:latin typeface="Arial" charset="0"/>
              </a:rPr>
              <a:t>ngoài, làm </a:t>
            </a:r>
            <a:r>
              <a:rPr lang="af-ZA" sz="2000" b="1" kern="0">
                <a:solidFill>
                  <a:srgbClr val="0000FF"/>
                </a:solidFill>
                <a:latin typeface="Arial" charset="0"/>
              </a:rPr>
              <a:t>ảnh hưởng đến nguồn thu quỹ bảo hiểm xã hội và quyền lợi của người lao </a:t>
            </a:r>
            <a:r>
              <a:rPr lang="af-ZA" sz="2000" b="1" kern="0" smtClean="0">
                <a:solidFill>
                  <a:srgbClr val="0000FF"/>
                </a:solidFill>
                <a:latin typeface="Arial" charset="0"/>
              </a:rPr>
              <a:t>động.</a:t>
            </a:r>
          </a:p>
          <a:p>
            <a:pPr marL="566738" indent="-457200" algn="just" eaLnBrk="1" hangingPunct="1">
              <a:lnSpc>
                <a:spcPct val="108000"/>
              </a:lnSpc>
              <a:spcBef>
                <a:spcPts val="600"/>
              </a:spcBef>
              <a:spcAft>
                <a:spcPts val="0"/>
              </a:spcAft>
              <a:buClr>
                <a:srgbClr val="FF0000"/>
              </a:buClr>
              <a:buFont typeface="Wingdings" panose="05000000000000000000" pitchFamily="2" charset="2"/>
              <a:buChar char="Ø"/>
              <a:defRPr/>
            </a:pPr>
            <a:r>
              <a:rPr lang="nl-NL" sz="2000" b="1" kern="0" smtClean="0">
                <a:solidFill>
                  <a:srgbClr val="FF0066"/>
                </a:solidFill>
                <a:latin typeface="Arial" charset="0"/>
              </a:rPr>
              <a:t>Thứ </a:t>
            </a:r>
            <a:r>
              <a:rPr lang="nl-NL" sz="2000" b="1" kern="0">
                <a:solidFill>
                  <a:srgbClr val="FF0066"/>
                </a:solidFill>
                <a:latin typeface="Arial" charset="0"/>
              </a:rPr>
              <a:t>ba, </a:t>
            </a:r>
            <a:r>
              <a:rPr lang="nl-NL" sz="2000" b="1" kern="0">
                <a:solidFill>
                  <a:srgbClr val="0000FF"/>
                </a:solidFill>
                <a:latin typeface="Arial" charset="0"/>
              </a:rPr>
              <a:t>một số quy định trong chế độ bảo hiểm xã hội hiện hành không còn phù hợp với thực tế, bộc lộ những hạn chế, bất </a:t>
            </a:r>
            <a:r>
              <a:rPr lang="nl-NL" sz="2000" b="1" kern="0" smtClean="0">
                <a:solidFill>
                  <a:srgbClr val="0000FF"/>
                </a:solidFill>
                <a:latin typeface="Arial" charset="0"/>
              </a:rPr>
              <a:t>cập.</a:t>
            </a:r>
          </a:p>
          <a:p>
            <a:pPr marL="566738" indent="-457200" algn="just" eaLnBrk="1" hangingPunct="1">
              <a:lnSpc>
                <a:spcPct val="108000"/>
              </a:lnSpc>
              <a:spcBef>
                <a:spcPts val="600"/>
              </a:spcBef>
              <a:spcAft>
                <a:spcPts val="0"/>
              </a:spcAft>
              <a:buClr>
                <a:srgbClr val="FF0000"/>
              </a:buClr>
              <a:buFont typeface="Wingdings" panose="05000000000000000000" pitchFamily="2" charset="2"/>
              <a:buChar char="Ø"/>
              <a:defRPr/>
            </a:pPr>
            <a:r>
              <a:rPr lang="af-ZA" sz="2000" b="1" kern="0" smtClean="0">
                <a:solidFill>
                  <a:srgbClr val="FF0066"/>
                </a:solidFill>
                <a:latin typeface="Arial" charset="0"/>
              </a:rPr>
              <a:t>Thứ </a:t>
            </a:r>
            <a:r>
              <a:rPr lang="af-ZA" sz="2000" b="1" kern="0">
                <a:solidFill>
                  <a:srgbClr val="FF0066"/>
                </a:solidFill>
                <a:latin typeface="Arial" charset="0"/>
              </a:rPr>
              <a:t>tư, </a:t>
            </a:r>
            <a:r>
              <a:rPr lang="af-ZA" sz="2000" b="1" kern="0">
                <a:solidFill>
                  <a:srgbClr val="0000FF"/>
                </a:solidFill>
                <a:latin typeface="Arial" charset="0"/>
              </a:rPr>
              <a:t>hoạt động đầu tư tăng trưởng quỹ bảo hiểm xã hội hiệu quả chưa cao, lãi thu được từ hoạt động đầu tư tăng trưởng quỹ bảo hiểm xã hội chưa bảo tồn được giá trị của quỹ, lãi suất đầu tư luôn ở dưới chỉ số tăng giá tiêu dùng (CPI) (lãi suất đầu tư bình quân của giai đoạn 2007 - 2012 chỉ khoảng 9,5%/năm, trong khi CPI bình quân là 13,2%/năm, tỷ lệ điều chỉnh lương hưu bình quân là 15,2%/năm</a:t>
            </a:r>
            <a:r>
              <a:rPr lang="af-ZA" sz="2000" b="1" kern="0" smtClean="0">
                <a:solidFill>
                  <a:srgbClr val="0000FF"/>
                </a:solidFill>
                <a:latin typeface="Arial" charset="0"/>
              </a:rPr>
              <a:t>).</a:t>
            </a:r>
            <a:endParaRPr lang="en-US" sz="2000" b="1" kern="0">
              <a:solidFill>
                <a:srgbClr val="0000FF"/>
              </a:solidFill>
              <a:latin typeface="Arial" charset="0"/>
            </a:endParaRPr>
          </a:p>
        </p:txBody>
      </p:sp>
    </p:spTree>
    <p:extLst>
      <p:ext uri="{BB962C8B-B14F-4D97-AF65-F5344CB8AC3E}">
        <p14:creationId xmlns:p14="http://schemas.microsoft.com/office/powerpoint/2010/main" val="41728477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34950" y="152400"/>
            <a:ext cx="8680450" cy="914400"/>
          </a:xfrm>
        </p:spPr>
        <p:txBody>
          <a:bodyPr anchor="ctr"/>
          <a:lstStyle/>
          <a:p>
            <a:pPr algn="ctr"/>
            <a:r>
              <a:rPr lang="vi-VN" sz="2400" b="1" smtClean="0">
                <a:solidFill>
                  <a:srgbClr val="FF0000"/>
                </a:solidFill>
                <a:latin typeface="Arial" panose="020B0604020202020204" pitchFamily="34" charset="0"/>
                <a:cs typeface="Arial" panose="020B0604020202020204" pitchFamily="34" charset="0"/>
              </a:rPr>
              <a:t>Tham </a:t>
            </a:r>
            <a:r>
              <a:rPr lang="vi-VN" sz="2400" b="1">
                <a:solidFill>
                  <a:srgbClr val="FF0000"/>
                </a:solidFill>
                <a:latin typeface="Arial" panose="020B0604020202020204" pitchFamily="34" charset="0"/>
                <a:cs typeface="Arial" panose="020B0604020202020204" pitchFamily="34" charset="0"/>
              </a:rPr>
              <a:t>gia bảo hiểm xã hội có lợi hơn gửi tiết kiệm?</a:t>
            </a:r>
          </a:p>
        </p:txBody>
      </p:sp>
      <p:sp>
        <p:nvSpPr>
          <p:cNvPr id="6"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2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Cũng </a:t>
            </a:r>
            <a:r>
              <a:rPr lang="vi-VN" sz="2200" b="1" kern="0">
                <a:solidFill>
                  <a:srgbClr val="0000FF"/>
                </a:solidFill>
                <a:latin typeface="Arial" charset="0"/>
              </a:rPr>
              <a:t>theo lý giải của BHXH </a:t>
            </a:r>
            <a:r>
              <a:rPr lang="vi-VN" sz="2200" b="1" kern="0" smtClean="0">
                <a:solidFill>
                  <a:srgbClr val="0000FF"/>
                </a:solidFill>
                <a:latin typeface="Arial" charset="0"/>
              </a:rPr>
              <a:t>V</a:t>
            </a:r>
            <a:r>
              <a:rPr lang="en-US" sz="2200" b="1" kern="0" smtClean="0">
                <a:solidFill>
                  <a:srgbClr val="0000FF"/>
                </a:solidFill>
                <a:latin typeface="Arial" charset="0"/>
              </a:rPr>
              <a:t>iệt Nam</a:t>
            </a:r>
            <a:r>
              <a:rPr lang="vi-VN" sz="2200" b="1" kern="0" smtClean="0">
                <a:solidFill>
                  <a:srgbClr val="0000FF"/>
                </a:solidFill>
                <a:latin typeface="Arial" charset="0"/>
              </a:rPr>
              <a:t>, </a:t>
            </a:r>
            <a:r>
              <a:rPr lang="vi-VN" sz="2200" b="1" kern="0">
                <a:solidFill>
                  <a:srgbClr val="FF0066"/>
                </a:solidFill>
                <a:latin typeface="Arial" charset="0"/>
              </a:rPr>
              <a:t>trường hợp tham gia BHXH bắt buộc</a:t>
            </a:r>
            <a:r>
              <a:rPr lang="vi-VN" sz="2200" b="1" kern="0">
                <a:solidFill>
                  <a:srgbClr val="0000FF"/>
                </a:solidFill>
                <a:latin typeface="Arial" charset="0"/>
              </a:rPr>
              <a:t>, lợi ích của người tham gia rất lớn vì số tiền người lao động phải bỏ ra đóng BHXH </a:t>
            </a:r>
            <a:r>
              <a:rPr lang="vi-VN" sz="2200" b="1" kern="0">
                <a:solidFill>
                  <a:srgbClr val="FF0066"/>
                </a:solidFill>
                <a:latin typeface="Arial" charset="0"/>
              </a:rPr>
              <a:t>chỉ là 90.763.600 đồng</a:t>
            </a:r>
            <a:r>
              <a:rPr lang="vi-VN" sz="2200" b="1" kern="0">
                <a:solidFill>
                  <a:srgbClr val="0000FF"/>
                </a:solidFill>
                <a:latin typeface="Arial" charset="0"/>
              </a:rPr>
              <a:t>, </a:t>
            </a:r>
            <a:r>
              <a:rPr lang="vi-VN" sz="2200" b="1" kern="0">
                <a:solidFill>
                  <a:srgbClr val="008000"/>
                </a:solidFill>
                <a:latin typeface="Arial" charset="0"/>
              </a:rPr>
              <a:t>phần còn lại do đơn vị </a:t>
            </a:r>
            <a:r>
              <a:rPr lang="vi-VN" sz="2200" b="1" kern="0" smtClean="0">
                <a:solidFill>
                  <a:srgbClr val="008000"/>
                </a:solidFill>
                <a:latin typeface="Arial" charset="0"/>
              </a:rPr>
              <a:t>đóng.</a:t>
            </a:r>
            <a:endParaRPr lang="en-US" sz="2200" b="1" kern="0" smtClean="0">
              <a:solidFill>
                <a:srgbClr val="008000"/>
              </a:solidFill>
              <a:latin typeface="Arial" charset="0"/>
            </a:endParaRPr>
          </a:p>
          <a:p>
            <a:pPr indent="-457200" algn="just" eaLnBrk="1" hangingPunct="1">
              <a:lnSpc>
                <a:spcPct val="112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Ngoài </a:t>
            </a:r>
            <a:r>
              <a:rPr lang="vi-VN" sz="2200" b="1" kern="0">
                <a:solidFill>
                  <a:srgbClr val="0000FF"/>
                </a:solidFill>
                <a:latin typeface="Arial" charset="0"/>
              </a:rPr>
              <a:t>ra, người lao động trong suốt thời gian hưởng lương hưu </a:t>
            </a:r>
            <a:r>
              <a:rPr lang="vi-VN" sz="2200" b="1" kern="0">
                <a:solidFill>
                  <a:srgbClr val="FF0066"/>
                </a:solidFill>
                <a:latin typeface="Arial" charset="0"/>
              </a:rPr>
              <a:t>được khám, chữa bệnh</a:t>
            </a:r>
            <a:r>
              <a:rPr lang="vi-VN" sz="2200" b="1" kern="0">
                <a:solidFill>
                  <a:srgbClr val="0000FF"/>
                </a:solidFill>
                <a:latin typeface="Arial" charset="0"/>
              </a:rPr>
              <a:t> do quỹ BHYT chi trả với số tiền không thể thống kê </a:t>
            </a:r>
            <a:r>
              <a:rPr lang="vi-VN" sz="2200" b="1" kern="0" smtClean="0">
                <a:solidFill>
                  <a:srgbClr val="0000FF"/>
                </a:solidFill>
                <a:latin typeface="Arial" charset="0"/>
              </a:rPr>
              <a:t>được.</a:t>
            </a:r>
            <a:endParaRPr lang="en-US" sz="2200" b="1" kern="0">
              <a:solidFill>
                <a:srgbClr val="0000FF"/>
              </a:solidFill>
              <a:latin typeface="Arial" charset="0"/>
            </a:endParaRPr>
          </a:p>
        </p:txBody>
      </p:sp>
    </p:spTree>
    <p:extLst>
      <p:ext uri="{BB962C8B-B14F-4D97-AF65-F5344CB8AC3E}">
        <p14:creationId xmlns:p14="http://schemas.microsoft.com/office/powerpoint/2010/main" val="18790938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34950" y="152400"/>
            <a:ext cx="8680450" cy="914400"/>
          </a:xfrm>
        </p:spPr>
        <p:txBody>
          <a:bodyPr anchor="ctr"/>
          <a:lstStyle/>
          <a:p>
            <a:pPr algn="ctr"/>
            <a:r>
              <a:rPr lang="vi-VN" sz="2400" b="1" smtClean="0">
                <a:solidFill>
                  <a:srgbClr val="FF0000"/>
                </a:solidFill>
                <a:latin typeface="Arial" panose="020B0604020202020204" pitchFamily="34" charset="0"/>
                <a:cs typeface="Arial" panose="020B0604020202020204" pitchFamily="34" charset="0"/>
              </a:rPr>
              <a:t>Tham </a:t>
            </a:r>
            <a:r>
              <a:rPr lang="vi-VN" sz="2400" b="1">
                <a:solidFill>
                  <a:srgbClr val="FF0000"/>
                </a:solidFill>
                <a:latin typeface="Arial" panose="020B0604020202020204" pitchFamily="34" charset="0"/>
                <a:cs typeface="Arial" panose="020B0604020202020204" pitchFamily="34" charset="0"/>
              </a:rPr>
              <a:t>gia bảo hiểm xã hội có lợi hơn gửi tiết kiệm?</a:t>
            </a:r>
          </a:p>
        </p:txBody>
      </p:sp>
      <p:sp>
        <p:nvSpPr>
          <p:cNvPr id="6"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600"/>
              </a:spcBef>
              <a:spcAft>
                <a:spcPts val="0"/>
              </a:spcAft>
              <a:buClr>
                <a:srgbClr val="FF0000"/>
              </a:buClr>
              <a:buFont typeface="Wingdings" pitchFamily="2" charset="2"/>
              <a:buChar char="Ø"/>
              <a:defRPr/>
            </a:pPr>
            <a:r>
              <a:rPr lang="vi-VN" sz="1900" b="1" kern="0" smtClean="0">
                <a:solidFill>
                  <a:srgbClr val="FF0066"/>
                </a:solidFill>
                <a:latin typeface="Arial" charset="0"/>
              </a:rPr>
              <a:t>Câu </a:t>
            </a:r>
            <a:r>
              <a:rPr lang="vi-VN" sz="1900" b="1" kern="0">
                <a:solidFill>
                  <a:srgbClr val="FF0066"/>
                </a:solidFill>
                <a:latin typeface="Arial" charset="0"/>
              </a:rPr>
              <a:t>chuyện thứ nhất: </a:t>
            </a:r>
            <a:r>
              <a:rPr lang="vi-VN" sz="1900" b="1" kern="0">
                <a:solidFill>
                  <a:srgbClr val="0000FF"/>
                </a:solidFill>
                <a:latin typeface="Arial" charset="0"/>
              </a:rPr>
              <a:t>Từ năm 1982-1985, vợ chồng ông Lê Minh Toán (phường Hàng Bài, Hoàn Kiếm, Hà Nội) dành dụm được tổng giá trị </a:t>
            </a:r>
            <a:r>
              <a:rPr lang="vi-VN" sz="1900" b="1" kern="0">
                <a:solidFill>
                  <a:srgbClr val="FF0066"/>
                </a:solidFill>
                <a:latin typeface="Arial" charset="0"/>
              </a:rPr>
              <a:t>4.100 đồng và gửi 12 cuốn sổ tiết kiệm </a:t>
            </a:r>
            <a:r>
              <a:rPr lang="vi-VN" sz="1900" b="1" kern="0">
                <a:solidFill>
                  <a:srgbClr val="0000FF"/>
                </a:solidFill>
                <a:latin typeface="Arial" charset="0"/>
              </a:rPr>
              <a:t>vào các quỹ tiết </a:t>
            </a:r>
            <a:r>
              <a:rPr lang="vi-VN" sz="1900" b="1" kern="0" smtClean="0">
                <a:solidFill>
                  <a:srgbClr val="0000FF"/>
                </a:solidFill>
                <a:latin typeface="Arial" charset="0"/>
              </a:rPr>
              <a:t>kiệm.</a:t>
            </a:r>
            <a:endParaRPr lang="en-US" sz="1900" b="1" kern="0" smtClean="0">
              <a:solidFill>
                <a:srgbClr val="0000FF"/>
              </a:solidFill>
              <a:latin typeface="Arial" charset="0"/>
            </a:endParaRPr>
          </a:p>
          <a:p>
            <a:pPr marL="577850" indent="0" algn="just" eaLnBrk="1" hangingPunct="1">
              <a:lnSpc>
                <a:spcPct val="105000"/>
              </a:lnSpc>
              <a:spcBef>
                <a:spcPts val="600"/>
              </a:spcBef>
              <a:spcAft>
                <a:spcPts val="0"/>
              </a:spcAft>
              <a:buClr>
                <a:srgbClr val="FF0000"/>
              </a:buClr>
              <a:buNone/>
              <a:defRPr/>
            </a:pPr>
            <a:r>
              <a:rPr lang="vi-VN" sz="1900" b="1" kern="0" smtClean="0">
                <a:solidFill>
                  <a:srgbClr val="0000FF"/>
                </a:solidFill>
                <a:latin typeface="Arial" charset="0"/>
              </a:rPr>
              <a:t>Ở </a:t>
            </a:r>
            <a:r>
              <a:rPr lang="vi-VN" sz="1900" b="1" kern="0">
                <a:solidFill>
                  <a:srgbClr val="0000FF"/>
                </a:solidFill>
                <a:latin typeface="Arial" charset="0"/>
              </a:rPr>
              <a:t>thời điểm ấy, số tiền ông gửi đủ mua thêm một căn hộ nhỏ ở trung tâm Hà Nội. Đến khi về hưu, năm 2002, ông Toán áng chừng số tiền cả gốc lẫn lãi mà cả đời ông gửi tiết kiệm sẽ vào khoảng 50-70 triệu đồng và cầm sổ tiết kiệm ra ngân hàng rút tiền. Nhưng ông đau xót khi biết số tiền </a:t>
            </a:r>
            <a:r>
              <a:rPr lang="vi-VN" sz="1900" b="1" kern="0">
                <a:solidFill>
                  <a:srgbClr val="FF0066"/>
                </a:solidFill>
                <a:latin typeface="Arial" charset="0"/>
              </a:rPr>
              <a:t>sau 20 năm</a:t>
            </a:r>
            <a:r>
              <a:rPr lang="vi-VN" sz="1900" b="1" kern="0">
                <a:solidFill>
                  <a:srgbClr val="0000FF"/>
                </a:solidFill>
                <a:latin typeface="Arial" charset="0"/>
              </a:rPr>
              <a:t>, cả gốc lẫn lãi ông chỉ thu được </a:t>
            </a:r>
            <a:r>
              <a:rPr lang="vi-VN" sz="1900" b="1" kern="0">
                <a:solidFill>
                  <a:srgbClr val="008000"/>
                </a:solidFill>
                <a:latin typeface="Arial" charset="0"/>
              </a:rPr>
              <a:t>109.778 đồng</a:t>
            </a:r>
            <a:r>
              <a:rPr lang="vi-VN" sz="1900" b="1" kern="0">
                <a:solidFill>
                  <a:srgbClr val="0000FF"/>
                </a:solidFill>
                <a:latin typeface="Arial" charset="0"/>
              </a:rPr>
              <a:t>, đủ trả ba tô </a:t>
            </a:r>
            <a:r>
              <a:rPr lang="vi-VN" sz="1900" b="1" kern="0" smtClean="0">
                <a:solidFill>
                  <a:srgbClr val="0000FF"/>
                </a:solidFill>
                <a:latin typeface="Arial" charset="0"/>
              </a:rPr>
              <a:t>phở.</a:t>
            </a:r>
            <a:endParaRPr lang="en-US" sz="190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Wingdings" pitchFamily="2" charset="2"/>
              <a:buChar char="Ø"/>
              <a:defRPr/>
            </a:pPr>
            <a:r>
              <a:rPr lang="vi-VN" sz="1900" b="1" kern="0" smtClean="0">
                <a:solidFill>
                  <a:srgbClr val="FF0066"/>
                </a:solidFill>
                <a:latin typeface="Arial" charset="0"/>
              </a:rPr>
              <a:t>Câu </a:t>
            </a:r>
            <a:r>
              <a:rPr lang="vi-VN" sz="1900" b="1" kern="0">
                <a:solidFill>
                  <a:srgbClr val="FF0066"/>
                </a:solidFill>
                <a:latin typeface="Arial" charset="0"/>
              </a:rPr>
              <a:t>chuyện thứ hai: </a:t>
            </a:r>
            <a:r>
              <a:rPr lang="vi-VN" sz="1900" b="1" kern="0">
                <a:solidFill>
                  <a:srgbClr val="0000FF"/>
                </a:solidFill>
                <a:latin typeface="Arial" charset="0"/>
              </a:rPr>
              <a:t>Anh Hoàng Nam Thành (TPHCM) gửi tiết kiệm </a:t>
            </a:r>
            <a:r>
              <a:rPr lang="en-US" sz="1900" b="1" kern="0" smtClean="0">
                <a:solidFill>
                  <a:srgbClr val="0000FF"/>
                </a:solidFill>
                <a:latin typeface="Arial" charset="0"/>
              </a:rPr>
              <a:t/>
            </a:r>
            <a:br>
              <a:rPr lang="en-US" sz="1900" b="1" kern="0" smtClean="0">
                <a:solidFill>
                  <a:srgbClr val="0000FF"/>
                </a:solidFill>
                <a:latin typeface="Arial" charset="0"/>
              </a:rPr>
            </a:br>
            <a:r>
              <a:rPr lang="vi-VN" sz="1900" b="1" kern="0" smtClean="0">
                <a:solidFill>
                  <a:srgbClr val="008000"/>
                </a:solidFill>
                <a:latin typeface="Arial" charset="0"/>
              </a:rPr>
              <a:t>2 </a:t>
            </a:r>
            <a:r>
              <a:rPr lang="vi-VN" sz="1900" b="1" kern="0">
                <a:solidFill>
                  <a:srgbClr val="008000"/>
                </a:solidFill>
                <a:latin typeface="Arial" charset="0"/>
              </a:rPr>
              <a:t>chỉ vàng </a:t>
            </a:r>
            <a:r>
              <a:rPr lang="vi-VN" sz="1900" b="1" kern="0">
                <a:solidFill>
                  <a:srgbClr val="0000FF"/>
                </a:solidFill>
                <a:latin typeface="Arial" charset="0"/>
              </a:rPr>
              <a:t>từ cuối </a:t>
            </a:r>
            <a:r>
              <a:rPr lang="vi-VN" sz="1900" b="1" kern="0">
                <a:solidFill>
                  <a:srgbClr val="008000"/>
                </a:solidFill>
                <a:latin typeface="Arial" charset="0"/>
              </a:rPr>
              <a:t>năm 1983</a:t>
            </a:r>
            <a:r>
              <a:rPr lang="vi-VN" sz="1900" b="1" kern="0">
                <a:solidFill>
                  <a:srgbClr val="0000FF"/>
                </a:solidFill>
                <a:latin typeface="Arial" charset="0"/>
              </a:rPr>
              <a:t>, sau </a:t>
            </a:r>
            <a:r>
              <a:rPr lang="vi-VN" sz="1900" b="1" kern="0">
                <a:solidFill>
                  <a:srgbClr val="008000"/>
                </a:solidFill>
                <a:latin typeface="Arial" charset="0"/>
              </a:rPr>
              <a:t>34 năm chỉ còn 0 </a:t>
            </a:r>
            <a:r>
              <a:rPr lang="vi-VN" sz="1900" b="1" kern="0" smtClean="0">
                <a:solidFill>
                  <a:srgbClr val="008000"/>
                </a:solidFill>
                <a:latin typeface="Arial" charset="0"/>
              </a:rPr>
              <a:t>đồng</a:t>
            </a:r>
            <a:r>
              <a:rPr lang="vi-VN" sz="1900" b="1" kern="0" smtClean="0">
                <a:solidFill>
                  <a:srgbClr val="0000FF"/>
                </a:solidFill>
                <a:latin typeface="Arial" charset="0"/>
              </a:rPr>
              <a:t>.</a:t>
            </a:r>
            <a:endParaRPr lang="en-US" sz="190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Wingdings" pitchFamily="2" charset="2"/>
              <a:buChar char="Ø"/>
              <a:defRPr/>
            </a:pPr>
            <a:r>
              <a:rPr lang="vi-VN" sz="1900" b="1" kern="0" smtClean="0">
                <a:solidFill>
                  <a:srgbClr val="FF0066"/>
                </a:solidFill>
                <a:latin typeface="Arial" charset="0"/>
              </a:rPr>
              <a:t>Câu </a:t>
            </a:r>
            <a:r>
              <a:rPr lang="vi-VN" sz="1900" b="1" kern="0">
                <a:solidFill>
                  <a:srgbClr val="FF0066"/>
                </a:solidFill>
                <a:latin typeface="Arial" charset="0"/>
              </a:rPr>
              <a:t>chuyện thứ ba: </a:t>
            </a:r>
            <a:r>
              <a:rPr lang="vi-VN" sz="1900" b="1" kern="0">
                <a:solidFill>
                  <a:srgbClr val="0000FF"/>
                </a:solidFill>
                <a:latin typeface="Arial" charset="0"/>
              </a:rPr>
              <a:t>Ông Nguyễn Vinh Rượu (Hòa Vang, Đà Nẵng) gửi </a:t>
            </a:r>
            <a:r>
              <a:rPr lang="vi-VN" sz="1900" b="1" kern="0">
                <a:solidFill>
                  <a:srgbClr val="008000"/>
                </a:solidFill>
                <a:latin typeface="Arial" charset="0"/>
              </a:rPr>
              <a:t>90 đồng</a:t>
            </a:r>
            <a:r>
              <a:rPr lang="vi-VN" sz="1900" b="1" kern="0">
                <a:solidFill>
                  <a:srgbClr val="0000FF"/>
                </a:solidFill>
                <a:latin typeface="Arial" charset="0"/>
              </a:rPr>
              <a:t> vào quỹ tiết kiệm theo dạng tiết kiệm không kỳ hạn từ ngày </a:t>
            </a:r>
            <a:r>
              <a:rPr lang="vi-VN" sz="1900" b="1" kern="0">
                <a:solidFill>
                  <a:srgbClr val="FF0066"/>
                </a:solidFill>
                <a:latin typeface="Arial" charset="0"/>
              </a:rPr>
              <a:t>27/9/1983</a:t>
            </a:r>
            <a:r>
              <a:rPr lang="vi-VN" sz="1900" b="1" kern="0">
                <a:solidFill>
                  <a:srgbClr val="0000FF"/>
                </a:solidFill>
                <a:latin typeface="Arial" charset="0"/>
              </a:rPr>
              <a:t>, đến sáng </a:t>
            </a:r>
            <a:r>
              <a:rPr lang="vi-VN" sz="1900" b="1" kern="0">
                <a:solidFill>
                  <a:srgbClr val="FF0066"/>
                </a:solidFill>
                <a:latin typeface="Arial" charset="0"/>
              </a:rPr>
              <a:t>31/3/2015</a:t>
            </a:r>
            <a:r>
              <a:rPr lang="vi-VN" sz="1900" b="1" kern="0">
                <a:solidFill>
                  <a:srgbClr val="0000FF"/>
                </a:solidFill>
                <a:latin typeface="Arial" charset="0"/>
              </a:rPr>
              <a:t>, bà Nguyễn Thị Thạnh (con gái ông Rượu) mang sổ tiết kiệm đến Ngân hàng VietinBank hỏi và được trả lời theo ước tính của nhân viên ngân hàng thì bà Thạnh sẽ được nhận hơn </a:t>
            </a:r>
            <a:r>
              <a:rPr lang="vi-VN" sz="1900" b="1" kern="0">
                <a:solidFill>
                  <a:srgbClr val="008000"/>
                </a:solidFill>
                <a:latin typeface="Arial" charset="0"/>
              </a:rPr>
              <a:t>20.000 đồng</a:t>
            </a:r>
            <a:r>
              <a:rPr lang="vi-VN" sz="1900" b="1" kern="0" smtClean="0">
                <a:solidFill>
                  <a:srgbClr val="0000FF"/>
                </a:solidFill>
                <a:latin typeface="Arial" charset="0"/>
              </a:rPr>
              <a:t>.</a:t>
            </a:r>
            <a:endParaRPr lang="en-US" sz="1900" b="1" kern="0">
              <a:solidFill>
                <a:srgbClr val="0000FF"/>
              </a:solidFill>
              <a:latin typeface="Arial" charset="0"/>
            </a:endParaRPr>
          </a:p>
        </p:txBody>
      </p:sp>
    </p:spTree>
    <p:extLst>
      <p:ext uri="{BB962C8B-B14F-4D97-AF65-F5344CB8AC3E}">
        <p14:creationId xmlns:p14="http://schemas.microsoft.com/office/powerpoint/2010/main" val="18807629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34950" y="152400"/>
            <a:ext cx="8680450" cy="914400"/>
          </a:xfrm>
        </p:spPr>
        <p:txBody>
          <a:bodyPr anchor="ctr"/>
          <a:lstStyle/>
          <a:p>
            <a:pPr algn="ctr"/>
            <a:r>
              <a:rPr lang="vi-VN" sz="2400" b="1" smtClean="0">
                <a:solidFill>
                  <a:srgbClr val="FF0000"/>
                </a:solidFill>
                <a:latin typeface="Arial" panose="020B0604020202020204" pitchFamily="34" charset="0"/>
                <a:cs typeface="Arial" panose="020B0604020202020204" pitchFamily="34" charset="0"/>
              </a:rPr>
              <a:t>Tham </a:t>
            </a:r>
            <a:r>
              <a:rPr lang="vi-VN" sz="2400" b="1">
                <a:solidFill>
                  <a:srgbClr val="FF0000"/>
                </a:solidFill>
                <a:latin typeface="Arial" panose="020B0604020202020204" pitchFamily="34" charset="0"/>
                <a:cs typeface="Arial" panose="020B0604020202020204" pitchFamily="34" charset="0"/>
              </a:rPr>
              <a:t>gia bảo hiểm xã hội có lợi hơn gửi tiết kiệm?</a:t>
            </a:r>
          </a:p>
        </p:txBody>
      </p:sp>
      <p:sp>
        <p:nvSpPr>
          <p:cNvPr id="6"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12000"/>
              </a:lnSpc>
              <a:spcBef>
                <a:spcPts val="1200"/>
              </a:spcBef>
              <a:spcAft>
                <a:spcPts val="0"/>
              </a:spcAft>
              <a:buClr>
                <a:srgbClr val="FF0000"/>
              </a:buClr>
              <a:buNone/>
              <a:defRPr/>
            </a:pPr>
            <a:r>
              <a:rPr lang="vi-VN" sz="2500" b="1" kern="0" smtClean="0">
                <a:solidFill>
                  <a:srgbClr val="0000FF"/>
                </a:solidFill>
                <a:latin typeface="Arial" charset="0"/>
              </a:rPr>
              <a:t>“Đối </a:t>
            </a:r>
            <a:r>
              <a:rPr lang="vi-VN" sz="2500" b="1" kern="0">
                <a:solidFill>
                  <a:srgbClr val="0000FF"/>
                </a:solidFill>
                <a:latin typeface="Arial" charset="0"/>
              </a:rPr>
              <a:t>với quỹ BHXH, dù đồng tiền mất giá vẫn luôn được Nhà nước điều chỉnh kịp thời bù đắp lại quyền lợi cho người tham gia BHXH. Vì vậy, người hưởng lương hưu luôn có mức lương ổn định trong suốt cuộc đời, không bị rủi ro như gửi tiết </a:t>
            </a:r>
            <a:r>
              <a:rPr lang="vi-VN" sz="2500" b="1" kern="0" smtClean="0">
                <a:solidFill>
                  <a:srgbClr val="0000FF"/>
                </a:solidFill>
                <a:latin typeface="Arial" charset="0"/>
              </a:rPr>
              <a:t>kiệm</a:t>
            </a:r>
            <a:r>
              <a:rPr lang="en-US" sz="2500" b="1" kern="0" smtClean="0">
                <a:solidFill>
                  <a:srgbClr val="0000FF"/>
                </a:solidFill>
                <a:latin typeface="Arial" charset="0"/>
              </a:rPr>
              <a:t>”</a:t>
            </a:r>
            <a:endParaRPr lang="vi-VN" sz="2500" b="1" kern="0">
              <a:solidFill>
                <a:srgbClr val="0000FF"/>
              </a:solidFill>
              <a:latin typeface="Arial" charset="0"/>
            </a:endParaRPr>
          </a:p>
        </p:txBody>
      </p:sp>
    </p:spTree>
    <p:extLst>
      <p:ext uri="{BB962C8B-B14F-4D97-AF65-F5344CB8AC3E}">
        <p14:creationId xmlns:p14="http://schemas.microsoft.com/office/powerpoint/2010/main" val="20887934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34950" y="152400"/>
            <a:ext cx="8680450" cy="914400"/>
          </a:xfrm>
        </p:spPr>
        <p:txBody>
          <a:bodyPr anchor="ctr"/>
          <a:lstStyle/>
          <a:p>
            <a:pPr algn="ctr"/>
            <a:r>
              <a:rPr lang="en-US" sz="2400" b="1" smtClean="0">
                <a:solidFill>
                  <a:srgbClr val="FF0000"/>
                </a:solidFill>
                <a:latin typeface="Arial" panose="020B0604020202020204" pitchFamily="34" charset="0"/>
                <a:cs typeface="Arial" panose="020B0604020202020204" pitchFamily="34" charset="0"/>
              </a:rPr>
              <a:t>TRA CỨU QUÁ TRÌNH THAM GIA BHXH</a:t>
            </a:r>
            <a:endParaRPr lang="vi-VN" sz="2400" b="1">
              <a:solidFill>
                <a:srgbClr val="FF0000"/>
              </a:solidFill>
              <a:latin typeface="Arial" panose="020B0604020202020204" pitchFamily="34" charset="0"/>
              <a:cs typeface="Arial" panose="020B0604020202020204" pitchFamily="34" charset="0"/>
            </a:endParaRPr>
          </a:p>
        </p:txBody>
      </p:sp>
      <p:sp>
        <p:nvSpPr>
          <p:cNvPr id="6"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12000"/>
              </a:lnSpc>
              <a:spcBef>
                <a:spcPts val="1200"/>
              </a:spcBef>
              <a:spcAft>
                <a:spcPts val="0"/>
              </a:spcAft>
              <a:buClr>
                <a:srgbClr val="FF0000"/>
              </a:buClr>
              <a:buNone/>
              <a:defRPr/>
            </a:pPr>
            <a:endParaRPr lang="en-US" sz="2500" b="1" u="sng" kern="0" smtClean="0">
              <a:solidFill>
                <a:srgbClr val="0000FF"/>
              </a:solidFill>
              <a:latin typeface="Arial" charset="0"/>
            </a:endParaRPr>
          </a:p>
          <a:p>
            <a:pPr marL="114300" indent="0" algn="just" eaLnBrk="1" hangingPunct="1">
              <a:lnSpc>
                <a:spcPct val="112000"/>
              </a:lnSpc>
              <a:spcBef>
                <a:spcPts val="1200"/>
              </a:spcBef>
              <a:spcAft>
                <a:spcPts val="0"/>
              </a:spcAft>
              <a:buClr>
                <a:srgbClr val="FF0000"/>
              </a:buClr>
              <a:buNone/>
              <a:defRPr/>
            </a:pPr>
            <a:endParaRPr lang="en-US" sz="2500" b="1" u="sng" kern="0">
              <a:solidFill>
                <a:srgbClr val="0000FF"/>
              </a:solidFill>
              <a:latin typeface="Arial" charset="0"/>
            </a:endParaRPr>
          </a:p>
          <a:p>
            <a:pPr marL="114300" indent="0" algn="just" eaLnBrk="1" hangingPunct="1">
              <a:lnSpc>
                <a:spcPct val="112000"/>
              </a:lnSpc>
              <a:spcBef>
                <a:spcPts val="1200"/>
              </a:spcBef>
              <a:spcAft>
                <a:spcPts val="0"/>
              </a:spcAft>
              <a:buClr>
                <a:srgbClr val="FF0000"/>
              </a:buClr>
              <a:buNone/>
              <a:defRPr/>
            </a:pPr>
            <a:endParaRPr lang="en-US" sz="2500" b="1" u="sng" kern="0" smtClean="0">
              <a:solidFill>
                <a:srgbClr val="0000FF"/>
              </a:solidFill>
              <a:latin typeface="Arial" charset="0"/>
            </a:endParaRPr>
          </a:p>
          <a:p>
            <a:pPr marL="114300" indent="0" algn="just" eaLnBrk="1" hangingPunct="1">
              <a:lnSpc>
                <a:spcPct val="112000"/>
              </a:lnSpc>
              <a:spcBef>
                <a:spcPts val="1200"/>
              </a:spcBef>
              <a:spcAft>
                <a:spcPts val="0"/>
              </a:spcAft>
              <a:buClr>
                <a:srgbClr val="FF0000"/>
              </a:buClr>
              <a:buNone/>
              <a:defRPr/>
            </a:pPr>
            <a:endParaRPr lang="en-US" sz="2500" b="1" u="sng" kern="0">
              <a:solidFill>
                <a:srgbClr val="0000FF"/>
              </a:solidFill>
              <a:latin typeface="Arial" charset="0"/>
            </a:endParaRPr>
          </a:p>
          <a:p>
            <a:pPr marL="114300" indent="0" algn="just" eaLnBrk="1" hangingPunct="1">
              <a:lnSpc>
                <a:spcPct val="112000"/>
              </a:lnSpc>
              <a:spcBef>
                <a:spcPts val="1200"/>
              </a:spcBef>
              <a:spcAft>
                <a:spcPts val="0"/>
              </a:spcAft>
              <a:buClr>
                <a:srgbClr val="FF0000"/>
              </a:buClr>
              <a:buNone/>
              <a:defRPr/>
            </a:pPr>
            <a:endParaRPr lang="en-US" sz="2500" b="1" u="sng" kern="0" smtClean="0">
              <a:solidFill>
                <a:srgbClr val="0000FF"/>
              </a:solidFill>
              <a:latin typeface="Arial" charset="0"/>
            </a:endParaRPr>
          </a:p>
          <a:p>
            <a:pPr marL="114300" indent="0" algn="just" eaLnBrk="1" hangingPunct="1">
              <a:lnSpc>
                <a:spcPct val="112000"/>
              </a:lnSpc>
              <a:spcBef>
                <a:spcPts val="1200"/>
              </a:spcBef>
              <a:spcAft>
                <a:spcPts val="0"/>
              </a:spcAft>
              <a:buClr>
                <a:srgbClr val="FF0000"/>
              </a:buClr>
              <a:buNone/>
              <a:defRPr/>
            </a:pPr>
            <a:endParaRPr lang="en-US" sz="2500" b="1" u="sng" kern="0">
              <a:solidFill>
                <a:srgbClr val="0000FF"/>
              </a:solidFill>
              <a:latin typeface="Arial" charset="0"/>
            </a:endParaRPr>
          </a:p>
          <a:p>
            <a:pPr marL="114300" indent="0" algn="just" eaLnBrk="1" hangingPunct="1">
              <a:lnSpc>
                <a:spcPct val="112000"/>
              </a:lnSpc>
              <a:spcBef>
                <a:spcPts val="1200"/>
              </a:spcBef>
              <a:spcAft>
                <a:spcPts val="0"/>
              </a:spcAft>
              <a:buClr>
                <a:srgbClr val="FF0000"/>
              </a:buClr>
              <a:buNone/>
              <a:defRPr/>
            </a:pPr>
            <a:endParaRPr lang="en-US" sz="2500" b="1" u="sng" kern="0" smtClean="0">
              <a:solidFill>
                <a:srgbClr val="0000FF"/>
              </a:solidFill>
              <a:latin typeface="Arial" charset="0"/>
            </a:endParaRPr>
          </a:p>
          <a:p>
            <a:pPr marL="114300" indent="0" algn="just" eaLnBrk="1" hangingPunct="1">
              <a:lnSpc>
                <a:spcPct val="112000"/>
              </a:lnSpc>
              <a:spcBef>
                <a:spcPts val="1200"/>
              </a:spcBef>
              <a:spcAft>
                <a:spcPts val="0"/>
              </a:spcAft>
              <a:buClr>
                <a:srgbClr val="FF0000"/>
              </a:buClr>
              <a:buNone/>
              <a:defRPr/>
            </a:pPr>
            <a:endParaRPr lang="en-US" sz="2500" b="1" u="sng" kern="0">
              <a:solidFill>
                <a:srgbClr val="0000FF"/>
              </a:solidFill>
              <a:latin typeface="Arial" charset="0"/>
            </a:endParaRPr>
          </a:p>
          <a:p>
            <a:pPr marL="114300" indent="0" algn="just" eaLnBrk="1" hangingPunct="1">
              <a:lnSpc>
                <a:spcPct val="112000"/>
              </a:lnSpc>
              <a:spcBef>
                <a:spcPts val="1200"/>
              </a:spcBef>
              <a:spcAft>
                <a:spcPts val="0"/>
              </a:spcAft>
              <a:buClr>
                <a:srgbClr val="FF0000"/>
              </a:buClr>
              <a:buNone/>
              <a:defRPr/>
            </a:pPr>
            <a:r>
              <a:rPr lang="vi-VN" sz="2500" b="1" u="sng" kern="0" smtClean="0">
                <a:solidFill>
                  <a:srgbClr val="0000FF"/>
                </a:solidFill>
                <a:latin typeface="Arial" charset="0"/>
              </a:rPr>
              <a:t>https</a:t>
            </a:r>
            <a:r>
              <a:rPr lang="vi-VN" sz="2500" b="1" u="sng" kern="0">
                <a:solidFill>
                  <a:srgbClr val="0000FF"/>
                </a:solidFill>
                <a:latin typeface="Arial" charset="0"/>
              </a:rPr>
              <a:t>://</a:t>
            </a:r>
            <a:r>
              <a:rPr lang="vi-VN" sz="2500" b="1" u="sng" kern="0" smtClean="0">
                <a:solidFill>
                  <a:srgbClr val="0000FF"/>
                </a:solidFill>
                <a:latin typeface="Arial" charset="0"/>
              </a:rPr>
              <a:t>baohiemxahoi.gov.vn/tracuu/Pages/tra-cuu-dong-bao-hiem.aspx</a:t>
            </a:r>
            <a:endParaRPr lang="en-US" sz="2500" b="1" u="sng" kern="0" smtClean="0">
              <a:solidFill>
                <a:srgbClr val="0000FF"/>
              </a:solidFill>
              <a:latin typeface="Arial" charset="0"/>
            </a:endParaRPr>
          </a:p>
          <a:p>
            <a:pPr marL="114300" indent="0" algn="just" eaLnBrk="1" hangingPunct="1">
              <a:lnSpc>
                <a:spcPct val="112000"/>
              </a:lnSpc>
              <a:spcBef>
                <a:spcPts val="1200"/>
              </a:spcBef>
              <a:spcAft>
                <a:spcPts val="0"/>
              </a:spcAft>
              <a:buClr>
                <a:srgbClr val="FF0000"/>
              </a:buClr>
              <a:buNone/>
              <a:defRPr/>
            </a:pPr>
            <a:endParaRPr lang="vi-VN" sz="2500" b="1" kern="0">
              <a:solidFill>
                <a:srgbClr val="0000FF"/>
              </a:solidFill>
              <a:latin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9144000" cy="4583428"/>
          </a:xfrm>
          <a:prstGeom prst="rect">
            <a:avLst/>
          </a:prstGeom>
        </p:spPr>
      </p:pic>
    </p:spTree>
    <p:extLst>
      <p:ext uri="{BB962C8B-B14F-4D97-AF65-F5344CB8AC3E}">
        <p14:creationId xmlns:p14="http://schemas.microsoft.com/office/powerpoint/2010/main" val="4364448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066800"/>
            <a:ext cx="9144002" cy="4816042"/>
          </a:xfrm>
          <a:prstGeom prst="rect">
            <a:avLst/>
          </a:prstGeom>
        </p:spPr>
      </p:pic>
    </p:spTree>
    <p:extLst>
      <p:ext uri="{BB962C8B-B14F-4D97-AF65-F5344CB8AC3E}">
        <p14:creationId xmlns:p14="http://schemas.microsoft.com/office/powerpoint/2010/main" val="12355699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7006A05-71E8-4A6D-8CFB-62065BD41703}" type="slidenum">
              <a:rPr lang="en-US" smtClean="0"/>
              <a:pPr>
                <a:defRPr/>
              </a:pPr>
              <a:t>55</a:t>
            </a:fld>
            <a:endParaRPr lang="en-US"/>
          </a:p>
        </p:txBody>
      </p:sp>
      <p:sp>
        <p:nvSpPr>
          <p:cNvPr id="4" name="TextBox 3"/>
          <p:cNvSpPr txBox="1"/>
          <p:nvPr/>
        </p:nvSpPr>
        <p:spPr bwMode="auto">
          <a:xfrm>
            <a:off x="457200" y="2186214"/>
            <a:ext cx="8305800" cy="154901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a:lnSpc>
                <a:spcPct val="150000"/>
              </a:lnSpc>
              <a:spcBef>
                <a:spcPts val="600"/>
              </a:spcBef>
              <a:spcAft>
                <a:spcPts val="600"/>
              </a:spcAft>
            </a:pPr>
            <a:r>
              <a:rPr lang="en-US" sz="7200" b="1" kern="0" smtClean="0">
                <a:solidFill>
                  <a:srgbClr val="FF0000"/>
                </a:solidFill>
                <a:latin typeface="Arial" pitchFamily="34" charset="0"/>
                <a:ea typeface="+mj-ea"/>
                <a:cs typeface="Arial" pitchFamily="34" charset="0"/>
              </a:rPr>
              <a:t>Q &amp; A</a:t>
            </a:r>
          </a:p>
        </p:txBody>
      </p:sp>
    </p:spTree>
    <p:extLst>
      <p:ext uri="{BB962C8B-B14F-4D97-AF65-F5344CB8AC3E}">
        <p14:creationId xmlns:p14="http://schemas.microsoft.com/office/powerpoint/2010/main" val="4007211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SỰ </a:t>
            </a:r>
            <a:r>
              <a:rPr lang="en-US" sz="2600" b="1">
                <a:solidFill>
                  <a:srgbClr val="FF0000"/>
                </a:solidFill>
                <a:latin typeface="Arial" panose="020B0604020202020204" pitchFamily="34" charset="0"/>
                <a:cs typeface="Arial" panose="020B0604020202020204" pitchFamily="34" charset="0"/>
              </a:rPr>
              <a:t>CẦN THIẾT BAN HÀNH </a:t>
            </a:r>
            <a:r>
              <a:rPr lang="en-US" sz="2600" b="1" smtClean="0">
                <a:solidFill>
                  <a:srgbClr val="FF0000"/>
                </a:solidFill>
                <a:latin typeface="Arial" panose="020B0604020202020204" pitchFamily="34" charset="0"/>
                <a:cs typeface="Arial" panose="020B0604020202020204" pitchFamily="34" charset="0"/>
              </a:rPr>
              <a:t>LUẬT</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10000"/>
              </a:lnSpc>
              <a:spcBef>
                <a:spcPts val="800"/>
              </a:spcBef>
              <a:spcAft>
                <a:spcPts val="0"/>
              </a:spcAft>
              <a:buClr>
                <a:srgbClr val="FF0000"/>
              </a:buClr>
              <a:buFont typeface="Wingdings" panose="05000000000000000000" pitchFamily="2" charset="2"/>
              <a:buChar char="Ø"/>
              <a:defRPr/>
            </a:pPr>
            <a:r>
              <a:rPr lang="af-ZA" sz="2100" b="1" kern="0" smtClean="0">
                <a:solidFill>
                  <a:srgbClr val="FF0066"/>
                </a:solidFill>
                <a:latin typeface="Arial" charset="0"/>
              </a:rPr>
              <a:t>Thứ </a:t>
            </a:r>
            <a:r>
              <a:rPr lang="af-ZA" sz="2100" b="1" kern="0">
                <a:solidFill>
                  <a:srgbClr val="FF0066"/>
                </a:solidFill>
                <a:latin typeface="Arial" charset="0"/>
              </a:rPr>
              <a:t>năm, </a:t>
            </a:r>
            <a:r>
              <a:rPr lang="af-ZA" sz="2100" b="1" kern="0">
                <a:solidFill>
                  <a:srgbClr val="0000FF"/>
                </a:solidFill>
                <a:latin typeface="Arial" charset="0"/>
              </a:rPr>
              <a:t>quy định về chi phí quản lý của tổ chức bảo hiểm xã hội còn chưa phù hợp: Luật Bảo hiểm xã hội hiện hành quy định tổ chức bảo hiểm xã hội là tổ chức sự nghiệp nhưng lại quy định chi phí quản lý của tổ chức bảo hiểm xã hội bằng mức chi phí quản lý của cơ quan hành chính nhà nước. </a:t>
            </a:r>
            <a:endParaRPr lang="af-ZA" sz="2100" b="1" kern="0" smtClean="0">
              <a:solidFill>
                <a:srgbClr val="0000FF"/>
              </a:solidFill>
              <a:latin typeface="Arial" charset="0"/>
            </a:endParaRPr>
          </a:p>
          <a:p>
            <a:pPr marL="566738" indent="-457200" algn="just" eaLnBrk="1" hangingPunct="1">
              <a:lnSpc>
                <a:spcPct val="110000"/>
              </a:lnSpc>
              <a:spcBef>
                <a:spcPts val="800"/>
              </a:spcBef>
              <a:spcAft>
                <a:spcPts val="0"/>
              </a:spcAft>
              <a:buClr>
                <a:srgbClr val="FF0000"/>
              </a:buClr>
              <a:buFont typeface="Wingdings" panose="05000000000000000000" pitchFamily="2" charset="2"/>
              <a:buChar char="Ø"/>
              <a:defRPr/>
            </a:pPr>
            <a:r>
              <a:rPr lang="nl-NL" sz="2100" b="1" kern="0" smtClean="0">
                <a:solidFill>
                  <a:srgbClr val="FF0066"/>
                </a:solidFill>
                <a:latin typeface="Arial" charset="0"/>
              </a:rPr>
              <a:t>Thứ </a:t>
            </a:r>
            <a:r>
              <a:rPr lang="nl-NL" sz="2100" b="1" kern="0">
                <a:solidFill>
                  <a:srgbClr val="FF0066"/>
                </a:solidFill>
                <a:latin typeface="Arial" charset="0"/>
              </a:rPr>
              <a:t>sáu, </a:t>
            </a:r>
            <a:r>
              <a:rPr lang="nl-NL" sz="2100" b="1" kern="0">
                <a:solidFill>
                  <a:srgbClr val="0000FF"/>
                </a:solidFill>
                <a:latin typeface="Arial" charset="0"/>
              </a:rPr>
              <a:t>quy định về thủ tục, hồ sơ tham gia và thụ hưởng các chế độ bảo hiểm xã hội còn chưa thật thuận </a:t>
            </a:r>
            <a:r>
              <a:rPr lang="nl-NL" sz="2100" b="1" kern="0" smtClean="0">
                <a:solidFill>
                  <a:srgbClr val="0000FF"/>
                </a:solidFill>
                <a:latin typeface="Arial" charset="0"/>
              </a:rPr>
              <a:t>tiện.</a:t>
            </a:r>
          </a:p>
          <a:p>
            <a:pPr marL="566738" indent="-457200" algn="just" eaLnBrk="1" hangingPunct="1">
              <a:lnSpc>
                <a:spcPct val="110000"/>
              </a:lnSpc>
              <a:spcBef>
                <a:spcPts val="800"/>
              </a:spcBef>
              <a:spcAft>
                <a:spcPts val="0"/>
              </a:spcAft>
              <a:buClr>
                <a:srgbClr val="FF0000"/>
              </a:buClr>
              <a:buFont typeface="Wingdings" panose="05000000000000000000" pitchFamily="2" charset="2"/>
              <a:buChar char="Ø"/>
              <a:defRPr/>
            </a:pPr>
            <a:r>
              <a:rPr lang="af-ZA" sz="2100" b="1" kern="0" smtClean="0">
                <a:solidFill>
                  <a:srgbClr val="FF0066"/>
                </a:solidFill>
                <a:latin typeface="Arial" charset="0"/>
              </a:rPr>
              <a:t>Thứ </a:t>
            </a:r>
            <a:r>
              <a:rPr lang="af-ZA" sz="2100" b="1" kern="0">
                <a:solidFill>
                  <a:srgbClr val="FF0066"/>
                </a:solidFill>
                <a:latin typeface="Arial" charset="0"/>
              </a:rPr>
              <a:t>bảy, </a:t>
            </a:r>
            <a:r>
              <a:rPr lang="af-ZA" sz="2100" b="1" kern="0">
                <a:solidFill>
                  <a:srgbClr val="0000FF"/>
                </a:solidFill>
                <a:latin typeface="Arial" charset="0"/>
              </a:rPr>
              <a:t>Luật Bảo hiểm xã hội chưa quy định cụ thể trách nhiệm của các Bộ, ngành trong quản lý nhà nước về bảo hiểm xã </a:t>
            </a:r>
            <a:r>
              <a:rPr lang="af-ZA" sz="2100" b="1" kern="0" smtClean="0">
                <a:solidFill>
                  <a:srgbClr val="0000FF"/>
                </a:solidFill>
                <a:latin typeface="Arial" charset="0"/>
              </a:rPr>
              <a:t>hội.</a:t>
            </a:r>
          </a:p>
          <a:p>
            <a:pPr marL="566738" indent="-457200" algn="just" eaLnBrk="1" hangingPunct="1">
              <a:lnSpc>
                <a:spcPct val="110000"/>
              </a:lnSpc>
              <a:spcBef>
                <a:spcPts val="800"/>
              </a:spcBef>
              <a:spcAft>
                <a:spcPts val="0"/>
              </a:spcAft>
              <a:buClr>
                <a:srgbClr val="FF0000"/>
              </a:buClr>
              <a:buFont typeface="Wingdings" panose="05000000000000000000" pitchFamily="2" charset="2"/>
              <a:buChar char="Ø"/>
              <a:defRPr/>
            </a:pPr>
            <a:r>
              <a:rPr lang="af-ZA" sz="2100" b="1" kern="0" smtClean="0">
                <a:solidFill>
                  <a:srgbClr val="FF0066"/>
                </a:solidFill>
                <a:latin typeface="Arial" charset="0"/>
              </a:rPr>
              <a:t>Thứ </a:t>
            </a:r>
            <a:r>
              <a:rPr lang="af-ZA" sz="2100" b="1" kern="0">
                <a:solidFill>
                  <a:srgbClr val="FF0066"/>
                </a:solidFill>
                <a:latin typeface="Arial" charset="0"/>
              </a:rPr>
              <a:t>tám, </a:t>
            </a:r>
            <a:r>
              <a:rPr lang="af-ZA" sz="2100" b="1" kern="0">
                <a:solidFill>
                  <a:srgbClr val="0000FF"/>
                </a:solidFill>
                <a:latin typeface="Arial" charset="0"/>
              </a:rPr>
              <a:t>quỹ hưu trí và tử tuất có nguy cơ mất cân đối trong tương lai gần, tỷ trọng giữa số tiền chi trả chế độ so với số thu từ đóng góp của người lao động và người sử dụng lao động hàng năm có xu hướng tăng </a:t>
            </a:r>
            <a:r>
              <a:rPr lang="af-ZA" sz="2100" b="1" kern="0" smtClean="0">
                <a:solidFill>
                  <a:srgbClr val="0000FF"/>
                </a:solidFill>
                <a:latin typeface="Arial" charset="0"/>
              </a:rPr>
              <a:t>nhanh.</a:t>
            </a:r>
            <a:endParaRPr lang="en-US" sz="2100" b="1" kern="0">
              <a:solidFill>
                <a:srgbClr val="0000FF"/>
              </a:solidFill>
              <a:latin typeface="Arial" charset="0"/>
            </a:endParaRPr>
          </a:p>
        </p:txBody>
      </p:sp>
    </p:spTree>
    <p:extLst>
      <p:ext uri="{BB962C8B-B14F-4D97-AF65-F5344CB8AC3E}">
        <p14:creationId xmlns:p14="http://schemas.microsoft.com/office/powerpoint/2010/main" val="4115622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55983"/>
            <a:ext cx="8680450" cy="1066800"/>
          </a:xfrm>
        </p:spPr>
        <p:txBody>
          <a:bodyPr anchor="ctr"/>
          <a:lstStyle/>
          <a:p>
            <a:pPr algn="ctr">
              <a:lnSpc>
                <a:spcPct val="120000"/>
              </a:lnSpc>
              <a:spcBef>
                <a:spcPts val="600"/>
              </a:spcBef>
              <a:spcAft>
                <a:spcPts val="600"/>
              </a:spcAft>
            </a:pPr>
            <a:r>
              <a:rPr lang="en-US" sz="2600" b="1" smtClean="0">
                <a:solidFill>
                  <a:srgbClr val="FF0000"/>
                </a:solidFill>
                <a:latin typeface="Arial" panose="020B0604020202020204" pitchFamily="34" charset="0"/>
                <a:cs typeface="Arial" panose="020B0604020202020204" pitchFamily="34" charset="0"/>
              </a:rPr>
              <a:t>BỐ CỤC CỦA LUẬT BẢO HIỂM XÃ HỘI NĂM 2014</a:t>
            </a:r>
            <a:br>
              <a:rPr lang="en-US" sz="2600" b="1" smtClean="0">
                <a:solidFill>
                  <a:srgbClr val="FF0000"/>
                </a:solidFill>
                <a:latin typeface="Arial" panose="020B0604020202020204" pitchFamily="34" charset="0"/>
                <a:cs typeface="Arial" panose="020B0604020202020204" pitchFamily="34" charset="0"/>
              </a:rPr>
            </a:br>
            <a:r>
              <a:rPr lang="en-US" sz="2600" b="1" smtClean="0">
                <a:solidFill>
                  <a:srgbClr val="006600"/>
                </a:solidFill>
                <a:latin typeface="Arial" panose="020B0604020202020204" pitchFamily="34" charset="0"/>
                <a:cs typeface="Arial" panose="020B0604020202020204" pitchFamily="34" charset="0"/>
              </a:rPr>
              <a:t>(9 chương, 125 điều)</a:t>
            </a:r>
            <a:endParaRPr lang="en-US" sz="2600" b="1">
              <a:solidFill>
                <a:srgbClr val="0066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a:defRPr/>
            </a:pPr>
            <a:r>
              <a:rPr lang="en-US" sz="2000" b="1" kern="0" smtClean="0">
                <a:solidFill>
                  <a:srgbClr val="FF0066"/>
                </a:solidFill>
                <a:latin typeface="Arial" charset="0"/>
              </a:rPr>
              <a:t>Chương I. NHỮNG </a:t>
            </a:r>
            <a:r>
              <a:rPr lang="en-US" sz="2000" b="1" kern="0">
                <a:solidFill>
                  <a:srgbClr val="FF0066"/>
                </a:solidFill>
                <a:latin typeface="Arial" charset="0"/>
              </a:rPr>
              <a:t>QUY ĐỊNH </a:t>
            </a:r>
            <a:r>
              <a:rPr lang="en-US" sz="2000" b="1" kern="0" smtClean="0">
                <a:solidFill>
                  <a:srgbClr val="FF0066"/>
                </a:solidFill>
                <a:latin typeface="Arial" charset="0"/>
              </a:rPr>
              <a:t>CHUNG</a:t>
            </a:r>
          </a:p>
          <a:p>
            <a:pPr indent="-457200" algn="just" eaLnBrk="1" hangingPunct="1">
              <a:lnSpc>
                <a:spcPct val="114000"/>
              </a:lnSpc>
              <a:spcBef>
                <a:spcPts val="1200"/>
              </a:spcBef>
              <a:spcAft>
                <a:spcPts val="0"/>
              </a:spcAft>
              <a:buClr>
                <a:srgbClr val="FF0000"/>
              </a:buClr>
              <a:buFont typeface="+mj-lt"/>
              <a:buAutoNum type="arabicPeriod"/>
              <a:defRPr/>
            </a:pPr>
            <a:r>
              <a:rPr lang="en-US" sz="2000" b="1" kern="0" smtClean="0">
                <a:solidFill>
                  <a:srgbClr val="0000FF"/>
                </a:solidFill>
                <a:latin typeface="Arial" charset="0"/>
              </a:rPr>
              <a:t>Chương II. QUYỀN</a:t>
            </a:r>
            <a:r>
              <a:rPr lang="en-US" sz="2000" b="1" kern="0">
                <a:solidFill>
                  <a:srgbClr val="0000FF"/>
                </a:solidFill>
                <a:latin typeface="Arial" charset="0"/>
              </a:rPr>
              <a:t>, TRÁCH NHIỆM CỦA NGƯỜI LAO ĐỘNG, NGƯỜI SỬ DỤNG LAO ĐỘNG, CƠ QUAN BẢO HIỂM XÃ </a:t>
            </a:r>
            <a:r>
              <a:rPr lang="en-US" sz="2000" b="1" kern="0" smtClean="0">
                <a:solidFill>
                  <a:srgbClr val="0000FF"/>
                </a:solidFill>
                <a:latin typeface="Arial" charset="0"/>
              </a:rPr>
              <a:t>HỘI</a:t>
            </a:r>
          </a:p>
          <a:p>
            <a:pPr indent="-457200" algn="just" eaLnBrk="1" hangingPunct="1">
              <a:lnSpc>
                <a:spcPct val="114000"/>
              </a:lnSpc>
              <a:spcBef>
                <a:spcPts val="1200"/>
              </a:spcBef>
              <a:spcAft>
                <a:spcPts val="0"/>
              </a:spcAft>
              <a:buClr>
                <a:srgbClr val="FF0000"/>
              </a:buClr>
              <a:buFont typeface="+mj-lt"/>
              <a:buAutoNum type="arabicPeriod"/>
              <a:defRPr/>
            </a:pPr>
            <a:r>
              <a:rPr lang="en-US" sz="2000" b="1" kern="0" smtClean="0">
                <a:solidFill>
                  <a:srgbClr val="FF0066"/>
                </a:solidFill>
                <a:latin typeface="Arial" charset="0"/>
              </a:rPr>
              <a:t>Chương III. BẢO </a:t>
            </a:r>
            <a:r>
              <a:rPr lang="en-US" sz="2000" b="1" kern="0">
                <a:solidFill>
                  <a:srgbClr val="FF0066"/>
                </a:solidFill>
                <a:latin typeface="Arial" charset="0"/>
              </a:rPr>
              <a:t>HIỂM XÃ HỘI BẮT </a:t>
            </a:r>
            <a:r>
              <a:rPr lang="en-US" sz="2000" b="1" kern="0" smtClean="0">
                <a:solidFill>
                  <a:srgbClr val="FF0066"/>
                </a:solidFill>
                <a:latin typeface="Arial" charset="0"/>
              </a:rPr>
              <a:t>BUỘC</a:t>
            </a:r>
          </a:p>
          <a:p>
            <a:pPr indent="-457200" algn="just" eaLnBrk="1" hangingPunct="1">
              <a:lnSpc>
                <a:spcPct val="114000"/>
              </a:lnSpc>
              <a:spcBef>
                <a:spcPts val="1200"/>
              </a:spcBef>
              <a:spcAft>
                <a:spcPts val="0"/>
              </a:spcAft>
              <a:buClr>
                <a:srgbClr val="FF0000"/>
              </a:buClr>
              <a:buFont typeface="+mj-lt"/>
              <a:buAutoNum type="arabicPeriod"/>
              <a:defRPr/>
            </a:pPr>
            <a:r>
              <a:rPr lang="fr-FR" sz="2000" b="1" kern="0">
                <a:solidFill>
                  <a:srgbClr val="0000FF"/>
                </a:solidFill>
                <a:latin typeface="Arial" charset="0"/>
              </a:rPr>
              <a:t>Chương IV. BẢO HIỂM XÃ HỘI TỰ NGUYỆN </a:t>
            </a:r>
          </a:p>
          <a:p>
            <a:pPr indent="-457200" algn="just" eaLnBrk="1" hangingPunct="1">
              <a:lnSpc>
                <a:spcPct val="114000"/>
              </a:lnSpc>
              <a:spcBef>
                <a:spcPts val="1200"/>
              </a:spcBef>
              <a:spcAft>
                <a:spcPts val="0"/>
              </a:spcAft>
              <a:buClr>
                <a:srgbClr val="FF0000"/>
              </a:buClr>
              <a:buFont typeface="+mj-lt"/>
              <a:buAutoNum type="arabicPeriod"/>
              <a:defRPr/>
            </a:pPr>
            <a:r>
              <a:rPr lang="en-US" sz="2000" b="1" kern="0" smtClean="0">
                <a:solidFill>
                  <a:srgbClr val="FF0066"/>
                </a:solidFill>
                <a:latin typeface="Arial" charset="0"/>
              </a:rPr>
              <a:t>Chương V. QUỸ </a:t>
            </a:r>
            <a:r>
              <a:rPr lang="en-US" sz="2000" b="1" kern="0">
                <a:solidFill>
                  <a:srgbClr val="FF0066"/>
                </a:solidFill>
                <a:latin typeface="Arial" charset="0"/>
              </a:rPr>
              <a:t>BẢO HIỂM XÃ </a:t>
            </a:r>
            <a:r>
              <a:rPr lang="en-US" sz="2000" b="1" kern="0" smtClean="0">
                <a:solidFill>
                  <a:srgbClr val="FF0066"/>
                </a:solidFill>
                <a:latin typeface="Arial" charset="0"/>
              </a:rPr>
              <a:t>HỘI</a:t>
            </a:r>
          </a:p>
          <a:p>
            <a:pPr indent="-457200" algn="just" eaLnBrk="1" hangingPunct="1">
              <a:lnSpc>
                <a:spcPct val="114000"/>
              </a:lnSpc>
              <a:spcBef>
                <a:spcPts val="1200"/>
              </a:spcBef>
              <a:spcAft>
                <a:spcPts val="0"/>
              </a:spcAft>
              <a:buClr>
                <a:srgbClr val="FF0000"/>
              </a:buClr>
              <a:buFont typeface="+mj-lt"/>
              <a:buAutoNum type="arabicPeriod"/>
              <a:defRPr/>
            </a:pPr>
            <a:r>
              <a:rPr lang="en-US" sz="2000" b="1" kern="0" smtClean="0">
                <a:solidFill>
                  <a:srgbClr val="0000FF"/>
                </a:solidFill>
                <a:latin typeface="Arial" charset="0"/>
              </a:rPr>
              <a:t>Chương VI. TỔ </a:t>
            </a:r>
            <a:r>
              <a:rPr lang="en-US" sz="2000" b="1" kern="0">
                <a:solidFill>
                  <a:srgbClr val="0000FF"/>
                </a:solidFill>
                <a:latin typeface="Arial" charset="0"/>
              </a:rPr>
              <a:t>CHỨC, QUẢN LÝ BẢO HIỂM XÃ </a:t>
            </a:r>
            <a:r>
              <a:rPr lang="en-US" sz="2000" b="1" kern="0" smtClean="0">
                <a:solidFill>
                  <a:srgbClr val="0000FF"/>
                </a:solidFill>
                <a:latin typeface="Arial" charset="0"/>
              </a:rPr>
              <a:t>HỘI</a:t>
            </a:r>
          </a:p>
          <a:p>
            <a:pPr indent="-457200" algn="just" eaLnBrk="1" hangingPunct="1">
              <a:lnSpc>
                <a:spcPct val="114000"/>
              </a:lnSpc>
              <a:spcBef>
                <a:spcPts val="1200"/>
              </a:spcBef>
              <a:spcAft>
                <a:spcPts val="0"/>
              </a:spcAft>
              <a:buClr>
                <a:srgbClr val="FF0000"/>
              </a:buClr>
              <a:buFont typeface="+mj-lt"/>
              <a:buAutoNum type="arabicPeriod"/>
              <a:defRPr/>
            </a:pPr>
            <a:r>
              <a:rPr lang="en-US" sz="2000" b="1" kern="0" smtClean="0">
                <a:solidFill>
                  <a:srgbClr val="FF0066"/>
                </a:solidFill>
                <a:latin typeface="Arial" charset="0"/>
              </a:rPr>
              <a:t>Chương VII. TRÌNH </a:t>
            </a:r>
            <a:r>
              <a:rPr lang="en-US" sz="2000" b="1" kern="0">
                <a:solidFill>
                  <a:srgbClr val="FF0066"/>
                </a:solidFill>
                <a:latin typeface="Arial" charset="0"/>
              </a:rPr>
              <a:t>TỰ, THỦ TỤC THỰC HIỆN BẢO HIỂM XÃ HỘI </a:t>
            </a:r>
            <a:endParaRPr lang="en-US" sz="2000" b="1" kern="0" smtClean="0">
              <a:solidFill>
                <a:srgbClr val="FF0066"/>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en-US" sz="2000" b="1" kern="0" smtClean="0">
                <a:solidFill>
                  <a:srgbClr val="0000FF"/>
                </a:solidFill>
                <a:latin typeface="Arial" charset="0"/>
              </a:rPr>
              <a:t>Chương VIII. KHIẾU </a:t>
            </a:r>
            <a:r>
              <a:rPr lang="en-US" sz="2000" b="1" kern="0">
                <a:solidFill>
                  <a:srgbClr val="0000FF"/>
                </a:solidFill>
                <a:latin typeface="Arial" charset="0"/>
              </a:rPr>
              <a:t>NẠI, TỐ CÁO VÀ XỬ LÝ VI PHẠM VỀ BẢO HIỂM XÃ HỘI </a:t>
            </a:r>
            <a:endParaRPr lang="en-US" sz="20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en-US" sz="2000" b="1" kern="0" smtClean="0">
                <a:solidFill>
                  <a:srgbClr val="0000FF"/>
                </a:solidFill>
                <a:latin typeface="Arial" charset="0"/>
              </a:rPr>
              <a:t>Chương IX. ĐIỀU </a:t>
            </a:r>
            <a:r>
              <a:rPr lang="en-US" sz="2000" b="1" kern="0">
                <a:solidFill>
                  <a:srgbClr val="0000FF"/>
                </a:solidFill>
                <a:latin typeface="Arial" charset="0"/>
              </a:rPr>
              <a:t>KHOẢN THI </a:t>
            </a:r>
            <a:r>
              <a:rPr lang="en-US" sz="2000" b="1" kern="0" smtClean="0">
                <a:solidFill>
                  <a:srgbClr val="0000FF"/>
                </a:solidFill>
                <a:latin typeface="Arial" charset="0"/>
              </a:rPr>
              <a:t>HÀNH</a:t>
            </a:r>
          </a:p>
        </p:txBody>
      </p:sp>
    </p:spTree>
    <p:extLst>
      <p:ext uri="{BB962C8B-B14F-4D97-AF65-F5344CB8AC3E}">
        <p14:creationId xmlns:p14="http://schemas.microsoft.com/office/powerpoint/2010/main" val="2047960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lnSpc>
                <a:spcPct val="110000"/>
              </a:lnSpc>
              <a:spcBef>
                <a:spcPts val="600"/>
              </a:spcBef>
            </a:pPr>
            <a:r>
              <a:rPr lang="vi-VN" sz="2400" b="1" smtClean="0">
                <a:solidFill>
                  <a:srgbClr val="FF0000"/>
                </a:solidFill>
                <a:latin typeface="Arial" panose="020B0604020202020204" pitchFamily="34" charset="0"/>
                <a:cs typeface="Arial" panose="020B0604020202020204" pitchFamily="34" charset="0"/>
              </a:rPr>
              <a:t>C</a:t>
            </a:r>
            <a:r>
              <a:rPr lang="en-US" sz="2400" b="1" smtClean="0">
                <a:solidFill>
                  <a:srgbClr val="FF0000"/>
                </a:solidFill>
                <a:latin typeface="Arial" panose="020B0604020202020204" pitchFamily="34" charset="0"/>
                <a:cs typeface="Arial" panose="020B0604020202020204" pitchFamily="34" charset="0"/>
              </a:rPr>
              <a:t>HƯƠNG I. NHỮNG QUY ĐỊNH CHUNG</a:t>
            </a:r>
            <a:endParaRPr lang="en-US" sz="2400" b="1">
              <a:solidFill>
                <a:srgbClr val="FF0066"/>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800"/>
              </a:spcBef>
              <a:spcAft>
                <a:spcPts val="0"/>
              </a:spcAft>
              <a:buClr>
                <a:srgbClr val="FF0000"/>
              </a:buClr>
              <a:buFont typeface="Wingdings" pitchFamily="2" charset="2"/>
              <a:buChar char="v"/>
              <a:defRPr/>
            </a:pPr>
            <a:r>
              <a:rPr lang="en-US" sz="2200" b="1" kern="0">
                <a:solidFill>
                  <a:srgbClr val="FF0066"/>
                </a:solidFill>
                <a:latin typeface="Arial" charset="0"/>
              </a:rPr>
              <a:t>Điều 1. Phạm vi điều chỉnh</a:t>
            </a:r>
          </a:p>
          <a:p>
            <a:pPr indent="-457200" algn="just" eaLnBrk="1" hangingPunct="1">
              <a:lnSpc>
                <a:spcPct val="110000"/>
              </a:lnSpc>
              <a:spcBef>
                <a:spcPts val="800"/>
              </a:spcBef>
              <a:spcAft>
                <a:spcPts val="0"/>
              </a:spcAft>
              <a:buClr>
                <a:srgbClr val="FF0000"/>
              </a:buClr>
              <a:buFont typeface="Wingdings" pitchFamily="2" charset="2"/>
              <a:buChar char="ü"/>
              <a:defRPr/>
            </a:pPr>
            <a:r>
              <a:rPr lang="en-US" sz="2200" b="1" kern="0" smtClean="0">
                <a:solidFill>
                  <a:srgbClr val="0000FF"/>
                </a:solidFill>
                <a:latin typeface="Arial" charset="0"/>
              </a:rPr>
              <a:t>Luật </a:t>
            </a:r>
            <a:r>
              <a:rPr lang="en-US" sz="2200" b="1" kern="0">
                <a:solidFill>
                  <a:srgbClr val="0000FF"/>
                </a:solidFill>
                <a:latin typeface="Arial" charset="0"/>
              </a:rPr>
              <a:t>này quy định chế độ, chính sách bảo hiểm xã hội</a:t>
            </a:r>
            <a:r>
              <a:rPr lang="en-US" sz="2200" b="1" kern="0" smtClean="0">
                <a:solidFill>
                  <a:srgbClr val="0000FF"/>
                </a:solidFill>
                <a:latin typeface="Arial" charset="0"/>
              </a:rPr>
              <a:t>;</a:t>
            </a:r>
          </a:p>
          <a:p>
            <a:pPr indent="-457200" algn="just" eaLnBrk="1" hangingPunct="1">
              <a:lnSpc>
                <a:spcPct val="110000"/>
              </a:lnSpc>
              <a:spcBef>
                <a:spcPts val="800"/>
              </a:spcBef>
              <a:spcAft>
                <a:spcPts val="0"/>
              </a:spcAft>
              <a:buClr>
                <a:srgbClr val="FF0000"/>
              </a:buClr>
              <a:buFont typeface="Wingdings" pitchFamily="2" charset="2"/>
              <a:buChar char="ü"/>
              <a:defRPr/>
            </a:pPr>
            <a:r>
              <a:rPr lang="en-US" sz="2200" b="1" kern="0" smtClean="0">
                <a:solidFill>
                  <a:srgbClr val="0000FF"/>
                </a:solidFill>
                <a:latin typeface="Arial" charset="0"/>
              </a:rPr>
              <a:t>quyền </a:t>
            </a:r>
            <a:r>
              <a:rPr lang="en-US" sz="2200" b="1" kern="0">
                <a:solidFill>
                  <a:srgbClr val="0000FF"/>
                </a:solidFill>
                <a:latin typeface="Arial" charset="0"/>
              </a:rPr>
              <a:t>và trách nhiệm của người lao động, người sử dụng lao </a:t>
            </a:r>
            <a:r>
              <a:rPr lang="en-US" sz="2200" b="1" kern="0" smtClean="0">
                <a:solidFill>
                  <a:srgbClr val="0000FF"/>
                </a:solidFill>
                <a:latin typeface="Arial" charset="0"/>
              </a:rPr>
              <a:t>động;</a:t>
            </a:r>
          </a:p>
          <a:p>
            <a:pPr indent="-457200" algn="just" eaLnBrk="1" hangingPunct="1">
              <a:lnSpc>
                <a:spcPct val="110000"/>
              </a:lnSpc>
              <a:spcBef>
                <a:spcPts val="800"/>
              </a:spcBef>
              <a:spcAft>
                <a:spcPts val="0"/>
              </a:spcAft>
              <a:buClr>
                <a:srgbClr val="FF0000"/>
              </a:buClr>
              <a:buFont typeface="Wingdings" pitchFamily="2" charset="2"/>
              <a:buChar char="ü"/>
              <a:defRPr/>
            </a:pPr>
            <a:r>
              <a:rPr lang="en-US" sz="2200" b="1" kern="0" smtClean="0">
                <a:solidFill>
                  <a:srgbClr val="0000FF"/>
                </a:solidFill>
                <a:latin typeface="Arial" charset="0"/>
              </a:rPr>
              <a:t>cơ </a:t>
            </a:r>
            <a:r>
              <a:rPr lang="en-US" sz="2200" b="1" kern="0">
                <a:solidFill>
                  <a:srgbClr val="0000FF"/>
                </a:solidFill>
                <a:latin typeface="Arial" charset="0"/>
              </a:rPr>
              <a:t>quan, tổ chức, cá nhân có liên quan đến </a:t>
            </a:r>
            <a:r>
              <a:rPr lang="en-US" sz="2200" b="1" kern="0" smtClean="0">
                <a:solidFill>
                  <a:srgbClr val="0000FF"/>
                </a:solidFill>
                <a:latin typeface="Arial" charset="0"/>
              </a:rPr>
              <a:t>BHXH, </a:t>
            </a:r>
            <a:r>
              <a:rPr lang="en-US" sz="2200" b="1" kern="0">
                <a:solidFill>
                  <a:srgbClr val="0000FF"/>
                </a:solidFill>
                <a:latin typeface="Arial" charset="0"/>
              </a:rPr>
              <a:t>tổ chức đại diện tập thể lao động, tổ chức đại diện người sử dụng lao </a:t>
            </a:r>
            <a:r>
              <a:rPr lang="en-US" sz="2200" b="1" kern="0" smtClean="0">
                <a:solidFill>
                  <a:srgbClr val="0000FF"/>
                </a:solidFill>
                <a:latin typeface="Arial" charset="0"/>
              </a:rPr>
              <a:t>động;</a:t>
            </a:r>
          </a:p>
          <a:p>
            <a:pPr indent="-457200" algn="just" eaLnBrk="1" hangingPunct="1">
              <a:lnSpc>
                <a:spcPct val="110000"/>
              </a:lnSpc>
              <a:spcBef>
                <a:spcPts val="800"/>
              </a:spcBef>
              <a:spcAft>
                <a:spcPts val="0"/>
              </a:spcAft>
              <a:buClr>
                <a:srgbClr val="FF0000"/>
              </a:buClr>
              <a:buFont typeface="Wingdings" pitchFamily="2" charset="2"/>
              <a:buChar char="ü"/>
              <a:defRPr/>
            </a:pPr>
            <a:r>
              <a:rPr lang="en-US" sz="2200" b="1" kern="0" smtClean="0">
                <a:solidFill>
                  <a:srgbClr val="0000FF"/>
                </a:solidFill>
                <a:latin typeface="Arial" charset="0"/>
              </a:rPr>
              <a:t>cơ </a:t>
            </a:r>
            <a:r>
              <a:rPr lang="en-US" sz="2200" b="1" kern="0">
                <a:solidFill>
                  <a:srgbClr val="0000FF"/>
                </a:solidFill>
                <a:latin typeface="Arial" charset="0"/>
              </a:rPr>
              <a:t>quan bảo hiểm xã </a:t>
            </a:r>
            <a:r>
              <a:rPr lang="en-US" sz="2200" b="1" kern="0" smtClean="0">
                <a:solidFill>
                  <a:srgbClr val="0000FF"/>
                </a:solidFill>
                <a:latin typeface="Arial" charset="0"/>
              </a:rPr>
              <a:t>hội;</a:t>
            </a:r>
          </a:p>
          <a:p>
            <a:pPr indent="-457200" algn="just" eaLnBrk="1" hangingPunct="1">
              <a:lnSpc>
                <a:spcPct val="110000"/>
              </a:lnSpc>
              <a:spcBef>
                <a:spcPts val="800"/>
              </a:spcBef>
              <a:spcAft>
                <a:spcPts val="0"/>
              </a:spcAft>
              <a:buClr>
                <a:srgbClr val="FF0000"/>
              </a:buClr>
              <a:buFont typeface="Wingdings" pitchFamily="2" charset="2"/>
              <a:buChar char="ü"/>
              <a:defRPr/>
            </a:pPr>
            <a:r>
              <a:rPr lang="en-US" sz="2200" b="1" kern="0">
                <a:solidFill>
                  <a:srgbClr val="0000FF"/>
                </a:solidFill>
                <a:latin typeface="Arial" charset="0"/>
              </a:rPr>
              <a:t>quỹ bảo hiểm xã hội;</a:t>
            </a:r>
          </a:p>
          <a:p>
            <a:pPr indent="-457200" algn="just" eaLnBrk="1" hangingPunct="1">
              <a:lnSpc>
                <a:spcPct val="110000"/>
              </a:lnSpc>
              <a:spcBef>
                <a:spcPts val="800"/>
              </a:spcBef>
              <a:spcAft>
                <a:spcPts val="0"/>
              </a:spcAft>
              <a:buClr>
                <a:srgbClr val="FF0000"/>
              </a:buClr>
              <a:buFont typeface="Wingdings" pitchFamily="2" charset="2"/>
              <a:buChar char="ü"/>
              <a:defRPr/>
            </a:pPr>
            <a:r>
              <a:rPr lang="en-US" sz="2200" b="1" kern="0">
                <a:solidFill>
                  <a:srgbClr val="0000FF"/>
                </a:solidFill>
                <a:latin typeface="Arial" charset="0"/>
              </a:rPr>
              <a:t>thủ tục thực hiện </a:t>
            </a:r>
            <a:r>
              <a:rPr lang="en-US" sz="2200" b="1" kern="0" smtClean="0">
                <a:solidFill>
                  <a:srgbClr val="0000FF"/>
                </a:solidFill>
                <a:latin typeface="Arial" charset="0"/>
              </a:rPr>
              <a:t>BHXH và </a:t>
            </a:r>
            <a:r>
              <a:rPr lang="en-US" sz="2200" b="1" kern="0">
                <a:solidFill>
                  <a:srgbClr val="0000FF"/>
                </a:solidFill>
                <a:latin typeface="Arial" charset="0"/>
              </a:rPr>
              <a:t>quản lý nhà nước về </a:t>
            </a:r>
            <a:r>
              <a:rPr lang="en-US" sz="2200" b="1" kern="0" smtClean="0">
                <a:solidFill>
                  <a:srgbClr val="0000FF"/>
                </a:solidFill>
                <a:latin typeface="Arial" charset="0"/>
              </a:rPr>
              <a:t>BHXH.</a:t>
            </a:r>
            <a:endParaRPr lang="en-US" sz="2200" b="1" ker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Wingdings" pitchFamily="2" charset="2"/>
              <a:buChar char="q"/>
              <a:defRPr/>
            </a:pPr>
            <a:r>
              <a:rPr lang="af-ZA" sz="2200" b="1" kern="0">
                <a:solidFill>
                  <a:srgbClr val="FF0000"/>
                </a:solidFill>
                <a:latin typeface="Arial" charset="0"/>
              </a:rPr>
              <a:t>Lưu ý:</a:t>
            </a:r>
            <a:r>
              <a:rPr lang="af-ZA" sz="2200" b="1" kern="0">
                <a:solidFill>
                  <a:srgbClr val="0000FF"/>
                </a:solidFill>
                <a:latin typeface="Arial" charset="0"/>
              </a:rPr>
              <a:t> </a:t>
            </a:r>
            <a:r>
              <a:rPr lang="af-ZA" sz="2100" b="1" kern="0">
                <a:solidFill>
                  <a:srgbClr val="006600"/>
                </a:solidFill>
                <a:latin typeface="Arial" charset="0"/>
              </a:rPr>
              <a:t>Luật Bảo hiểm xã hội năm 2014 không áp dụng đối với bảo hiểm thất nghiệp do bảo hiểm thất nghiệp đã được quy định trong Luật Việc làm</a:t>
            </a:r>
            <a:r>
              <a:rPr lang="af-ZA" sz="2100" b="1" kern="0" smtClean="0">
                <a:solidFill>
                  <a:srgbClr val="006600"/>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6524337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2. Đối tượng áp dụng</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800"/>
              </a:spcBef>
              <a:spcAft>
                <a:spcPts val="0"/>
              </a:spcAft>
              <a:buClr>
                <a:srgbClr val="FF0000"/>
              </a:buClr>
              <a:buFont typeface="+mj-lt"/>
              <a:buAutoNum type="arabicPeriod"/>
              <a:defRPr/>
            </a:pPr>
            <a:r>
              <a:rPr lang="en-US" sz="2200" b="1" kern="0" smtClean="0">
                <a:solidFill>
                  <a:srgbClr val="0000FF"/>
                </a:solidFill>
                <a:latin typeface="Arial" charset="0"/>
              </a:rPr>
              <a:t>Người </a:t>
            </a:r>
            <a:r>
              <a:rPr lang="en-US" sz="2200" b="1" kern="0">
                <a:solidFill>
                  <a:srgbClr val="0000FF"/>
                </a:solidFill>
                <a:latin typeface="Arial" charset="0"/>
              </a:rPr>
              <a:t>lao động là công dân Việt Nam thuộc đối tượng tham gia bảo hiểm xã hội bắt buộc, bao </a:t>
            </a:r>
            <a:r>
              <a:rPr lang="en-US" sz="2200" b="1" kern="0" smtClean="0">
                <a:solidFill>
                  <a:srgbClr val="0000FF"/>
                </a:solidFill>
                <a:latin typeface="Arial" charset="0"/>
              </a:rPr>
              <a:t>gồm:</a:t>
            </a:r>
          </a:p>
          <a:p>
            <a:pPr indent="-457200" algn="just" eaLnBrk="1" hangingPunct="1">
              <a:lnSpc>
                <a:spcPct val="108000"/>
              </a:lnSpc>
              <a:spcBef>
                <a:spcPts val="800"/>
              </a:spcBef>
              <a:spcAft>
                <a:spcPts val="0"/>
              </a:spcAft>
              <a:buClr>
                <a:srgbClr val="FF0000"/>
              </a:buClr>
              <a:buFont typeface="+mj-lt"/>
              <a:buAutoNum type="alphaLcParenR"/>
              <a:defRPr/>
            </a:pPr>
            <a:r>
              <a:rPr lang="en-US" sz="2200" b="1" kern="0" smtClean="0">
                <a:solidFill>
                  <a:srgbClr val="0000FF"/>
                </a:solidFill>
                <a:latin typeface="Arial" charset="0"/>
              </a:rPr>
              <a:t>Người </a:t>
            </a:r>
            <a:r>
              <a:rPr lang="en-US" sz="2200" b="1" kern="0">
                <a:solidFill>
                  <a:srgbClr val="0000FF"/>
                </a:solidFill>
                <a:latin typeface="Arial" charset="0"/>
              </a:rPr>
              <a:t>làm việc theo hợp đồng lao động không xác định thời hạn, hợp đồng lao động xác định thời hạn, hợp đồng lao động theo mùa vụ hoặc theo một công việc nhất định có thời hạn từ đủ 03 tháng đến dưới 12 tháng, kể cả hợp đồng lao động được ký kết giữa người sử dụng lao động với người đại diện theo pháp luật của người dưới 15 tuổi theo quy định của pháp luật về lao </a:t>
            </a:r>
            <a:r>
              <a:rPr lang="en-US" sz="2200" b="1" kern="0" smtClean="0">
                <a:solidFill>
                  <a:srgbClr val="0000FF"/>
                </a:solidFill>
                <a:latin typeface="Arial" charset="0"/>
              </a:rPr>
              <a:t>động;</a:t>
            </a:r>
          </a:p>
          <a:p>
            <a:pPr indent="-457200" algn="just" eaLnBrk="1" hangingPunct="1">
              <a:lnSpc>
                <a:spcPct val="108000"/>
              </a:lnSpc>
              <a:spcBef>
                <a:spcPts val="800"/>
              </a:spcBef>
              <a:spcAft>
                <a:spcPts val="0"/>
              </a:spcAft>
              <a:buClr>
                <a:srgbClr val="FF0000"/>
              </a:buClr>
              <a:buFont typeface="+mj-lt"/>
              <a:buAutoNum type="alphaLcParenR"/>
              <a:defRPr/>
            </a:pPr>
            <a:r>
              <a:rPr lang="en-US" sz="2200" b="1" kern="0" smtClean="0">
                <a:solidFill>
                  <a:srgbClr val="006600"/>
                </a:solidFill>
                <a:latin typeface="Arial" charset="0"/>
              </a:rPr>
              <a:t>Người </a:t>
            </a:r>
            <a:r>
              <a:rPr lang="en-US" sz="2200" b="1" kern="0">
                <a:solidFill>
                  <a:srgbClr val="006600"/>
                </a:solidFill>
                <a:latin typeface="Arial" charset="0"/>
              </a:rPr>
              <a:t>làm việc theo hợp đồng lao động có thời hạn từ đủ 01 tháng đến dưới 03 </a:t>
            </a:r>
            <a:r>
              <a:rPr lang="en-US" sz="2200" b="1" kern="0" smtClean="0">
                <a:solidFill>
                  <a:srgbClr val="006600"/>
                </a:solidFill>
                <a:latin typeface="Arial" charset="0"/>
              </a:rPr>
              <a:t>tháng; </a:t>
            </a:r>
            <a:r>
              <a:rPr lang="en-US" sz="2200" b="1" kern="0" smtClean="0">
                <a:solidFill>
                  <a:srgbClr val="006600"/>
                </a:solidFill>
                <a:latin typeface="Arial" charset="0"/>
                <a:sym typeface="Wingdings" pitchFamily="2" charset="2"/>
              </a:rPr>
              <a:t> </a:t>
            </a:r>
            <a:r>
              <a:rPr lang="en-US" sz="2200" b="1" kern="0" smtClean="0">
                <a:solidFill>
                  <a:srgbClr val="FF0066"/>
                </a:solidFill>
                <a:latin typeface="Arial" charset="0"/>
                <a:sym typeface="Wingdings" pitchFamily="2" charset="2"/>
              </a:rPr>
              <a:t>01/01/2018</a:t>
            </a:r>
            <a:endParaRPr lang="en-US" sz="2200" b="1" kern="0" smtClean="0">
              <a:solidFill>
                <a:srgbClr val="FF0066"/>
              </a:solidFill>
              <a:latin typeface="Arial" charset="0"/>
            </a:endParaRPr>
          </a:p>
          <a:p>
            <a:pPr indent="-457200" algn="just" eaLnBrk="1" hangingPunct="1">
              <a:lnSpc>
                <a:spcPct val="108000"/>
              </a:lnSpc>
              <a:spcBef>
                <a:spcPts val="800"/>
              </a:spcBef>
              <a:spcAft>
                <a:spcPts val="0"/>
              </a:spcAft>
              <a:buClr>
                <a:srgbClr val="FF0000"/>
              </a:buClr>
              <a:buFont typeface="+mj-lt"/>
              <a:buAutoNum type="alphaLcParenR"/>
              <a:defRPr/>
            </a:pPr>
            <a:r>
              <a:rPr lang="en-US" sz="2200" b="1" kern="0" smtClean="0">
                <a:solidFill>
                  <a:srgbClr val="0000FF"/>
                </a:solidFill>
                <a:latin typeface="Arial" charset="0"/>
              </a:rPr>
              <a:t>Cán </a:t>
            </a:r>
            <a:r>
              <a:rPr lang="en-US" sz="2200" b="1" kern="0">
                <a:solidFill>
                  <a:srgbClr val="0000FF"/>
                </a:solidFill>
                <a:latin typeface="Arial" charset="0"/>
              </a:rPr>
              <a:t>bộ, công chức, viên </a:t>
            </a:r>
            <a:r>
              <a:rPr lang="en-US" sz="2200" b="1" kern="0" smtClean="0">
                <a:solidFill>
                  <a:srgbClr val="0000FF"/>
                </a:solidFill>
                <a:latin typeface="Arial" charset="0"/>
              </a:rPr>
              <a:t>chức;</a:t>
            </a:r>
          </a:p>
          <a:p>
            <a:pPr indent="-457200" algn="just" eaLnBrk="1" hangingPunct="1">
              <a:lnSpc>
                <a:spcPct val="108000"/>
              </a:lnSpc>
              <a:spcBef>
                <a:spcPts val="800"/>
              </a:spcBef>
              <a:spcAft>
                <a:spcPts val="0"/>
              </a:spcAft>
              <a:buClr>
                <a:srgbClr val="FF0000"/>
              </a:buClr>
              <a:buFont typeface="+mj-lt"/>
              <a:buAutoNum type="alphaLcParenR"/>
              <a:defRPr/>
            </a:pPr>
            <a:r>
              <a:rPr lang="en-US" sz="2200" b="1" kern="0" smtClean="0">
                <a:solidFill>
                  <a:srgbClr val="0000FF"/>
                </a:solidFill>
                <a:latin typeface="Arial" charset="0"/>
              </a:rPr>
              <a:t>Công </a:t>
            </a:r>
            <a:r>
              <a:rPr lang="en-US" sz="2200" b="1" kern="0">
                <a:solidFill>
                  <a:srgbClr val="0000FF"/>
                </a:solidFill>
                <a:latin typeface="Arial" charset="0"/>
              </a:rPr>
              <a:t>nhân quốc phòng, công nhân công an, người làm công tác khác trong tổ chức cơ yếu</a:t>
            </a:r>
            <a:r>
              <a:rPr lang="en-US" sz="2200" b="1" kern="0" smtClean="0">
                <a:solidFill>
                  <a:srgbClr val="0000FF"/>
                </a:solidFill>
                <a:latin typeface="Arial" charset="0"/>
              </a:rPr>
              <a:t>;</a:t>
            </a:r>
            <a:endParaRPr lang="en-US" sz="2200" b="1" kern="0">
              <a:solidFill>
                <a:srgbClr val="0000FF"/>
              </a:solidFill>
              <a:latin typeface="Arial" charset="0"/>
            </a:endParaRPr>
          </a:p>
        </p:txBody>
      </p:sp>
    </p:spTree>
    <p:extLst>
      <p:ext uri="{BB962C8B-B14F-4D97-AF65-F5344CB8AC3E}">
        <p14:creationId xmlns:p14="http://schemas.microsoft.com/office/powerpoint/2010/main" val="1058759614"/>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txDef>
      <a:spPr bwMode="auto">
        <a:noFill/>
        <a:ln w="9525">
          <a:noFill/>
          <a:miter lim="800000"/>
          <a:headEnd/>
          <a:tailEnd/>
        </a:ln>
      </a:spPr>
      <a:bodyPr vert="horz" wrap="square" lIns="91440" tIns="45720" rIns="91440" bIns="45720" numCol="1" anchor="ctr" anchorCtr="0" compatLnSpc="1">
        <a:prstTxWarp prst="textNoShape">
          <a:avLst/>
        </a:prstTxWarp>
      </a:bodyPr>
      <a:lstStyle>
        <a:defPPr>
          <a:spcBef>
            <a:spcPct val="20000"/>
          </a:spcBef>
          <a:defRPr sz="3200" b="1" kern="0" smtClean="0">
            <a:solidFill>
              <a:srgbClr val="FF0000"/>
            </a:solidFill>
            <a:latin typeface="Arial" pitchFamily="34" charset="0"/>
            <a:ea typeface="+mj-ea"/>
            <a:cs typeface="Arial" pitchFamily="34" charset="0"/>
          </a:defRPr>
        </a:defPPr>
      </a:lstStyle>
    </a:tx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23880</TotalTime>
  <Words>5360</Words>
  <Application>Microsoft Office PowerPoint</Application>
  <PresentationFormat>On-screen Show (4:3)</PresentationFormat>
  <Paragraphs>329</Paragraphs>
  <Slides>55</Slides>
  <Notes>1</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Profile</vt:lpstr>
      <vt:lpstr>GIỚI THIỆU  LUẬT BẢO HIỂM XÃ HỘI NĂM 2014 (Thực hiện sinh hoạt Ngày pháp luật định kỳ hằng tháng, đối với các đơn vị  sử dụng hình thức Tuyên truyền miệng, khuyến khích sử dụng theo phương pháp Phổ biến pháp luật bằng tình huống)</vt:lpstr>
      <vt:lpstr>GIỚI THIỆU  LUẬT BẢO HIỂM XÃ HỘI NĂM 2014 (Đối với lĩnh vực Bảo hiểm xã hội, do có nhiều văn bản QPPL quy định,  điều chỉnh; cũng như có nhiều văn bản chỉ đạo, điều hành, hướng dẫn…  do vậy các nội dung giới thiệu khó tránh khỏi những sai sót nhất định, chưa kịp cập nhật các quy định, rất mong CB-CC-VC thông cảm cũng như góp ý sửa đổi, bổ sung để bài giới thiệu được hoàn chỉnh)</vt:lpstr>
      <vt:lpstr>GIỚI THIỆU LUẬT BHXH NĂM 2014</vt:lpstr>
      <vt:lpstr>TÌNH HUỐNG THẢO LUẬN</vt:lpstr>
      <vt:lpstr>SỰ CẦN THIẾT BAN HÀNH LUẬT</vt:lpstr>
      <vt:lpstr>SỰ CẦN THIẾT BAN HÀNH LUẬT</vt:lpstr>
      <vt:lpstr>BỐ CỤC CỦA LUẬT BẢO HIỂM XÃ HỘI NĂM 2014 (9 chương, 125 điều)</vt:lpstr>
      <vt:lpstr>CHƯƠNG I. NHỮNG QUY ĐỊNH CHUNG</vt:lpstr>
      <vt:lpstr>Điều 2. Đối tượng áp dụng</vt:lpstr>
      <vt:lpstr>Điều 2. Đối tượng áp dụng</vt:lpstr>
      <vt:lpstr>Điều 2. Đối tượng áp dụng</vt:lpstr>
      <vt:lpstr>Điều 2. Đối tượng áp dụng</vt:lpstr>
      <vt:lpstr>Điều 3. Giải thích từ ngữ</vt:lpstr>
      <vt:lpstr>Điều 3. Giải thích từ ngữ</vt:lpstr>
      <vt:lpstr>Điều 4. Các chế độ bảo hiểm xã hội</vt:lpstr>
      <vt:lpstr>Điều 8. Cơ quan quản lý nhà nước về BHXH</vt:lpstr>
      <vt:lpstr>Điều 17. Các hành vi bị nghiêm cấm</vt:lpstr>
      <vt:lpstr>PowerPoint Presentation</vt:lpstr>
      <vt:lpstr>CHƯƠNG III. BẢO HIỂM XÃ HỘI BẮT BUỘC</vt:lpstr>
      <vt:lpstr>MỤC 1. CHẾ ĐỘ ỐM ĐAU (Thông tư 59/2015/TT-BLĐTBXH)</vt:lpstr>
      <vt:lpstr>MỤC 1. CHẾ ĐỘ ỐM ĐAU (Thông tư 59/2015/TT-BLĐTBXH)</vt:lpstr>
      <vt:lpstr>PowerPoint Presentation</vt:lpstr>
      <vt:lpstr>MỤC 2. CHẾ ĐỘ THAI SẢN (Thông tư 59/2015/TT-BLĐTBXH)</vt:lpstr>
      <vt:lpstr>MỤC 2. CHẾ ĐỘ THAI SẢN (Thông tư 59/2015/TT-BLĐTBXH)</vt:lpstr>
      <vt:lpstr>PowerPoint Presentation</vt:lpstr>
      <vt:lpstr>PowerPoint Presentation</vt:lpstr>
      <vt:lpstr>MỤC 4. CHẾ ĐỘ HƯU TRÍ</vt:lpstr>
      <vt:lpstr>MỤC 4. CHẾ ĐỘ HƯU TRÍ</vt:lpstr>
      <vt:lpstr>MỤC 4. CHẾ ĐỘ HƯU TRÍ</vt:lpstr>
      <vt:lpstr>PowerPoint Presentation</vt:lpstr>
      <vt:lpstr>MỤC 5. CHẾ ĐỘ TỬ TUẤT </vt:lpstr>
      <vt:lpstr>MỤC 5. CHẾ ĐỘ TỬ TUẤT </vt:lpstr>
      <vt:lpstr>CHƯƠNG IV. BẢO HIỂM XÃ HỘI TỰ NGUYỆN </vt:lpstr>
      <vt:lpstr>CHƯƠNG V. QUỸ BẢO HIỂM XÃ HỘI</vt:lpstr>
      <vt:lpstr>CHƯƠNG V. QUỸ BẢO HIỂM XÃ HỘI</vt:lpstr>
      <vt:lpstr>CHƯƠNG V. QUỸ BẢO HIỂM XÃ HỘI</vt:lpstr>
      <vt:lpstr>PowerPoint Presentation</vt:lpstr>
      <vt:lpstr>PowerPoint Presentation</vt:lpstr>
      <vt:lpstr>CHƯƠNG VII. TRÌNH TỰ, THỦ TỤC THỰC HIỆN BHXH</vt:lpstr>
      <vt:lpstr>CHƯƠNG VII. TRÌNH TỰ, THỦ TỤC THỰC HIỆN BHXH</vt:lpstr>
      <vt:lpstr>CHƯƠNG VII. TRÌNH TỰ, THỦ TỤC THỰC HIỆN BHXH</vt:lpstr>
      <vt:lpstr>CHƯƠNG VII. TRÌNH TỰ, THỦ TỤC THỰC HIỆN BHXH</vt:lpstr>
      <vt:lpstr>CHƯƠNG VII. TRÌNH TỰ, THỦ TỤC THỰC HIỆN BHXH</vt:lpstr>
      <vt:lpstr>CHƯƠNG VII. TRÌNH TỰ, THỦ TỤC THỰC HIỆN BHXH</vt:lpstr>
      <vt:lpstr>CHƯƠNG VIII. KHIẾU NẠI, TỐ CÁO VÀ XỬ LÝ VI PHẠM  VỀ BẢO HIỂM XÃ HỘI</vt:lpstr>
      <vt:lpstr>CHƯƠNG IX. ĐIỀU KHOẢN THI HÀNH</vt:lpstr>
      <vt:lpstr>Tham gia bảo hiểm xã hội có lợi hơn gửi tiết kiệm?</vt:lpstr>
      <vt:lpstr>Tham gia bảo hiểm xã hội có lợi hơn gửi tiết kiệm?</vt:lpstr>
      <vt:lpstr>PowerPoint Presentation</vt:lpstr>
      <vt:lpstr>Tham gia bảo hiểm xã hội có lợi hơn gửi tiết kiệm?</vt:lpstr>
      <vt:lpstr>Tham gia bảo hiểm xã hội có lợi hơn gửi tiết kiệm?</vt:lpstr>
      <vt:lpstr>Tham gia bảo hiểm xã hội có lợi hơn gửi tiết kiệm?</vt:lpstr>
      <vt:lpstr>TRA CỨU QUÁ TRÌNH THAM GIA BHXH</vt:lpstr>
      <vt:lpstr>PowerPoint Presentation</vt:lpstr>
      <vt:lpstr>PowerPoint Presentation</vt:lpstr>
    </vt:vector>
  </TitlesOfParts>
  <Company>So Giao duc va Dao tao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 huan e-mail, QLVB</dc:title>
  <dc:creator>LeNguyenMinhNgoc</dc:creator>
  <cp:lastModifiedBy>Le Nguyen Minh Ngoc</cp:lastModifiedBy>
  <cp:revision>2479</cp:revision>
  <cp:lastPrinted>2017-10-09T03:25:03Z</cp:lastPrinted>
  <dcterms:created xsi:type="dcterms:W3CDTF">2006-08-23T15:52:09Z</dcterms:created>
  <dcterms:modified xsi:type="dcterms:W3CDTF">2018-09-14T14:37:27Z</dcterms:modified>
</cp:coreProperties>
</file>