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9" r:id="rId1"/>
  </p:sldMasterIdLst>
  <p:notesMasterIdLst>
    <p:notesMasterId r:id="rId45"/>
  </p:notesMasterIdLst>
  <p:handoutMasterIdLst>
    <p:handoutMasterId r:id="rId46"/>
  </p:handoutMasterIdLst>
  <p:sldIdLst>
    <p:sldId id="1894" r:id="rId2"/>
    <p:sldId id="2091" r:id="rId3"/>
    <p:sldId id="2092" r:id="rId4"/>
    <p:sldId id="2093" r:id="rId5"/>
    <p:sldId id="2094" r:id="rId6"/>
    <p:sldId id="2096" r:id="rId7"/>
    <p:sldId id="2097" r:id="rId8"/>
    <p:sldId id="2098" r:id="rId9"/>
    <p:sldId id="2099" r:id="rId10"/>
    <p:sldId id="2100" r:id="rId11"/>
    <p:sldId id="2101" r:id="rId12"/>
    <p:sldId id="2102" r:id="rId13"/>
    <p:sldId id="2103" r:id="rId14"/>
    <p:sldId id="2104" r:id="rId15"/>
    <p:sldId id="2105" r:id="rId16"/>
    <p:sldId id="2106" r:id="rId17"/>
    <p:sldId id="2107" r:id="rId18"/>
    <p:sldId id="2108" r:id="rId19"/>
    <p:sldId id="2109" r:id="rId20"/>
    <p:sldId id="2110" r:id="rId21"/>
    <p:sldId id="2111" r:id="rId22"/>
    <p:sldId id="2112" r:id="rId23"/>
    <p:sldId id="2113" r:id="rId24"/>
    <p:sldId id="2145" r:id="rId25"/>
    <p:sldId id="2114" r:id="rId26"/>
    <p:sldId id="2115" r:id="rId27"/>
    <p:sldId id="2116" r:id="rId28"/>
    <p:sldId id="2117" r:id="rId29"/>
    <p:sldId id="2118" r:id="rId30"/>
    <p:sldId id="2119" r:id="rId31"/>
    <p:sldId id="2120" r:id="rId32"/>
    <p:sldId id="2121" r:id="rId33"/>
    <p:sldId id="2122" r:id="rId34"/>
    <p:sldId id="2123" r:id="rId35"/>
    <p:sldId id="2146" r:id="rId36"/>
    <p:sldId id="2141" r:id="rId37"/>
    <p:sldId id="2142" r:id="rId38"/>
    <p:sldId id="2143" r:id="rId39"/>
    <p:sldId id="2144" r:id="rId40"/>
    <p:sldId id="2135" r:id="rId41"/>
    <p:sldId id="2147" r:id="rId42"/>
    <p:sldId id="2134" r:id="rId43"/>
    <p:sldId id="1024" r:id="rId44"/>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00FF"/>
    <a:srgbClr val="006600"/>
    <a:srgbClr val="008000"/>
    <a:srgbClr val="FF9900"/>
    <a:srgbClr val="CC3300"/>
    <a:srgbClr val="E0E4E9"/>
    <a:srgbClr val="CC66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0" d="100"/>
          <a:sy n="70" d="100"/>
        </p:scale>
        <p:origin x="-1272" y="-180"/>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14/09/2018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0712" y="4343400"/>
            <a:ext cx="2001888" cy="1906800"/>
          </a:xfrm>
          <a:prstGeom prst="rect">
            <a:avLst/>
          </a:prstGeom>
        </p:spPr>
      </p:pic>
      <p:sp>
        <p:nvSpPr>
          <p:cNvPr id="13" name="Rectangle 2"/>
          <p:cNvSpPr>
            <a:spLocks noGrp="1" noChangeArrowheads="1"/>
          </p:cNvSpPr>
          <p:nvPr>
            <p:ph type="ctrTitle"/>
          </p:nvPr>
        </p:nvSpPr>
        <p:spPr>
          <a:xfrm>
            <a:off x="63500" y="1676400"/>
            <a:ext cx="9017000" cy="2438400"/>
          </a:xfrm>
        </p:spPr>
        <p:txBody>
          <a:bodyPr anchor="ctr"/>
          <a:lstStyle/>
          <a:p>
            <a:pPr algn="ctr" eaLnBrk="1" hangingPunct="1">
              <a:lnSpc>
                <a:spcPct val="130000"/>
              </a:lnSpc>
            </a:pPr>
            <a:r>
              <a:rPr lang="en-US" altLang="en-US" sz="3600" b="1" smtClean="0">
                <a:solidFill>
                  <a:srgbClr val="FF0000"/>
                </a:solidFill>
                <a:latin typeface="Arial" panose="020B0604020202020204" pitchFamily="34" charset="0"/>
                <a:cs typeface="Arial" panose="020B0604020202020204" pitchFamily="34" charset="0"/>
              </a:rPr>
              <a:t>GIỚI THIỆU </a:t>
            </a:r>
            <a:br>
              <a:rPr lang="en-US" altLang="en-US" sz="3600" b="1" smtClean="0">
                <a:solidFill>
                  <a:srgbClr val="FF0000"/>
                </a:solidFill>
                <a:latin typeface="Arial" panose="020B0604020202020204" pitchFamily="34" charset="0"/>
                <a:cs typeface="Arial" panose="020B0604020202020204" pitchFamily="34" charset="0"/>
              </a:rPr>
            </a:br>
            <a:r>
              <a:rPr lang="en-US" altLang="en-US" sz="3600" b="1" smtClean="0">
                <a:solidFill>
                  <a:srgbClr val="FF0000"/>
                </a:solidFill>
                <a:latin typeface="Arial" panose="020B0604020202020204" pitchFamily="34" charset="0"/>
                <a:cs typeface="Arial" panose="020B0604020202020204" pitchFamily="34" charset="0"/>
              </a:rPr>
              <a:t>LUẬT </a:t>
            </a:r>
            <a:r>
              <a:rPr lang="en-US" altLang="en-US" sz="3600" b="1" smtClean="0">
                <a:solidFill>
                  <a:srgbClr val="FF0000"/>
                </a:solidFill>
                <a:latin typeface="Arial" panose="020B0604020202020204" pitchFamily="34" charset="0"/>
                <a:cs typeface="Arial" panose="020B0604020202020204" pitchFamily="34" charset="0"/>
              </a:rPr>
              <a:t>BẢO HIỂM Y TẾ (2008, 2014</a:t>
            </a:r>
            <a:r>
              <a:rPr lang="en-US" altLang="en-US" sz="3600" b="1" smtClean="0">
                <a:solidFill>
                  <a:srgbClr val="FF0000"/>
                </a:solidFill>
                <a:latin typeface="Arial" panose="020B0604020202020204" pitchFamily="34" charset="0"/>
                <a:cs typeface="Arial" panose="020B0604020202020204" pitchFamily="34" charset="0"/>
              </a:rPr>
              <a:t>)</a:t>
            </a:r>
            <a:br>
              <a:rPr lang="en-US" altLang="en-US" sz="3600" b="1" smtClean="0">
                <a:solidFill>
                  <a:srgbClr val="FF0000"/>
                </a:solidFill>
                <a:latin typeface="Arial" panose="020B0604020202020204" pitchFamily="34" charset="0"/>
                <a:cs typeface="Arial" panose="020B0604020202020204" pitchFamily="34" charset="0"/>
              </a:rPr>
            </a:br>
            <a:r>
              <a:rPr lang="en-US" altLang="en-US" sz="1700" b="1">
                <a:solidFill>
                  <a:srgbClr val="0000FF"/>
                </a:solidFill>
                <a:latin typeface="Arial" panose="020B0604020202020204" pitchFamily="34" charset="0"/>
                <a:cs typeface="Arial" panose="020B0604020202020204" pitchFamily="34" charset="0"/>
              </a:rPr>
              <a:t>(Thực hiện sinh hoạt Ngày pháp luật định kỳ hằng tháng, đối với các đơn vị </a:t>
            </a:r>
            <a:br>
              <a:rPr lang="en-US" altLang="en-US" sz="1700" b="1">
                <a:solidFill>
                  <a:srgbClr val="0000FF"/>
                </a:solidFill>
                <a:latin typeface="Arial" panose="020B0604020202020204" pitchFamily="34" charset="0"/>
                <a:cs typeface="Arial" panose="020B0604020202020204" pitchFamily="34" charset="0"/>
              </a:rPr>
            </a:br>
            <a:r>
              <a:rPr lang="en-US" altLang="en-US" sz="1700" b="1">
                <a:solidFill>
                  <a:srgbClr val="0000FF"/>
                </a:solidFill>
                <a:latin typeface="Arial" panose="020B0604020202020204" pitchFamily="34" charset="0"/>
                <a:cs typeface="Arial" panose="020B0604020202020204" pitchFamily="34" charset="0"/>
              </a:rPr>
              <a:t>sử dụng hình thức </a:t>
            </a:r>
            <a:r>
              <a:rPr lang="en-US" altLang="en-US" sz="1700" b="1">
                <a:solidFill>
                  <a:srgbClr val="FF0066"/>
                </a:solidFill>
                <a:latin typeface="Arial" panose="020B0604020202020204" pitchFamily="34" charset="0"/>
                <a:cs typeface="Arial" panose="020B0604020202020204" pitchFamily="34" charset="0"/>
              </a:rPr>
              <a:t>Tuyên truyền miệng,</a:t>
            </a:r>
            <a:r>
              <a:rPr lang="en-US" altLang="en-US" sz="1700" b="1">
                <a:solidFill>
                  <a:srgbClr val="0000FF"/>
                </a:solidFill>
                <a:latin typeface="Arial" panose="020B0604020202020204" pitchFamily="34" charset="0"/>
                <a:cs typeface="Arial" panose="020B0604020202020204" pitchFamily="34" charset="0"/>
              </a:rPr>
              <a:t> khuyến khích sử dụng theo phương pháp </a:t>
            </a:r>
            <a:r>
              <a:rPr lang="en-US" altLang="en-US" sz="1700" b="1">
                <a:solidFill>
                  <a:srgbClr val="FF0066"/>
                </a:solidFill>
                <a:latin typeface="Arial" panose="020B0604020202020204" pitchFamily="34" charset="0"/>
                <a:cs typeface="Arial" panose="020B0604020202020204" pitchFamily="34" charset="0"/>
              </a:rPr>
              <a:t>Phổ biến pháp luật bằng tình huống</a:t>
            </a:r>
            <a:r>
              <a:rPr lang="en-US" altLang="en-US" sz="1700" b="1">
                <a:solidFill>
                  <a:srgbClr val="0000FF"/>
                </a:solidFill>
                <a:latin typeface="Arial" panose="020B0604020202020204" pitchFamily="34" charset="0"/>
                <a:cs typeface="Arial" panose="020B0604020202020204" pitchFamily="34" charset="0"/>
              </a:rPr>
              <a:t>)</a:t>
            </a:r>
            <a:endParaRPr lang="en-US" altLang="en-US" sz="17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324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5000"/>
              </a:lnSpc>
              <a:spcBef>
                <a:spcPts val="8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 Nguyên tắc bảo hiểm y tế</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Bảo </a:t>
            </a:r>
            <a:r>
              <a:rPr lang="en-US" sz="2300" b="1" kern="0">
                <a:solidFill>
                  <a:srgbClr val="0000FF"/>
                </a:solidFill>
                <a:latin typeface="Arial" charset="0"/>
              </a:rPr>
              <a:t>đảm chia sẻ rủi ro giữa những người tham gia </a:t>
            </a:r>
            <a:r>
              <a:rPr lang="en-US" sz="2300" b="1" kern="0" smtClean="0">
                <a:solidFill>
                  <a:srgbClr val="0000FF"/>
                </a:solidFill>
                <a:latin typeface="Arial" charset="0"/>
              </a:rPr>
              <a:t>BHYT.</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FF0066"/>
                </a:solidFill>
                <a:latin typeface="Arial" charset="0"/>
              </a:rPr>
              <a:t>Mức </a:t>
            </a:r>
            <a:r>
              <a:rPr lang="en-US" sz="2300" b="1" kern="0">
                <a:solidFill>
                  <a:srgbClr val="FF0066"/>
                </a:solidFill>
                <a:latin typeface="Arial" charset="0"/>
              </a:rPr>
              <a:t>đóng </a:t>
            </a:r>
            <a:r>
              <a:rPr lang="en-US" sz="2300" b="1" kern="0" smtClean="0">
                <a:solidFill>
                  <a:srgbClr val="FF0066"/>
                </a:solidFill>
                <a:latin typeface="Arial" charset="0"/>
              </a:rPr>
              <a:t>BHYT </a:t>
            </a:r>
            <a:r>
              <a:rPr lang="en-US" sz="2300" b="1" kern="0">
                <a:solidFill>
                  <a:srgbClr val="0000FF"/>
                </a:solidFill>
                <a:latin typeface="Arial" charset="0"/>
              </a:rPr>
              <a:t>được xác định theo tỷ lệ phần trăm của tiền lương làm căn cứ đóng bảo hiểm xã hội bắt buộc theo quy định của Luật bảo hiểm xã hội (sau đây gọi chung là tiền lương tháng), tiền lương hưu, tiền trợ cấp hoặc mức lương cơ </a:t>
            </a:r>
            <a:r>
              <a:rPr lang="en-US" sz="2300" b="1" kern="0" smtClean="0">
                <a:solidFill>
                  <a:srgbClr val="0000FF"/>
                </a:solidFill>
                <a:latin typeface="Arial" charset="0"/>
              </a:rPr>
              <a:t>sở.</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FF0066"/>
                </a:solidFill>
                <a:latin typeface="Arial" charset="0"/>
              </a:rPr>
              <a:t>Mức </a:t>
            </a:r>
            <a:r>
              <a:rPr lang="en-US" sz="2300" b="1" kern="0">
                <a:solidFill>
                  <a:srgbClr val="FF0066"/>
                </a:solidFill>
                <a:latin typeface="Arial" charset="0"/>
              </a:rPr>
              <a:t>hưởng </a:t>
            </a:r>
            <a:r>
              <a:rPr lang="en-US" sz="2300" b="1" kern="0" smtClean="0">
                <a:solidFill>
                  <a:srgbClr val="FF0066"/>
                </a:solidFill>
                <a:latin typeface="Arial" charset="0"/>
              </a:rPr>
              <a:t>BHYT </a:t>
            </a:r>
            <a:r>
              <a:rPr lang="en-US" sz="2300" b="1" kern="0">
                <a:solidFill>
                  <a:srgbClr val="0000FF"/>
                </a:solidFill>
                <a:latin typeface="Arial" charset="0"/>
              </a:rPr>
              <a:t>theo mức độ bệnh tật, nhóm đối tượng trong phạm vi quyền lợi và thời gian tham gia </a:t>
            </a:r>
            <a:r>
              <a:rPr lang="en-US" sz="2300" b="1" kern="0" smtClean="0">
                <a:solidFill>
                  <a:srgbClr val="0000FF"/>
                </a:solidFill>
                <a:latin typeface="Arial" charset="0"/>
              </a:rPr>
              <a:t>BHYT.</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Chi </a:t>
            </a:r>
            <a:r>
              <a:rPr lang="en-US" sz="2300" b="1" kern="0">
                <a:solidFill>
                  <a:srgbClr val="0000FF"/>
                </a:solidFill>
                <a:latin typeface="Arial" charset="0"/>
              </a:rPr>
              <a:t>phí khám bệnh, chữa bệnh </a:t>
            </a:r>
            <a:r>
              <a:rPr lang="en-US" sz="2300" b="1" kern="0" smtClean="0">
                <a:solidFill>
                  <a:srgbClr val="0000FF"/>
                </a:solidFill>
                <a:latin typeface="Arial" charset="0"/>
              </a:rPr>
              <a:t>BHYT </a:t>
            </a:r>
            <a:r>
              <a:rPr lang="en-US" sz="2300" b="1" kern="0">
                <a:solidFill>
                  <a:srgbClr val="FF0066"/>
                </a:solidFill>
                <a:latin typeface="Arial" charset="0"/>
              </a:rPr>
              <a:t>do quỹ </a:t>
            </a:r>
            <a:r>
              <a:rPr lang="en-US" sz="2300" b="1" kern="0" smtClean="0">
                <a:solidFill>
                  <a:srgbClr val="FF0066"/>
                </a:solidFill>
                <a:latin typeface="Arial" charset="0"/>
              </a:rPr>
              <a:t>BHYT </a:t>
            </a:r>
            <a:r>
              <a:rPr lang="en-US" sz="2300" b="1" kern="0">
                <a:solidFill>
                  <a:srgbClr val="FF0066"/>
                </a:solidFill>
                <a:latin typeface="Arial" charset="0"/>
              </a:rPr>
              <a:t>và người tham gia </a:t>
            </a:r>
            <a:r>
              <a:rPr lang="en-US" sz="2300" b="1" kern="0" smtClean="0">
                <a:solidFill>
                  <a:srgbClr val="FF0066"/>
                </a:solidFill>
                <a:latin typeface="Arial" charset="0"/>
              </a:rPr>
              <a:t>BHYT </a:t>
            </a:r>
            <a:r>
              <a:rPr lang="en-US" sz="2300" b="1" kern="0">
                <a:solidFill>
                  <a:srgbClr val="FF0066"/>
                </a:solidFill>
                <a:latin typeface="Arial" charset="0"/>
              </a:rPr>
              <a:t>cùng chi </a:t>
            </a:r>
            <a:r>
              <a:rPr lang="en-US" sz="2300" b="1" kern="0" smtClean="0">
                <a:solidFill>
                  <a:srgbClr val="FF0066"/>
                </a:solidFill>
                <a:latin typeface="Arial" charset="0"/>
              </a:rPr>
              <a:t>trả.</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Quỹ BHYT </a:t>
            </a:r>
            <a:r>
              <a:rPr lang="en-US" sz="2300" b="1" kern="0">
                <a:solidFill>
                  <a:srgbClr val="0000FF"/>
                </a:solidFill>
                <a:latin typeface="Arial" charset="0"/>
              </a:rPr>
              <a:t>được quản lý tập trung, thống nhất, công khai, minh bạch, bảo đảm cân đối thu, chi và được Nhà nước bảo hộ</a:t>
            </a:r>
            <a:r>
              <a:rPr lang="en-US"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1551888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10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 Cơ quan quản lý nhà nước về </a:t>
            </a:r>
            <a:r>
              <a:rPr lang="en-US" sz="2600" b="1" smtClean="0">
                <a:solidFill>
                  <a:srgbClr val="FF0000"/>
                </a:solidFill>
                <a:latin typeface="Arial" panose="020B0604020202020204" pitchFamily="34" charset="0"/>
                <a:cs typeface="Arial" panose="020B0604020202020204" pitchFamily="34" charset="0"/>
              </a:rPr>
              <a:t>BHYT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Chính </a:t>
            </a:r>
            <a:r>
              <a:rPr lang="en-US" sz="2300" b="1" kern="0">
                <a:solidFill>
                  <a:srgbClr val="0000FF"/>
                </a:solidFill>
                <a:latin typeface="Arial" charset="0"/>
              </a:rPr>
              <a:t>phủ thống nhất quản lý nhà nước về bảo hiểm y </a:t>
            </a:r>
            <a:r>
              <a:rPr lang="en-US" sz="2300" b="1" kern="0" smtClean="0">
                <a:solidFill>
                  <a:srgbClr val="0000FF"/>
                </a:solidFill>
                <a:latin typeface="Arial" charset="0"/>
              </a:rPr>
              <a:t>tế.</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Bộ </a:t>
            </a:r>
            <a:r>
              <a:rPr lang="en-US" sz="2300" b="1" kern="0">
                <a:solidFill>
                  <a:srgbClr val="0000FF"/>
                </a:solidFill>
                <a:latin typeface="Arial" charset="0"/>
              </a:rPr>
              <a:t>Y tế chịu trách nhiệm trước Chính phủ thực hiện quản lý nhà nước về bảo hiểm y </a:t>
            </a:r>
            <a:r>
              <a:rPr lang="en-US" sz="2300" b="1" kern="0" smtClean="0">
                <a:solidFill>
                  <a:srgbClr val="0000FF"/>
                </a:solidFill>
                <a:latin typeface="Arial" charset="0"/>
              </a:rPr>
              <a:t>tế.</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Bộ</a:t>
            </a:r>
            <a:r>
              <a:rPr lang="en-US" sz="2300" b="1" kern="0">
                <a:solidFill>
                  <a:srgbClr val="0000FF"/>
                </a:solidFill>
                <a:latin typeface="Arial" charset="0"/>
              </a:rPr>
              <a:t>, cơ quan ngang bộ trong phạm vi nhiệm vụ, quyền hạn của mình phối hợp với Bộ Y tế thực hiện quản lý nhà nước về bảo hiểm y </a:t>
            </a:r>
            <a:r>
              <a:rPr lang="en-US" sz="2300" b="1" kern="0" smtClean="0">
                <a:solidFill>
                  <a:srgbClr val="0000FF"/>
                </a:solidFill>
                <a:latin typeface="Arial" charset="0"/>
              </a:rPr>
              <a:t>tế.</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Ủy </a:t>
            </a:r>
            <a:r>
              <a:rPr lang="en-US" sz="2300" b="1" kern="0">
                <a:solidFill>
                  <a:srgbClr val="0000FF"/>
                </a:solidFill>
                <a:latin typeface="Arial" charset="0"/>
              </a:rPr>
              <a:t>ban nhân dân các cấp trong phạm vi nhiệm vụ, quyền hạn của mình thực hiện quản lý nhà nước về bảo hiểm y tế tại địa phương.</a:t>
            </a:r>
          </a:p>
          <a:p>
            <a:pPr indent="-457200" algn="just" eaLnBrk="1" hangingPunct="1">
              <a:lnSpc>
                <a:spcPct val="108000"/>
              </a:lnSpc>
              <a:spcBef>
                <a:spcPts val="1000"/>
              </a:spcBef>
              <a:spcAft>
                <a:spcPts val="0"/>
              </a:spcAft>
              <a:buClr>
                <a:srgbClr val="FF0000"/>
              </a:buClr>
              <a:buFont typeface="+mj-lt"/>
              <a:buAutoNum type="arabicPeriod"/>
              <a:defRPr/>
            </a:pPr>
            <a:endParaRPr lang="en-US" sz="2300" b="1" kern="0">
              <a:solidFill>
                <a:srgbClr val="0000FF"/>
              </a:solidFill>
              <a:latin typeface="Arial" charset="0"/>
            </a:endParaRPr>
          </a:p>
        </p:txBody>
      </p:sp>
    </p:spTree>
    <p:extLst>
      <p:ext uri="{BB962C8B-B14F-4D97-AF65-F5344CB8AC3E}">
        <p14:creationId xmlns:p14="http://schemas.microsoft.com/office/powerpoint/2010/main" val="3186979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10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7b. Trách nhiệm của Bộ Giáo dục và Đào tạo</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Chỉ </a:t>
            </a:r>
            <a:r>
              <a:rPr lang="en-US" sz="2300" b="1" kern="0">
                <a:solidFill>
                  <a:srgbClr val="0000FF"/>
                </a:solidFill>
                <a:latin typeface="Arial" charset="0"/>
              </a:rPr>
              <a:t>đạo, hướng dẫn tổ chức thực hiện việc xác định, quản lý đối tượng do Bộ </a:t>
            </a:r>
            <a:r>
              <a:rPr lang="en-US" sz="2300" b="1" kern="0" smtClean="0">
                <a:solidFill>
                  <a:srgbClr val="0000FF"/>
                </a:solidFill>
                <a:latin typeface="Arial" charset="0"/>
              </a:rPr>
              <a:t>GDĐT </a:t>
            </a:r>
            <a:r>
              <a:rPr lang="en-US" sz="2300" b="1" kern="0">
                <a:solidFill>
                  <a:srgbClr val="0000FF"/>
                </a:solidFill>
                <a:latin typeface="Arial" charset="0"/>
              </a:rPr>
              <a:t>quản lý quy định tại </a:t>
            </a:r>
            <a:r>
              <a:rPr lang="en-US" sz="2300" b="1" kern="0">
                <a:solidFill>
                  <a:srgbClr val="FF0066"/>
                </a:solidFill>
                <a:latin typeface="Arial" charset="0"/>
              </a:rPr>
              <a:t>điểm n khoản 3 và điểm b khoản 4 Điều 12</a:t>
            </a:r>
            <a:r>
              <a:rPr lang="en-US" sz="2300" b="1" kern="0">
                <a:solidFill>
                  <a:srgbClr val="0000FF"/>
                </a:solidFill>
                <a:latin typeface="Arial" charset="0"/>
              </a:rPr>
              <a:t> của Luật </a:t>
            </a:r>
            <a:r>
              <a:rPr lang="en-US" sz="2300" b="1" kern="0" smtClean="0">
                <a:solidFill>
                  <a:srgbClr val="0000FF"/>
                </a:solidFill>
                <a:latin typeface="Arial" charset="0"/>
              </a:rPr>
              <a:t>này.</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Thanh </a:t>
            </a:r>
            <a:r>
              <a:rPr lang="en-US" sz="2300" b="1" kern="0">
                <a:solidFill>
                  <a:srgbClr val="0000FF"/>
                </a:solidFill>
                <a:latin typeface="Arial" charset="0"/>
              </a:rPr>
              <a:t>tra, kiểm tra việc thực hiện quy định của pháp luật về trách nhiệm tham gia bảo hiểm y tế của các đối tượng do Bộ Giáo dục và Đào tạo quản lý quy định tại </a:t>
            </a:r>
            <a:r>
              <a:rPr lang="en-US" sz="2300" b="1" kern="0">
                <a:solidFill>
                  <a:srgbClr val="FF0066"/>
                </a:solidFill>
                <a:latin typeface="Arial" charset="0"/>
              </a:rPr>
              <a:t>điểm n khoản 3 và điểm b khoản 4 Điều 12</a:t>
            </a:r>
            <a:r>
              <a:rPr lang="en-US" sz="2300" b="1" kern="0">
                <a:solidFill>
                  <a:srgbClr val="0000FF"/>
                </a:solidFill>
                <a:latin typeface="Arial" charset="0"/>
              </a:rPr>
              <a:t> của Luật </a:t>
            </a:r>
            <a:r>
              <a:rPr lang="en-US" sz="2300" b="1" kern="0" smtClean="0">
                <a:solidFill>
                  <a:srgbClr val="0000FF"/>
                </a:solidFill>
                <a:latin typeface="Arial" charset="0"/>
              </a:rPr>
              <a:t>này.</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Chủ </a:t>
            </a:r>
            <a:r>
              <a:rPr lang="en-US" sz="2300" b="1" kern="0">
                <a:solidFill>
                  <a:srgbClr val="0000FF"/>
                </a:solidFill>
                <a:latin typeface="Arial" charset="0"/>
              </a:rPr>
              <a:t>trì, phối hợp với Bộ Y tế, các bộ, ngành liên quan </a:t>
            </a:r>
            <a:r>
              <a:rPr lang="en-US" sz="2300" b="1" kern="0">
                <a:solidFill>
                  <a:srgbClr val="FF0066"/>
                </a:solidFill>
                <a:latin typeface="Arial" charset="0"/>
              </a:rPr>
              <a:t>hướng dẫn thành lập, kiện toàn hệ thống y tế trường học</a:t>
            </a:r>
            <a:r>
              <a:rPr lang="en-US" sz="2300" b="1" kern="0">
                <a:solidFill>
                  <a:srgbClr val="0000FF"/>
                </a:solidFill>
                <a:latin typeface="Arial" charset="0"/>
              </a:rPr>
              <a:t> để chăm sóc sức khỏe ban đầu đối với trẻ em, học sinh, sinh viên.</a:t>
            </a:r>
          </a:p>
          <a:p>
            <a:pPr indent="-457200" algn="just" eaLnBrk="1" hangingPunct="1">
              <a:lnSpc>
                <a:spcPct val="108000"/>
              </a:lnSpc>
              <a:spcBef>
                <a:spcPts val="1000"/>
              </a:spcBef>
              <a:spcAft>
                <a:spcPts val="0"/>
              </a:spcAft>
              <a:buClr>
                <a:srgbClr val="FF0000"/>
              </a:buClr>
              <a:buFont typeface="+mj-lt"/>
              <a:buAutoNum type="arabicPeriod"/>
              <a:defRPr/>
            </a:pPr>
            <a:endParaRPr lang="en-US" sz="2300" b="1" kern="0">
              <a:solidFill>
                <a:srgbClr val="0000FF"/>
              </a:solidFill>
              <a:latin typeface="Arial" charset="0"/>
            </a:endParaRPr>
          </a:p>
        </p:txBody>
      </p:sp>
    </p:spTree>
    <p:extLst>
      <p:ext uri="{BB962C8B-B14F-4D97-AF65-F5344CB8AC3E}">
        <p14:creationId xmlns:p14="http://schemas.microsoft.com/office/powerpoint/2010/main" val="1093002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10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8. Trách nhiệm của </a:t>
            </a:r>
            <a:r>
              <a:rPr lang="en-US" sz="2600" b="1" smtClean="0">
                <a:solidFill>
                  <a:srgbClr val="FF0000"/>
                </a:solidFill>
                <a:latin typeface="Arial" panose="020B0604020202020204" pitchFamily="34" charset="0"/>
                <a:cs typeface="Arial" panose="020B0604020202020204" pitchFamily="34" charset="0"/>
              </a:rPr>
              <a:t>UBND các </a:t>
            </a:r>
            <a:r>
              <a:rPr lang="en-US" sz="2600" b="1">
                <a:solidFill>
                  <a:srgbClr val="FF0000"/>
                </a:solidFill>
                <a:latin typeface="Arial" panose="020B0604020202020204" pitchFamily="34" charset="0"/>
                <a:cs typeface="Arial" panose="020B0604020202020204" pitchFamily="34" charset="0"/>
              </a:rPr>
              <a:t>cấp về </a:t>
            </a:r>
            <a:r>
              <a:rPr lang="en-US" sz="2600" b="1" smtClean="0">
                <a:solidFill>
                  <a:srgbClr val="FF0000"/>
                </a:solidFill>
                <a:latin typeface="Arial" panose="020B0604020202020204" pitchFamily="34" charset="0"/>
                <a:cs typeface="Arial" panose="020B0604020202020204" pitchFamily="34" charset="0"/>
              </a:rPr>
              <a:t>BHYT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UBND các </a:t>
            </a:r>
            <a:r>
              <a:rPr lang="en-US" sz="1900" b="1" kern="0">
                <a:solidFill>
                  <a:srgbClr val="0000FF"/>
                </a:solidFill>
                <a:latin typeface="Arial" charset="0"/>
              </a:rPr>
              <a:t>cấp có trách nhiệm sau </a:t>
            </a:r>
            <a:r>
              <a:rPr lang="en-US" sz="1900" b="1" kern="0" smtClean="0">
                <a:solidFill>
                  <a:srgbClr val="0000FF"/>
                </a:solidFill>
                <a:latin typeface="Arial" charset="0"/>
              </a:rPr>
              <a:t>đây:</a:t>
            </a:r>
          </a:p>
          <a:p>
            <a:pPr indent="-457200" algn="just" eaLnBrk="1" hangingPunct="1">
              <a:lnSpc>
                <a:spcPct val="105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Chỉ </a:t>
            </a:r>
            <a:r>
              <a:rPr lang="en-US" sz="1900" b="1" kern="0">
                <a:solidFill>
                  <a:srgbClr val="0000FF"/>
                </a:solidFill>
                <a:latin typeface="Arial" charset="0"/>
              </a:rPr>
              <a:t>đạo tổ chức triển khai thực hiện chính sách, pháp luật về </a:t>
            </a:r>
            <a:r>
              <a:rPr lang="en-US" sz="1900" b="1" kern="0" smtClean="0">
                <a:solidFill>
                  <a:srgbClr val="0000FF"/>
                </a:solidFill>
                <a:latin typeface="Arial" charset="0"/>
              </a:rPr>
              <a:t>BHYT;</a:t>
            </a:r>
          </a:p>
          <a:p>
            <a:pPr indent="-457200" algn="just" eaLnBrk="1" hangingPunct="1">
              <a:lnSpc>
                <a:spcPct val="105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Bảo </a:t>
            </a:r>
            <a:r>
              <a:rPr lang="en-US" sz="1900" b="1" kern="0">
                <a:solidFill>
                  <a:srgbClr val="0000FF"/>
                </a:solidFill>
                <a:latin typeface="Arial" charset="0"/>
              </a:rPr>
              <a:t>đảm kinh phí đóng </a:t>
            </a:r>
            <a:r>
              <a:rPr lang="en-US" sz="1900" b="1" kern="0" smtClean="0">
                <a:solidFill>
                  <a:srgbClr val="0000FF"/>
                </a:solidFill>
                <a:latin typeface="Arial" charset="0"/>
              </a:rPr>
              <a:t>BHYT cho </a:t>
            </a:r>
            <a:r>
              <a:rPr lang="en-US" sz="1900" b="1" kern="0">
                <a:solidFill>
                  <a:srgbClr val="0000FF"/>
                </a:solidFill>
                <a:latin typeface="Arial" charset="0"/>
              </a:rPr>
              <a:t>các đối tượng được </a:t>
            </a:r>
            <a:r>
              <a:rPr lang="en-US" sz="1900" b="1" kern="0" smtClean="0">
                <a:solidFill>
                  <a:srgbClr val="0000FF"/>
                </a:solidFill>
                <a:latin typeface="Arial" charset="0"/>
              </a:rPr>
              <a:t>NSNN đóng </a:t>
            </a:r>
            <a:r>
              <a:rPr lang="en-US" sz="1900" b="1" kern="0">
                <a:solidFill>
                  <a:srgbClr val="0000FF"/>
                </a:solidFill>
                <a:latin typeface="Arial" charset="0"/>
              </a:rPr>
              <a:t>hoặc hỗ trợ theo quy định của Luật </a:t>
            </a:r>
            <a:r>
              <a:rPr lang="en-US" sz="1900" b="1" kern="0" smtClean="0">
                <a:solidFill>
                  <a:srgbClr val="0000FF"/>
                </a:solidFill>
                <a:latin typeface="Arial" charset="0"/>
              </a:rPr>
              <a:t>này;</a:t>
            </a:r>
          </a:p>
          <a:p>
            <a:pPr indent="-457200" algn="just" eaLnBrk="1" hangingPunct="1">
              <a:lnSpc>
                <a:spcPct val="105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Tuyên </a:t>
            </a:r>
            <a:r>
              <a:rPr lang="en-US" sz="1900" b="1" kern="0">
                <a:solidFill>
                  <a:srgbClr val="0000FF"/>
                </a:solidFill>
                <a:latin typeface="Arial" charset="0"/>
              </a:rPr>
              <a:t>truyền, phổ biến chính sách, pháp luật về </a:t>
            </a:r>
            <a:r>
              <a:rPr lang="en-US" sz="1900" b="1" kern="0" smtClean="0">
                <a:solidFill>
                  <a:srgbClr val="0000FF"/>
                </a:solidFill>
                <a:latin typeface="Arial" charset="0"/>
              </a:rPr>
              <a:t>BHYT;</a:t>
            </a:r>
          </a:p>
          <a:p>
            <a:pPr indent="-457200" algn="just" eaLnBrk="1" hangingPunct="1">
              <a:lnSpc>
                <a:spcPct val="105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Thanh </a:t>
            </a:r>
            <a:r>
              <a:rPr lang="en-US" sz="1900" b="1" kern="0">
                <a:solidFill>
                  <a:srgbClr val="0000FF"/>
                </a:solidFill>
                <a:latin typeface="Arial" charset="0"/>
              </a:rPr>
              <a:t>tra, kiểm tra, xử lý vi phạm và giải quyết </a:t>
            </a:r>
            <a:r>
              <a:rPr lang="en-US" sz="1900" b="1" kern="0" smtClean="0">
                <a:solidFill>
                  <a:srgbClr val="0000FF"/>
                </a:solidFill>
                <a:latin typeface="Arial" charset="0"/>
              </a:rPr>
              <a:t>KN-TC về BHYT.</a:t>
            </a:r>
          </a:p>
          <a:p>
            <a:pPr indent="-457200" algn="just" eaLnBrk="1" hangingPunct="1">
              <a:lnSpc>
                <a:spcPct val="105000"/>
              </a:lnSpc>
              <a:spcBef>
                <a:spcPts val="800"/>
              </a:spcBef>
              <a:spcAft>
                <a:spcPts val="0"/>
              </a:spcAft>
              <a:buClr>
                <a:srgbClr val="FF0000"/>
              </a:buClr>
              <a:buFont typeface="+mj-lt"/>
              <a:buAutoNum type="arabicPeriod" startAt="2"/>
              <a:defRPr/>
            </a:pPr>
            <a:r>
              <a:rPr lang="en-US" sz="1900" b="1" kern="0" smtClean="0">
                <a:solidFill>
                  <a:srgbClr val="0000FF"/>
                </a:solidFill>
                <a:latin typeface="Arial" charset="0"/>
              </a:rPr>
              <a:t>UBND tỉnh</a:t>
            </a:r>
            <a:r>
              <a:rPr lang="en-US" sz="1900" b="1" kern="0">
                <a:solidFill>
                  <a:srgbClr val="0000FF"/>
                </a:solidFill>
                <a:latin typeface="Arial" charset="0"/>
              </a:rPr>
              <a:t>, </a:t>
            </a:r>
            <a:r>
              <a:rPr lang="en-US" sz="1900" b="1" kern="0" smtClean="0">
                <a:solidFill>
                  <a:srgbClr val="0000FF"/>
                </a:solidFill>
                <a:latin typeface="Arial" charset="0"/>
              </a:rPr>
              <a:t>TP </a:t>
            </a:r>
            <a:r>
              <a:rPr lang="en-US" sz="1900" b="1" kern="0">
                <a:solidFill>
                  <a:srgbClr val="0000FF"/>
                </a:solidFill>
                <a:latin typeface="Arial" charset="0"/>
              </a:rPr>
              <a:t>trực thuộc </a:t>
            </a:r>
            <a:r>
              <a:rPr lang="en-US" sz="1900" b="1" kern="0" smtClean="0">
                <a:solidFill>
                  <a:srgbClr val="0000FF"/>
                </a:solidFill>
                <a:latin typeface="Arial" charset="0"/>
              </a:rPr>
              <a:t>TƯ …. có </a:t>
            </a:r>
            <a:r>
              <a:rPr lang="en-US" sz="1900" b="1" kern="0">
                <a:solidFill>
                  <a:srgbClr val="0000FF"/>
                </a:solidFill>
                <a:latin typeface="Arial" charset="0"/>
              </a:rPr>
              <a:t>trách nhiệm chỉ đạo xây dựng bộ máy, nguồn lực để thực hiện </a:t>
            </a:r>
            <a:r>
              <a:rPr lang="en-US" sz="1900" b="1" kern="0" smtClean="0">
                <a:solidFill>
                  <a:srgbClr val="0000FF"/>
                </a:solidFill>
                <a:latin typeface="Arial" charset="0"/>
              </a:rPr>
              <a:t>QLNN về BHYT </a:t>
            </a:r>
            <a:r>
              <a:rPr lang="en-US" sz="1900" b="1" kern="0">
                <a:solidFill>
                  <a:srgbClr val="0000FF"/>
                </a:solidFill>
                <a:latin typeface="Arial" charset="0"/>
              </a:rPr>
              <a:t>tại địa phương và quản lý, sử dụng nguồn kinh phí theo quy định tại khoản 3 Điều 35 của Luật </a:t>
            </a:r>
            <a:r>
              <a:rPr lang="en-US" sz="1900" b="1" kern="0" smtClean="0">
                <a:solidFill>
                  <a:srgbClr val="0000FF"/>
                </a:solidFill>
                <a:latin typeface="Arial" charset="0"/>
              </a:rPr>
              <a:t>này </a:t>
            </a:r>
            <a:r>
              <a:rPr lang="en-US" sz="1900" b="1" kern="0" smtClean="0">
                <a:solidFill>
                  <a:srgbClr val="0000FF"/>
                </a:solidFill>
                <a:latin typeface="Arial" charset="0"/>
                <a:sym typeface="Wingdings" pitchFamily="2" charset="2"/>
              </a:rPr>
              <a:t> </a:t>
            </a:r>
            <a:r>
              <a:rPr lang="en-US" sz="1900" b="1" kern="0">
                <a:solidFill>
                  <a:srgbClr val="FF0066"/>
                </a:solidFill>
                <a:latin typeface="Arial" charset="0"/>
              </a:rPr>
              <a:t>Phân bổ và sử dụng quỹ bảo hiểm y tế</a:t>
            </a:r>
          </a:p>
          <a:p>
            <a:pPr indent="-457200" algn="just" eaLnBrk="1" hangingPunct="1">
              <a:lnSpc>
                <a:spcPct val="105000"/>
              </a:lnSpc>
              <a:spcBef>
                <a:spcPts val="800"/>
              </a:spcBef>
              <a:spcAft>
                <a:spcPts val="0"/>
              </a:spcAft>
              <a:buClr>
                <a:srgbClr val="FF0000"/>
              </a:buClr>
              <a:buFont typeface="+mj-lt"/>
              <a:buAutoNum type="arabicPeriod" startAt="2"/>
              <a:defRPr/>
            </a:pPr>
            <a:r>
              <a:rPr lang="en-US" sz="1900" b="1" kern="0" smtClean="0">
                <a:solidFill>
                  <a:srgbClr val="0000FF"/>
                </a:solidFill>
                <a:latin typeface="Arial" charset="0"/>
              </a:rPr>
              <a:t>UBND cấp xã … </a:t>
            </a:r>
            <a:r>
              <a:rPr lang="en-US" sz="1900" b="1" kern="0">
                <a:solidFill>
                  <a:srgbClr val="0000FF"/>
                </a:solidFill>
                <a:latin typeface="Arial" charset="0"/>
              </a:rPr>
              <a:t>có trách nhiệm </a:t>
            </a:r>
            <a:r>
              <a:rPr lang="en-US" sz="1900" b="1" kern="0">
                <a:solidFill>
                  <a:srgbClr val="FF0066"/>
                </a:solidFill>
                <a:latin typeface="Arial" charset="0"/>
              </a:rPr>
              <a:t>lập danh sách tham gia </a:t>
            </a:r>
            <a:r>
              <a:rPr lang="en-US" sz="1900" b="1" kern="0" smtClean="0">
                <a:solidFill>
                  <a:srgbClr val="FF0066"/>
                </a:solidFill>
                <a:latin typeface="Arial" charset="0"/>
              </a:rPr>
              <a:t>BHYT trên </a:t>
            </a:r>
            <a:r>
              <a:rPr lang="en-US" sz="1900" b="1" kern="0">
                <a:solidFill>
                  <a:srgbClr val="FF0066"/>
                </a:solidFill>
                <a:latin typeface="Arial" charset="0"/>
              </a:rPr>
              <a:t>địa bàn cho các đối tượng</a:t>
            </a:r>
            <a:r>
              <a:rPr lang="en-US" sz="1900" b="1" kern="0">
                <a:solidFill>
                  <a:srgbClr val="0000FF"/>
                </a:solidFill>
                <a:latin typeface="Arial" charset="0"/>
              </a:rPr>
              <a:t> quy định tại các khoản 2, 3, 4 và 5 Điều 12 của Luật này theo hộ gia đình, trừ đối tượng quy định tại các điểm a, l và n khoản 3 và điểm b khoản 4 Điều 12 của Luật này; </a:t>
            </a:r>
            <a:r>
              <a:rPr lang="en-US" sz="1900" b="1" kern="0" smtClean="0">
                <a:solidFill>
                  <a:srgbClr val="0000FF"/>
                </a:solidFill>
                <a:latin typeface="Arial" charset="0"/>
              </a:rPr>
              <a:t>UBND cấp </a:t>
            </a:r>
            <a:r>
              <a:rPr lang="en-US" sz="1900" b="1" kern="0">
                <a:solidFill>
                  <a:srgbClr val="0000FF"/>
                </a:solidFill>
                <a:latin typeface="Arial" charset="0"/>
              </a:rPr>
              <a:t>xã phải </a:t>
            </a:r>
            <a:r>
              <a:rPr lang="en-US" sz="1900" b="1" kern="0">
                <a:solidFill>
                  <a:srgbClr val="FF0066"/>
                </a:solidFill>
                <a:latin typeface="Arial" charset="0"/>
              </a:rPr>
              <a:t>lập danh sách đề nghị cấp thẻ </a:t>
            </a:r>
            <a:r>
              <a:rPr lang="en-US" sz="1900" b="1" kern="0" smtClean="0">
                <a:solidFill>
                  <a:srgbClr val="FF0066"/>
                </a:solidFill>
                <a:latin typeface="Arial" charset="0"/>
              </a:rPr>
              <a:t>BHYT cho </a:t>
            </a:r>
            <a:r>
              <a:rPr lang="en-US" sz="1900" b="1" kern="0">
                <a:solidFill>
                  <a:srgbClr val="FF0066"/>
                </a:solidFill>
                <a:latin typeface="Arial" charset="0"/>
              </a:rPr>
              <a:t>trẻ em đồng thời với việc cấp giấy khai sinh</a:t>
            </a:r>
            <a:r>
              <a:rPr lang="en-US" sz="1900" b="1" kern="0" smtClean="0">
                <a:solidFill>
                  <a:srgbClr val="FF0066"/>
                </a:solidFill>
                <a:latin typeface="Arial" charset="0"/>
              </a:rPr>
              <a:t>.</a:t>
            </a:r>
            <a:endParaRPr lang="en-US" sz="1900" b="1" kern="0">
              <a:solidFill>
                <a:srgbClr val="FF0066"/>
              </a:solidFill>
              <a:latin typeface="Arial" charset="0"/>
            </a:endParaRPr>
          </a:p>
        </p:txBody>
      </p:sp>
    </p:spTree>
    <p:extLst>
      <p:ext uri="{BB962C8B-B14F-4D97-AF65-F5344CB8AC3E}">
        <p14:creationId xmlns:p14="http://schemas.microsoft.com/office/powerpoint/2010/main" val="4233422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10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11. Các hành vi bị nghiêm cấm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Không </a:t>
            </a:r>
            <a:r>
              <a:rPr lang="en-US" sz="2300" b="1" kern="0">
                <a:solidFill>
                  <a:srgbClr val="0000FF"/>
                </a:solidFill>
                <a:latin typeface="Arial" charset="0"/>
              </a:rPr>
              <a:t>đóng hoặc đóng bảo hiểm y tế không đầy đủ theo quy định của Luật </a:t>
            </a:r>
            <a:r>
              <a:rPr lang="en-US" sz="2300" b="1" kern="0" smtClean="0">
                <a:solidFill>
                  <a:srgbClr val="0000FF"/>
                </a:solidFill>
                <a:latin typeface="Arial" charset="0"/>
              </a:rPr>
              <a:t>này.</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Gian </a:t>
            </a:r>
            <a:r>
              <a:rPr lang="en-US" sz="2300" b="1" kern="0">
                <a:solidFill>
                  <a:srgbClr val="0000FF"/>
                </a:solidFill>
                <a:latin typeface="Arial" charset="0"/>
              </a:rPr>
              <a:t>lận, giả mạo hồ sơ, thẻ bảo hiểm y </a:t>
            </a:r>
            <a:r>
              <a:rPr lang="en-US" sz="2300" b="1" kern="0" smtClean="0">
                <a:solidFill>
                  <a:srgbClr val="0000FF"/>
                </a:solidFill>
                <a:latin typeface="Arial" charset="0"/>
              </a:rPr>
              <a:t>tế.</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Sử </a:t>
            </a:r>
            <a:r>
              <a:rPr lang="en-US" sz="2300" b="1" kern="0">
                <a:solidFill>
                  <a:srgbClr val="0000FF"/>
                </a:solidFill>
                <a:latin typeface="Arial" charset="0"/>
              </a:rPr>
              <a:t>dụng tiền đóng bảo hiểm y tế, quỹ bảo hiểm y tế sai mục </a:t>
            </a:r>
            <a:r>
              <a:rPr lang="en-US" sz="2300" b="1" kern="0" smtClean="0">
                <a:solidFill>
                  <a:srgbClr val="0000FF"/>
                </a:solidFill>
                <a:latin typeface="Arial" charset="0"/>
              </a:rPr>
              <a:t>đích.</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Cản </a:t>
            </a:r>
            <a:r>
              <a:rPr lang="en-US" sz="2300" b="1" kern="0">
                <a:solidFill>
                  <a:srgbClr val="0000FF"/>
                </a:solidFill>
                <a:latin typeface="Arial" charset="0"/>
              </a:rPr>
              <a:t>trở, gây khó khăn hoặc làm thiệt hại đến quyền, lợi ích hợp pháp của người tham gia bảo hiểm y tế và của các bên liên quan đến bảo hiểm y </a:t>
            </a:r>
            <a:r>
              <a:rPr lang="en-US" sz="2300" b="1" kern="0" smtClean="0">
                <a:solidFill>
                  <a:srgbClr val="0000FF"/>
                </a:solidFill>
                <a:latin typeface="Arial" charset="0"/>
              </a:rPr>
              <a:t>tế.</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Cố </a:t>
            </a:r>
            <a:r>
              <a:rPr lang="en-US" sz="2300" b="1" kern="0">
                <a:solidFill>
                  <a:srgbClr val="0000FF"/>
                </a:solidFill>
                <a:latin typeface="Arial" charset="0"/>
              </a:rPr>
              <a:t>ý báo cáo sai sự thật, cung cấp sai lệch thông tin, số liệu về bảo hiểm y </a:t>
            </a:r>
            <a:r>
              <a:rPr lang="en-US" sz="2300" b="1" kern="0" smtClean="0">
                <a:solidFill>
                  <a:srgbClr val="0000FF"/>
                </a:solidFill>
                <a:latin typeface="Arial" charset="0"/>
              </a:rPr>
              <a:t>tế.</a:t>
            </a:r>
          </a:p>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Lợi </a:t>
            </a:r>
            <a:r>
              <a:rPr lang="en-US" sz="2300" b="1" kern="0">
                <a:solidFill>
                  <a:srgbClr val="0000FF"/>
                </a:solidFill>
                <a:latin typeface="Arial" charset="0"/>
              </a:rPr>
              <a:t>dụng chức vụ, quyền hạn, chuyên môn, nghiệp vụ để làm trái với quy định của pháp luật về bảo hiểm y tế.</a:t>
            </a:r>
          </a:p>
          <a:p>
            <a:pPr indent="-457200" algn="just" eaLnBrk="1" hangingPunct="1">
              <a:lnSpc>
                <a:spcPct val="108000"/>
              </a:lnSpc>
              <a:spcBef>
                <a:spcPts val="1000"/>
              </a:spcBef>
              <a:spcAft>
                <a:spcPts val="0"/>
              </a:spcAft>
              <a:buClr>
                <a:srgbClr val="FF0000"/>
              </a:buClr>
              <a:buFont typeface="+mj-lt"/>
              <a:buAutoNum type="arabicPeriod"/>
              <a:defRPr/>
            </a:pPr>
            <a:endParaRPr lang="en-US" sz="2300" b="1" kern="0">
              <a:solidFill>
                <a:srgbClr val="0000FF"/>
              </a:solidFill>
              <a:latin typeface="Arial" charset="0"/>
            </a:endParaRPr>
          </a:p>
        </p:txBody>
      </p:sp>
    </p:spTree>
    <p:extLst>
      <p:ext uri="{BB962C8B-B14F-4D97-AF65-F5344CB8AC3E}">
        <p14:creationId xmlns:p14="http://schemas.microsoft.com/office/powerpoint/2010/main" val="1934571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a:t>
            </a:r>
            <a:r>
              <a:rPr lang="en-US" sz="2400" b="1">
                <a:solidFill>
                  <a:srgbClr val="FF0000"/>
                </a:solidFill>
                <a:latin typeface="Arial" panose="020B0604020202020204" pitchFamily="34" charset="0"/>
                <a:cs typeface="Arial" panose="020B0604020202020204" pitchFamily="34" charset="0"/>
              </a:rPr>
              <a:t>HƯƠNG </a:t>
            </a:r>
            <a:r>
              <a:rPr lang="en-US" sz="2400" b="1" smtClean="0">
                <a:solidFill>
                  <a:srgbClr val="FF0000"/>
                </a:solidFill>
                <a:latin typeface="Arial" panose="020B0604020202020204" pitchFamily="34" charset="0"/>
                <a:cs typeface="Arial" panose="020B0604020202020204" pitchFamily="34" charset="0"/>
              </a:rPr>
              <a:t>II. ĐỐI </a:t>
            </a:r>
            <a:r>
              <a:rPr lang="en-US" sz="2400" b="1">
                <a:solidFill>
                  <a:srgbClr val="FF0000"/>
                </a:solidFill>
                <a:latin typeface="Arial" panose="020B0604020202020204" pitchFamily="34" charset="0"/>
                <a:cs typeface="Arial" panose="020B0604020202020204" pitchFamily="34" charset="0"/>
              </a:rPr>
              <a:t>TƯỢNG, MỨC ĐÓNG, TRÁCH NHIỆM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VÀ </a:t>
            </a:r>
            <a:r>
              <a:rPr lang="en-US" sz="2400" b="1">
                <a:solidFill>
                  <a:srgbClr val="FF0000"/>
                </a:solidFill>
                <a:latin typeface="Arial" panose="020B0604020202020204" pitchFamily="34" charset="0"/>
                <a:cs typeface="Arial" panose="020B0604020202020204" pitchFamily="34" charset="0"/>
              </a:rPr>
              <a:t>PHƯƠNG THỨC ĐÓNG </a:t>
            </a:r>
            <a:r>
              <a:rPr lang="en-US" sz="2400" b="1" smtClean="0">
                <a:solidFill>
                  <a:srgbClr val="FF0000"/>
                </a:solidFill>
                <a:latin typeface="Arial" panose="020B0604020202020204" pitchFamily="34" charset="0"/>
                <a:cs typeface="Arial" panose="020B0604020202020204" pitchFamily="34" charset="0"/>
              </a:rPr>
              <a:t>BHYT</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v"/>
              <a:defRPr/>
            </a:pPr>
            <a:r>
              <a:rPr lang="en-US" sz="2400" b="1" kern="0" smtClean="0">
                <a:solidFill>
                  <a:srgbClr val="FF0066"/>
                </a:solidFill>
                <a:latin typeface="Arial" charset="0"/>
              </a:rPr>
              <a:t>Điều </a:t>
            </a:r>
            <a:r>
              <a:rPr lang="en-US" sz="2400" b="1" kern="0">
                <a:solidFill>
                  <a:srgbClr val="FF0066"/>
                </a:solidFill>
                <a:latin typeface="Arial" charset="0"/>
              </a:rPr>
              <a:t>12. Đối tượng tham gia bảo hiểm y tế</a:t>
            </a:r>
          </a:p>
          <a:p>
            <a:pPr indent="-457200" algn="just" eaLnBrk="1" hangingPunct="1">
              <a:lnSpc>
                <a:spcPct val="110000"/>
              </a:lnSpc>
              <a:spcBef>
                <a:spcPts val="1200"/>
              </a:spcBef>
              <a:spcAft>
                <a:spcPts val="0"/>
              </a:spcAft>
              <a:buClr>
                <a:srgbClr val="FF0000"/>
              </a:buClr>
              <a:buFont typeface="+mj-lt"/>
              <a:buAutoNum type="arabicPeriod"/>
              <a:defRPr/>
            </a:pPr>
            <a:r>
              <a:rPr lang="en-US" sz="2400" b="1" kern="0" smtClean="0">
                <a:solidFill>
                  <a:srgbClr val="008000"/>
                </a:solidFill>
                <a:latin typeface="Arial" charset="0"/>
              </a:rPr>
              <a:t>Nhóm </a:t>
            </a:r>
            <a:r>
              <a:rPr lang="en-US" sz="2400" b="1" kern="0">
                <a:solidFill>
                  <a:srgbClr val="008000"/>
                </a:solidFill>
                <a:latin typeface="Arial" charset="0"/>
              </a:rPr>
              <a:t>do người lao động và người sử dụng lao động đóng, bao </a:t>
            </a:r>
            <a:r>
              <a:rPr lang="en-US" sz="2400" b="1" kern="0" smtClean="0">
                <a:solidFill>
                  <a:srgbClr val="008000"/>
                </a:solidFill>
                <a:latin typeface="Arial" charset="0"/>
              </a:rPr>
              <a:t>gồm:</a:t>
            </a:r>
          </a:p>
          <a:p>
            <a:pPr indent="-457200" algn="just" eaLnBrk="1" hangingPunct="1">
              <a:lnSpc>
                <a:spcPct val="110000"/>
              </a:lnSpc>
              <a:spcBef>
                <a:spcPts val="1200"/>
              </a:spcBef>
              <a:spcAft>
                <a:spcPts val="0"/>
              </a:spcAft>
              <a:buClr>
                <a:srgbClr val="FF0000"/>
              </a:buClr>
              <a:buFont typeface="+mj-lt"/>
              <a:buAutoNum type="alphaLcParenR"/>
              <a:defRPr/>
            </a:pPr>
            <a:r>
              <a:rPr lang="en-US" sz="2400" b="1" kern="0" smtClean="0">
                <a:solidFill>
                  <a:srgbClr val="0000FF"/>
                </a:solidFill>
                <a:latin typeface="Arial" charset="0"/>
              </a:rPr>
              <a:t>Người </a:t>
            </a:r>
            <a:r>
              <a:rPr lang="en-US" sz="2400" b="1" kern="0">
                <a:solidFill>
                  <a:srgbClr val="0000FF"/>
                </a:solidFill>
                <a:latin typeface="Arial" charset="0"/>
              </a:rPr>
              <a:t>lao động làm việc theo hợp đồng lao động không xác định thời hạn, hợp đồng lao động có thời hạn từ đủ 3 tháng trở lên; người lao động là người quản lý doanh nghiệp hưởng tiền lương; cán bộ, công chức, viên chức (sau đây gọi chung là người lao động</a:t>
            </a:r>
            <a:r>
              <a:rPr lang="en-US" sz="2400" b="1" kern="0" smtClean="0">
                <a:solidFill>
                  <a:srgbClr val="0000FF"/>
                </a:solidFill>
                <a:latin typeface="Arial" charset="0"/>
              </a:rPr>
              <a:t>);</a:t>
            </a:r>
          </a:p>
          <a:p>
            <a:pPr indent="-457200" algn="just" eaLnBrk="1" hangingPunct="1">
              <a:lnSpc>
                <a:spcPct val="110000"/>
              </a:lnSpc>
              <a:spcBef>
                <a:spcPts val="1200"/>
              </a:spcBef>
              <a:spcAft>
                <a:spcPts val="0"/>
              </a:spcAft>
              <a:buClr>
                <a:srgbClr val="FF0000"/>
              </a:buClr>
              <a:buFont typeface="+mj-lt"/>
              <a:buAutoNum type="alphaLcParenR"/>
              <a:defRPr/>
            </a:pPr>
            <a:r>
              <a:rPr lang="en-US" sz="2400" b="1" kern="0" smtClean="0">
                <a:solidFill>
                  <a:srgbClr val="0000FF"/>
                </a:solidFill>
                <a:latin typeface="Arial" charset="0"/>
              </a:rPr>
              <a:t>Người </a:t>
            </a:r>
            <a:r>
              <a:rPr lang="en-US" sz="2400" b="1" kern="0">
                <a:solidFill>
                  <a:srgbClr val="0000FF"/>
                </a:solidFill>
                <a:latin typeface="Arial" charset="0"/>
              </a:rPr>
              <a:t>hoạt động không chuyên trách ở xã, phường, thị trấn theo quy định của pháp luật</a:t>
            </a:r>
            <a:r>
              <a:rPr lang="en-US"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1269509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12. Đối tượng tham gia bảo hiểm y tế</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2"/>
              <a:defRPr/>
            </a:pPr>
            <a:r>
              <a:rPr lang="en-US" sz="2400" b="1" kern="0" smtClean="0">
                <a:solidFill>
                  <a:srgbClr val="008000"/>
                </a:solidFill>
                <a:latin typeface="Arial" charset="0"/>
              </a:rPr>
              <a:t>Nhóm </a:t>
            </a:r>
            <a:r>
              <a:rPr lang="en-US" sz="2400" b="1" kern="0">
                <a:solidFill>
                  <a:srgbClr val="008000"/>
                </a:solidFill>
                <a:latin typeface="Arial" charset="0"/>
              </a:rPr>
              <a:t>do tổ chức bảo hiểm xã hội đóng, bao gồm:</a:t>
            </a:r>
          </a:p>
          <a:p>
            <a:pPr indent="-457200" algn="just" eaLnBrk="1" hangingPunct="1">
              <a:lnSpc>
                <a:spcPct val="110000"/>
              </a:lnSpc>
              <a:spcBef>
                <a:spcPts val="1200"/>
              </a:spcBef>
              <a:spcAft>
                <a:spcPts val="0"/>
              </a:spcAft>
              <a:buClr>
                <a:srgbClr val="FF0000"/>
              </a:buClr>
              <a:buFont typeface="+mj-lt"/>
              <a:buAutoNum type="alphaLcParenR"/>
              <a:defRPr/>
            </a:pPr>
            <a:r>
              <a:rPr lang="en-US" sz="2400" b="1" kern="0" smtClean="0">
                <a:solidFill>
                  <a:srgbClr val="0000FF"/>
                </a:solidFill>
                <a:latin typeface="Arial" charset="0"/>
              </a:rPr>
              <a:t>Người </a:t>
            </a:r>
            <a:r>
              <a:rPr lang="en-US" sz="2400" b="1" kern="0">
                <a:solidFill>
                  <a:srgbClr val="0000FF"/>
                </a:solidFill>
                <a:latin typeface="Arial" charset="0"/>
              </a:rPr>
              <a:t>hưởng lương hưu, trợ cấp mất sức lao động hàng </a:t>
            </a:r>
            <a:r>
              <a:rPr lang="en-US" sz="2400" b="1" kern="0" smtClean="0">
                <a:solidFill>
                  <a:srgbClr val="0000FF"/>
                </a:solidFill>
                <a:latin typeface="Arial" charset="0"/>
              </a:rPr>
              <a:t>tháng;</a:t>
            </a:r>
          </a:p>
          <a:p>
            <a:pPr indent="-457200" algn="just" eaLnBrk="1" hangingPunct="1">
              <a:lnSpc>
                <a:spcPct val="110000"/>
              </a:lnSpc>
              <a:spcBef>
                <a:spcPts val="1200"/>
              </a:spcBef>
              <a:spcAft>
                <a:spcPts val="0"/>
              </a:spcAft>
              <a:buClr>
                <a:srgbClr val="FF0000"/>
              </a:buClr>
              <a:buFont typeface="+mj-lt"/>
              <a:buAutoNum type="alphaLcParenR"/>
              <a:defRPr/>
            </a:pPr>
            <a:r>
              <a:rPr lang="en-US" sz="2400" b="1" kern="0" smtClean="0">
                <a:solidFill>
                  <a:srgbClr val="0000FF"/>
                </a:solidFill>
                <a:latin typeface="Arial" charset="0"/>
              </a:rPr>
              <a:t>Người </a:t>
            </a:r>
            <a:r>
              <a:rPr lang="en-US" sz="2400" b="1" kern="0">
                <a:solidFill>
                  <a:srgbClr val="0000FF"/>
                </a:solidFill>
                <a:latin typeface="Arial" charset="0"/>
              </a:rPr>
              <a:t>đang hưởng trợ cấp </a:t>
            </a:r>
            <a:r>
              <a:rPr lang="en-US" sz="2400" b="1" kern="0" smtClean="0">
                <a:solidFill>
                  <a:srgbClr val="0000FF"/>
                </a:solidFill>
                <a:latin typeface="Arial" charset="0"/>
              </a:rPr>
              <a:t>BHXH hàng </a:t>
            </a:r>
            <a:r>
              <a:rPr lang="en-US" sz="2400" b="1" kern="0">
                <a:solidFill>
                  <a:srgbClr val="0000FF"/>
                </a:solidFill>
                <a:latin typeface="Arial" charset="0"/>
              </a:rPr>
              <a:t>tháng do bị tai nạn lao động, bệnh nghề nghiệp hoặc mắc bệnh thuộc danh mục bệnh cần chữa trị dài ngày; người từ đủ 80 tuổi trở lên đang hưởng trợ cấp tuất hàng </a:t>
            </a:r>
            <a:r>
              <a:rPr lang="en-US" sz="2400" b="1" kern="0" smtClean="0">
                <a:solidFill>
                  <a:srgbClr val="0000FF"/>
                </a:solidFill>
                <a:latin typeface="Arial" charset="0"/>
              </a:rPr>
              <a:t>tháng;</a:t>
            </a:r>
          </a:p>
          <a:p>
            <a:pPr indent="-457200" algn="just" eaLnBrk="1" hangingPunct="1">
              <a:lnSpc>
                <a:spcPct val="110000"/>
              </a:lnSpc>
              <a:spcBef>
                <a:spcPts val="1200"/>
              </a:spcBef>
              <a:spcAft>
                <a:spcPts val="0"/>
              </a:spcAft>
              <a:buClr>
                <a:srgbClr val="FF0000"/>
              </a:buClr>
              <a:buFont typeface="+mj-lt"/>
              <a:buAutoNum type="alphaLcParenR"/>
              <a:defRPr/>
            </a:pPr>
            <a:r>
              <a:rPr lang="en-US" sz="2400" b="1" kern="0" smtClean="0">
                <a:solidFill>
                  <a:srgbClr val="0000FF"/>
                </a:solidFill>
                <a:latin typeface="Arial" charset="0"/>
              </a:rPr>
              <a:t>Cán </a:t>
            </a:r>
            <a:r>
              <a:rPr lang="en-US" sz="2400" b="1" kern="0">
                <a:solidFill>
                  <a:srgbClr val="0000FF"/>
                </a:solidFill>
                <a:latin typeface="Arial" charset="0"/>
              </a:rPr>
              <a:t>bộ xã, phường, thị trấn đã nghỉ việc đang hưởng trợ cấp </a:t>
            </a:r>
            <a:r>
              <a:rPr lang="en-US" sz="2400" b="1" kern="0" smtClean="0">
                <a:solidFill>
                  <a:srgbClr val="0000FF"/>
                </a:solidFill>
                <a:latin typeface="Arial" charset="0"/>
              </a:rPr>
              <a:t>BHXH </a:t>
            </a:r>
            <a:r>
              <a:rPr lang="en-US" sz="2400" b="1" kern="0">
                <a:solidFill>
                  <a:srgbClr val="0000FF"/>
                </a:solidFill>
                <a:latin typeface="Arial" charset="0"/>
              </a:rPr>
              <a:t>hàng </a:t>
            </a:r>
            <a:r>
              <a:rPr lang="en-US" sz="2400" b="1" kern="0" smtClean="0">
                <a:solidFill>
                  <a:srgbClr val="0000FF"/>
                </a:solidFill>
                <a:latin typeface="Arial" charset="0"/>
              </a:rPr>
              <a:t>tháng;</a:t>
            </a:r>
          </a:p>
          <a:p>
            <a:pPr indent="-457200" algn="just" eaLnBrk="1" hangingPunct="1">
              <a:lnSpc>
                <a:spcPct val="110000"/>
              </a:lnSpc>
              <a:spcBef>
                <a:spcPts val="1200"/>
              </a:spcBef>
              <a:spcAft>
                <a:spcPts val="0"/>
              </a:spcAft>
              <a:buClr>
                <a:srgbClr val="FF0000"/>
              </a:buClr>
              <a:buFont typeface="+mj-lt"/>
              <a:buAutoNum type="alphaLcParenR"/>
              <a:defRPr/>
            </a:pPr>
            <a:r>
              <a:rPr lang="en-US" sz="2400" b="1" kern="0" smtClean="0">
                <a:solidFill>
                  <a:srgbClr val="0000FF"/>
                </a:solidFill>
                <a:latin typeface="Arial" charset="0"/>
              </a:rPr>
              <a:t>Người </a:t>
            </a:r>
            <a:r>
              <a:rPr lang="en-US" sz="2400" b="1" kern="0">
                <a:solidFill>
                  <a:srgbClr val="0000FF"/>
                </a:solidFill>
                <a:latin typeface="Arial" charset="0"/>
              </a:rPr>
              <a:t>đang hưởng trợ cấp thất nghiệp</a:t>
            </a:r>
            <a:r>
              <a:rPr lang="en-US"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3479596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startAt="3"/>
              <a:defRPr/>
            </a:pPr>
            <a:r>
              <a:rPr lang="en-US" sz="2100" b="1" kern="0" smtClean="0">
                <a:solidFill>
                  <a:srgbClr val="008000"/>
                </a:solidFill>
                <a:latin typeface="Arial" charset="0"/>
              </a:rPr>
              <a:t>Nhóm </a:t>
            </a:r>
            <a:r>
              <a:rPr lang="en-US" sz="2100" b="1" kern="0">
                <a:solidFill>
                  <a:srgbClr val="008000"/>
                </a:solidFill>
                <a:latin typeface="Arial" charset="0"/>
              </a:rPr>
              <a:t>do ngân sách nhà nước đóng, bao gồm:</a:t>
            </a:r>
          </a:p>
          <a:p>
            <a:pPr indent="-457200" algn="just" eaLnBrk="1" hangingPunct="1">
              <a:lnSpc>
                <a:spcPct val="110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Sỹ </a:t>
            </a:r>
            <a:r>
              <a:rPr lang="en-US" sz="2100" b="1" kern="0">
                <a:solidFill>
                  <a:srgbClr val="0000FF"/>
                </a:solidFill>
                <a:latin typeface="Arial" charset="0"/>
              </a:rPr>
              <a:t>quan, quân nhân chuyên nghiệp, hạ sỹ quan, binh sỹ quân đội đang tại ngũ; sỹ quan, hạ sỹ quan nghiệp vụ và sỹ quan, hạ sỹ quan chuyên môn, kỹ thuật đang công tác trong lực lượng </a:t>
            </a:r>
            <a:r>
              <a:rPr lang="en-US" sz="2100" b="1" kern="0" smtClean="0">
                <a:solidFill>
                  <a:srgbClr val="0000FF"/>
                </a:solidFill>
                <a:latin typeface="Arial" charset="0"/>
              </a:rPr>
              <a:t>CAND, </a:t>
            </a:r>
            <a:r>
              <a:rPr lang="en-US" sz="2100" b="1" kern="0">
                <a:solidFill>
                  <a:srgbClr val="0000FF"/>
                </a:solidFill>
                <a:latin typeface="Arial" charset="0"/>
              </a:rPr>
              <a:t>học viên </a:t>
            </a:r>
            <a:r>
              <a:rPr lang="en-US" sz="2100" b="1" kern="0" smtClean="0">
                <a:solidFill>
                  <a:srgbClr val="0000FF"/>
                </a:solidFill>
                <a:latin typeface="Arial" charset="0"/>
              </a:rPr>
              <a:t>CAND, </a:t>
            </a:r>
            <a:r>
              <a:rPr lang="en-US" sz="2100" b="1" kern="0">
                <a:solidFill>
                  <a:srgbClr val="0000FF"/>
                </a:solidFill>
                <a:latin typeface="Arial" charset="0"/>
              </a:rPr>
              <a:t>hạ sỹ quan, chiến sỹ phục vụ có thời hạn trong </a:t>
            </a:r>
            <a:r>
              <a:rPr lang="en-US" sz="2100" b="1" kern="0" smtClean="0">
                <a:solidFill>
                  <a:srgbClr val="0000FF"/>
                </a:solidFill>
                <a:latin typeface="Arial" charset="0"/>
              </a:rPr>
              <a:t>CAND; </a:t>
            </a:r>
            <a:r>
              <a:rPr lang="en-US" sz="2100" b="1" kern="0">
                <a:solidFill>
                  <a:srgbClr val="0000FF"/>
                </a:solidFill>
                <a:latin typeface="Arial" charset="0"/>
              </a:rPr>
              <a:t>người làm công tác cơ yếu hưởng lương như đối với quân nhân; học viên cơ yếu được hưởng chế độ, chính sách theo chế độ, chính sách đối với học viên ở các trường quân đội, công </a:t>
            </a:r>
            <a:r>
              <a:rPr lang="en-US" sz="2100" b="1" kern="0" smtClean="0">
                <a:solidFill>
                  <a:srgbClr val="0000FF"/>
                </a:solidFill>
                <a:latin typeface="Arial" charset="0"/>
              </a:rPr>
              <a:t>an;</a:t>
            </a:r>
          </a:p>
          <a:p>
            <a:pPr indent="-457200" algn="just" eaLnBrk="1" hangingPunct="1">
              <a:lnSpc>
                <a:spcPct val="110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Cán </a:t>
            </a:r>
            <a:r>
              <a:rPr lang="en-US" sz="2100" b="1" kern="0">
                <a:solidFill>
                  <a:srgbClr val="0000FF"/>
                </a:solidFill>
                <a:latin typeface="Arial" charset="0"/>
              </a:rPr>
              <a:t>bộ xã, phường, thị trấn đã nghỉ việc đang hưởng trợ cấp hàng tháng từ ngân sách nhà </a:t>
            </a:r>
            <a:r>
              <a:rPr lang="en-US" sz="2100" b="1" kern="0" smtClean="0">
                <a:solidFill>
                  <a:srgbClr val="0000FF"/>
                </a:solidFill>
                <a:latin typeface="Arial" charset="0"/>
              </a:rPr>
              <a:t>nước;</a:t>
            </a:r>
          </a:p>
          <a:p>
            <a:pPr indent="-457200" algn="just" eaLnBrk="1" hangingPunct="1">
              <a:lnSpc>
                <a:spcPct val="110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Người </a:t>
            </a:r>
            <a:r>
              <a:rPr lang="en-US" sz="2100" b="1" kern="0">
                <a:solidFill>
                  <a:srgbClr val="0000FF"/>
                </a:solidFill>
                <a:latin typeface="Arial" charset="0"/>
              </a:rPr>
              <a:t>đã thôi hưởng trợ cấp mất sức lao động đang hưởng trợ cấp hàng tháng từ ngân sách nhà </a:t>
            </a:r>
            <a:r>
              <a:rPr lang="en-US" sz="2100" b="1" kern="0" smtClean="0">
                <a:solidFill>
                  <a:srgbClr val="0000FF"/>
                </a:solidFill>
                <a:latin typeface="Arial" charset="0"/>
              </a:rPr>
              <a:t>nước;</a:t>
            </a:r>
          </a:p>
          <a:p>
            <a:pPr indent="-457200" algn="just" eaLnBrk="1" hangingPunct="1">
              <a:lnSpc>
                <a:spcPct val="110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Người </a:t>
            </a:r>
            <a:r>
              <a:rPr lang="en-US" sz="2100" b="1" kern="0">
                <a:solidFill>
                  <a:srgbClr val="0000FF"/>
                </a:solidFill>
                <a:latin typeface="Arial" charset="0"/>
              </a:rPr>
              <a:t>có công với cách mạng, cựu chiến binh</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12. Đối tượng tham gia bảo hiểm y tế</a:t>
            </a:r>
          </a:p>
        </p:txBody>
      </p:sp>
    </p:spTree>
    <p:extLst>
      <p:ext uri="{BB962C8B-B14F-4D97-AF65-F5344CB8AC3E}">
        <p14:creationId xmlns:p14="http://schemas.microsoft.com/office/powerpoint/2010/main" val="2873632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startAt="3"/>
              <a:defRPr/>
            </a:pPr>
            <a:r>
              <a:rPr lang="en-US" sz="1900" b="1" kern="0" smtClean="0">
                <a:solidFill>
                  <a:srgbClr val="008000"/>
                </a:solidFill>
                <a:latin typeface="Arial" charset="0"/>
              </a:rPr>
              <a:t>Nhóm </a:t>
            </a:r>
            <a:r>
              <a:rPr lang="en-US" sz="1900" b="1" kern="0">
                <a:solidFill>
                  <a:srgbClr val="008000"/>
                </a:solidFill>
                <a:latin typeface="Arial" charset="0"/>
              </a:rPr>
              <a:t>do ngân sách nhà nước đóng, bao gồm:</a:t>
            </a:r>
          </a:p>
          <a:p>
            <a:pPr marL="577850" indent="-468313" algn="just" eaLnBrk="1" hangingPunct="1">
              <a:lnSpc>
                <a:spcPct val="105000"/>
              </a:lnSpc>
              <a:spcBef>
                <a:spcPts val="600"/>
              </a:spcBef>
              <a:spcAft>
                <a:spcPts val="0"/>
              </a:spcAft>
              <a:buClr>
                <a:srgbClr val="FF0000"/>
              </a:buClr>
              <a:buNone/>
              <a:defRPr/>
            </a:pPr>
            <a:r>
              <a:rPr lang="en-US" sz="1900" b="1" kern="0" smtClean="0">
                <a:solidFill>
                  <a:srgbClr val="FF0000"/>
                </a:solidFill>
                <a:latin typeface="Arial" charset="0"/>
              </a:rPr>
              <a:t>đ</a:t>
            </a:r>
            <a:r>
              <a:rPr lang="en-US" sz="1900" b="1" kern="0">
                <a:solidFill>
                  <a:srgbClr val="FF0000"/>
                </a:solidFill>
                <a:latin typeface="Arial" charset="0"/>
              </a:rPr>
              <a:t>)</a:t>
            </a:r>
            <a:r>
              <a:rPr lang="en-US" sz="1900" b="1" kern="0">
                <a:solidFill>
                  <a:srgbClr val="0000FF"/>
                </a:solidFill>
                <a:latin typeface="Arial" charset="0"/>
              </a:rPr>
              <a:t> </a:t>
            </a:r>
            <a:r>
              <a:rPr lang="en-US" sz="1900" b="1" kern="0" smtClean="0">
                <a:solidFill>
                  <a:srgbClr val="0000FF"/>
                </a:solidFill>
                <a:latin typeface="Arial" charset="0"/>
              </a:rPr>
              <a:t>   Đại </a:t>
            </a:r>
            <a:r>
              <a:rPr lang="en-US" sz="1900" b="1" kern="0">
                <a:solidFill>
                  <a:srgbClr val="0000FF"/>
                </a:solidFill>
                <a:latin typeface="Arial" charset="0"/>
              </a:rPr>
              <a:t>biểu Quốc hội, đại biểu </a:t>
            </a:r>
            <a:r>
              <a:rPr lang="en-US" sz="1900" b="1" kern="0" smtClean="0">
                <a:solidFill>
                  <a:srgbClr val="0000FF"/>
                </a:solidFill>
                <a:latin typeface="Arial" charset="0"/>
              </a:rPr>
              <a:t>HĐND các </a:t>
            </a:r>
            <a:r>
              <a:rPr lang="en-US" sz="1900" b="1" kern="0">
                <a:solidFill>
                  <a:srgbClr val="0000FF"/>
                </a:solidFill>
                <a:latin typeface="Arial" charset="0"/>
              </a:rPr>
              <a:t>cấp đương </a:t>
            </a:r>
            <a:r>
              <a:rPr lang="en-US" sz="1900" b="1" kern="0" smtClean="0">
                <a:solidFill>
                  <a:srgbClr val="0000FF"/>
                </a:solidFill>
                <a:latin typeface="Arial" charset="0"/>
              </a:rPr>
              <a:t>nhiệm;</a:t>
            </a:r>
          </a:p>
          <a:p>
            <a:pPr indent="-457200" algn="just" eaLnBrk="1" hangingPunct="1">
              <a:lnSpc>
                <a:spcPct val="105000"/>
              </a:lnSpc>
              <a:spcBef>
                <a:spcPts val="600"/>
              </a:spcBef>
              <a:spcAft>
                <a:spcPts val="0"/>
              </a:spcAft>
              <a:buClr>
                <a:srgbClr val="FF0000"/>
              </a:buClr>
              <a:buFont typeface="+mj-lt"/>
              <a:buAutoNum type="alphaLcParenR" startAt="5"/>
              <a:defRPr/>
            </a:pPr>
            <a:r>
              <a:rPr lang="en-US" sz="1900" b="1" kern="0" smtClean="0">
                <a:solidFill>
                  <a:srgbClr val="0000FF"/>
                </a:solidFill>
                <a:latin typeface="Arial" charset="0"/>
              </a:rPr>
              <a:t>Trẻ </a:t>
            </a:r>
            <a:r>
              <a:rPr lang="en-US" sz="1900" b="1" kern="0">
                <a:solidFill>
                  <a:srgbClr val="0000FF"/>
                </a:solidFill>
                <a:latin typeface="Arial" charset="0"/>
              </a:rPr>
              <a:t>em dưới 6 </a:t>
            </a:r>
            <a:r>
              <a:rPr lang="en-US" sz="1900" b="1" kern="0" smtClean="0">
                <a:solidFill>
                  <a:srgbClr val="0000FF"/>
                </a:solidFill>
                <a:latin typeface="Arial" charset="0"/>
              </a:rPr>
              <a:t>tuổi;</a:t>
            </a:r>
          </a:p>
          <a:p>
            <a:pPr marL="577850" indent="-468313" algn="just" eaLnBrk="1" hangingPunct="1">
              <a:lnSpc>
                <a:spcPct val="105000"/>
              </a:lnSpc>
              <a:spcBef>
                <a:spcPts val="600"/>
              </a:spcBef>
              <a:spcAft>
                <a:spcPts val="0"/>
              </a:spcAft>
              <a:buClr>
                <a:srgbClr val="FF0000"/>
              </a:buClr>
              <a:buAutoNum type="alphaLcParenR" startAt="7"/>
              <a:defRPr/>
            </a:pPr>
            <a:r>
              <a:rPr lang="en-US" sz="1900" b="1" kern="0" smtClean="0">
                <a:solidFill>
                  <a:srgbClr val="0000FF"/>
                </a:solidFill>
                <a:latin typeface="Arial" charset="0"/>
              </a:rPr>
              <a:t>Người </a:t>
            </a:r>
            <a:r>
              <a:rPr lang="en-US" sz="1900" b="1" kern="0">
                <a:solidFill>
                  <a:srgbClr val="0000FF"/>
                </a:solidFill>
                <a:latin typeface="Arial" charset="0"/>
              </a:rPr>
              <a:t>thuộc diện hưởng trợ cấp bảo trợ xã hội </a:t>
            </a:r>
            <a:r>
              <a:rPr lang="en-US" sz="1900" b="1" kern="0" smtClean="0">
                <a:solidFill>
                  <a:srgbClr val="0000FF"/>
                </a:solidFill>
                <a:latin typeface="Arial" charset="0"/>
              </a:rPr>
              <a:t>hàng tháng</a:t>
            </a:r>
          </a:p>
          <a:p>
            <a:pPr marL="577850" indent="-468313" algn="just" eaLnBrk="1" hangingPunct="1">
              <a:lnSpc>
                <a:spcPct val="105000"/>
              </a:lnSpc>
              <a:spcBef>
                <a:spcPts val="600"/>
              </a:spcBef>
              <a:spcAft>
                <a:spcPts val="0"/>
              </a:spcAft>
              <a:buClr>
                <a:srgbClr val="FF0000"/>
              </a:buClr>
              <a:buAutoNum type="alphaLcParenR" startAt="7"/>
              <a:defRPr/>
            </a:pPr>
            <a:r>
              <a:rPr lang="en-US" sz="1900" b="1" kern="0" smtClean="0">
                <a:solidFill>
                  <a:srgbClr val="0000FF"/>
                </a:solidFill>
                <a:latin typeface="Arial" charset="0"/>
              </a:rPr>
              <a:t>Người </a:t>
            </a:r>
            <a:r>
              <a:rPr lang="en-US" sz="1900" b="1" kern="0">
                <a:solidFill>
                  <a:srgbClr val="0000FF"/>
                </a:solidFill>
                <a:latin typeface="Arial" charset="0"/>
              </a:rPr>
              <a:t>thuộc hộ gia đình nghèo; người dân tộc thiểu số đang sinh sống tại vùng có điều kiện </a:t>
            </a:r>
            <a:r>
              <a:rPr lang="en-US" sz="1900" b="1" kern="0" smtClean="0">
                <a:solidFill>
                  <a:srgbClr val="0000FF"/>
                </a:solidFill>
                <a:latin typeface="Arial" charset="0"/>
              </a:rPr>
              <a:t>KT-XH khó khăn</a:t>
            </a:r>
            <a:r>
              <a:rPr lang="en-US" sz="1900" b="1" kern="0">
                <a:solidFill>
                  <a:srgbClr val="0000FF"/>
                </a:solidFill>
                <a:latin typeface="Arial" charset="0"/>
              </a:rPr>
              <a:t>; người đang sinh sống tại vùng có điều kiện KT-XH</a:t>
            </a:r>
            <a:r>
              <a:rPr lang="en-US" sz="1900" b="1" kern="0" smtClean="0">
                <a:solidFill>
                  <a:srgbClr val="0000FF"/>
                </a:solidFill>
                <a:latin typeface="Arial" charset="0"/>
              </a:rPr>
              <a:t> </a:t>
            </a:r>
            <a:r>
              <a:rPr lang="en-US" sz="1900" b="1" kern="0">
                <a:solidFill>
                  <a:srgbClr val="0000FF"/>
                </a:solidFill>
                <a:latin typeface="Arial" charset="0"/>
              </a:rPr>
              <a:t>đặc biệt khó khăn; người đang sinh sống tại xã đảo, huyện </a:t>
            </a:r>
            <a:r>
              <a:rPr lang="en-US" sz="1900" b="1" kern="0" smtClean="0">
                <a:solidFill>
                  <a:srgbClr val="0000FF"/>
                </a:solidFill>
                <a:latin typeface="Arial" charset="0"/>
              </a:rPr>
              <a:t>đảo;</a:t>
            </a:r>
          </a:p>
          <a:p>
            <a:pPr marL="577850" indent="-468313" algn="just" eaLnBrk="1" hangingPunct="1">
              <a:lnSpc>
                <a:spcPct val="105000"/>
              </a:lnSpc>
              <a:spcBef>
                <a:spcPts val="600"/>
              </a:spcBef>
              <a:spcAft>
                <a:spcPts val="0"/>
              </a:spcAft>
              <a:buClr>
                <a:srgbClr val="FF0000"/>
              </a:buClr>
              <a:buAutoNum type="alphaLcParenR" startAt="7"/>
              <a:defRPr/>
            </a:pPr>
            <a:r>
              <a:rPr lang="en-US" sz="1900" b="1" kern="0">
                <a:solidFill>
                  <a:srgbClr val="0000FF"/>
                </a:solidFill>
                <a:latin typeface="Arial" charset="0"/>
              </a:rPr>
              <a:t>Thân nhân của người có công với cách mạng là cha đẻ, mẹ đẻ, vợ hoặc chồng, con của liệt sỹ; người có công nuôi dưỡng liệt sỹ;</a:t>
            </a:r>
          </a:p>
          <a:p>
            <a:pPr indent="-461963" algn="just" eaLnBrk="1" hangingPunct="1">
              <a:lnSpc>
                <a:spcPct val="105000"/>
              </a:lnSpc>
              <a:spcBef>
                <a:spcPts val="600"/>
              </a:spcBef>
              <a:spcAft>
                <a:spcPts val="0"/>
              </a:spcAft>
              <a:buClr>
                <a:srgbClr val="FF0000"/>
              </a:buClr>
              <a:buAutoNum type="alphaLcParenR" startAt="11"/>
              <a:defRPr/>
            </a:pPr>
            <a:r>
              <a:rPr lang="en-US" sz="1900" b="1" kern="0">
                <a:solidFill>
                  <a:srgbClr val="0000FF"/>
                </a:solidFill>
                <a:latin typeface="Arial" charset="0"/>
              </a:rPr>
              <a:t>Thân nhân của người có công với cách mạng, trừ các đối tượng quy định tại điểm i khoản này;</a:t>
            </a:r>
          </a:p>
          <a:p>
            <a:pPr indent="-461963" algn="just" eaLnBrk="1" hangingPunct="1">
              <a:lnSpc>
                <a:spcPct val="105000"/>
              </a:lnSpc>
              <a:spcBef>
                <a:spcPts val="600"/>
              </a:spcBef>
              <a:spcAft>
                <a:spcPts val="0"/>
              </a:spcAft>
              <a:buClr>
                <a:srgbClr val="FF0000"/>
              </a:buClr>
              <a:buAutoNum type="alphaLcParenR" startAt="11"/>
              <a:defRPr/>
            </a:pPr>
            <a:r>
              <a:rPr lang="en-US" sz="1900" b="1" kern="0">
                <a:solidFill>
                  <a:srgbClr val="0000FF"/>
                </a:solidFill>
                <a:latin typeface="Arial" charset="0"/>
              </a:rPr>
              <a:t>Thân nhân của các đối tượng quy định tại điểm a khoản 3 Điều </a:t>
            </a:r>
            <a:r>
              <a:rPr lang="en-US" sz="1900" b="1" kern="0" smtClean="0">
                <a:solidFill>
                  <a:srgbClr val="0000FF"/>
                </a:solidFill>
                <a:latin typeface="Arial" charset="0"/>
              </a:rPr>
              <a:t>này;</a:t>
            </a:r>
          </a:p>
          <a:p>
            <a:pPr indent="-461963" algn="just" eaLnBrk="1" hangingPunct="1">
              <a:lnSpc>
                <a:spcPct val="105000"/>
              </a:lnSpc>
              <a:spcBef>
                <a:spcPts val="600"/>
              </a:spcBef>
              <a:spcAft>
                <a:spcPts val="0"/>
              </a:spcAft>
              <a:buClr>
                <a:srgbClr val="FF0000"/>
              </a:buClr>
              <a:buAutoNum type="alphaLcParenR" startAt="11"/>
              <a:defRPr/>
            </a:pPr>
            <a:r>
              <a:rPr lang="en-US" sz="1900" b="1" kern="0" smtClean="0">
                <a:solidFill>
                  <a:srgbClr val="0000FF"/>
                </a:solidFill>
                <a:latin typeface="Arial" charset="0"/>
              </a:rPr>
              <a:t>Người </a:t>
            </a:r>
            <a:r>
              <a:rPr lang="en-US" sz="1900" b="1" kern="0">
                <a:solidFill>
                  <a:srgbClr val="0000FF"/>
                </a:solidFill>
                <a:latin typeface="Arial" charset="0"/>
              </a:rPr>
              <a:t>đã hiến bộ phận cơ thể người theo quy định của pháp </a:t>
            </a:r>
            <a:r>
              <a:rPr lang="en-US" sz="1900" b="1" kern="0" smtClean="0">
                <a:solidFill>
                  <a:srgbClr val="0000FF"/>
                </a:solidFill>
                <a:latin typeface="Arial" charset="0"/>
              </a:rPr>
              <a:t>luật;</a:t>
            </a:r>
          </a:p>
          <a:p>
            <a:pPr indent="-461963" algn="just" eaLnBrk="1" hangingPunct="1">
              <a:lnSpc>
                <a:spcPct val="105000"/>
              </a:lnSpc>
              <a:spcBef>
                <a:spcPts val="600"/>
              </a:spcBef>
              <a:spcAft>
                <a:spcPts val="0"/>
              </a:spcAft>
              <a:buClr>
                <a:srgbClr val="FF0000"/>
              </a:buClr>
              <a:buAutoNum type="alphaLcParenR" startAt="11"/>
              <a:defRPr/>
            </a:pPr>
            <a:r>
              <a:rPr lang="en-US" sz="1900" b="1" kern="0" smtClean="0">
                <a:solidFill>
                  <a:srgbClr val="0000FF"/>
                </a:solidFill>
                <a:latin typeface="Arial" charset="0"/>
              </a:rPr>
              <a:t>Người </a:t>
            </a:r>
            <a:r>
              <a:rPr lang="en-US" sz="1900" b="1" kern="0">
                <a:solidFill>
                  <a:srgbClr val="0000FF"/>
                </a:solidFill>
                <a:latin typeface="Arial" charset="0"/>
              </a:rPr>
              <a:t>nước ngoài đang học tập tại Việt Nam được cấp học bổng từ ngân sách của Nhà nước Việt Nam</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12. Đối tượng tham gia bảo hiểm y tế</a:t>
            </a:r>
          </a:p>
        </p:txBody>
      </p:sp>
    </p:spTree>
    <p:extLst>
      <p:ext uri="{BB962C8B-B14F-4D97-AF65-F5344CB8AC3E}">
        <p14:creationId xmlns:p14="http://schemas.microsoft.com/office/powerpoint/2010/main" val="1689098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startAt="4"/>
              <a:defRPr/>
            </a:pPr>
            <a:r>
              <a:rPr lang="en-US" sz="2000" b="1" kern="0" smtClean="0">
                <a:solidFill>
                  <a:srgbClr val="008000"/>
                </a:solidFill>
                <a:latin typeface="Arial" charset="0"/>
              </a:rPr>
              <a:t>Nhóm </a:t>
            </a:r>
            <a:r>
              <a:rPr lang="en-US" sz="2000" b="1" kern="0">
                <a:solidFill>
                  <a:srgbClr val="008000"/>
                </a:solidFill>
                <a:latin typeface="Arial" charset="0"/>
              </a:rPr>
              <a:t>được ngân sách nhà nước hỗ trợ mức đóng, bao gồm:</a:t>
            </a:r>
          </a:p>
          <a:p>
            <a:pPr indent="-457200" algn="just" eaLnBrk="1" hangingPunct="1">
              <a:lnSpc>
                <a:spcPct val="110000"/>
              </a:lnSpc>
              <a:spcBef>
                <a:spcPts val="1000"/>
              </a:spcBef>
              <a:spcAft>
                <a:spcPts val="0"/>
              </a:spcAft>
              <a:buClr>
                <a:srgbClr val="FF0000"/>
              </a:buClr>
              <a:buFont typeface="+mj-lt"/>
              <a:buAutoNum type="alphaLcParenR"/>
              <a:defRPr/>
            </a:pPr>
            <a:r>
              <a:rPr lang="en-US" sz="2000" b="1" kern="0" smtClean="0">
                <a:solidFill>
                  <a:srgbClr val="0000FF"/>
                </a:solidFill>
                <a:latin typeface="Arial" charset="0"/>
              </a:rPr>
              <a:t>Người </a:t>
            </a:r>
            <a:r>
              <a:rPr lang="en-US" sz="2000" b="1" kern="0">
                <a:solidFill>
                  <a:srgbClr val="0000FF"/>
                </a:solidFill>
                <a:latin typeface="Arial" charset="0"/>
              </a:rPr>
              <a:t>thuộc hộ gia đình cận </a:t>
            </a:r>
            <a:r>
              <a:rPr lang="en-US" sz="2000" b="1" kern="0" smtClean="0">
                <a:solidFill>
                  <a:srgbClr val="0000FF"/>
                </a:solidFill>
                <a:latin typeface="Arial" charset="0"/>
              </a:rPr>
              <a:t>nghèo;</a:t>
            </a:r>
          </a:p>
          <a:p>
            <a:pPr indent="-457200" algn="just" eaLnBrk="1" hangingPunct="1">
              <a:lnSpc>
                <a:spcPct val="110000"/>
              </a:lnSpc>
              <a:spcBef>
                <a:spcPts val="1000"/>
              </a:spcBef>
              <a:spcAft>
                <a:spcPts val="0"/>
              </a:spcAft>
              <a:buClr>
                <a:srgbClr val="FF0000"/>
              </a:buClr>
              <a:buFont typeface="+mj-lt"/>
              <a:buAutoNum type="alphaLcParenR"/>
              <a:defRPr/>
            </a:pPr>
            <a:r>
              <a:rPr lang="en-US" sz="2000" b="1" kern="0" smtClean="0">
                <a:solidFill>
                  <a:srgbClr val="0000FF"/>
                </a:solidFill>
                <a:latin typeface="Arial" charset="0"/>
              </a:rPr>
              <a:t>Học </a:t>
            </a:r>
            <a:r>
              <a:rPr lang="en-US" sz="2000" b="1" kern="0">
                <a:solidFill>
                  <a:srgbClr val="0000FF"/>
                </a:solidFill>
                <a:latin typeface="Arial" charset="0"/>
              </a:rPr>
              <a:t>sinh, sinh </a:t>
            </a:r>
            <a:r>
              <a:rPr lang="en-US" sz="2000" b="1" kern="0" smtClean="0">
                <a:solidFill>
                  <a:srgbClr val="0000FF"/>
                </a:solidFill>
                <a:latin typeface="Arial" charset="0"/>
              </a:rPr>
              <a:t>viên.</a:t>
            </a:r>
          </a:p>
          <a:p>
            <a:pPr indent="-457200" algn="just" eaLnBrk="1" hangingPunct="1">
              <a:lnSpc>
                <a:spcPct val="110000"/>
              </a:lnSpc>
              <a:spcBef>
                <a:spcPts val="1000"/>
              </a:spcBef>
              <a:spcAft>
                <a:spcPts val="0"/>
              </a:spcAft>
              <a:buClr>
                <a:srgbClr val="FF0000"/>
              </a:buClr>
              <a:buFont typeface="+mj-lt"/>
              <a:buAutoNum type="arabicPeriod" startAt="5"/>
              <a:defRPr/>
            </a:pPr>
            <a:r>
              <a:rPr lang="en-US" sz="2000" b="1" kern="0" smtClean="0">
                <a:solidFill>
                  <a:srgbClr val="008000"/>
                </a:solidFill>
                <a:latin typeface="Arial" charset="0"/>
              </a:rPr>
              <a:t>Nhóm </a:t>
            </a:r>
            <a:r>
              <a:rPr lang="en-US" sz="2000" b="1" kern="0">
                <a:solidFill>
                  <a:srgbClr val="008000"/>
                </a:solidFill>
                <a:latin typeface="Arial" charset="0"/>
              </a:rPr>
              <a:t>tham gia bảo hiểm y tế theo hộ gia đình </a:t>
            </a:r>
            <a:r>
              <a:rPr lang="en-US" sz="2000" b="1" kern="0">
                <a:solidFill>
                  <a:srgbClr val="0000FF"/>
                </a:solidFill>
                <a:latin typeface="Arial" charset="0"/>
              </a:rPr>
              <a:t>gồm những người thuộc hộ gia đình, trừ đối tượng quy định tại các khoản 1, 2, 3 và 4 Điều </a:t>
            </a:r>
            <a:r>
              <a:rPr lang="en-US" sz="2000" b="1" kern="0" smtClean="0">
                <a:solidFill>
                  <a:srgbClr val="0000FF"/>
                </a:solidFill>
                <a:latin typeface="Arial" charset="0"/>
              </a:rPr>
              <a:t>này.</a:t>
            </a:r>
          </a:p>
          <a:p>
            <a:pPr indent="-457200" algn="just" eaLnBrk="1" hangingPunct="1">
              <a:lnSpc>
                <a:spcPct val="110000"/>
              </a:lnSpc>
              <a:spcBef>
                <a:spcPts val="1000"/>
              </a:spcBef>
              <a:spcAft>
                <a:spcPts val="0"/>
              </a:spcAft>
              <a:buClr>
                <a:srgbClr val="FF0000"/>
              </a:buClr>
              <a:buFont typeface="+mj-lt"/>
              <a:buAutoNum type="arabicPeriod" startAt="5"/>
              <a:defRPr/>
            </a:pPr>
            <a:r>
              <a:rPr lang="en-US" sz="2000" b="1" kern="0" smtClean="0">
                <a:solidFill>
                  <a:srgbClr val="0000FF"/>
                </a:solidFill>
                <a:latin typeface="Arial" charset="0"/>
              </a:rPr>
              <a:t>Chính </a:t>
            </a:r>
            <a:r>
              <a:rPr lang="en-US" sz="2000" b="1" kern="0">
                <a:solidFill>
                  <a:srgbClr val="0000FF"/>
                </a:solidFill>
                <a:latin typeface="Arial" charset="0"/>
              </a:rPr>
              <a:t>phủ quy định </a:t>
            </a:r>
            <a:r>
              <a:rPr lang="en-US" sz="2000" b="1" kern="0">
                <a:solidFill>
                  <a:srgbClr val="008000"/>
                </a:solidFill>
                <a:latin typeface="Arial" charset="0"/>
              </a:rPr>
              <a:t>các đối tượng khác</a:t>
            </a:r>
            <a:r>
              <a:rPr lang="en-US" sz="2000" b="1" kern="0">
                <a:solidFill>
                  <a:srgbClr val="0000FF"/>
                </a:solidFill>
                <a:latin typeface="Arial" charset="0"/>
              </a:rPr>
              <a:t> ngoài các đối tượng quy định tại các khoản 3, 4 và 5 Điều này; quy định việc cấp thẻ </a:t>
            </a:r>
            <a:r>
              <a:rPr lang="en-US" sz="2000" b="1" kern="0" smtClean="0">
                <a:solidFill>
                  <a:srgbClr val="0000FF"/>
                </a:solidFill>
                <a:latin typeface="Arial" charset="0"/>
              </a:rPr>
              <a:t>BHYT đối </a:t>
            </a:r>
            <a:r>
              <a:rPr lang="en-US" sz="2000" b="1" kern="0">
                <a:solidFill>
                  <a:srgbClr val="0000FF"/>
                </a:solidFill>
                <a:latin typeface="Arial" charset="0"/>
              </a:rPr>
              <a:t>với đối tượng do Bộ Quốc phòng, Bộ Công an quản lý và đối tượng quy định tại điểm 1 khoản 3 Điều này; quy định lộ trình thực hiện </a:t>
            </a:r>
            <a:r>
              <a:rPr lang="en-US" sz="2000" b="1" kern="0" smtClean="0">
                <a:solidFill>
                  <a:srgbClr val="0000FF"/>
                </a:solidFill>
                <a:latin typeface="Arial" charset="0"/>
              </a:rPr>
              <a:t>BHYT , </a:t>
            </a:r>
            <a:r>
              <a:rPr lang="en-US" sz="2000" b="1" kern="0">
                <a:solidFill>
                  <a:srgbClr val="0000FF"/>
                </a:solidFill>
                <a:latin typeface="Arial" charset="0"/>
              </a:rPr>
              <a:t>phạm vi quyền lợi, mức hưởng </a:t>
            </a:r>
            <a:r>
              <a:rPr lang="en-US" sz="2000" b="1" kern="0" smtClean="0">
                <a:solidFill>
                  <a:srgbClr val="0000FF"/>
                </a:solidFill>
                <a:latin typeface="Arial" charset="0"/>
              </a:rPr>
              <a:t>BHYT, </a:t>
            </a:r>
            <a:r>
              <a:rPr lang="en-US" sz="2000" b="1" kern="0">
                <a:solidFill>
                  <a:srgbClr val="0000FF"/>
                </a:solidFill>
                <a:latin typeface="Arial" charset="0"/>
              </a:rPr>
              <a:t>khám bệnh, chữa bệnh </a:t>
            </a:r>
            <a:r>
              <a:rPr lang="en-US" sz="2000" b="1" kern="0" smtClean="0">
                <a:solidFill>
                  <a:srgbClr val="0000FF"/>
                </a:solidFill>
                <a:latin typeface="Arial" charset="0"/>
              </a:rPr>
              <a:t>BHYT, </a:t>
            </a:r>
            <a:r>
              <a:rPr lang="en-US" sz="2000" b="1" kern="0">
                <a:solidFill>
                  <a:srgbClr val="0000FF"/>
                </a:solidFill>
                <a:latin typeface="Arial" charset="0"/>
              </a:rPr>
              <a:t>quản lý, sử dụng phần kinh phí dành cho khám bệnh, chữa bệnh </a:t>
            </a:r>
            <a:r>
              <a:rPr lang="en-US" sz="2000" b="1" kern="0" smtClean="0">
                <a:solidFill>
                  <a:srgbClr val="0000FF"/>
                </a:solidFill>
                <a:latin typeface="Arial" charset="0"/>
              </a:rPr>
              <a:t>BHYT, </a:t>
            </a:r>
            <a:r>
              <a:rPr lang="en-US" sz="2000" b="1" kern="0">
                <a:solidFill>
                  <a:srgbClr val="0000FF"/>
                </a:solidFill>
                <a:latin typeface="Arial" charset="0"/>
              </a:rPr>
              <a:t>giám định </a:t>
            </a:r>
            <a:r>
              <a:rPr lang="en-US" sz="2000" b="1" kern="0" smtClean="0">
                <a:solidFill>
                  <a:srgbClr val="0000FF"/>
                </a:solidFill>
                <a:latin typeface="Arial" charset="0"/>
              </a:rPr>
              <a:t>BHYT, </a:t>
            </a:r>
            <a:r>
              <a:rPr lang="en-US" sz="2000" b="1" kern="0">
                <a:solidFill>
                  <a:srgbClr val="0000FF"/>
                </a:solidFill>
                <a:latin typeface="Arial" charset="0"/>
              </a:rPr>
              <a:t>thanh toán, quyết toán </a:t>
            </a:r>
            <a:r>
              <a:rPr lang="en-US" sz="2000" b="1" kern="0" smtClean="0">
                <a:solidFill>
                  <a:srgbClr val="0000FF"/>
                </a:solidFill>
                <a:latin typeface="Arial" charset="0"/>
              </a:rPr>
              <a:t>BHYT đối </a:t>
            </a:r>
            <a:r>
              <a:rPr lang="en-US" sz="2000" b="1" kern="0">
                <a:solidFill>
                  <a:srgbClr val="0000FF"/>
                </a:solidFill>
                <a:latin typeface="Arial" charset="0"/>
              </a:rPr>
              <a:t>với các đối tượng quy định tại điểm a khoản 3 Điều này</a:t>
            </a:r>
            <a:r>
              <a:rPr lang="en-US" sz="2000" b="1" kern="0" smtClean="0">
                <a:solidFill>
                  <a:srgbClr val="0000FF"/>
                </a:solidFill>
                <a:latin typeface="Arial" charset="0"/>
              </a:rPr>
              <a:t>.</a:t>
            </a:r>
          </a:p>
        </p:txBody>
      </p:sp>
      <p:sp>
        <p:nvSpPr>
          <p:cNvPr id="5"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12. Đối tượng tham gia bảo hiểm y tế</a:t>
            </a:r>
          </a:p>
        </p:txBody>
      </p:sp>
    </p:spTree>
    <p:extLst>
      <p:ext uri="{BB962C8B-B14F-4D97-AF65-F5344CB8AC3E}">
        <p14:creationId xmlns:p14="http://schemas.microsoft.com/office/powerpoint/2010/main" val="3539247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3276600"/>
          </a:xfrm>
          <a:noFill/>
        </p:spPr>
        <p:txBody>
          <a:bodyPr tIns="155850" bIns="77925" anchor="ctr"/>
          <a:lstStyle/>
          <a:p>
            <a:pPr algn="ctr" eaLnBrk="1" hangingPunct="1">
              <a:lnSpc>
                <a:spcPct val="120000"/>
              </a:lnSpc>
              <a:spcBef>
                <a:spcPts val="1200"/>
              </a:spcBef>
              <a:spcAft>
                <a:spcPts val="1200"/>
              </a:spcAft>
            </a:pPr>
            <a:r>
              <a:rPr lang="en-US" sz="3600" b="1" smtClean="0">
                <a:solidFill>
                  <a:srgbClr val="FF0066"/>
                </a:solidFill>
                <a:latin typeface="Arial" panose="020B0604020202020204" pitchFamily="34" charset="0"/>
                <a:cs typeface="Arial" panose="020B0604020202020204" pitchFamily="34" charset="0"/>
              </a:rPr>
              <a:t>GIỚI THIỆU </a:t>
            </a:r>
            <a:br>
              <a:rPr lang="en-US" sz="3600" b="1" smtClean="0">
                <a:solidFill>
                  <a:srgbClr val="FF0066"/>
                </a:solidFill>
                <a:latin typeface="Arial" panose="020B0604020202020204" pitchFamily="34" charset="0"/>
                <a:cs typeface="Arial" panose="020B0604020202020204" pitchFamily="34" charset="0"/>
              </a:rPr>
            </a:br>
            <a:r>
              <a:rPr lang="en-US" sz="3600" b="1" smtClean="0">
                <a:solidFill>
                  <a:srgbClr val="FF0066"/>
                </a:solidFill>
                <a:latin typeface="Arial" panose="020B0604020202020204" pitchFamily="34" charset="0"/>
                <a:cs typeface="Arial" panose="020B0604020202020204" pitchFamily="34" charset="0"/>
              </a:rPr>
              <a:t>LUẬT BẢO HIỂM Y TẾ (2008, 2014)</a:t>
            </a:r>
            <a:br>
              <a:rPr lang="en-US" sz="3600" b="1" smtClean="0">
                <a:solidFill>
                  <a:srgbClr val="FF0066"/>
                </a:solidFill>
                <a:latin typeface="Arial" panose="020B0604020202020204" pitchFamily="34" charset="0"/>
                <a:cs typeface="Arial" panose="020B0604020202020204" pitchFamily="34" charset="0"/>
              </a:rPr>
            </a:br>
            <a:r>
              <a:rPr lang="en-US" altLang="en-US" sz="1900" b="1" smtClean="0">
                <a:solidFill>
                  <a:srgbClr val="0000FF"/>
                </a:solidFill>
                <a:latin typeface="Arial" panose="020B0604020202020204" pitchFamily="34" charset="0"/>
                <a:cs typeface="Arial" panose="020B0604020202020204" pitchFamily="34" charset="0"/>
              </a:rPr>
              <a:t>(Đối với lĩnh vực Bảo hiểm y tế, do có nhiều văn bản QPPL quy định, </a:t>
            </a:r>
            <a:br>
              <a:rPr lang="en-US" altLang="en-US" sz="1900" b="1" smtClean="0">
                <a:solidFill>
                  <a:srgbClr val="0000FF"/>
                </a:solidFill>
                <a:latin typeface="Arial" panose="020B0604020202020204" pitchFamily="34" charset="0"/>
                <a:cs typeface="Arial" panose="020B0604020202020204" pitchFamily="34" charset="0"/>
              </a:rPr>
            </a:br>
            <a:r>
              <a:rPr lang="en-US" altLang="en-US" sz="1900" b="1" smtClean="0">
                <a:solidFill>
                  <a:srgbClr val="0000FF"/>
                </a:solidFill>
                <a:latin typeface="Arial" panose="020B0604020202020204" pitchFamily="34" charset="0"/>
                <a:cs typeface="Arial" panose="020B0604020202020204" pitchFamily="34" charset="0"/>
              </a:rPr>
              <a:t>điều chỉnh; cũng như có nhiều văn bản chỉ đạo, điều hành, hướng dẫn… </a:t>
            </a:r>
            <a:br>
              <a:rPr lang="en-US" altLang="en-US" sz="1900" b="1" smtClean="0">
                <a:solidFill>
                  <a:srgbClr val="0000FF"/>
                </a:solidFill>
                <a:latin typeface="Arial" panose="020B0604020202020204" pitchFamily="34" charset="0"/>
                <a:cs typeface="Arial" panose="020B0604020202020204" pitchFamily="34" charset="0"/>
              </a:rPr>
            </a:br>
            <a:r>
              <a:rPr lang="en-US" altLang="en-US" sz="1900" b="1" smtClean="0">
                <a:solidFill>
                  <a:srgbClr val="0000FF"/>
                </a:solidFill>
                <a:latin typeface="Arial" panose="020B0604020202020204" pitchFamily="34" charset="0"/>
                <a:cs typeface="Arial" panose="020B0604020202020204" pitchFamily="34" charset="0"/>
              </a:rPr>
              <a:t>do vậy các nội dung giới thiệu khó tránh khỏi những sai sót nhất định, chưa kịp cập nhật các quy định, rất mong CB-CC-VC thông cảm cũng như góp ý sửa đổi, bổ sung để bài giới thiệu được hoàn chỉnh)</a:t>
            </a:r>
            <a:endParaRPr lang="en-US" altLang="en-US" sz="19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9916941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10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13. Mức đóng và trách nhiệm đóng </a:t>
            </a:r>
            <a:r>
              <a:rPr lang="en-US" sz="2600" b="1" smtClean="0">
                <a:solidFill>
                  <a:srgbClr val="FF0000"/>
                </a:solidFill>
                <a:latin typeface="Arial" panose="020B0604020202020204" pitchFamily="34" charset="0"/>
                <a:cs typeface="Arial" panose="020B0604020202020204" pitchFamily="34" charset="0"/>
              </a:rPr>
              <a:t>BHYT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Mức </a:t>
            </a:r>
            <a:r>
              <a:rPr lang="en-US" sz="2300" b="1" kern="0">
                <a:solidFill>
                  <a:srgbClr val="0000FF"/>
                </a:solidFill>
                <a:latin typeface="Arial" charset="0"/>
              </a:rPr>
              <a:t>đóng và trách nhiệm đóng bảo hiểm y tế được quy định như </a:t>
            </a:r>
            <a:r>
              <a:rPr lang="en-US" sz="2300" b="1" kern="0" smtClean="0">
                <a:solidFill>
                  <a:srgbClr val="0000FF"/>
                </a:solidFill>
                <a:latin typeface="Arial" charset="0"/>
              </a:rPr>
              <a:t>sau:</a:t>
            </a:r>
          </a:p>
          <a:p>
            <a:pPr indent="-457200" algn="just" eaLnBrk="1" hangingPunct="1">
              <a:lnSpc>
                <a:spcPct val="108000"/>
              </a:lnSpc>
              <a:spcBef>
                <a:spcPts val="1000"/>
              </a:spcBef>
              <a:spcAft>
                <a:spcPts val="0"/>
              </a:spcAft>
              <a:buClr>
                <a:srgbClr val="FF0000"/>
              </a:buClr>
              <a:buFont typeface="+mj-lt"/>
              <a:buAutoNum type="alphaLcParenR"/>
              <a:defRPr/>
            </a:pPr>
            <a:r>
              <a:rPr lang="en-US" sz="2300" b="1" kern="0" smtClean="0">
                <a:solidFill>
                  <a:srgbClr val="FF0066"/>
                </a:solidFill>
                <a:latin typeface="Arial" charset="0"/>
              </a:rPr>
              <a:t>Mức </a:t>
            </a:r>
            <a:r>
              <a:rPr lang="en-US" sz="2300" b="1" kern="0">
                <a:solidFill>
                  <a:srgbClr val="FF0066"/>
                </a:solidFill>
                <a:latin typeface="Arial" charset="0"/>
              </a:rPr>
              <a:t>đóng hàng tháng </a:t>
            </a:r>
            <a:r>
              <a:rPr lang="en-US" sz="2300" b="1" kern="0">
                <a:solidFill>
                  <a:srgbClr val="0000FF"/>
                </a:solidFill>
                <a:latin typeface="Arial" charset="0"/>
              </a:rPr>
              <a:t>của đối tượng quy định tại </a:t>
            </a:r>
            <a:r>
              <a:rPr lang="en-US" sz="2300" b="1" kern="0">
                <a:solidFill>
                  <a:srgbClr val="008000"/>
                </a:solidFill>
                <a:latin typeface="Arial" charset="0"/>
              </a:rPr>
              <a:t>điểm a khoản 1 Điều 12</a:t>
            </a:r>
            <a:r>
              <a:rPr lang="en-US" sz="2300" b="1" kern="0">
                <a:solidFill>
                  <a:srgbClr val="0000FF"/>
                </a:solidFill>
                <a:latin typeface="Arial" charset="0"/>
              </a:rPr>
              <a:t> của Luật này </a:t>
            </a:r>
            <a:r>
              <a:rPr lang="en-US" sz="2300" b="1" kern="0">
                <a:solidFill>
                  <a:srgbClr val="FF0066"/>
                </a:solidFill>
                <a:latin typeface="Arial" charset="0"/>
              </a:rPr>
              <a:t>tối đa bằng 6% tiền lương tháng</a:t>
            </a:r>
            <a:r>
              <a:rPr lang="en-US" sz="2300" b="1" kern="0">
                <a:solidFill>
                  <a:srgbClr val="0000FF"/>
                </a:solidFill>
                <a:latin typeface="Arial" charset="0"/>
              </a:rPr>
              <a:t>, trong đó người sử dụng lao động đóng </a:t>
            </a:r>
            <a:r>
              <a:rPr lang="en-US" sz="2300" b="1" kern="0">
                <a:solidFill>
                  <a:srgbClr val="FF0066"/>
                </a:solidFill>
                <a:latin typeface="Arial" charset="0"/>
              </a:rPr>
              <a:t>2/3</a:t>
            </a:r>
            <a:r>
              <a:rPr lang="en-US" sz="2300" b="1" kern="0">
                <a:solidFill>
                  <a:srgbClr val="0000FF"/>
                </a:solidFill>
                <a:latin typeface="Arial" charset="0"/>
              </a:rPr>
              <a:t> và người lao động đóng </a:t>
            </a:r>
            <a:r>
              <a:rPr lang="en-US" sz="2300" b="1" kern="0">
                <a:solidFill>
                  <a:srgbClr val="FF0066"/>
                </a:solidFill>
                <a:latin typeface="Arial" charset="0"/>
              </a:rPr>
              <a:t>1/3</a:t>
            </a:r>
            <a:r>
              <a:rPr lang="en-US" sz="2300" b="1" kern="0">
                <a:solidFill>
                  <a:srgbClr val="0000FF"/>
                </a:solidFill>
                <a:latin typeface="Arial" charset="0"/>
              </a:rPr>
              <a:t>. Trong thời gian người lao động nghỉ việc </a:t>
            </a:r>
            <a:r>
              <a:rPr lang="en-US" sz="2300" b="1" kern="0">
                <a:solidFill>
                  <a:srgbClr val="008000"/>
                </a:solidFill>
                <a:latin typeface="Arial" charset="0"/>
              </a:rPr>
              <a:t>hưởng chế độ thai sản</a:t>
            </a:r>
            <a:r>
              <a:rPr lang="en-US" sz="2300" b="1" kern="0">
                <a:solidFill>
                  <a:srgbClr val="0000FF"/>
                </a:solidFill>
                <a:latin typeface="Arial" charset="0"/>
              </a:rPr>
              <a:t> theo quy định của pháp luật về bảo hiểm xã hội thì mức đóng hàng tháng tối đa bằng </a:t>
            </a:r>
            <a:r>
              <a:rPr lang="en-US" sz="2300" b="1" kern="0">
                <a:solidFill>
                  <a:srgbClr val="008000"/>
                </a:solidFill>
                <a:latin typeface="Arial" charset="0"/>
              </a:rPr>
              <a:t>6% tiền lương tháng </a:t>
            </a:r>
            <a:r>
              <a:rPr lang="en-US" sz="2300" b="1" kern="0">
                <a:solidFill>
                  <a:srgbClr val="0000FF"/>
                </a:solidFill>
                <a:latin typeface="Arial" charset="0"/>
              </a:rPr>
              <a:t>của người lao động trước khi nghỉ thai sản và do tổ chức bảo hiểm xã hội </a:t>
            </a:r>
            <a:r>
              <a:rPr lang="en-US" sz="2300" b="1" kern="0" smtClean="0">
                <a:solidFill>
                  <a:srgbClr val="0000FF"/>
                </a:solidFill>
                <a:latin typeface="Arial" charset="0"/>
              </a:rPr>
              <a:t>đóng;</a:t>
            </a:r>
          </a:p>
          <a:p>
            <a:pPr indent="-457200" algn="just" eaLnBrk="1" hangingPunct="1">
              <a:lnSpc>
                <a:spcPct val="108000"/>
              </a:lnSpc>
              <a:spcBef>
                <a:spcPts val="1000"/>
              </a:spcBef>
              <a:spcAft>
                <a:spcPts val="0"/>
              </a:spcAft>
              <a:buClr>
                <a:srgbClr val="FF0000"/>
              </a:buClr>
              <a:buFont typeface="+mj-lt"/>
              <a:buAutoNum type="alphaLcParenR" startAt="9"/>
              <a:defRPr/>
            </a:pPr>
            <a:r>
              <a:rPr lang="en-US" sz="2300" b="1" kern="0" smtClean="0">
                <a:solidFill>
                  <a:srgbClr val="FF0066"/>
                </a:solidFill>
                <a:latin typeface="Arial" charset="0"/>
              </a:rPr>
              <a:t>Mức </a:t>
            </a:r>
            <a:r>
              <a:rPr lang="en-US" sz="2300" b="1" kern="0">
                <a:solidFill>
                  <a:srgbClr val="FF0066"/>
                </a:solidFill>
                <a:latin typeface="Arial" charset="0"/>
              </a:rPr>
              <a:t>đóng hàng tháng </a:t>
            </a:r>
            <a:r>
              <a:rPr lang="en-US" sz="2300" b="1" kern="0">
                <a:solidFill>
                  <a:srgbClr val="0000FF"/>
                </a:solidFill>
                <a:latin typeface="Arial" charset="0"/>
              </a:rPr>
              <a:t>của đối tượng quy định tại </a:t>
            </a:r>
            <a:r>
              <a:rPr lang="en-US" sz="2300" b="1" kern="0">
                <a:solidFill>
                  <a:srgbClr val="008000"/>
                </a:solidFill>
                <a:latin typeface="Arial" charset="0"/>
              </a:rPr>
              <a:t>khoản 4</a:t>
            </a:r>
            <a:r>
              <a:rPr lang="en-US" sz="2300" b="1" kern="0">
                <a:solidFill>
                  <a:srgbClr val="0000FF"/>
                </a:solidFill>
                <a:latin typeface="Arial" charset="0"/>
              </a:rPr>
              <a:t> Điều 12 của Luật này </a:t>
            </a:r>
            <a:r>
              <a:rPr lang="en-US" sz="2300" b="1" kern="0">
                <a:solidFill>
                  <a:srgbClr val="FF0066"/>
                </a:solidFill>
                <a:latin typeface="Arial" charset="0"/>
              </a:rPr>
              <a:t>tối đa bằng 6% mức lương cơ sở </a:t>
            </a:r>
            <a:r>
              <a:rPr lang="en-US" sz="2300" b="1" kern="0">
                <a:solidFill>
                  <a:srgbClr val="0000FF"/>
                </a:solidFill>
                <a:latin typeface="Arial" charset="0"/>
              </a:rPr>
              <a:t>do đối tượng </a:t>
            </a:r>
            <a:r>
              <a:rPr lang="en-US" sz="2300" b="1" kern="0">
                <a:solidFill>
                  <a:srgbClr val="008000"/>
                </a:solidFill>
                <a:latin typeface="Arial" charset="0"/>
              </a:rPr>
              <a:t>tự đóng và được ngân sách nhà nước hỗ trợ một phần mức đóng</a:t>
            </a:r>
            <a:r>
              <a:rPr lang="en-US"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298266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10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13. Mức đóng và trách nhiệm đóng </a:t>
            </a:r>
            <a:r>
              <a:rPr lang="en-US" sz="2600" b="1" smtClean="0">
                <a:solidFill>
                  <a:srgbClr val="FF0000"/>
                </a:solidFill>
                <a:latin typeface="Arial" panose="020B0604020202020204" pitchFamily="34" charset="0"/>
                <a:cs typeface="Arial" panose="020B0604020202020204" pitchFamily="34" charset="0"/>
              </a:rPr>
              <a:t>BHYT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Mức </a:t>
            </a:r>
            <a:r>
              <a:rPr lang="en-US" sz="1900" b="1" kern="0">
                <a:solidFill>
                  <a:srgbClr val="0000FF"/>
                </a:solidFill>
                <a:latin typeface="Arial" charset="0"/>
              </a:rPr>
              <a:t>đóng và trách nhiệm đóng </a:t>
            </a:r>
            <a:r>
              <a:rPr lang="en-US" sz="1900" b="1" kern="0" smtClean="0">
                <a:solidFill>
                  <a:srgbClr val="0000FF"/>
                </a:solidFill>
                <a:latin typeface="Arial" charset="0"/>
              </a:rPr>
              <a:t>BHYT được </a:t>
            </a:r>
            <a:r>
              <a:rPr lang="en-US" sz="1900" b="1" kern="0">
                <a:solidFill>
                  <a:srgbClr val="0000FF"/>
                </a:solidFill>
                <a:latin typeface="Arial" charset="0"/>
              </a:rPr>
              <a:t>quy định như </a:t>
            </a:r>
            <a:r>
              <a:rPr lang="en-US" sz="1900" b="1" kern="0" smtClean="0">
                <a:solidFill>
                  <a:srgbClr val="0000FF"/>
                </a:solidFill>
                <a:latin typeface="Arial" charset="0"/>
              </a:rPr>
              <a:t>sau:</a:t>
            </a:r>
          </a:p>
          <a:p>
            <a:pPr indent="-457200" algn="just" eaLnBrk="1" hangingPunct="1">
              <a:lnSpc>
                <a:spcPct val="105000"/>
              </a:lnSpc>
              <a:spcBef>
                <a:spcPts val="800"/>
              </a:spcBef>
              <a:spcAft>
                <a:spcPts val="0"/>
              </a:spcAft>
              <a:buClr>
                <a:srgbClr val="FF0000"/>
              </a:buClr>
              <a:buFont typeface="+mj-lt"/>
              <a:buAutoNum type="alphaLcParenR" startAt="11"/>
              <a:defRPr/>
            </a:pPr>
            <a:r>
              <a:rPr lang="en-US" sz="1900" b="1" kern="0" smtClean="0">
                <a:solidFill>
                  <a:srgbClr val="FF0066"/>
                </a:solidFill>
                <a:latin typeface="Arial" charset="0"/>
              </a:rPr>
              <a:t>Mức </a:t>
            </a:r>
            <a:r>
              <a:rPr lang="en-US" sz="1900" b="1" kern="0">
                <a:solidFill>
                  <a:srgbClr val="FF0066"/>
                </a:solidFill>
                <a:latin typeface="Arial" charset="0"/>
              </a:rPr>
              <a:t>đóng hàng tháng </a:t>
            </a:r>
            <a:r>
              <a:rPr lang="en-US" sz="1900" b="1" kern="0">
                <a:solidFill>
                  <a:srgbClr val="0000FF"/>
                </a:solidFill>
                <a:latin typeface="Arial" charset="0"/>
              </a:rPr>
              <a:t>của đối tượng quy định tại </a:t>
            </a:r>
            <a:r>
              <a:rPr lang="en-US" sz="1900" b="1" kern="0">
                <a:solidFill>
                  <a:srgbClr val="008000"/>
                </a:solidFill>
                <a:latin typeface="Arial" charset="0"/>
              </a:rPr>
              <a:t>khoản 5</a:t>
            </a:r>
            <a:r>
              <a:rPr lang="en-US" sz="1900" b="1" kern="0">
                <a:solidFill>
                  <a:srgbClr val="0000FF"/>
                </a:solidFill>
                <a:latin typeface="Arial" charset="0"/>
              </a:rPr>
              <a:t> Điều 12 của Luật này </a:t>
            </a:r>
            <a:r>
              <a:rPr lang="en-US" sz="1900" b="1" kern="0">
                <a:solidFill>
                  <a:srgbClr val="FF0066"/>
                </a:solidFill>
                <a:latin typeface="Arial" charset="0"/>
              </a:rPr>
              <a:t>tối đa bằng 6% mức lương cơ sở</a:t>
            </a:r>
            <a:r>
              <a:rPr lang="en-US" sz="1900" b="1" kern="0">
                <a:solidFill>
                  <a:srgbClr val="0000FF"/>
                </a:solidFill>
                <a:latin typeface="Arial" charset="0"/>
              </a:rPr>
              <a:t> và do đối tượng </a:t>
            </a:r>
            <a:r>
              <a:rPr lang="en-US" sz="1900" b="1" kern="0">
                <a:solidFill>
                  <a:srgbClr val="FF0066"/>
                </a:solidFill>
                <a:latin typeface="Arial" charset="0"/>
              </a:rPr>
              <a:t>đóng theo hộ gia </a:t>
            </a:r>
            <a:r>
              <a:rPr lang="en-US" sz="1900" b="1" kern="0" smtClean="0">
                <a:solidFill>
                  <a:srgbClr val="FF0066"/>
                </a:solidFill>
                <a:latin typeface="Arial" charset="0"/>
              </a:rPr>
              <a:t>đình</a:t>
            </a:r>
            <a:r>
              <a:rPr lang="en-US" sz="1900" b="1" kern="0" smtClean="0">
                <a:solidFill>
                  <a:srgbClr val="0000FF"/>
                </a:solidFill>
                <a:latin typeface="Arial" charset="0"/>
              </a:rPr>
              <a:t>.</a:t>
            </a:r>
          </a:p>
          <a:p>
            <a:pPr indent="-457200" algn="just" eaLnBrk="1" hangingPunct="1">
              <a:lnSpc>
                <a:spcPct val="105000"/>
              </a:lnSpc>
              <a:spcBef>
                <a:spcPts val="800"/>
              </a:spcBef>
              <a:spcAft>
                <a:spcPts val="0"/>
              </a:spcAft>
              <a:buClr>
                <a:srgbClr val="FF0000"/>
              </a:buClr>
              <a:buFont typeface="+mj-lt"/>
              <a:buAutoNum type="arabicPeriod" startAt="2"/>
              <a:defRPr/>
            </a:pPr>
            <a:r>
              <a:rPr lang="en-US" sz="1900" b="1" kern="0" smtClean="0">
                <a:solidFill>
                  <a:srgbClr val="0000FF"/>
                </a:solidFill>
                <a:latin typeface="Arial" charset="0"/>
              </a:rPr>
              <a:t>Trường </a:t>
            </a:r>
            <a:r>
              <a:rPr lang="en-US" sz="1900" b="1" kern="0">
                <a:solidFill>
                  <a:srgbClr val="0000FF"/>
                </a:solidFill>
                <a:latin typeface="Arial" charset="0"/>
              </a:rPr>
              <a:t>hợp một người đồng thời thuộc nhiều đối tượng tham gia </a:t>
            </a:r>
            <a:r>
              <a:rPr lang="en-US" sz="1900" b="1" kern="0" smtClean="0">
                <a:solidFill>
                  <a:srgbClr val="0000FF"/>
                </a:solidFill>
                <a:latin typeface="Arial" charset="0"/>
              </a:rPr>
              <a:t>BHYT khác </a:t>
            </a:r>
            <a:r>
              <a:rPr lang="en-US" sz="1900" b="1" kern="0">
                <a:solidFill>
                  <a:srgbClr val="0000FF"/>
                </a:solidFill>
                <a:latin typeface="Arial" charset="0"/>
              </a:rPr>
              <a:t>nhau quy định tại Điều 12 của Luật này thì đóng </a:t>
            </a:r>
            <a:r>
              <a:rPr lang="en-US" sz="1900" b="1" kern="0" smtClean="0">
                <a:solidFill>
                  <a:srgbClr val="0000FF"/>
                </a:solidFill>
                <a:latin typeface="Arial" charset="0"/>
              </a:rPr>
              <a:t>BHYT theo </a:t>
            </a:r>
            <a:r>
              <a:rPr lang="en-US" sz="1900" b="1" kern="0">
                <a:solidFill>
                  <a:srgbClr val="0000FF"/>
                </a:solidFill>
                <a:latin typeface="Arial" charset="0"/>
              </a:rPr>
              <a:t>đối tượng đầu tiên mà người đó được xác định theo thứ tự của các đối tượng quy định tại Điều 12 của Luật </a:t>
            </a:r>
            <a:r>
              <a:rPr lang="en-US" sz="1900" b="1" kern="0" smtClean="0">
                <a:solidFill>
                  <a:srgbClr val="0000FF"/>
                </a:solidFill>
                <a:latin typeface="Arial" charset="0"/>
              </a:rPr>
              <a:t>này.</a:t>
            </a:r>
          </a:p>
          <a:p>
            <a:pPr indent="-457200" algn="just" eaLnBrk="1" hangingPunct="1">
              <a:lnSpc>
                <a:spcPct val="105000"/>
              </a:lnSpc>
              <a:spcBef>
                <a:spcPts val="800"/>
              </a:spcBef>
              <a:spcAft>
                <a:spcPts val="0"/>
              </a:spcAft>
              <a:buClr>
                <a:srgbClr val="FF0000"/>
              </a:buClr>
              <a:buFont typeface="+mj-lt"/>
              <a:buAutoNum type="arabicPeriod" startAt="2"/>
              <a:defRPr/>
            </a:pPr>
            <a:r>
              <a:rPr lang="en-US" sz="1900" b="1" kern="0" smtClean="0">
                <a:solidFill>
                  <a:srgbClr val="0000FF"/>
                </a:solidFill>
                <a:latin typeface="Arial" charset="0"/>
              </a:rPr>
              <a:t>Tất </a:t>
            </a:r>
            <a:r>
              <a:rPr lang="en-US" sz="1900" b="1" kern="0">
                <a:solidFill>
                  <a:srgbClr val="0000FF"/>
                </a:solidFill>
                <a:latin typeface="Arial" charset="0"/>
              </a:rPr>
              <a:t>cả thành viên thuộc hộ gia đình theo quy định tại khoản 5 Điều 12 của Luật này phải tham gia </a:t>
            </a:r>
            <a:r>
              <a:rPr lang="en-US" sz="1900" b="1" kern="0" smtClean="0">
                <a:solidFill>
                  <a:srgbClr val="0000FF"/>
                </a:solidFill>
                <a:latin typeface="Arial" charset="0"/>
              </a:rPr>
              <a:t>BHYT. </a:t>
            </a:r>
            <a:r>
              <a:rPr lang="en-US" sz="1900" b="1" kern="0">
                <a:solidFill>
                  <a:srgbClr val="FF0066"/>
                </a:solidFill>
                <a:latin typeface="Arial" charset="0"/>
              </a:rPr>
              <a:t>Mức đóng được giảm dần từ thành viên thứ hai trở đi</a:t>
            </a:r>
            <a:r>
              <a:rPr lang="en-US" sz="1900" b="1" kern="0">
                <a:solidFill>
                  <a:srgbClr val="0000FF"/>
                </a:solidFill>
                <a:latin typeface="Arial" charset="0"/>
              </a:rPr>
              <a:t>, cụ thể như </a:t>
            </a:r>
            <a:r>
              <a:rPr lang="en-US" sz="1900" b="1" kern="0" smtClean="0">
                <a:solidFill>
                  <a:srgbClr val="0000FF"/>
                </a:solidFill>
                <a:latin typeface="Arial" charset="0"/>
              </a:rPr>
              <a:t>sau:</a:t>
            </a:r>
          </a:p>
          <a:p>
            <a:pPr indent="-457200" algn="just" eaLnBrk="1" hangingPunct="1">
              <a:lnSpc>
                <a:spcPct val="105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Người </a:t>
            </a:r>
            <a:r>
              <a:rPr lang="en-US" sz="1900" b="1" kern="0">
                <a:solidFill>
                  <a:srgbClr val="0000FF"/>
                </a:solidFill>
                <a:latin typeface="Arial" charset="0"/>
              </a:rPr>
              <a:t>thứ nhất đóng tối đa bằng 6% mức lương cơ </a:t>
            </a:r>
            <a:r>
              <a:rPr lang="en-US" sz="1900" b="1" kern="0" smtClean="0">
                <a:solidFill>
                  <a:srgbClr val="0000FF"/>
                </a:solidFill>
                <a:latin typeface="Arial" charset="0"/>
              </a:rPr>
              <a:t>sở;</a:t>
            </a:r>
          </a:p>
          <a:p>
            <a:pPr indent="-457200" algn="just" eaLnBrk="1" hangingPunct="1">
              <a:lnSpc>
                <a:spcPct val="105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Người </a:t>
            </a:r>
            <a:r>
              <a:rPr lang="en-US" sz="1900" b="1" kern="0">
                <a:solidFill>
                  <a:srgbClr val="0000FF"/>
                </a:solidFill>
                <a:latin typeface="Arial" charset="0"/>
              </a:rPr>
              <a:t>thứ hai, thứ ba, thứ tư đóng lần lượt bằng 70%, 60%, 50% mức đóng của người thứ </a:t>
            </a:r>
            <a:r>
              <a:rPr lang="en-US" sz="1900" b="1" kern="0" smtClean="0">
                <a:solidFill>
                  <a:srgbClr val="0000FF"/>
                </a:solidFill>
                <a:latin typeface="Arial" charset="0"/>
              </a:rPr>
              <a:t>nhất;</a:t>
            </a:r>
          </a:p>
          <a:p>
            <a:pPr indent="-457200" algn="just" eaLnBrk="1" hangingPunct="1">
              <a:lnSpc>
                <a:spcPct val="105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Từ </a:t>
            </a:r>
            <a:r>
              <a:rPr lang="en-US" sz="1900" b="1" kern="0">
                <a:solidFill>
                  <a:srgbClr val="0000FF"/>
                </a:solidFill>
                <a:latin typeface="Arial" charset="0"/>
              </a:rPr>
              <a:t>người thứ năm trở đi đóng bằng 40% mức đóng của người thứ </a:t>
            </a:r>
            <a:r>
              <a:rPr lang="en-US" sz="1900" b="1" kern="0" smtClean="0">
                <a:solidFill>
                  <a:srgbClr val="0000FF"/>
                </a:solidFill>
                <a:latin typeface="Arial" charset="0"/>
              </a:rPr>
              <a:t>nhất.</a:t>
            </a:r>
          </a:p>
        </p:txBody>
      </p:sp>
    </p:spTree>
    <p:extLst>
      <p:ext uri="{BB962C8B-B14F-4D97-AF65-F5344CB8AC3E}">
        <p14:creationId xmlns:p14="http://schemas.microsoft.com/office/powerpoint/2010/main" val="2208156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8000"/>
              </a:lnSpc>
              <a:spcBef>
                <a:spcPts val="10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14. Tiền lương, tiền công, tiền trợ cấp làm căn cứ đóng </a:t>
            </a:r>
            <a:r>
              <a:rPr lang="en-US" sz="2600" b="1" smtClean="0">
                <a:solidFill>
                  <a:srgbClr val="FF0000"/>
                </a:solidFill>
                <a:latin typeface="Arial" panose="020B0604020202020204" pitchFamily="34" charset="0"/>
                <a:cs typeface="Arial" panose="020B0604020202020204" pitchFamily="34" charset="0"/>
              </a:rPr>
              <a:t>BHYT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Đối </a:t>
            </a:r>
            <a:r>
              <a:rPr lang="en-US" sz="2000" b="1" kern="0">
                <a:solidFill>
                  <a:srgbClr val="0000FF"/>
                </a:solidFill>
                <a:latin typeface="Arial" charset="0"/>
              </a:rPr>
              <a:t>với người lao động thuộc đối tượng thực hiện chế độ tiền lương do Nhà nước quy định thì căn cứ để đóng </a:t>
            </a:r>
            <a:r>
              <a:rPr lang="en-US" sz="2000" b="1" kern="0" smtClean="0">
                <a:solidFill>
                  <a:srgbClr val="0000FF"/>
                </a:solidFill>
                <a:latin typeface="Arial" charset="0"/>
              </a:rPr>
              <a:t>BHYT là </a:t>
            </a:r>
            <a:r>
              <a:rPr lang="en-US" sz="2000" b="1" kern="0">
                <a:solidFill>
                  <a:srgbClr val="FF0066"/>
                </a:solidFill>
                <a:latin typeface="Arial" charset="0"/>
              </a:rPr>
              <a:t>tiền lương tháng theo ngạch bậc</a:t>
            </a:r>
            <a:r>
              <a:rPr lang="en-US" sz="2000" b="1" kern="0">
                <a:solidFill>
                  <a:srgbClr val="0000FF"/>
                </a:solidFill>
                <a:latin typeface="Arial" charset="0"/>
              </a:rPr>
              <a:t>, cấp quân hàm và </a:t>
            </a:r>
            <a:r>
              <a:rPr lang="en-US" sz="2000" b="1" kern="0">
                <a:solidFill>
                  <a:srgbClr val="FF0066"/>
                </a:solidFill>
                <a:latin typeface="Arial" charset="0"/>
              </a:rPr>
              <a:t>các khoản phụ cấp </a:t>
            </a:r>
            <a:r>
              <a:rPr lang="en-US" sz="2000" b="1" kern="0">
                <a:solidFill>
                  <a:srgbClr val="0000FF"/>
                </a:solidFill>
                <a:latin typeface="Arial" charset="0"/>
              </a:rPr>
              <a:t>chức vụ, phụ cấp thâm niên vượt khung, phụ cấp thâm niên nghề (nếu có</a:t>
            </a:r>
            <a:r>
              <a:rPr lang="en-US" sz="2000" b="1" kern="0" smtClean="0">
                <a:solidFill>
                  <a:srgbClr val="0000FF"/>
                </a:solidFill>
                <a:latin typeface="Arial" charset="0"/>
              </a:rPr>
              <a:t>).</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Đối </a:t>
            </a:r>
            <a:r>
              <a:rPr lang="en-US" sz="2000" b="1" kern="0">
                <a:solidFill>
                  <a:srgbClr val="0000FF"/>
                </a:solidFill>
                <a:latin typeface="Arial" charset="0"/>
              </a:rPr>
              <a:t>với người lao động hưởng tiền lương, tiền công theo quy định của người sử dụng lao động thì căn cứ để đóng </a:t>
            </a:r>
            <a:r>
              <a:rPr lang="en-US" sz="2000" b="1" kern="0" smtClean="0">
                <a:solidFill>
                  <a:srgbClr val="0000FF"/>
                </a:solidFill>
                <a:latin typeface="Arial" charset="0"/>
              </a:rPr>
              <a:t>BHYT là </a:t>
            </a:r>
            <a:br>
              <a:rPr lang="en-US" sz="2000" b="1" kern="0" smtClean="0">
                <a:solidFill>
                  <a:srgbClr val="0000FF"/>
                </a:solidFill>
                <a:latin typeface="Arial" charset="0"/>
              </a:rPr>
            </a:br>
            <a:r>
              <a:rPr lang="en-US" sz="2000" b="1" kern="0" smtClean="0">
                <a:solidFill>
                  <a:srgbClr val="FF0066"/>
                </a:solidFill>
                <a:latin typeface="Arial" charset="0"/>
              </a:rPr>
              <a:t>tiền </a:t>
            </a:r>
            <a:r>
              <a:rPr lang="en-US" sz="2000" b="1" kern="0">
                <a:solidFill>
                  <a:srgbClr val="FF0066"/>
                </a:solidFill>
                <a:latin typeface="Arial" charset="0"/>
              </a:rPr>
              <a:t>lương, tiền công tháng </a:t>
            </a:r>
            <a:r>
              <a:rPr lang="en-US" sz="2000" b="1" kern="0">
                <a:solidFill>
                  <a:srgbClr val="0000FF"/>
                </a:solidFill>
                <a:latin typeface="Arial" charset="0"/>
              </a:rPr>
              <a:t>được ghi trong </a:t>
            </a:r>
            <a:r>
              <a:rPr lang="en-US" sz="2000" b="1" kern="0">
                <a:solidFill>
                  <a:srgbClr val="FF0066"/>
                </a:solidFill>
                <a:latin typeface="Arial" charset="0"/>
              </a:rPr>
              <a:t>hợp đồng lao </a:t>
            </a:r>
            <a:r>
              <a:rPr lang="en-US" sz="2000" b="1" kern="0" smtClean="0">
                <a:solidFill>
                  <a:srgbClr val="FF0066"/>
                </a:solidFill>
                <a:latin typeface="Arial" charset="0"/>
              </a:rPr>
              <a:t>động</a:t>
            </a:r>
            <a:r>
              <a:rPr lang="en-US" sz="2000" b="1" kern="0" smtClean="0">
                <a:solidFill>
                  <a:srgbClr val="0000FF"/>
                </a:solidFill>
                <a:latin typeface="Arial" charset="0"/>
              </a:rPr>
              <a:t>.</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Đối </a:t>
            </a:r>
            <a:r>
              <a:rPr lang="en-US" sz="2000" b="1" kern="0">
                <a:solidFill>
                  <a:srgbClr val="0000FF"/>
                </a:solidFill>
                <a:latin typeface="Arial" charset="0"/>
              </a:rPr>
              <a:t>với người hưởng lương hưu, trợ cấp mất sức lao động, trợ cấp thất nghiệp hàng tháng thì căn cứ để đóng </a:t>
            </a:r>
            <a:r>
              <a:rPr lang="en-US" sz="2000" b="1" kern="0" smtClean="0">
                <a:solidFill>
                  <a:srgbClr val="0000FF"/>
                </a:solidFill>
                <a:latin typeface="Arial" charset="0"/>
              </a:rPr>
              <a:t>BHYT là </a:t>
            </a:r>
            <a:r>
              <a:rPr lang="en-US" sz="2000" b="1" kern="0">
                <a:solidFill>
                  <a:srgbClr val="FF0066"/>
                </a:solidFill>
                <a:latin typeface="Arial" charset="0"/>
              </a:rPr>
              <a:t>tiền lương hưu</a:t>
            </a:r>
            <a:r>
              <a:rPr lang="en-US" sz="2000" b="1" kern="0">
                <a:solidFill>
                  <a:srgbClr val="0000FF"/>
                </a:solidFill>
                <a:latin typeface="Arial" charset="0"/>
              </a:rPr>
              <a:t>, </a:t>
            </a:r>
            <a:r>
              <a:rPr lang="en-US" sz="2000" b="1" kern="0">
                <a:solidFill>
                  <a:srgbClr val="FF0066"/>
                </a:solidFill>
                <a:latin typeface="Arial" charset="0"/>
              </a:rPr>
              <a:t>trợ cấp</a:t>
            </a:r>
            <a:r>
              <a:rPr lang="en-US" sz="2000" b="1" kern="0">
                <a:solidFill>
                  <a:srgbClr val="0000FF"/>
                </a:solidFill>
                <a:latin typeface="Arial" charset="0"/>
              </a:rPr>
              <a:t> mất sức lao động, trợ cấp thất nghiệp hàng </a:t>
            </a:r>
            <a:r>
              <a:rPr lang="en-US" sz="2000" b="1" kern="0" smtClean="0">
                <a:solidFill>
                  <a:srgbClr val="0000FF"/>
                </a:solidFill>
                <a:latin typeface="Arial" charset="0"/>
              </a:rPr>
              <a:t>tháng.</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Đối </a:t>
            </a:r>
            <a:r>
              <a:rPr lang="en-US" sz="2000" b="1" kern="0">
                <a:solidFill>
                  <a:srgbClr val="0000FF"/>
                </a:solidFill>
                <a:latin typeface="Arial" charset="0"/>
              </a:rPr>
              <a:t>với các đối tượng khác thì căn cứ để đóng </a:t>
            </a:r>
            <a:r>
              <a:rPr lang="en-US" sz="2000" b="1" kern="0" smtClean="0">
                <a:solidFill>
                  <a:srgbClr val="0000FF"/>
                </a:solidFill>
                <a:latin typeface="Arial" charset="0"/>
              </a:rPr>
              <a:t>BHYT là </a:t>
            </a:r>
            <a:br>
              <a:rPr lang="en-US" sz="2000" b="1" kern="0" smtClean="0">
                <a:solidFill>
                  <a:srgbClr val="0000FF"/>
                </a:solidFill>
                <a:latin typeface="Arial" charset="0"/>
              </a:rPr>
            </a:br>
            <a:r>
              <a:rPr lang="en-US" sz="2000" b="1" kern="0" smtClean="0">
                <a:solidFill>
                  <a:srgbClr val="FF0066"/>
                </a:solidFill>
                <a:latin typeface="Arial" charset="0"/>
              </a:rPr>
              <a:t>mức </a:t>
            </a:r>
            <a:r>
              <a:rPr lang="en-US" sz="2000" b="1" kern="0">
                <a:solidFill>
                  <a:srgbClr val="FF0066"/>
                </a:solidFill>
                <a:latin typeface="Arial" charset="0"/>
              </a:rPr>
              <a:t>lương cơ </a:t>
            </a:r>
            <a:r>
              <a:rPr lang="en-US" sz="2000" b="1" kern="0" smtClean="0">
                <a:solidFill>
                  <a:srgbClr val="FF0066"/>
                </a:solidFill>
                <a:latin typeface="Arial" charset="0"/>
              </a:rPr>
              <a:t>sở</a:t>
            </a:r>
            <a:r>
              <a:rPr lang="en-US" sz="2000" b="1" kern="0" smtClean="0">
                <a:solidFill>
                  <a:srgbClr val="0000FF"/>
                </a:solidFill>
                <a:latin typeface="Arial" charset="0"/>
              </a:rPr>
              <a:t>.</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Mức </a:t>
            </a:r>
            <a:r>
              <a:rPr lang="en-US" sz="2000" b="1" kern="0">
                <a:solidFill>
                  <a:srgbClr val="0000FF"/>
                </a:solidFill>
                <a:latin typeface="Arial" charset="0"/>
              </a:rPr>
              <a:t>tiền lương tháng tối đa để tính số tiền đóng </a:t>
            </a:r>
            <a:r>
              <a:rPr lang="en-US" sz="2000" b="1" kern="0" smtClean="0">
                <a:solidFill>
                  <a:srgbClr val="0000FF"/>
                </a:solidFill>
                <a:latin typeface="Arial" charset="0"/>
              </a:rPr>
              <a:t>BHYT là </a:t>
            </a:r>
            <a:r>
              <a:rPr lang="en-US" sz="2000" b="1" kern="0">
                <a:solidFill>
                  <a:srgbClr val="FF0066"/>
                </a:solidFill>
                <a:latin typeface="Arial" charset="0"/>
              </a:rPr>
              <a:t>20 lần mức lương cơ sở</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123088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5000"/>
              </a:lnSpc>
              <a:spcBef>
                <a:spcPts val="8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15. Phương thức đóng bảo hiểm y tế</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Hàng </a:t>
            </a:r>
            <a:r>
              <a:rPr lang="en-US" sz="1900" b="1" kern="0">
                <a:solidFill>
                  <a:srgbClr val="0000FF"/>
                </a:solidFill>
                <a:latin typeface="Arial" charset="0"/>
              </a:rPr>
              <a:t>tháng, người sử dụng lao động đóng </a:t>
            </a:r>
            <a:r>
              <a:rPr lang="en-US" sz="1900" b="1" kern="0" smtClean="0">
                <a:solidFill>
                  <a:srgbClr val="0000FF"/>
                </a:solidFill>
                <a:latin typeface="Arial" charset="0"/>
              </a:rPr>
              <a:t>BHYT cho </a:t>
            </a:r>
            <a:r>
              <a:rPr lang="en-US" sz="1900" b="1" kern="0">
                <a:solidFill>
                  <a:srgbClr val="0000FF"/>
                </a:solidFill>
                <a:latin typeface="Arial" charset="0"/>
              </a:rPr>
              <a:t>người lao động và trích tiền đóng </a:t>
            </a:r>
            <a:r>
              <a:rPr lang="en-US" sz="1900" b="1" kern="0" smtClean="0">
                <a:solidFill>
                  <a:srgbClr val="0000FF"/>
                </a:solidFill>
                <a:latin typeface="Arial" charset="0"/>
              </a:rPr>
              <a:t>BHYT từ </a:t>
            </a:r>
            <a:r>
              <a:rPr lang="en-US" sz="1900" b="1" kern="0">
                <a:solidFill>
                  <a:srgbClr val="0000FF"/>
                </a:solidFill>
                <a:latin typeface="Arial" charset="0"/>
              </a:rPr>
              <a:t>tiền lương của người lao động để nộp cùng một lúc vào quỹ </a:t>
            </a:r>
            <a:r>
              <a:rPr lang="en-US" sz="1900" b="1" kern="0" smtClean="0">
                <a:solidFill>
                  <a:srgbClr val="0000FF"/>
                </a:solidFill>
                <a:latin typeface="Arial" charset="0"/>
              </a:rPr>
              <a:t>BHYT.</a:t>
            </a:r>
          </a:p>
          <a:p>
            <a:pPr indent="-457200" algn="just" eaLnBrk="1" hangingPunct="1">
              <a:lnSpc>
                <a:spcPct val="103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Đối </a:t>
            </a:r>
            <a:r>
              <a:rPr lang="en-US" sz="1900" b="1" kern="0">
                <a:solidFill>
                  <a:srgbClr val="0000FF"/>
                </a:solidFill>
                <a:latin typeface="Arial" charset="0"/>
              </a:rPr>
              <a:t>với các doanh nghiệp thuộc lĩnh vực nông nghiệp, lâm nghiệp, ngư nghiệp, diêm nghiệp không trả lương theo tháng thì định kỳ </a:t>
            </a:r>
            <a:r>
              <a:rPr lang="en-US" sz="1900" b="1" kern="0" smtClean="0">
                <a:solidFill>
                  <a:srgbClr val="0000FF"/>
                </a:solidFill>
                <a:latin typeface="Arial" charset="0"/>
              </a:rPr>
              <a:t/>
            </a:r>
            <a:br>
              <a:rPr lang="en-US" sz="1900" b="1" kern="0" smtClean="0">
                <a:solidFill>
                  <a:srgbClr val="0000FF"/>
                </a:solidFill>
                <a:latin typeface="Arial" charset="0"/>
              </a:rPr>
            </a:br>
            <a:r>
              <a:rPr lang="en-US" sz="1900" b="1" kern="0" smtClean="0">
                <a:solidFill>
                  <a:srgbClr val="0000FF"/>
                </a:solidFill>
                <a:latin typeface="Arial" charset="0"/>
              </a:rPr>
              <a:t>3 </a:t>
            </a:r>
            <a:r>
              <a:rPr lang="en-US" sz="1900" b="1" kern="0">
                <a:solidFill>
                  <a:srgbClr val="0000FF"/>
                </a:solidFill>
                <a:latin typeface="Arial" charset="0"/>
              </a:rPr>
              <a:t>tháng hoặc 6 tháng một lần, người sử dụng lao động đóng </a:t>
            </a:r>
            <a:r>
              <a:rPr lang="en-US" sz="1900" b="1" kern="0" smtClean="0">
                <a:solidFill>
                  <a:srgbClr val="0000FF"/>
                </a:solidFill>
                <a:latin typeface="Arial" charset="0"/>
              </a:rPr>
              <a:t>BHYT cho </a:t>
            </a:r>
            <a:r>
              <a:rPr lang="en-US" sz="1900" b="1" kern="0">
                <a:solidFill>
                  <a:srgbClr val="0000FF"/>
                </a:solidFill>
                <a:latin typeface="Arial" charset="0"/>
              </a:rPr>
              <a:t>người lao động và trích tiền đóng </a:t>
            </a:r>
            <a:r>
              <a:rPr lang="en-US" sz="1900" b="1" kern="0" smtClean="0">
                <a:solidFill>
                  <a:srgbClr val="0000FF"/>
                </a:solidFill>
                <a:latin typeface="Arial" charset="0"/>
              </a:rPr>
              <a:t>BHYT </a:t>
            </a:r>
            <a:r>
              <a:rPr lang="en-US" sz="1900" b="1" kern="0">
                <a:solidFill>
                  <a:srgbClr val="0000FF"/>
                </a:solidFill>
                <a:latin typeface="Arial" charset="0"/>
              </a:rPr>
              <a:t>từ tiền lương của người lao động để nộp cùng một lúc vào quỹ </a:t>
            </a:r>
            <a:r>
              <a:rPr lang="en-US" sz="1900" b="1" kern="0" smtClean="0">
                <a:solidFill>
                  <a:srgbClr val="0000FF"/>
                </a:solidFill>
                <a:latin typeface="Arial" charset="0"/>
              </a:rPr>
              <a:t>BHYT.</a:t>
            </a:r>
          </a:p>
          <a:p>
            <a:pPr indent="-457200" algn="just" eaLnBrk="1" hangingPunct="1">
              <a:lnSpc>
                <a:spcPct val="103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Hàng </a:t>
            </a:r>
            <a:r>
              <a:rPr lang="en-US" sz="1900" b="1" kern="0">
                <a:solidFill>
                  <a:srgbClr val="0000FF"/>
                </a:solidFill>
                <a:latin typeface="Arial" charset="0"/>
              </a:rPr>
              <a:t>tháng, tổ chức </a:t>
            </a:r>
            <a:r>
              <a:rPr lang="en-US" sz="1900" b="1" kern="0" smtClean="0">
                <a:solidFill>
                  <a:srgbClr val="0000FF"/>
                </a:solidFill>
                <a:latin typeface="Arial" charset="0"/>
              </a:rPr>
              <a:t>BHXH đóng BHYT theo </a:t>
            </a:r>
            <a:r>
              <a:rPr lang="en-US" sz="1900" b="1" kern="0">
                <a:solidFill>
                  <a:srgbClr val="0000FF"/>
                </a:solidFill>
                <a:latin typeface="Arial" charset="0"/>
              </a:rPr>
              <a:t>quy định tại các điểm c, d và đ khoản 1 Điều 13 của Luật này vào quỹ </a:t>
            </a:r>
            <a:r>
              <a:rPr lang="en-US" sz="1900" b="1" kern="0" smtClean="0">
                <a:solidFill>
                  <a:srgbClr val="0000FF"/>
                </a:solidFill>
                <a:latin typeface="Arial" charset="0"/>
              </a:rPr>
              <a:t>BHYT.</a:t>
            </a:r>
          </a:p>
          <a:p>
            <a:pPr indent="-457200" algn="just" eaLnBrk="1" hangingPunct="1">
              <a:lnSpc>
                <a:spcPct val="103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Hàng </a:t>
            </a:r>
            <a:r>
              <a:rPr lang="en-US" sz="1900" b="1" kern="0">
                <a:solidFill>
                  <a:srgbClr val="0000FF"/>
                </a:solidFill>
                <a:latin typeface="Arial" charset="0"/>
              </a:rPr>
              <a:t>quý, cơ quan, tổ chức, đơn vị cấp học bổng đóng </a:t>
            </a:r>
            <a:r>
              <a:rPr lang="en-US" sz="1900" b="1" kern="0" smtClean="0">
                <a:solidFill>
                  <a:srgbClr val="0000FF"/>
                </a:solidFill>
                <a:latin typeface="Arial" charset="0"/>
              </a:rPr>
              <a:t>BHYT theo </a:t>
            </a:r>
            <a:r>
              <a:rPr lang="en-US" sz="1900" b="1" kern="0">
                <a:solidFill>
                  <a:srgbClr val="0000FF"/>
                </a:solidFill>
                <a:latin typeface="Arial" charset="0"/>
              </a:rPr>
              <a:t>quy định tại điểm h khoản 1 Điều 13 của Luật này vào quỹ </a:t>
            </a:r>
            <a:r>
              <a:rPr lang="en-US" sz="1900" b="1" kern="0" smtClean="0">
                <a:solidFill>
                  <a:srgbClr val="0000FF"/>
                </a:solidFill>
                <a:latin typeface="Arial" charset="0"/>
              </a:rPr>
              <a:t>BHYT.</a:t>
            </a:r>
          </a:p>
          <a:p>
            <a:pPr indent="-457200" algn="just" eaLnBrk="1" hangingPunct="1">
              <a:lnSpc>
                <a:spcPct val="103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Hàng </a:t>
            </a:r>
            <a:r>
              <a:rPr lang="en-US" sz="1900" b="1" kern="0">
                <a:solidFill>
                  <a:srgbClr val="0000FF"/>
                </a:solidFill>
                <a:latin typeface="Arial" charset="0"/>
              </a:rPr>
              <a:t>quý, </a:t>
            </a:r>
            <a:r>
              <a:rPr lang="en-US" sz="1900" b="1" kern="0" smtClean="0">
                <a:solidFill>
                  <a:srgbClr val="0000FF"/>
                </a:solidFill>
                <a:latin typeface="Arial" charset="0"/>
              </a:rPr>
              <a:t>NSNN </a:t>
            </a:r>
            <a:r>
              <a:rPr lang="en-US" sz="1900" b="1" kern="0">
                <a:solidFill>
                  <a:srgbClr val="0000FF"/>
                </a:solidFill>
                <a:latin typeface="Arial" charset="0"/>
              </a:rPr>
              <a:t>chuyển số tiền đóng, hỗ trợ đóng </a:t>
            </a:r>
            <a:r>
              <a:rPr lang="en-US" sz="1900" b="1" kern="0" smtClean="0">
                <a:solidFill>
                  <a:srgbClr val="0000FF"/>
                </a:solidFill>
                <a:latin typeface="Arial" charset="0"/>
              </a:rPr>
              <a:t>BHYT theo </a:t>
            </a:r>
            <a:r>
              <a:rPr lang="en-US" sz="1900" b="1" kern="0">
                <a:solidFill>
                  <a:srgbClr val="0000FF"/>
                </a:solidFill>
                <a:latin typeface="Arial" charset="0"/>
              </a:rPr>
              <a:t>quy định tại các điểm e, g và </a:t>
            </a:r>
            <a:r>
              <a:rPr lang="en-US" sz="1900" b="1" kern="0">
                <a:solidFill>
                  <a:srgbClr val="FF0066"/>
                </a:solidFill>
                <a:latin typeface="Arial" charset="0"/>
              </a:rPr>
              <a:t>i</a:t>
            </a:r>
            <a:r>
              <a:rPr lang="en-US" sz="1900" b="1" kern="0">
                <a:solidFill>
                  <a:srgbClr val="0000FF"/>
                </a:solidFill>
                <a:latin typeface="Arial" charset="0"/>
              </a:rPr>
              <a:t> khoản 1 Điều 13 của Luật này vào quỹ </a:t>
            </a:r>
            <a:r>
              <a:rPr lang="en-US" sz="1900" b="1" kern="0" smtClean="0">
                <a:solidFill>
                  <a:srgbClr val="0000FF"/>
                </a:solidFill>
                <a:latin typeface="Arial" charset="0"/>
              </a:rPr>
              <a:t>BHYT </a:t>
            </a:r>
            <a:r>
              <a:rPr lang="en-US" sz="1900" b="1" kern="0" smtClean="0">
                <a:solidFill>
                  <a:srgbClr val="FF0066"/>
                </a:solidFill>
                <a:latin typeface="Arial" charset="0"/>
                <a:sym typeface="Wingdings" pitchFamily="2" charset="2"/>
              </a:rPr>
              <a:t> HSSV</a:t>
            </a:r>
            <a:endParaRPr lang="en-US" sz="1900" b="1" kern="0" smtClean="0">
              <a:solidFill>
                <a:srgbClr val="FF0066"/>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Định </a:t>
            </a:r>
            <a:r>
              <a:rPr lang="en-US" sz="1900" b="1" kern="0">
                <a:solidFill>
                  <a:srgbClr val="0000FF"/>
                </a:solidFill>
                <a:latin typeface="Arial" charset="0"/>
              </a:rPr>
              <a:t>kỳ 3 tháng, 6 tháng hoặc 12 tháng, đại diện hộ gia đình, tổ chức, cá nhân đóng đủ số tiền thuộc trách nhiệm phải đóng vào quỹ </a:t>
            </a:r>
            <a:r>
              <a:rPr lang="en-US" sz="1900" b="1" kern="0" smtClean="0">
                <a:solidFill>
                  <a:srgbClr val="0000FF"/>
                </a:solidFill>
                <a:latin typeface="Arial" charset="0"/>
              </a:rPr>
              <a:t>BHYT.</a:t>
            </a:r>
            <a:endParaRPr lang="en-US" sz="1900" b="1" kern="0">
              <a:solidFill>
                <a:srgbClr val="0000FF"/>
              </a:solidFill>
              <a:latin typeface="Arial" charset="0"/>
            </a:endParaRPr>
          </a:p>
        </p:txBody>
      </p:sp>
    </p:spTree>
    <p:extLst>
      <p:ext uri="{BB962C8B-B14F-4D97-AF65-F5344CB8AC3E}">
        <p14:creationId xmlns:p14="http://schemas.microsoft.com/office/powerpoint/2010/main" val="1396291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94394"/>
          </a:xfrm>
          <a:prstGeom prst="rect">
            <a:avLst/>
          </a:prstGeom>
        </p:spPr>
      </p:pic>
    </p:spTree>
    <p:extLst>
      <p:ext uri="{BB962C8B-B14F-4D97-AF65-F5344CB8AC3E}">
        <p14:creationId xmlns:p14="http://schemas.microsoft.com/office/powerpoint/2010/main" val="1151664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3000"/>
              </a:lnSpc>
              <a:spcBef>
                <a:spcPts val="600"/>
              </a:spcBef>
              <a:spcAft>
                <a:spcPts val="0"/>
              </a:spcAft>
              <a:defRPr/>
            </a:pPr>
            <a:r>
              <a:rPr lang="en-US" sz="2600" b="1" smtClean="0">
                <a:solidFill>
                  <a:srgbClr val="FF0000"/>
                </a:solidFill>
                <a:latin typeface="Arial" panose="020B0604020202020204" pitchFamily="34" charset="0"/>
                <a:cs typeface="Arial" panose="020B0604020202020204" pitchFamily="34" charset="0"/>
              </a:rPr>
              <a:t>CHƯƠNG III. </a:t>
            </a:r>
            <a:r>
              <a:rPr lang="en-US" sz="2600" b="1">
                <a:solidFill>
                  <a:srgbClr val="FF0000"/>
                </a:solidFill>
                <a:latin typeface="Arial" panose="020B0604020202020204" pitchFamily="34" charset="0"/>
                <a:cs typeface="Arial" panose="020B0604020202020204" pitchFamily="34" charset="0"/>
              </a:rPr>
              <a:t>THẺ BẢO HIỂM Y TẾ</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700"/>
              </a:spcBef>
              <a:spcAft>
                <a:spcPts val="0"/>
              </a:spcAft>
              <a:buClr>
                <a:srgbClr val="FF0000"/>
              </a:buClr>
              <a:buFont typeface="Wingdings" pitchFamily="2" charset="2"/>
              <a:buChar char="v"/>
              <a:defRPr/>
            </a:pPr>
            <a:r>
              <a:rPr lang="en-US" sz="1900" b="1" kern="0" smtClean="0">
                <a:solidFill>
                  <a:srgbClr val="FF0000"/>
                </a:solidFill>
                <a:latin typeface="Arial" charset="0"/>
              </a:rPr>
              <a:t>Điều </a:t>
            </a:r>
            <a:r>
              <a:rPr lang="en-US" sz="1900" b="1" kern="0">
                <a:solidFill>
                  <a:srgbClr val="FF0000"/>
                </a:solidFill>
                <a:latin typeface="Arial" charset="0"/>
              </a:rPr>
              <a:t>16. Thẻ bảo hiểm y </a:t>
            </a:r>
            <a:r>
              <a:rPr lang="en-US" sz="1900" b="1" kern="0" smtClean="0">
                <a:solidFill>
                  <a:srgbClr val="FF0000"/>
                </a:solidFill>
                <a:latin typeface="Arial" charset="0"/>
              </a:rPr>
              <a:t>tế</a:t>
            </a:r>
          </a:p>
          <a:p>
            <a:pPr indent="-457200" algn="just" eaLnBrk="1" hangingPunct="1">
              <a:lnSpc>
                <a:spcPct val="103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Thẻ BHYT được </a:t>
            </a:r>
            <a:r>
              <a:rPr lang="en-US" sz="1900" b="1" kern="0">
                <a:solidFill>
                  <a:srgbClr val="0000FF"/>
                </a:solidFill>
                <a:latin typeface="Arial" charset="0"/>
              </a:rPr>
              <a:t>cấp cho người tham gia </a:t>
            </a:r>
            <a:r>
              <a:rPr lang="en-US" sz="1900" b="1" kern="0" smtClean="0">
                <a:solidFill>
                  <a:srgbClr val="0000FF"/>
                </a:solidFill>
                <a:latin typeface="Arial" charset="0"/>
              </a:rPr>
              <a:t>BHYT và </a:t>
            </a:r>
            <a:r>
              <a:rPr lang="en-US" sz="1900" b="1" kern="0">
                <a:solidFill>
                  <a:srgbClr val="0000FF"/>
                </a:solidFill>
                <a:latin typeface="Arial" charset="0"/>
              </a:rPr>
              <a:t>làm căn cứ để được hưởng các quyền lợi về </a:t>
            </a:r>
            <a:r>
              <a:rPr lang="en-US" sz="1900" b="1" kern="0" smtClean="0">
                <a:solidFill>
                  <a:srgbClr val="0000FF"/>
                </a:solidFill>
                <a:latin typeface="Arial" charset="0"/>
              </a:rPr>
              <a:t>BHYT  </a:t>
            </a:r>
            <a:r>
              <a:rPr lang="en-US" sz="1900" b="1" kern="0">
                <a:solidFill>
                  <a:srgbClr val="0000FF"/>
                </a:solidFill>
                <a:latin typeface="Arial" charset="0"/>
              </a:rPr>
              <a:t>theo quy định của Luật </a:t>
            </a:r>
            <a:r>
              <a:rPr lang="en-US" sz="1900" b="1" kern="0" smtClean="0">
                <a:solidFill>
                  <a:srgbClr val="0000FF"/>
                </a:solidFill>
                <a:latin typeface="Arial" charset="0"/>
              </a:rPr>
              <a:t>này.</a:t>
            </a:r>
          </a:p>
          <a:p>
            <a:pPr indent="-457200" algn="just" eaLnBrk="1" hangingPunct="1">
              <a:lnSpc>
                <a:spcPct val="103000"/>
              </a:lnSpc>
              <a:spcBef>
                <a:spcPts val="700"/>
              </a:spcBef>
              <a:spcAft>
                <a:spcPts val="0"/>
              </a:spcAft>
              <a:buClr>
                <a:srgbClr val="FF0000"/>
              </a:buClr>
              <a:buFont typeface="+mj-lt"/>
              <a:buAutoNum type="arabicPeriod"/>
              <a:defRPr/>
            </a:pPr>
            <a:r>
              <a:rPr lang="en-US" sz="1900" b="1" kern="0" smtClean="0">
                <a:solidFill>
                  <a:srgbClr val="FF0000"/>
                </a:solidFill>
                <a:latin typeface="Arial" charset="0"/>
              </a:rPr>
              <a:t>Mỗi </a:t>
            </a:r>
            <a:r>
              <a:rPr lang="en-US" sz="1900" b="1" kern="0">
                <a:solidFill>
                  <a:srgbClr val="FF0000"/>
                </a:solidFill>
                <a:latin typeface="Arial" charset="0"/>
              </a:rPr>
              <a:t>người chỉ được cấp một thẻ BHYT</a:t>
            </a:r>
            <a:r>
              <a:rPr lang="en-US" sz="1900" b="1" kern="0" smtClean="0">
                <a:solidFill>
                  <a:srgbClr val="FF0000"/>
                </a:solidFill>
                <a:latin typeface="Arial" charset="0"/>
              </a:rPr>
              <a:t>.</a:t>
            </a:r>
          </a:p>
          <a:p>
            <a:pPr indent="-457200" algn="just" eaLnBrk="1" hangingPunct="1">
              <a:lnSpc>
                <a:spcPct val="103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Thời </a:t>
            </a:r>
            <a:r>
              <a:rPr lang="en-US" sz="1900" b="1" kern="0">
                <a:solidFill>
                  <a:srgbClr val="0000FF"/>
                </a:solidFill>
                <a:latin typeface="Arial" charset="0"/>
              </a:rPr>
              <a:t>điểm thẻ BHYT</a:t>
            </a:r>
            <a:r>
              <a:rPr lang="en-US" sz="1900" b="1" kern="0" smtClean="0">
                <a:solidFill>
                  <a:srgbClr val="0000FF"/>
                </a:solidFill>
                <a:latin typeface="Arial" charset="0"/>
              </a:rPr>
              <a:t> </a:t>
            </a:r>
            <a:r>
              <a:rPr lang="en-US" sz="1900" b="1" kern="0">
                <a:solidFill>
                  <a:srgbClr val="0000FF"/>
                </a:solidFill>
                <a:latin typeface="Arial" charset="0"/>
              </a:rPr>
              <a:t>có giá trị sử dụng được quy định như </a:t>
            </a:r>
            <a:r>
              <a:rPr lang="en-US" sz="1900" b="1" kern="0" smtClean="0">
                <a:solidFill>
                  <a:srgbClr val="0000FF"/>
                </a:solidFill>
                <a:latin typeface="Arial" charset="0"/>
              </a:rPr>
              <a:t>sau:</a:t>
            </a:r>
          </a:p>
          <a:p>
            <a:pPr indent="-457200" algn="just" eaLnBrk="1" hangingPunct="1">
              <a:lnSpc>
                <a:spcPct val="103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Đối </a:t>
            </a:r>
            <a:r>
              <a:rPr lang="en-US" sz="1900" b="1" kern="0">
                <a:solidFill>
                  <a:srgbClr val="0000FF"/>
                </a:solidFill>
                <a:latin typeface="Arial" charset="0"/>
              </a:rPr>
              <a:t>tượng quy định tại các </a:t>
            </a:r>
            <a:r>
              <a:rPr lang="en-US" sz="1900" b="1" kern="0">
                <a:solidFill>
                  <a:srgbClr val="FF0000"/>
                </a:solidFill>
                <a:latin typeface="Arial" charset="0"/>
              </a:rPr>
              <a:t>khoản 1, 2 và 3</a:t>
            </a:r>
            <a:r>
              <a:rPr lang="en-US" sz="1900" b="1" kern="0">
                <a:solidFill>
                  <a:srgbClr val="0000FF"/>
                </a:solidFill>
                <a:latin typeface="Arial" charset="0"/>
              </a:rPr>
              <a:t> Điều 12 của Luật này tham gia </a:t>
            </a:r>
            <a:r>
              <a:rPr lang="en-US" sz="1900" b="1" kern="0" smtClean="0">
                <a:solidFill>
                  <a:srgbClr val="0000FF"/>
                </a:solidFill>
                <a:latin typeface="Arial" charset="0"/>
              </a:rPr>
              <a:t>BHYT </a:t>
            </a:r>
            <a:r>
              <a:rPr lang="en-US" sz="1900" b="1" kern="0">
                <a:solidFill>
                  <a:srgbClr val="0000FF"/>
                </a:solidFill>
                <a:latin typeface="Arial" charset="0"/>
              </a:rPr>
              <a:t>lần đầu, thẻ BHYT</a:t>
            </a:r>
            <a:r>
              <a:rPr lang="en-US" sz="1900" b="1" kern="0" smtClean="0">
                <a:solidFill>
                  <a:srgbClr val="0000FF"/>
                </a:solidFill>
                <a:latin typeface="Arial" charset="0"/>
              </a:rPr>
              <a:t> </a:t>
            </a:r>
            <a:r>
              <a:rPr lang="en-US" sz="1900" b="1" kern="0">
                <a:solidFill>
                  <a:srgbClr val="0000FF"/>
                </a:solidFill>
                <a:latin typeface="Arial" charset="0"/>
              </a:rPr>
              <a:t>có giá trị sử dụng kể từ ngày đóng BHYT</a:t>
            </a:r>
            <a:r>
              <a:rPr lang="en-US" sz="1900" b="1" kern="0" smtClean="0">
                <a:solidFill>
                  <a:srgbClr val="0000FF"/>
                </a:solidFill>
                <a:latin typeface="Arial" charset="0"/>
              </a:rPr>
              <a:t>;</a:t>
            </a:r>
          </a:p>
          <a:p>
            <a:pPr indent="-457200" algn="just" eaLnBrk="1" hangingPunct="1">
              <a:lnSpc>
                <a:spcPct val="103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Người </a:t>
            </a:r>
            <a:r>
              <a:rPr lang="en-US" sz="1900" b="1" kern="0">
                <a:solidFill>
                  <a:srgbClr val="0000FF"/>
                </a:solidFill>
                <a:latin typeface="Arial" charset="0"/>
              </a:rPr>
              <a:t>tham gia BHYT</a:t>
            </a:r>
            <a:r>
              <a:rPr lang="en-US" sz="1900" b="1" kern="0" smtClean="0">
                <a:solidFill>
                  <a:srgbClr val="0000FF"/>
                </a:solidFill>
                <a:latin typeface="Arial" charset="0"/>
              </a:rPr>
              <a:t> </a:t>
            </a:r>
            <a:r>
              <a:rPr lang="en-US" sz="1900" b="1" kern="0">
                <a:solidFill>
                  <a:srgbClr val="0000FF"/>
                </a:solidFill>
                <a:latin typeface="Arial" charset="0"/>
              </a:rPr>
              <a:t>liên tục kể từ lần thứ hai trở đi thì thẻ BHYT</a:t>
            </a:r>
            <a:r>
              <a:rPr lang="en-US" sz="1900" b="1" kern="0" smtClean="0">
                <a:solidFill>
                  <a:srgbClr val="0000FF"/>
                </a:solidFill>
                <a:latin typeface="Arial" charset="0"/>
              </a:rPr>
              <a:t> </a:t>
            </a:r>
            <a:r>
              <a:rPr lang="en-US" sz="1900" b="1" kern="0">
                <a:solidFill>
                  <a:srgbClr val="0000FF"/>
                </a:solidFill>
                <a:latin typeface="Arial" charset="0"/>
              </a:rPr>
              <a:t>có giá trị sử dụng nối tiếp với ngày hết hạn sử dụng của thẻ lần </a:t>
            </a:r>
            <a:r>
              <a:rPr lang="en-US" sz="1900" b="1" kern="0" smtClean="0">
                <a:solidFill>
                  <a:srgbClr val="0000FF"/>
                </a:solidFill>
                <a:latin typeface="Arial" charset="0"/>
              </a:rPr>
              <a:t>trước;</a:t>
            </a:r>
          </a:p>
          <a:p>
            <a:pPr indent="-457200" algn="just" eaLnBrk="1" hangingPunct="1">
              <a:lnSpc>
                <a:spcPct val="103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Đối </a:t>
            </a:r>
            <a:r>
              <a:rPr lang="en-US" sz="1900" b="1" kern="0">
                <a:solidFill>
                  <a:srgbClr val="0000FF"/>
                </a:solidFill>
                <a:latin typeface="Arial" charset="0"/>
              </a:rPr>
              <a:t>tượng quy định tại </a:t>
            </a:r>
            <a:r>
              <a:rPr lang="en-US" sz="1900" b="1" kern="0">
                <a:solidFill>
                  <a:srgbClr val="FF0000"/>
                </a:solidFill>
                <a:latin typeface="Arial" charset="0"/>
              </a:rPr>
              <a:t>khoản 4 và khoản 5</a:t>
            </a:r>
            <a:r>
              <a:rPr lang="en-US" sz="1900" b="1" kern="0">
                <a:solidFill>
                  <a:srgbClr val="0000FF"/>
                </a:solidFill>
                <a:latin typeface="Arial" charset="0"/>
              </a:rPr>
              <a:t> Điều 12 của Luật này tham gia BHYT</a:t>
            </a:r>
            <a:r>
              <a:rPr lang="en-US" sz="1900" b="1" kern="0" smtClean="0">
                <a:solidFill>
                  <a:srgbClr val="0000FF"/>
                </a:solidFill>
                <a:latin typeface="Arial" charset="0"/>
              </a:rPr>
              <a:t> </a:t>
            </a:r>
            <a:r>
              <a:rPr lang="en-US" sz="1900" b="1" kern="0">
                <a:solidFill>
                  <a:srgbClr val="0000FF"/>
                </a:solidFill>
                <a:latin typeface="Arial" charset="0"/>
              </a:rPr>
              <a:t>từ ngày Luật này có hiệu lực thi hành hoặc tham gia không liên tục từ 3 tháng trở lên trong năm tài chính thì thẻ BHYT</a:t>
            </a:r>
            <a:r>
              <a:rPr lang="en-US" sz="1900" b="1" kern="0" smtClean="0">
                <a:solidFill>
                  <a:srgbClr val="0000FF"/>
                </a:solidFill>
                <a:latin typeface="Arial" charset="0"/>
              </a:rPr>
              <a:t> </a:t>
            </a:r>
            <a:r>
              <a:rPr lang="en-US" sz="1900" b="1" kern="0">
                <a:solidFill>
                  <a:srgbClr val="0000FF"/>
                </a:solidFill>
                <a:latin typeface="Arial" charset="0"/>
              </a:rPr>
              <a:t>có giá trị sử dụng sau 30 ngày, kể từ ngày đóng BHYT</a:t>
            </a:r>
            <a:r>
              <a:rPr lang="en-US" sz="1900" b="1" kern="0" smtClean="0">
                <a:solidFill>
                  <a:srgbClr val="0000FF"/>
                </a:solidFill>
                <a:latin typeface="Arial" charset="0"/>
              </a:rPr>
              <a:t>;</a:t>
            </a:r>
          </a:p>
          <a:p>
            <a:pPr indent="-457200" algn="just" eaLnBrk="1" hangingPunct="1">
              <a:lnSpc>
                <a:spcPct val="103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Đối </a:t>
            </a:r>
            <a:r>
              <a:rPr lang="en-US" sz="1900" b="1" kern="0">
                <a:solidFill>
                  <a:srgbClr val="0000FF"/>
                </a:solidFill>
                <a:latin typeface="Arial" charset="0"/>
              </a:rPr>
              <a:t>với </a:t>
            </a:r>
            <a:r>
              <a:rPr lang="en-US" sz="1900" b="1" kern="0">
                <a:solidFill>
                  <a:srgbClr val="FF0000"/>
                </a:solidFill>
                <a:latin typeface="Arial" charset="0"/>
              </a:rPr>
              <a:t>trẻ em dưới 6 tuổi</a:t>
            </a:r>
            <a:r>
              <a:rPr lang="en-US" sz="1900" b="1" kern="0">
                <a:solidFill>
                  <a:srgbClr val="0000FF"/>
                </a:solidFill>
                <a:latin typeface="Arial" charset="0"/>
              </a:rPr>
              <a:t> thì thẻ BHYT</a:t>
            </a:r>
            <a:r>
              <a:rPr lang="en-US" sz="1900" b="1" kern="0" smtClean="0">
                <a:solidFill>
                  <a:srgbClr val="0000FF"/>
                </a:solidFill>
                <a:latin typeface="Arial" charset="0"/>
              </a:rPr>
              <a:t> </a:t>
            </a:r>
            <a:r>
              <a:rPr lang="en-US" sz="1900" b="1" kern="0">
                <a:solidFill>
                  <a:srgbClr val="0000FF"/>
                </a:solidFill>
                <a:latin typeface="Arial" charset="0"/>
              </a:rPr>
              <a:t>có giá trị sử dụng đến ngày trẻ đủ 72 tháng tuổi. Trường hợp trẻ đủ 72 tháng tuổi mà chưa đến kỳ nhập học thì thẻ BHYT</a:t>
            </a:r>
            <a:r>
              <a:rPr lang="en-US" sz="1900" b="1" kern="0" smtClean="0">
                <a:solidFill>
                  <a:srgbClr val="0000FF"/>
                </a:solidFill>
                <a:latin typeface="Arial" charset="0"/>
              </a:rPr>
              <a:t> </a:t>
            </a:r>
            <a:r>
              <a:rPr lang="en-US" sz="1900" b="1" kern="0">
                <a:solidFill>
                  <a:srgbClr val="0000FF"/>
                </a:solidFill>
                <a:latin typeface="Arial" charset="0"/>
              </a:rPr>
              <a:t>có giá trị sử dụng đến ngày </a:t>
            </a:r>
            <a:r>
              <a:rPr lang="en-US" sz="1900" b="1" kern="0" smtClean="0">
                <a:solidFill>
                  <a:srgbClr val="0000FF"/>
                </a:solidFill>
                <a:latin typeface="Arial" charset="0"/>
              </a:rPr>
              <a:t>30/9 </a:t>
            </a:r>
            <a:r>
              <a:rPr lang="en-US" sz="1900" b="1" kern="0">
                <a:solidFill>
                  <a:srgbClr val="0000FF"/>
                </a:solidFill>
                <a:latin typeface="Arial" charset="0"/>
              </a:rPr>
              <a:t>của năm đó</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1121689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3000"/>
              </a:lnSpc>
              <a:spcBef>
                <a:spcPts val="7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18. Cấp lại thẻ bảo hiểm y tế</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700"/>
              </a:spcBef>
              <a:spcAft>
                <a:spcPts val="0"/>
              </a:spcAft>
              <a:buClr>
                <a:srgbClr val="FF0000"/>
              </a:buClr>
              <a:buFont typeface="+mj-lt"/>
              <a:buAutoNum type="arabicPeriod"/>
              <a:defRPr/>
            </a:pPr>
            <a:r>
              <a:rPr lang="en-US" sz="2400" b="1" kern="0" smtClean="0">
                <a:solidFill>
                  <a:srgbClr val="0000FF"/>
                </a:solidFill>
                <a:latin typeface="Arial" charset="0"/>
              </a:rPr>
              <a:t>Thẻ </a:t>
            </a:r>
            <a:r>
              <a:rPr lang="en-US" sz="2400" b="1" kern="0">
                <a:solidFill>
                  <a:srgbClr val="0000FF"/>
                </a:solidFill>
                <a:latin typeface="Arial" charset="0"/>
              </a:rPr>
              <a:t>bảo hiểm y tế được cấp lại trong trường hợp bị </a:t>
            </a:r>
            <a:r>
              <a:rPr lang="en-US" sz="2400" b="1" kern="0" smtClean="0">
                <a:solidFill>
                  <a:srgbClr val="0000FF"/>
                </a:solidFill>
                <a:latin typeface="Arial" charset="0"/>
              </a:rPr>
              <a:t>mất.</a:t>
            </a:r>
          </a:p>
          <a:p>
            <a:pPr indent="-457200" algn="just" eaLnBrk="1" hangingPunct="1">
              <a:lnSpc>
                <a:spcPct val="103000"/>
              </a:lnSpc>
              <a:spcBef>
                <a:spcPts val="700"/>
              </a:spcBef>
              <a:spcAft>
                <a:spcPts val="0"/>
              </a:spcAft>
              <a:buClr>
                <a:srgbClr val="FF0000"/>
              </a:buClr>
              <a:buFont typeface="+mj-lt"/>
              <a:buAutoNum type="arabicPeriod"/>
              <a:defRPr/>
            </a:pPr>
            <a:r>
              <a:rPr lang="en-US" sz="2400" b="1" kern="0" smtClean="0">
                <a:solidFill>
                  <a:srgbClr val="0000FF"/>
                </a:solidFill>
                <a:latin typeface="Arial" charset="0"/>
              </a:rPr>
              <a:t>Người </a:t>
            </a:r>
            <a:r>
              <a:rPr lang="en-US" sz="2400" b="1" kern="0">
                <a:solidFill>
                  <a:srgbClr val="0000FF"/>
                </a:solidFill>
                <a:latin typeface="Arial" charset="0"/>
              </a:rPr>
              <a:t>bị mất thẻ bảo hiểm y tế phải có đơn đề nghị cấp lại </a:t>
            </a:r>
            <a:r>
              <a:rPr lang="en-US" sz="2400" b="1" kern="0" smtClean="0">
                <a:solidFill>
                  <a:srgbClr val="0000FF"/>
                </a:solidFill>
                <a:latin typeface="Arial" charset="0"/>
              </a:rPr>
              <a:t>thẻ.</a:t>
            </a:r>
          </a:p>
          <a:p>
            <a:pPr indent="-457200" algn="just" eaLnBrk="1" hangingPunct="1">
              <a:lnSpc>
                <a:spcPct val="103000"/>
              </a:lnSpc>
              <a:spcBef>
                <a:spcPts val="700"/>
              </a:spcBef>
              <a:spcAft>
                <a:spcPts val="0"/>
              </a:spcAft>
              <a:buClr>
                <a:srgbClr val="FF0000"/>
              </a:buClr>
              <a:buFont typeface="+mj-lt"/>
              <a:buAutoNum type="arabicPeriod"/>
              <a:defRPr/>
            </a:pPr>
            <a:r>
              <a:rPr lang="en-US" sz="2400" b="1" kern="0" smtClean="0">
                <a:solidFill>
                  <a:srgbClr val="0000FF"/>
                </a:solidFill>
                <a:latin typeface="Arial" charset="0"/>
              </a:rPr>
              <a:t>Trong </a:t>
            </a:r>
            <a:r>
              <a:rPr lang="en-US" sz="2400" b="1" kern="0">
                <a:solidFill>
                  <a:srgbClr val="0000FF"/>
                </a:solidFill>
                <a:latin typeface="Arial" charset="0"/>
              </a:rPr>
              <a:t>thời hạn 7 ngày làm việc, kể từ ngày nhận được đơn đề nghị cấp lại thẻ, tổ chức bảo hiểm y tế phải cấp lại thẻ cho người tham gia bảo hiểm y tế. Trong thời gian chờ cấp lại thẻ, người tham gia bảo hiểm y tế vẫn được hưởng quyền lợi bảo hiểm y tế</a:t>
            </a:r>
            <a:r>
              <a:rPr lang="en-US"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1587118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3000"/>
              </a:lnSpc>
              <a:spcBef>
                <a:spcPts val="7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19. Đổi thẻ bảo hiểm y tế</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700"/>
              </a:spcBef>
              <a:spcAft>
                <a:spcPts val="0"/>
              </a:spcAft>
              <a:buClr>
                <a:srgbClr val="FF0000"/>
              </a:buClr>
              <a:buFont typeface="+mj-lt"/>
              <a:buAutoNum type="arabicPeriod"/>
              <a:defRPr/>
            </a:pPr>
            <a:r>
              <a:rPr lang="en-US" sz="2100" b="1" kern="0" smtClean="0">
                <a:solidFill>
                  <a:srgbClr val="0000FF"/>
                </a:solidFill>
                <a:latin typeface="Arial" charset="0"/>
              </a:rPr>
              <a:t>Thẻ </a:t>
            </a:r>
            <a:r>
              <a:rPr lang="en-US" sz="2100" b="1" kern="0">
                <a:solidFill>
                  <a:srgbClr val="0000FF"/>
                </a:solidFill>
                <a:latin typeface="Arial" charset="0"/>
              </a:rPr>
              <a:t>bảo hiểm y tế được đổi trong trường hợp sau </a:t>
            </a:r>
            <a:r>
              <a:rPr lang="en-US" sz="2100" b="1" kern="0" smtClean="0">
                <a:solidFill>
                  <a:srgbClr val="0000FF"/>
                </a:solidFill>
                <a:latin typeface="Arial" charset="0"/>
              </a:rPr>
              <a:t>đây:</a:t>
            </a:r>
          </a:p>
          <a:p>
            <a:pPr indent="-457200" algn="just" eaLnBrk="1" hangingPunct="1">
              <a:lnSpc>
                <a:spcPct val="103000"/>
              </a:lnSpc>
              <a:spcBef>
                <a:spcPts val="700"/>
              </a:spcBef>
              <a:spcAft>
                <a:spcPts val="0"/>
              </a:spcAft>
              <a:buClr>
                <a:srgbClr val="FF0000"/>
              </a:buClr>
              <a:buFont typeface="+mj-lt"/>
              <a:buAutoNum type="alphaLcParenR"/>
              <a:defRPr/>
            </a:pPr>
            <a:r>
              <a:rPr lang="en-US" sz="2100" b="1" kern="0" smtClean="0">
                <a:solidFill>
                  <a:srgbClr val="0000FF"/>
                </a:solidFill>
                <a:latin typeface="Arial" charset="0"/>
              </a:rPr>
              <a:t>Rách</a:t>
            </a:r>
            <a:r>
              <a:rPr lang="en-US" sz="2100" b="1" kern="0">
                <a:solidFill>
                  <a:srgbClr val="0000FF"/>
                </a:solidFill>
                <a:latin typeface="Arial" charset="0"/>
              </a:rPr>
              <a:t>, nát hoặc </a:t>
            </a:r>
            <a:r>
              <a:rPr lang="en-US" sz="2100" b="1" kern="0" smtClean="0">
                <a:solidFill>
                  <a:srgbClr val="0000FF"/>
                </a:solidFill>
                <a:latin typeface="Arial" charset="0"/>
              </a:rPr>
              <a:t>hỏng;</a:t>
            </a:r>
          </a:p>
          <a:p>
            <a:pPr indent="-457200" algn="just" eaLnBrk="1" hangingPunct="1">
              <a:lnSpc>
                <a:spcPct val="103000"/>
              </a:lnSpc>
              <a:spcBef>
                <a:spcPts val="700"/>
              </a:spcBef>
              <a:spcAft>
                <a:spcPts val="0"/>
              </a:spcAft>
              <a:buClr>
                <a:srgbClr val="FF0000"/>
              </a:buClr>
              <a:buFont typeface="+mj-lt"/>
              <a:buAutoNum type="alphaLcParenR"/>
              <a:defRPr/>
            </a:pPr>
            <a:r>
              <a:rPr lang="en-US" sz="2100" b="1" kern="0" smtClean="0">
                <a:solidFill>
                  <a:srgbClr val="0000FF"/>
                </a:solidFill>
                <a:latin typeface="Arial" charset="0"/>
              </a:rPr>
              <a:t>Thay </a:t>
            </a:r>
            <a:r>
              <a:rPr lang="en-US" sz="2100" b="1" kern="0">
                <a:solidFill>
                  <a:srgbClr val="0000FF"/>
                </a:solidFill>
                <a:latin typeface="Arial" charset="0"/>
              </a:rPr>
              <a:t>đổi nơi đăng ký khám bệnh, chữa bệnh ban </a:t>
            </a:r>
            <a:r>
              <a:rPr lang="en-US" sz="2100" b="1" kern="0" smtClean="0">
                <a:solidFill>
                  <a:srgbClr val="0000FF"/>
                </a:solidFill>
                <a:latin typeface="Arial" charset="0"/>
              </a:rPr>
              <a:t>đầu;</a:t>
            </a:r>
          </a:p>
          <a:p>
            <a:pPr indent="-457200" algn="just" eaLnBrk="1" hangingPunct="1">
              <a:lnSpc>
                <a:spcPct val="103000"/>
              </a:lnSpc>
              <a:spcBef>
                <a:spcPts val="700"/>
              </a:spcBef>
              <a:spcAft>
                <a:spcPts val="0"/>
              </a:spcAft>
              <a:buClr>
                <a:srgbClr val="FF0000"/>
              </a:buClr>
              <a:buFont typeface="+mj-lt"/>
              <a:buAutoNum type="alphaLcParenR"/>
              <a:defRPr/>
            </a:pPr>
            <a:r>
              <a:rPr lang="en-US" sz="2100" b="1" kern="0" smtClean="0">
                <a:solidFill>
                  <a:srgbClr val="0000FF"/>
                </a:solidFill>
                <a:latin typeface="Arial" charset="0"/>
              </a:rPr>
              <a:t>Thông </a:t>
            </a:r>
            <a:r>
              <a:rPr lang="en-US" sz="2100" b="1" kern="0">
                <a:solidFill>
                  <a:srgbClr val="0000FF"/>
                </a:solidFill>
                <a:latin typeface="Arial" charset="0"/>
              </a:rPr>
              <a:t>tin ghi trong thẻ không </a:t>
            </a:r>
            <a:r>
              <a:rPr lang="en-US" sz="2100" b="1" kern="0" smtClean="0">
                <a:solidFill>
                  <a:srgbClr val="0000FF"/>
                </a:solidFill>
                <a:latin typeface="Arial" charset="0"/>
              </a:rPr>
              <a:t>đúng.</a:t>
            </a:r>
          </a:p>
          <a:p>
            <a:pPr indent="-457200" algn="just" eaLnBrk="1" hangingPunct="1">
              <a:lnSpc>
                <a:spcPct val="103000"/>
              </a:lnSpc>
              <a:spcBef>
                <a:spcPts val="700"/>
              </a:spcBef>
              <a:spcAft>
                <a:spcPts val="0"/>
              </a:spcAft>
              <a:buClr>
                <a:srgbClr val="FF0000"/>
              </a:buClr>
              <a:buFont typeface="+mj-lt"/>
              <a:buAutoNum type="arabicPeriod" startAt="2"/>
              <a:defRPr/>
            </a:pPr>
            <a:r>
              <a:rPr lang="en-US" sz="2100" b="1" kern="0" smtClean="0">
                <a:solidFill>
                  <a:srgbClr val="FF0066"/>
                </a:solidFill>
                <a:latin typeface="Arial" charset="0"/>
              </a:rPr>
              <a:t>Hồ </a:t>
            </a:r>
            <a:r>
              <a:rPr lang="en-US" sz="2100" b="1" kern="0">
                <a:solidFill>
                  <a:srgbClr val="FF0066"/>
                </a:solidFill>
                <a:latin typeface="Arial" charset="0"/>
              </a:rPr>
              <a:t>sơ đổi thẻ bảo hiểm y tế bao </a:t>
            </a:r>
            <a:r>
              <a:rPr lang="en-US" sz="2100" b="1" kern="0" smtClean="0">
                <a:solidFill>
                  <a:srgbClr val="FF0066"/>
                </a:solidFill>
                <a:latin typeface="Arial" charset="0"/>
              </a:rPr>
              <a:t>gồm:</a:t>
            </a:r>
          </a:p>
          <a:p>
            <a:pPr indent="-457200" algn="just" eaLnBrk="1" hangingPunct="1">
              <a:lnSpc>
                <a:spcPct val="103000"/>
              </a:lnSpc>
              <a:spcBef>
                <a:spcPts val="700"/>
              </a:spcBef>
              <a:spcAft>
                <a:spcPts val="0"/>
              </a:spcAft>
              <a:buClr>
                <a:srgbClr val="FF0000"/>
              </a:buClr>
              <a:buFont typeface="+mj-lt"/>
              <a:buAutoNum type="alphaLcParenR"/>
              <a:defRPr/>
            </a:pPr>
            <a:r>
              <a:rPr lang="en-US" sz="2100" b="1" kern="0" smtClean="0">
                <a:solidFill>
                  <a:srgbClr val="0000FF"/>
                </a:solidFill>
                <a:latin typeface="Arial" charset="0"/>
              </a:rPr>
              <a:t>Đơn </a:t>
            </a:r>
            <a:r>
              <a:rPr lang="en-US" sz="2100" b="1" kern="0">
                <a:solidFill>
                  <a:srgbClr val="0000FF"/>
                </a:solidFill>
                <a:latin typeface="Arial" charset="0"/>
              </a:rPr>
              <a:t>đề nghị đổi thẻ của người tham gia bảo hiểm y </a:t>
            </a:r>
            <a:r>
              <a:rPr lang="en-US" sz="2100" b="1" kern="0" smtClean="0">
                <a:solidFill>
                  <a:srgbClr val="0000FF"/>
                </a:solidFill>
                <a:latin typeface="Arial" charset="0"/>
              </a:rPr>
              <a:t>tế;</a:t>
            </a:r>
          </a:p>
          <a:p>
            <a:pPr indent="-457200" algn="just" eaLnBrk="1" hangingPunct="1">
              <a:lnSpc>
                <a:spcPct val="103000"/>
              </a:lnSpc>
              <a:spcBef>
                <a:spcPts val="700"/>
              </a:spcBef>
              <a:spcAft>
                <a:spcPts val="0"/>
              </a:spcAft>
              <a:buClr>
                <a:srgbClr val="FF0000"/>
              </a:buClr>
              <a:buFont typeface="+mj-lt"/>
              <a:buAutoNum type="alphaLcParenR"/>
              <a:defRPr/>
            </a:pPr>
            <a:r>
              <a:rPr lang="en-US" sz="2100" b="1" kern="0" smtClean="0">
                <a:solidFill>
                  <a:srgbClr val="0000FF"/>
                </a:solidFill>
                <a:latin typeface="Arial" charset="0"/>
              </a:rPr>
              <a:t>Thẻ </a:t>
            </a:r>
            <a:r>
              <a:rPr lang="en-US" sz="2100" b="1" kern="0">
                <a:solidFill>
                  <a:srgbClr val="0000FF"/>
                </a:solidFill>
                <a:latin typeface="Arial" charset="0"/>
              </a:rPr>
              <a:t>bảo hiểm y </a:t>
            </a:r>
            <a:r>
              <a:rPr lang="en-US" sz="2100" b="1" kern="0" smtClean="0">
                <a:solidFill>
                  <a:srgbClr val="0000FF"/>
                </a:solidFill>
                <a:latin typeface="Arial" charset="0"/>
              </a:rPr>
              <a:t>tế.</a:t>
            </a:r>
          </a:p>
          <a:p>
            <a:pPr indent="-457200" algn="just" eaLnBrk="1" hangingPunct="1">
              <a:lnSpc>
                <a:spcPct val="103000"/>
              </a:lnSpc>
              <a:spcBef>
                <a:spcPts val="700"/>
              </a:spcBef>
              <a:spcAft>
                <a:spcPts val="0"/>
              </a:spcAft>
              <a:buClr>
                <a:srgbClr val="FF0000"/>
              </a:buClr>
              <a:buFont typeface="+mj-lt"/>
              <a:buAutoNum type="arabicPeriod" startAt="3"/>
              <a:defRPr/>
            </a:pPr>
            <a:r>
              <a:rPr lang="en-US" sz="2100" b="1" kern="0" smtClean="0">
                <a:solidFill>
                  <a:srgbClr val="0000FF"/>
                </a:solidFill>
                <a:latin typeface="Arial" charset="0"/>
              </a:rPr>
              <a:t>Trong </a:t>
            </a:r>
            <a:r>
              <a:rPr lang="en-US" sz="2100" b="1" kern="0">
                <a:solidFill>
                  <a:srgbClr val="0000FF"/>
                </a:solidFill>
                <a:latin typeface="Arial" charset="0"/>
              </a:rPr>
              <a:t>thời hạn 7 ngày làm việc, kể từ ngày nhận đủ hồ sơ quy định tại khoản 2 Điều này, tổ chức </a:t>
            </a:r>
            <a:r>
              <a:rPr lang="en-US" sz="2100" b="1" kern="0" smtClean="0">
                <a:solidFill>
                  <a:srgbClr val="0000FF"/>
                </a:solidFill>
                <a:latin typeface="Arial" charset="0"/>
              </a:rPr>
              <a:t>BHYT phải </a:t>
            </a:r>
            <a:r>
              <a:rPr lang="en-US" sz="2100" b="1" kern="0">
                <a:solidFill>
                  <a:srgbClr val="0000FF"/>
                </a:solidFill>
                <a:latin typeface="Arial" charset="0"/>
              </a:rPr>
              <a:t>đổi thẻ cho người tham gia </a:t>
            </a:r>
            <a:r>
              <a:rPr lang="en-US" sz="2100" b="1" kern="0" smtClean="0">
                <a:solidFill>
                  <a:srgbClr val="0000FF"/>
                </a:solidFill>
                <a:latin typeface="Arial" charset="0"/>
              </a:rPr>
              <a:t>BHYT. </a:t>
            </a:r>
            <a:r>
              <a:rPr lang="en-US" sz="2100" b="1" kern="0">
                <a:solidFill>
                  <a:srgbClr val="0000FF"/>
                </a:solidFill>
                <a:latin typeface="Arial" charset="0"/>
              </a:rPr>
              <a:t>Trong thời gian chờ đổi thẻ, người có thẻ </a:t>
            </a:r>
            <a:r>
              <a:rPr lang="en-US" sz="2100" b="1" kern="0">
                <a:solidFill>
                  <a:srgbClr val="008000"/>
                </a:solidFill>
                <a:latin typeface="Arial" charset="0"/>
              </a:rPr>
              <a:t>vẫn được hưởng quyền lợi của người tham gia </a:t>
            </a:r>
            <a:r>
              <a:rPr lang="en-US" sz="2100" b="1" kern="0" smtClean="0">
                <a:solidFill>
                  <a:srgbClr val="008000"/>
                </a:solidFill>
                <a:latin typeface="Arial" charset="0"/>
              </a:rPr>
              <a:t>BHYT</a:t>
            </a:r>
            <a:r>
              <a:rPr lang="en-US" sz="2100" b="1" kern="0" smtClean="0">
                <a:solidFill>
                  <a:srgbClr val="0000FF"/>
                </a:solidFill>
                <a:latin typeface="Arial" charset="0"/>
              </a:rPr>
              <a:t>.</a:t>
            </a:r>
          </a:p>
          <a:p>
            <a:pPr indent="-457200" algn="just" eaLnBrk="1" hangingPunct="1">
              <a:lnSpc>
                <a:spcPct val="103000"/>
              </a:lnSpc>
              <a:spcBef>
                <a:spcPts val="700"/>
              </a:spcBef>
              <a:spcAft>
                <a:spcPts val="0"/>
              </a:spcAft>
              <a:buClr>
                <a:srgbClr val="FF0000"/>
              </a:buClr>
              <a:buFont typeface="+mj-lt"/>
              <a:buAutoNum type="arabicPeriod" startAt="3"/>
              <a:defRPr/>
            </a:pPr>
            <a:r>
              <a:rPr lang="en-US" sz="2100" b="1" kern="0" smtClean="0">
                <a:solidFill>
                  <a:srgbClr val="0000FF"/>
                </a:solidFill>
                <a:latin typeface="Arial" charset="0"/>
              </a:rPr>
              <a:t>Người </a:t>
            </a:r>
            <a:r>
              <a:rPr lang="en-US" sz="2100" b="1" kern="0">
                <a:solidFill>
                  <a:srgbClr val="0000FF"/>
                </a:solidFill>
                <a:latin typeface="Arial" charset="0"/>
              </a:rPr>
              <a:t>được </a:t>
            </a:r>
            <a:r>
              <a:rPr lang="en-US" sz="2100" b="1" kern="0">
                <a:solidFill>
                  <a:srgbClr val="FF0066"/>
                </a:solidFill>
                <a:latin typeface="Arial" charset="0"/>
              </a:rPr>
              <a:t>đổi thẻ </a:t>
            </a:r>
            <a:r>
              <a:rPr lang="en-US" sz="2100" b="1" kern="0" smtClean="0">
                <a:solidFill>
                  <a:srgbClr val="FF0066"/>
                </a:solidFill>
                <a:latin typeface="Arial" charset="0"/>
              </a:rPr>
              <a:t>BHYT</a:t>
            </a:r>
            <a:r>
              <a:rPr lang="en-US" sz="2100" b="1" kern="0" smtClean="0">
                <a:solidFill>
                  <a:srgbClr val="0000FF"/>
                </a:solidFill>
                <a:latin typeface="Arial" charset="0"/>
              </a:rPr>
              <a:t> do </a:t>
            </a:r>
            <a:r>
              <a:rPr lang="en-US" sz="2100" b="1" kern="0">
                <a:solidFill>
                  <a:srgbClr val="0000FF"/>
                </a:solidFill>
                <a:latin typeface="Arial" charset="0"/>
              </a:rPr>
              <a:t>thẻ bị rách, nát hoặc hỏng </a:t>
            </a:r>
            <a:r>
              <a:rPr lang="en-US" sz="2100" b="1" kern="0">
                <a:solidFill>
                  <a:srgbClr val="FF0066"/>
                </a:solidFill>
                <a:latin typeface="Arial" charset="0"/>
              </a:rPr>
              <a:t>phải nộp phí.</a:t>
            </a:r>
            <a:r>
              <a:rPr lang="en-US" sz="2100" b="1" kern="0">
                <a:solidFill>
                  <a:srgbClr val="0000FF"/>
                </a:solidFill>
                <a:latin typeface="Arial" charset="0"/>
              </a:rPr>
              <a:t> Bộ trưởng Bộ Tài chính quy định mức phí đổi thẻ bảo hiểm y tế</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801500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3000"/>
              </a:lnSpc>
              <a:spcBef>
                <a:spcPts val="700"/>
              </a:spcBef>
              <a:spcAft>
                <a:spcPts val="0"/>
              </a:spcAft>
              <a:defRPr/>
            </a:pPr>
            <a:r>
              <a:rPr lang="en-US" sz="2600" b="1" smtClean="0">
                <a:solidFill>
                  <a:srgbClr val="FF0000"/>
                </a:solidFill>
                <a:latin typeface="Arial" panose="020B0604020202020204" pitchFamily="34" charset="0"/>
                <a:cs typeface="Arial" panose="020B0604020202020204" pitchFamily="34" charset="0"/>
              </a:rPr>
              <a:t>CHƯƠNG </a:t>
            </a:r>
            <a:r>
              <a:rPr lang="en-US" sz="2600" b="1">
                <a:solidFill>
                  <a:srgbClr val="FF0000"/>
                </a:solidFill>
                <a:latin typeface="Arial" panose="020B0604020202020204" pitchFamily="34" charset="0"/>
                <a:cs typeface="Arial" panose="020B0604020202020204" pitchFamily="34" charset="0"/>
              </a:rPr>
              <a:t>IV. PHẠM VI ĐƯỢC HƯỞNG </a:t>
            </a:r>
            <a:r>
              <a:rPr lang="en-US" sz="2600" b="1" smtClean="0">
                <a:solidFill>
                  <a:srgbClr val="FF0000"/>
                </a:solidFill>
                <a:latin typeface="Arial" panose="020B0604020202020204" pitchFamily="34" charset="0"/>
                <a:cs typeface="Arial" panose="020B0604020202020204" pitchFamily="34" charset="0"/>
              </a:rPr>
              <a:t>BHYT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21. Phạm vi được hưởng của người tham gia </a:t>
            </a:r>
            <a:r>
              <a:rPr lang="en-US" sz="2100" b="1" kern="0" smtClean="0">
                <a:solidFill>
                  <a:srgbClr val="FF0000"/>
                </a:solidFill>
                <a:latin typeface="Arial" charset="0"/>
              </a:rPr>
              <a:t>BHYT</a:t>
            </a:r>
          </a:p>
          <a:p>
            <a:pPr indent="-457200" algn="just" eaLnBrk="1" hangingPunct="1">
              <a:lnSpc>
                <a:spcPct val="105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Người </a:t>
            </a:r>
            <a:r>
              <a:rPr lang="en-US" sz="2100" b="1" kern="0">
                <a:solidFill>
                  <a:srgbClr val="0000FF"/>
                </a:solidFill>
                <a:latin typeface="Arial" charset="0"/>
              </a:rPr>
              <a:t>tham gia </a:t>
            </a:r>
            <a:r>
              <a:rPr lang="en-US" sz="2100" b="1" kern="0" smtClean="0">
                <a:solidFill>
                  <a:srgbClr val="0000FF"/>
                </a:solidFill>
                <a:latin typeface="Arial" charset="0"/>
              </a:rPr>
              <a:t>BHYT được </a:t>
            </a:r>
            <a:r>
              <a:rPr lang="en-US" sz="2100" b="1" kern="0">
                <a:solidFill>
                  <a:srgbClr val="0000FF"/>
                </a:solidFill>
                <a:latin typeface="Arial" charset="0"/>
              </a:rPr>
              <a:t>quỹ </a:t>
            </a:r>
            <a:r>
              <a:rPr lang="en-US" sz="2100" b="1" kern="0" smtClean="0">
                <a:solidFill>
                  <a:srgbClr val="0000FF"/>
                </a:solidFill>
                <a:latin typeface="Arial" charset="0"/>
              </a:rPr>
              <a:t>BHYT </a:t>
            </a:r>
            <a:r>
              <a:rPr lang="en-US" sz="2100" b="1" kern="0">
                <a:solidFill>
                  <a:srgbClr val="0000FF"/>
                </a:solidFill>
                <a:latin typeface="Arial" charset="0"/>
              </a:rPr>
              <a:t>chi trả các chi phí sau </a:t>
            </a:r>
            <a:r>
              <a:rPr lang="en-US" sz="2100" b="1" kern="0" smtClean="0">
                <a:solidFill>
                  <a:srgbClr val="0000FF"/>
                </a:solidFill>
                <a:latin typeface="Arial" charset="0"/>
              </a:rPr>
              <a:t>đây:</a:t>
            </a:r>
          </a:p>
          <a:p>
            <a:pPr indent="-457200" algn="just" eaLnBrk="1" hangingPunct="1">
              <a:lnSpc>
                <a:spcPct val="105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Khám </a:t>
            </a:r>
            <a:r>
              <a:rPr lang="en-US" sz="2100" b="1" kern="0">
                <a:solidFill>
                  <a:srgbClr val="0000FF"/>
                </a:solidFill>
                <a:latin typeface="Arial" charset="0"/>
              </a:rPr>
              <a:t>bệnh, chữa bệnh, phục hồi chức năng, khám thai định kỳ, sinh </a:t>
            </a:r>
            <a:r>
              <a:rPr lang="en-US" sz="2100" b="1" kern="0" smtClean="0">
                <a:solidFill>
                  <a:srgbClr val="0000FF"/>
                </a:solidFill>
                <a:latin typeface="Arial" charset="0"/>
              </a:rPr>
              <a:t>con;</a:t>
            </a:r>
          </a:p>
          <a:p>
            <a:pPr indent="-457200" algn="just" eaLnBrk="1" hangingPunct="1">
              <a:lnSpc>
                <a:spcPct val="105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Vận </a:t>
            </a:r>
            <a:r>
              <a:rPr lang="en-US" sz="2100" b="1" kern="0">
                <a:solidFill>
                  <a:srgbClr val="0000FF"/>
                </a:solidFill>
                <a:latin typeface="Arial" charset="0"/>
              </a:rPr>
              <a:t>chuyển người bệnh từ tuyến huyện lên tuyến trên đối với đối tượng quy định tại các điểm a, d, e, g, h và i khoản 3 Điều 12 của Luật này trong trường hợp cấp cứu hoặc khi đang điều trị nội trú phải chuyển tuyến chuyên môn kỹ </a:t>
            </a:r>
            <a:r>
              <a:rPr lang="en-US" sz="2100" b="1" kern="0" smtClean="0">
                <a:solidFill>
                  <a:srgbClr val="0000FF"/>
                </a:solidFill>
                <a:latin typeface="Arial" charset="0"/>
              </a:rPr>
              <a:t>thuật.</a:t>
            </a:r>
          </a:p>
          <a:p>
            <a:pPr indent="-457200" algn="just" eaLnBrk="1" hangingPunct="1">
              <a:lnSpc>
                <a:spcPct val="105000"/>
              </a:lnSpc>
              <a:spcBef>
                <a:spcPts val="800"/>
              </a:spcBef>
              <a:spcAft>
                <a:spcPts val="0"/>
              </a:spcAft>
              <a:buClr>
                <a:srgbClr val="FF0000"/>
              </a:buClr>
              <a:buFont typeface="+mj-lt"/>
              <a:buAutoNum type="arabicPeriod" startAt="2"/>
              <a:defRPr/>
            </a:pPr>
            <a:r>
              <a:rPr lang="en-US" sz="2100" b="1" kern="0" smtClean="0">
                <a:solidFill>
                  <a:srgbClr val="0000FF"/>
                </a:solidFill>
                <a:latin typeface="Arial" charset="0"/>
              </a:rPr>
              <a:t>Bộ </a:t>
            </a:r>
            <a:r>
              <a:rPr lang="en-US" sz="2100" b="1" kern="0">
                <a:solidFill>
                  <a:srgbClr val="0000FF"/>
                </a:solidFill>
                <a:latin typeface="Arial" charset="0"/>
              </a:rPr>
              <a:t>trưởng Bộ Y tế chủ trì, phối hợp với các bộ, ngành liên quan ban hành danh mục và tỷ lệ, điều </a:t>
            </a:r>
            <a:r>
              <a:rPr lang="en-US" sz="2100" b="1" kern="0" smtClean="0">
                <a:solidFill>
                  <a:srgbClr val="0000FF"/>
                </a:solidFill>
                <a:latin typeface="Arial" charset="0"/>
              </a:rPr>
              <a:t>kiện </a:t>
            </a:r>
            <a:r>
              <a:rPr lang="en-US" sz="2100" b="1" kern="0">
                <a:solidFill>
                  <a:srgbClr val="0000FF"/>
                </a:solidFill>
                <a:latin typeface="Arial" charset="0"/>
              </a:rPr>
              <a:t>thanh toán đối với thuốc, hóa chất, vật tư y tế, dịch vụ kỹ thuật y tế thuộc phạm vi được hưởng của người tham gia BHYT.</a:t>
            </a:r>
          </a:p>
          <a:p>
            <a:pPr indent="-457200" algn="just" eaLnBrk="1" hangingPunct="1">
              <a:lnSpc>
                <a:spcPct val="105000"/>
              </a:lnSpc>
              <a:spcBef>
                <a:spcPts val="800"/>
              </a:spcBef>
              <a:spcAft>
                <a:spcPts val="0"/>
              </a:spcAft>
              <a:buClr>
                <a:srgbClr val="FF0000"/>
              </a:buClr>
              <a:buFont typeface="Wingdings" pitchFamily="2" charset="2"/>
              <a:buChar char="v"/>
              <a:defRPr/>
            </a:pPr>
            <a:r>
              <a:rPr lang="en-US" sz="2100" b="1" kern="0">
                <a:solidFill>
                  <a:srgbClr val="FF0000"/>
                </a:solidFill>
                <a:latin typeface="Arial" charset="0"/>
              </a:rPr>
              <a:t>Điều 22. Mức hưởng bảo hiểm y </a:t>
            </a:r>
            <a:r>
              <a:rPr lang="en-US" sz="2100" b="1" kern="0" smtClean="0">
                <a:solidFill>
                  <a:srgbClr val="FF0000"/>
                </a:solidFill>
                <a:latin typeface="Arial" charset="0"/>
              </a:rPr>
              <a:t>tế </a:t>
            </a:r>
            <a:r>
              <a:rPr lang="en-US" sz="2100" b="1" kern="0" smtClean="0">
                <a:solidFill>
                  <a:srgbClr val="FF0000"/>
                </a:solidFill>
                <a:latin typeface="Arial" charset="0"/>
                <a:sym typeface="Wingdings" pitchFamily="2" charset="2"/>
              </a:rPr>
              <a:t> Xem thêm</a:t>
            </a:r>
            <a:endParaRPr lang="en-US" sz="2100" b="1" kern="0">
              <a:solidFill>
                <a:srgbClr val="0000FF"/>
              </a:solidFill>
              <a:latin typeface="Arial" charset="0"/>
            </a:endParaRPr>
          </a:p>
        </p:txBody>
      </p:sp>
    </p:spTree>
    <p:extLst>
      <p:ext uri="{BB962C8B-B14F-4D97-AF65-F5344CB8AC3E}">
        <p14:creationId xmlns:p14="http://schemas.microsoft.com/office/powerpoint/2010/main" val="2616876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5000"/>
              </a:lnSpc>
              <a:spcBef>
                <a:spcPts val="8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23. Các trường hợp không được hưởng </a:t>
            </a:r>
            <a:r>
              <a:rPr lang="en-US" sz="2600" b="1" smtClean="0">
                <a:solidFill>
                  <a:srgbClr val="FF0000"/>
                </a:solidFill>
                <a:latin typeface="Arial" panose="020B0604020202020204" pitchFamily="34" charset="0"/>
                <a:cs typeface="Arial" panose="020B0604020202020204" pitchFamily="34" charset="0"/>
              </a:rPr>
              <a:t>BHYT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298450" indent="-29845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Chi </a:t>
            </a:r>
            <a:r>
              <a:rPr lang="en-US" sz="1800" b="1" kern="0">
                <a:solidFill>
                  <a:srgbClr val="0000FF"/>
                </a:solidFill>
                <a:latin typeface="Arial" charset="0"/>
              </a:rPr>
              <a:t>phí trong trường hợp quy định tại khoản 1 Điều 21 đã được ngân sách nhà nước chi </a:t>
            </a:r>
            <a:r>
              <a:rPr lang="en-US" sz="1800" b="1" kern="0" smtClean="0">
                <a:solidFill>
                  <a:srgbClr val="0000FF"/>
                </a:solidFill>
                <a:latin typeface="Arial" charset="0"/>
              </a:rPr>
              <a:t>trả.</a:t>
            </a:r>
          </a:p>
          <a:p>
            <a:pPr marL="298450" indent="-29845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Điều </a:t>
            </a:r>
            <a:r>
              <a:rPr lang="en-US" sz="1800" b="1" kern="0">
                <a:solidFill>
                  <a:srgbClr val="0000FF"/>
                </a:solidFill>
                <a:latin typeface="Arial" charset="0"/>
              </a:rPr>
              <a:t>dưỡng, an dưỡng tại cơ sở điều dưỡng, an </a:t>
            </a:r>
            <a:r>
              <a:rPr lang="en-US" sz="1800" b="1" kern="0" smtClean="0">
                <a:solidFill>
                  <a:srgbClr val="0000FF"/>
                </a:solidFill>
                <a:latin typeface="Arial" charset="0"/>
              </a:rPr>
              <a:t>dưỡng.</a:t>
            </a:r>
          </a:p>
          <a:p>
            <a:pPr marL="298450" indent="-298450" algn="just" eaLnBrk="1" hangingPunct="1">
              <a:spcBef>
                <a:spcPts val="600"/>
              </a:spcBef>
              <a:spcAft>
                <a:spcPts val="0"/>
              </a:spcAft>
              <a:buClr>
                <a:srgbClr val="FF0000"/>
              </a:buClr>
              <a:buFont typeface="+mj-lt"/>
              <a:buAutoNum type="arabicPeriod"/>
              <a:defRPr/>
            </a:pPr>
            <a:r>
              <a:rPr lang="en-US" sz="1800" b="1" kern="0" smtClean="0">
                <a:solidFill>
                  <a:srgbClr val="FF0000"/>
                </a:solidFill>
                <a:latin typeface="Arial" charset="0"/>
              </a:rPr>
              <a:t>Khám </a:t>
            </a:r>
            <a:r>
              <a:rPr lang="en-US" sz="1800" b="1" kern="0">
                <a:solidFill>
                  <a:srgbClr val="FF0000"/>
                </a:solidFill>
                <a:latin typeface="Arial" charset="0"/>
              </a:rPr>
              <a:t>sức </a:t>
            </a:r>
            <a:r>
              <a:rPr lang="en-US" sz="1800" b="1" kern="0" smtClean="0">
                <a:solidFill>
                  <a:srgbClr val="FF0000"/>
                </a:solidFill>
                <a:latin typeface="Arial" charset="0"/>
              </a:rPr>
              <a:t>khỏe.</a:t>
            </a:r>
          </a:p>
          <a:p>
            <a:pPr marL="298450" indent="-29845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Xét </a:t>
            </a:r>
            <a:r>
              <a:rPr lang="en-US" sz="1800" b="1" kern="0">
                <a:solidFill>
                  <a:srgbClr val="0000FF"/>
                </a:solidFill>
                <a:latin typeface="Arial" charset="0"/>
              </a:rPr>
              <a:t>nghiệm, chẩn đoán thai không nhằm mục đích điều </a:t>
            </a:r>
            <a:r>
              <a:rPr lang="en-US" sz="1800" b="1" kern="0" smtClean="0">
                <a:solidFill>
                  <a:srgbClr val="0000FF"/>
                </a:solidFill>
                <a:latin typeface="Arial" charset="0"/>
              </a:rPr>
              <a:t>trị.</a:t>
            </a:r>
          </a:p>
          <a:p>
            <a:pPr marL="298450" indent="-29845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Sử </a:t>
            </a:r>
            <a:r>
              <a:rPr lang="en-US" sz="1800" b="1" kern="0">
                <a:solidFill>
                  <a:srgbClr val="0000FF"/>
                </a:solidFill>
                <a:latin typeface="Arial" charset="0"/>
              </a:rPr>
              <a:t>dụng kỹ thuật hỗ trợ sinh sản, dịch vụ kế hoạch hóa gia đình, nạo hút thai, phá thai, trừ trường hợp phải đình chỉ thai nghén do nguyên nhân bệnh lý của thai nhi hay của sản </a:t>
            </a:r>
            <a:r>
              <a:rPr lang="en-US" sz="1800" b="1" kern="0" smtClean="0">
                <a:solidFill>
                  <a:srgbClr val="0000FF"/>
                </a:solidFill>
                <a:latin typeface="Arial" charset="0"/>
              </a:rPr>
              <a:t>phụ.</a:t>
            </a:r>
          </a:p>
          <a:p>
            <a:pPr marL="298450" indent="-29845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Sử </a:t>
            </a:r>
            <a:r>
              <a:rPr lang="en-US" sz="1800" b="1" kern="0">
                <a:solidFill>
                  <a:srgbClr val="0000FF"/>
                </a:solidFill>
                <a:latin typeface="Arial" charset="0"/>
              </a:rPr>
              <a:t>dụng dịch vụ thẩm </a:t>
            </a:r>
            <a:r>
              <a:rPr lang="en-US" sz="1800" b="1" kern="0" smtClean="0">
                <a:solidFill>
                  <a:srgbClr val="0000FF"/>
                </a:solidFill>
                <a:latin typeface="Arial" charset="0"/>
              </a:rPr>
              <a:t>mỹ.</a:t>
            </a:r>
          </a:p>
          <a:p>
            <a:pPr marL="298450" indent="-29845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Điều </a:t>
            </a:r>
            <a:r>
              <a:rPr lang="en-US" sz="1800" b="1" kern="0">
                <a:solidFill>
                  <a:srgbClr val="0000FF"/>
                </a:solidFill>
                <a:latin typeface="Arial" charset="0"/>
              </a:rPr>
              <a:t>trị lác, cận thị và tật khúc xạ của mắt, trừ trường hợp trẻ em dưới 6 </a:t>
            </a:r>
            <a:r>
              <a:rPr lang="en-US" sz="1800" b="1" kern="0" smtClean="0">
                <a:solidFill>
                  <a:srgbClr val="0000FF"/>
                </a:solidFill>
                <a:latin typeface="Arial" charset="0"/>
              </a:rPr>
              <a:t>tuổi</a:t>
            </a:r>
          </a:p>
          <a:p>
            <a:pPr marL="298450" indent="-29845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Sử </a:t>
            </a:r>
            <a:r>
              <a:rPr lang="en-US" sz="1800" b="1" kern="0">
                <a:solidFill>
                  <a:srgbClr val="0000FF"/>
                </a:solidFill>
                <a:latin typeface="Arial" charset="0"/>
              </a:rPr>
              <a:t>dụng vật tư y tế thay thế bao gồm chân tay giả, mắt giả, răng giả, kính mắt, máy trợ thính, phương tiện trợ giúp vận động trong khám bệnh, chữa bệnh và phục hồi chức </a:t>
            </a:r>
            <a:r>
              <a:rPr lang="en-US" sz="1800" b="1" kern="0" smtClean="0">
                <a:solidFill>
                  <a:srgbClr val="0000FF"/>
                </a:solidFill>
                <a:latin typeface="Arial" charset="0"/>
              </a:rPr>
              <a:t>năng.</a:t>
            </a:r>
          </a:p>
          <a:p>
            <a:pPr marL="298450" indent="-29845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Khám </a:t>
            </a:r>
            <a:r>
              <a:rPr lang="en-US" sz="1800" b="1" kern="0">
                <a:solidFill>
                  <a:srgbClr val="0000FF"/>
                </a:solidFill>
                <a:latin typeface="Arial" charset="0"/>
              </a:rPr>
              <a:t>bệnh, chữa bệnh, phục hồi chức năng trong trường hợp thảm họa.</a:t>
            </a:r>
          </a:p>
          <a:p>
            <a:pPr marL="298450" indent="-298450" algn="just">
              <a:spcBef>
                <a:spcPts val="600"/>
              </a:spcBef>
              <a:spcAft>
                <a:spcPts val="0"/>
              </a:spcAft>
              <a:buFont typeface="+mj-lt"/>
              <a:buAutoNum type="arabicPeriod" startAt="11"/>
            </a:pPr>
            <a:r>
              <a:rPr lang="en-US" sz="1800" b="1" kern="0" spc="-50" smtClean="0">
                <a:solidFill>
                  <a:srgbClr val="0000FF"/>
                </a:solidFill>
                <a:latin typeface="Arial" charset="0"/>
              </a:rPr>
              <a:t>Khám </a:t>
            </a:r>
            <a:r>
              <a:rPr lang="en-US" sz="1800" b="1" kern="0" spc="-50">
                <a:solidFill>
                  <a:srgbClr val="0000FF"/>
                </a:solidFill>
                <a:latin typeface="Arial" charset="0"/>
              </a:rPr>
              <a:t>bệnh, chữa bệnh nghiện </a:t>
            </a:r>
            <a:r>
              <a:rPr lang="en-US" sz="1800" b="1" kern="0" spc="-50" smtClean="0">
                <a:solidFill>
                  <a:srgbClr val="0000FF"/>
                </a:solidFill>
                <a:latin typeface="Arial" charset="0"/>
              </a:rPr>
              <a:t>ma túy</a:t>
            </a:r>
            <a:r>
              <a:rPr lang="en-US" sz="1800" b="1" kern="0" spc="-50">
                <a:solidFill>
                  <a:srgbClr val="0000FF"/>
                </a:solidFill>
                <a:latin typeface="Arial" charset="0"/>
              </a:rPr>
              <a:t>, </a:t>
            </a:r>
            <a:r>
              <a:rPr lang="en-US" sz="1800" b="1" kern="0" spc="-50" smtClean="0">
                <a:solidFill>
                  <a:srgbClr val="0000FF"/>
                </a:solidFill>
                <a:latin typeface="Arial" charset="0"/>
              </a:rPr>
              <a:t>nghiện rượu </a:t>
            </a:r>
            <a:r>
              <a:rPr lang="en-US" sz="1800" b="1" kern="0" spc="-50">
                <a:solidFill>
                  <a:srgbClr val="0000FF"/>
                </a:solidFill>
                <a:latin typeface="Arial" charset="0"/>
              </a:rPr>
              <a:t>hoặc chất </a:t>
            </a:r>
            <a:r>
              <a:rPr lang="en-US" sz="1800" b="1" kern="0" spc="-50" smtClean="0">
                <a:solidFill>
                  <a:srgbClr val="0000FF"/>
                </a:solidFill>
                <a:latin typeface="Arial" charset="0"/>
              </a:rPr>
              <a:t>gây nghiện khác.</a:t>
            </a:r>
            <a:endParaRPr lang="en-US" sz="1800" b="1" kern="0" spc="-50">
              <a:solidFill>
                <a:srgbClr val="0000FF"/>
              </a:solidFill>
              <a:latin typeface="Arial" charset="0"/>
            </a:endParaRPr>
          </a:p>
          <a:p>
            <a:pPr marL="298450" indent="-298450" algn="just">
              <a:spcBef>
                <a:spcPts val="600"/>
              </a:spcBef>
              <a:spcAft>
                <a:spcPts val="0"/>
              </a:spcAft>
              <a:buFont typeface="+mj-lt"/>
              <a:buAutoNum type="arabicPeriod" startAt="13"/>
            </a:pPr>
            <a:r>
              <a:rPr lang="en-US" sz="1800" b="1" kern="0" smtClean="0">
                <a:solidFill>
                  <a:srgbClr val="0000FF"/>
                </a:solidFill>
                <a:latin typeface="Arial" charset="0"/>
              </a:rPr>
              <a:t>Giám </a:t>
            </a:r>
            <a:r>
              <a:rPr lang="en-US" sz="1800" b="1" kern="0">
                <a:solidFill>
                  <a:srgbClr val="0000FF"/>
                </a:solidFill>
                <a:latin typeface="Arial" charset="0"/>
              </a:rPr>
              <a:t>định y khoa, giám định pháp y, giám định pháp y tâm </a:t>
            </a:r>
            <a:r>
              <a:rPr lang="en-US" sz="1800" b="1" kern="0" smtClean="0">
                <a:solidFill>
                  <a:srgbClr val="0000FF"/>
                </a:solidFill>
                <a:latin typeface="Arial" charset="0"/>
              </a:rPr>
              <a:t>thần.</a:t>
            </a:r>
          </a:p>
          <a:p>
            <a:pPr marL="298450" indent="-298450" algn="just">
              <a:spcBef>
                <a:spcPts val="600"/>
              </a:spcBef>
              <a:spcAft>
                <a:spcPts val="0"/>
              </a:spcAft>
              <a:buFont typeface="+mj-lt"/>
              <a:buAutoNum type="arabicPeriod" startAt="13"/>
            </a:pPr>
            <a:r>
              <a:rPr lang="en-US" sz="1800" b="1" kern="0" smtClean="0">
                <a:solidFill>
                  <a:srgbClr val="0000FF"/>
                </a:solidFill>
                <a:latin typeface="Arial" charset="0"/>
              </a:rPr>
              <a:t>Tham </a:t>
            </a:r>
            <a:r>
              <a:rPr lang="en-US" sz="1800" b="1" kern="0">
                <a:solidFill>
                  <a:srgbClr val="0000FF"/>
                </a:solidFill>
                <a:latin typeface="Arial" charset="0"/>
              </a:rPr>
              <a:t>gia thử nghiệm lâm sàng, nghiên cứu khoa học</a:t>
            </a:r>
            <a:r>
              <a:rPr lang="en-US" sz="1800" b="1" kern="0" smtClean="0">
                <a:solidFill>
                  <a:srgbClr val="0000FF"/>
                </a:solidFill>
                <a:latin typeface="Arial" charset="0"/>
              </a:rPr>
              <a:t>.</a:t>
            </a:r>
            <a:endParaRPr lang="en-US" sz="1800" b="1" kern="0">
              <a:solidFill>
                <a:srgbClr val="0000FF"/>
              </a:solidFill>
              <a:latin typeface="Arial" charset="0"/>
            </a:endParaRPr>
          </a:p>
        </p:txBody>
      </p:sp>
    </p:spTree>
    <p:extLst>
      <p:ext uri="{BB962C8B-B14F-4D97-AF65-F5344CB8AC3E}">
        <p14:creationId xmlns:p14="http://schemas.microsoft.com/office/powerpoint/2010/main" val="67469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581400" y="1295400"/>
            <a:ext cx="5421313"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Ngày 14/11/2008</a:t>
            </a:r>
            <a:r>
              <a:rPr lang="en-US" sz="2000" b="1" kern="0">
                <a:solidFill>
                  <a:srgbClr val="0000FF"/>
                </a:solidFill>
                <a:latin typeface="Arial" charset="0"/>
              </a:rPr>
              <a:t>, Quốc hội khóa XII thông </a:t>
            </a:r>
            <a:r>
              <a:rPr lang="en-US" sz="2000" b="1" kern="0" smtClean="0">
                <a:solidFill>
                  <a:srgbClr val="0000FF"/>
                </a:solidFill>
                <a:latin typeface="Arial" charset="0"/>
              </a:rPr>
              <a:t>qua Luật </a:t>
            </a:r>
            <a:r>
              <a:rPr lang="en-US" sz="2000" b="1" kern="0">
                <a:solidFill>
                  <a:srgbClr val="0000FF"/>
                </a:solidFill>
                <a:latin typeface="Arial" charset="0"/>
              </a:rPr>
              <a:t>bảo hiểm y tế số </a:t>
            </a:r>
            <a:r>
              <a:rPr lang="en-US" sz="2000" b="1" kern="0" smtClean="0">
                <a:solidFill>
                  <a:srgbClr val="FF0000"/>
                </a:solidFill>
                <a:latin typeface="Arial" charset="0"/>
              </a:rPr>
              <a:t>25/2008/QH12</a:t>
            </a:r>
            <a:r>
              <a:rPr lang="en-US" sz="2000" b="1" kern="0" smtClean="0">
                <a:solidFill>
                  <a:srgbClr val="0000FF"/>
                </a:solidFill>
                <a:latin typeface="Arial" charset="0"/>
              </a:rPr>
              <a:t>, có </a:t>
            </a:r>
            <a:r>
              <a:rPr lang="en-US" sz="2000" b="1" kern="0">
                <a:solidFill>
                  <a:srgbClr val="0000FF"/>
                </a:solidFill>
                <a:latin typeface="Arial" charset="0"/>
              </a:rPr>
              <a:t>hiệu lực từ ngày </a:t>
            </a:r>
            <a:r>
              <a:rPr lang="en-US" sz="2000" b="1" kern="0">
                <a:solidFill>
                  <a:srgbClr val="006600"/>
                </a:solidFill>
                <a:latin typeface="Arial" charset="0"/>
              </a:rPr>
              <a:t>01/7/2009</a:t>
            </a:r>
            <a:r>
              <a:rPr lang="en-US" sz="2000" b="1" kern="0">
                <a:solidFill>
                  <a:srgbClr val="0000FF"/>
                </a:solidFill>
                <a:latin typeface="Arial" charset="0"/>
              </a:rPr>
              <a:t>.</a:t>
            </a:r>
          </a:p>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nl-NL" sz="2000" b="1" kern="0">
                <a:solidFill>
                  <a:srgbClr val="0000FF"/>
                </a:solidFill>
                <a:latin typeface="Arial" charset="0"/>
              </a:rPr>
              <a:t>Ngày 13/6/2014, tại Kỳ họp thứ 7, Quốc hội Khóa XIII đã thông qua Luật sửa đổi, bổ sung một số điều của Luật bảo hiểm y tế số </a:t>
            </a:r>
            <a:r>
              <a:rPr lang="nl-NL" sz="2000" b="1" kern="0">
                <a:solidFill>
                  <a:srgbClr val="FF0000"/>
                </a:solidFill>
                <a:latin typeface="Arial" charset="0"/>
              </a:rPr>
              <a:t>46/2014/QH13</a:t>
            </a:r>
            <a:r>
              <a:rPr lang="nl-NL" sz="2000" b="1" kern="0">
                <a:solidFill>
                  <a:srgbClr val="0000FF"/>
                </a:solidFill>
                <a:latin typeface="Arial" charset="0"/>
              </a:rPr>
              <a:t>, có hiệu lực thi hành từ ngày </a:t>
            </a:r>
            <a:r>
              <a:rPr lang="nl-NL" sz="2000" b="1" kern="0">
                <a:solidFill>
                  <a:srgbClr val="006600"/>
                </a:solidFill>
                <a:latin typeface="Arial" charset="0"/>
              </a:rPr>
              <a:t>01/01/2015</a:t>
            </a:r>
            <a:r>
              <a:rPr lang="nl-NL" sz="2000" b="1" kern="0">
                <a:solidFill>
                  <a:srgbClr val="0000FF"/>
                </a:solidFill>
                <a:latin typeface="Arial" charset="0"/>
              </a:rPr>
              <a:t>.</a:t>
            </a:r>
            <a:endParaRPr lang="en-US" sz="2000" b="1" kern="0">
              <a:solidFill>
                <a:srgbClr val="0000FF"/>
              </a:solidFill>
              <a:latin typeface="Arial" charset="0"/>
            </a:endParaRPr>
          </a:p>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pt-BR" sz="2000" b="1" kern="0">
                <a:solidFill>
                  <a:srgbClr val="0000FF"/>
                </a:solidFill>
                <a:latin typeface="Arial" charset="0"/>
              </a:rPr>
              <a:t>Ngày 31/12/2015, Văn phòng Quốc hội đã ban hành Văn bản hợp nhất số </a:t>
            </a:r>
            <a:r>
              <a:rPr lang="pt-BR" sz="2000" b="1" kern="0" smtClean="0">
                <a:solidFill>
                  <a:srgbClr val="FF0000"/>
                </a:solidFill>
                <a:latin typeface="Arial" charset="0"/>
              </a:rPr>
              <a:t>10/VBHN-VPQH</a:t>
            </a:r>
            <a:r>
              <a:rPr lang="pt-BR" sz="2000" b="1" kern="0">
                <a:solidFill>
                  <a:srgbClr val="0000FF"/>
                </a:solidFill>
                <a:latin typeface="Arial" charset="0"/>
              </a:rPr>
              <a:t> </a:t>
            </a:r>
            <a:r>
              <a:rPr lang="pt-BR" sz="2000" b="1" kern="0" smtClean="0">
                <a:solidFill>
                  <a:srgbClr val="0000FF"/>
                </a:solidFill>
                <a:latin typeface="Arial" charset="0"/>
              </a:rPr>
              <a:t>để hợp </a:t>
            </a:r>
            <a:r>
              <a:rPr lang="pt-BR" sz="2000" b="1" kern="0">
                <a:solidFill>
                  <a:srgbClr val="0000FF"/>
                </a:solidFill>
                <a:latin typeface="Arial" charset="0"/>
              </a:rPr>
              <a:t>nhất 03 luật: </a:t>
            </a:r>
            <a:r>
              <a:rPr lang="en-US" sz="2000" b="1" kern="0">
                <a:solidFill>
                  <a:srgbClr val="0000FF"/>
                </a:solidFill>
                <a:latin typeface="Arial" charset="0"/>
              </a:rPr>
              <a:t>Luật bảo hiểm y tế số </a:t>
            </a:r>
            <a:r>
              <a:rPr lang="en-US" sz="2000" b="1" kern="0" smtClean="0">
                <a:solidFill>
                  <a:srgbClr val="FF0066"/>
                </a:solidFill>
                <a:latin typeface="Arial" charset="0"/>
              </a:rPr>
              <a:t>25/2008/QH12</a:t>
            </a:r>
            <a:r>
              <a:rPr lang="en-US" sz="2000" b="1" kern="0" smtClean="0">
                <a:solidFill>
                  <a:srgbClr val="0000FF"/>
                </a:solidFill>
                <a:latin typeface="Arial" charset="0"/>
              </a:rPr>
              <a:t> và  </a:t>
            </a:r>
            <a:r>
              <a:rPr lang="en-US" sz="2000" b="1" kern="0">
                <a:solidFill>
                  <a:srgbClr val="0000FF"/>
                </a:solidFill>
                <a:latin typeface="Arial" charset="0"/>
              </a:rPr>
              <a:t>Luật số </a:t>
            </a:r>
            <a:r>
              <a:rPr lang="en-US" sz="2000" b="1" kern="0">
                <a:solidFill>
                  <a:srgbClr val="FF0066"/>
                </a:solidFill>
                <a:latin typeface="Arial" charset="0"/>
              </a:rPr>
              <a:t>46/2014/QH13</a:t>
            </a:r>
            <a:r>
              <a:rPr lang="en-US" sz="2000" b="1" kern="0">
                <a:solidFill>
                  <a:srgbClr val="0000FF"/>
                </a:solidFill>
                <a:latin typeface="Arial" charset="0"/>
              </a:rPr>
              <a:t> </a:t>
            </a:r>
            <a:r>
              <a:rPr lang="en-US" sz="2000" b="1" kern="0" smtClean="0">
                <a:solidFill>
                  <a:srgbClr val="0000FF"/>
                </a:solidFill>
                <a:latin typeface="Arial" charset="0"/>
              </a:rPr>
              <a:t>với </a:t>
            </a:r>
            <a:r>
              <a:rPr lang="en-US" sz="2000" b="1" kern="0">
                <a:solidFill>
                  <a:srgbClr val="0000FF"/>
                </a:solidFill>
                <a:latin typeface="Arial" charset="0"/>
              </a:rPr>
              <a:t>Luật phí và lệ phí số </a:t>
            </a:r>
            <a:r>
              <a:rPr lang="en-US" sz="2000" b="1" kern="0">
                <a:solidFill>
                  <a:srgbClr val="FF0066"/>
                </a:solidFill>
                <a:latin typeface="Arial" charset="0"/>
              </a:rPr>
              <a:t>97/2015/QH13.</a:t>
            </a:r>
          </a:p>
        </p:txBody>
      </p:sp>
      <p:sp>
        <p:nvSpPr>
          <p:cNvPr id="9"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GIỚI </a:t>
            </a:r>
            <a:r>
              <a:rPr lang="en-US" sz="2500" b="1">
                <a:solidFill>
                  <a:srgbClr val="FF0000"/>
                </a:solidFill>
                <a:latin typeface="Arial" panose="020B0604020202020204" pitchFamily="34" charset="0"/>
                <a:cs typeface="Arial" panose="020B0604020202020204" pitchFamily="34" charset="0"/>
              </a:rPr>
              <a:t>THIỆU LUẬT </a:t>
            </a:r>
            <a:r>
              <a:rPr lang="en-US" sz="2500" b="1" smtClean="0">
                <a:solidFill>
                  <a:srgbClr val="FF0000"/>
                </a:solidFill>
                <a:latin typeface="Arial" panose="020B0604020202020204" pitchFamily="34" charset="0"/>
                <a:cs typeface="Arial" panose="020B0604020202020204" pitchFamily="34" charset="0"/>
              </a:rPr>
              <a:t>BHYT NĂM 2008, 2014</a:t>
            </a:r>
            <a:endParaRPr lang="en-US" sz="2500" b="1">
              <a:solidFill>
                <a:srgbClr val="FF0000"/>
              </a:solidFill>
              <a:latin typeface="Arial" panose="020B0604020202020204" pitchFamily="34" charset="0"/>
              <a:cs typeface="Arial" panose="020B0604020202020204" pitchFamily="34" charset="0"/>
            </a:endParaRP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31648" y="1278340"/>
            <a:ext cx="3502152" cy="5413248"/>
          </a:xfrm>
          <a:prstGeom prst="rect">
            <a:avLst/>
          </a:prstGeom>
        </p:spPr>
      </p:pic>
    </p:spTree>
    <p:extLst>
      <p:ext uri="{BB962C8B-B14F-4D97-AF65-F5344CB8AC3E}">
        <p14:creationId xmlns:p14="http://schemas.microsoft.com/office/powerpoint/2010/main" val="2383121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CHƯƠNG V. TỔ </a:t>
            </a:r>
            <a:r>
              <a:rPr lang="en-US" sz="2600" b="1">
                <a:solidFill>
                  <a:srgbClr val="FF0000"/>
                </a:solidFill>
                <a:latin typeface="Arial" panose="020B0604020202020204" pitchFamily="34" charset="0"/>
                <a:cs typeface="Arial" panose="020B0604020202020204" pitchFamily="34" charset="0"/>
              </a:rPr>
              <a:t>CHỨC KHÁM BỆNH, CHỮA BỆNH CHO NGƯỜI THAM GIA </a:t>
            </a:r>
            <a:r>
              <a:rPr lang="en-US" sz="2600" b="1" smtClean="0">
                <a:solidFill>
                  <a:srgbClr val="FF0000"/>
                </a:solidFill>
                <a:latin typeface="Arial" panose="020B0604020202020204" pitchFamily="34" charset="0"/>
                <a:cs typeface="Arial" panose="020B0604020202020204" pitchFamily="34" charset="0"/>
              </a:rPr>
              <a:t>BHYT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26. Đăng ký khám bệnh, chữa bệnh bảo hiểm y tế</a:t>
            </a:r>
          </a:p>
          <a:p>
            <a:pPr indent="-457200" algn="just" eaLnBrk="1" hangingPunct="1">
              <a:lnSpc>
                <a:spcPct val="105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Người </a:t>
            </a:r>
            <a:r>
              <a:rPr lang="en-US" sz="2100" b="1" kern="0">
                <a:solidFill>
                  <a:srgbClr val="0000FF"/>
                </a:solidFill>
                <a:latin typeface="Arial" charset="0"/>
              </a:rPr>
              <a:t>tham gia bảo hiểm y tế có quyền </a:t>
            </a:r>
            <a:r>
              <a:rPr lang="en-US" sz="2100" b="1" kern="0">
                <a:solidFill>
                  <a:srgbClr val="FF0066"/>
                </a:solidFill>
                <a:latin typeface="Arial" charset="0"/>
              </a:rPr>
              <a:t>đăng ký khám bệnh, chữa bệnh bảo hiểm y tế ban đầu</a:t>
            </a:r>
            <a:r>
              <a:rPr lang="en-US" sz="2100" b="1" kern="0">
                <a:solidFill>
                  <a:srgbClr val="0000FF"/>
                </a:solidFill>
                <a:latin typeface="Arial" charset="0"/>
              </a:rPr>
              <a:t> tại cơ sở khám bệnh, chữa bệnh tuyến xã, tuyến huyện hoặc tương đương; trừ trường hợp được đăng ký tại cơ sở khám bệnh, chữa bệnh tuyến tỉnh hoặc tuyến trung ương theo quy định của Bộ trưởng Bộ Y </a:t>
            </a:r>
            <a:r>
              <a:rPr lang="en-US" sz="2100" b="1" kern="0" smtClean="0">
                <a:solidFill>
                  <a:srgbClr val="0000FF"/>
                </a:solidFill>
                <a:latin typeface="Arial" charset="0"/>
              </a:rPr>
              <a:t>tế.</a:t>
            </a:r>
          </a:p>
          <a:p>
            <a:pPr marL="577850" indent="0" algn="just" eaLnBrk="1" hangingPunct="1">
              <a:lnSpc>
                <a:spcPct val="105000"/>
              </a:lnSpc>
              <a:spcBef>
                <a:spcPts val="800"/>
              </a:spcBef>
              <a:spcAft>
                <a:spcPts val="0"/>
              </a:spcAft>
              <a:buClr>
                <a:srgbClr val="FF0000"/>
              </a:buClr>
              <a:buNone/>
              <a:defRPr/>
            </a:pPr>
            <a:r>
              <a:rPr lang="en-US" sz="2100" b="1" kern="0" smtClean="0">
                <a:solidFill>
                  <a:srgbClr val="0000FF"/>
                </a:solidFill>
                <a:latin typeface="Arial" charset="0"/>
              </a:rPr>
              <a:t>Trường </a:t>
            </a:r>
            <a:r>
              <a:rPr lang="en-US" sz="2100" b="1" kern="0">
                <a:solidFill>
                  <a:srgbClr val="0000FF"/>
                </a:solidFill>
                <a:latin typeface="Arial" charset="0"/>
              </a:rPr>
              <a:t>hợp người tham gia bảo hiểm y tế phải </a:t>
            </a:r>
            <a:r>
              <a:rPr lang="en-US" sz="2100" b="1" kern="0">
                <a:solidFill>
                  <a:srgbClr val="FF0066"/>
                </a:solidFill>
                <a:latin typeface="Arial" charset="0"/>
              </a:rPr>
              <a:t>làm việc lưu động hoặc đến tạm trú</a:t>
            </a:r>
            <a:r>
              <a:rPr lang="en-US" sz="2100" b="1" kern="0">
                <a:solidFill>
                  <a:srgbClr val="0000FF"/>
                </a:solidFill>
                <a:latin typeface="Arial" charset="0"/>
              </a:rPr>
              <a:t> tại địa phương khác thì được khám bệnh, chữa bệnh ban đầu tại cơ sở khám bệnh, chữa bệnh phù hợp với tuyến chuyên môn kỹ thuật và nơi người đó đang làm việc lưu động, tạm trú theo quy định của Bộ trưởng Bộ Y </a:t>
            </a:r>
            <a:r>
              <a:rPr lang="en-US" sz="2100" b="1" kern="0" smtClean="0">
                <a:solidFill>
                  <a:srgbClr val="0000FF"/>
                </a:solidFill>
                <a:latin typeface="Arial" charset="0"/>
              </a:rPr>
              <a:t>tế.</a:t>
            </a:r>
          </a:p>
          <a:p>
            <a:pPr indent="-457200" algn="just" eaLnBrk="1" hangingPunct="1">
              <a:lnSpc>
                <a:spcPct val="105000"/>
              </a:lnSpc>
              <a:spcBef>
                <a:spcPts val="800"/>
              </a:spcBef>
              <a:spcAft>
                <a:spcPts val="0"/>
              </a:spcAft>
              <a:buClr>
                <a:srgbClr val="FF0000"/>
              </a:buClr>
              <a:buFont typeface="+mj-lt"/>
              <a:buAutoNum type="arabicPeriod" startAt="2"/>
              <a:defRPr/>
            </a:pPr>
            <a:r>
              <a:rPr lang="en-US" sz="2100" b="1" kern="0" smtClean="0">
                <a:solidFill>
                  <a:srgbClr val="0000FF"/>
                </a:solidFill>
                <a:latin typeface="Arial" charset="0"/>
              </a:rPr>
              <a:t>Người </a:t>
            </a:r>
            <a:r>
              <a:rPr lang="en-US" sz="2100" b="1" kern="0">
                <a:solidFill>
                  <a:srgbClr val="0000FF"/>
                </a:solidFill>
                <a:latin typeface="Arial" charset="0"/>
              </a:rPr>
              <a:t>tham gia bảo hiểm y tế được </a:t>
            </a:r>
            <a:r>
              <a:rPr lang="en-US" sz="2100" b="1" kern="0">
                <a:solidFill>
                  <a:srgbClr val="FF0066"/>
                </a:solidFill>
                <a:latin typeface="Arial" charset="0"/>
              </a:rPr>
              <a:t>thay đổi cơ sở </a:t>
            </a:r>
            <a:r>
              <a:rPr lang="en-US" sz="2100" b="1" kern="0">
                <a:solidFill>
                  <a:srgbClr val="0000FF"/>
                </a:solidFill>
                <a:latin typeface="Arial" charset="0"/>
              </a:rPr>
              <a:t>đăng ký khám bệnh, chữa bệnh ban đầu </a:t>
            </a:r>
            <a:r>
              <a:rPr lang="en-US" sz="2100" b="1" kern="0">
                <a:solidFill>
                  <a:srgbClr val="FF0066"/>
                </a:solidFill>
                <a:latin typeface="Arial" charset="0"/>
              </a:rPr>
              <a:t>vào đầu mỗi </a:t>
            </a:r>
            <a:r>
              <a:rPr lang="en-US" sz="2100" b="1" kern="0" smtClean="0">
                <a:solidFill>
                  <a:srgbClr val="FF0066"/>
                </a:solidFill>
                <a:latin typeface="Arial" charset="0"/>
              </a:rPr>
              <a:t>quý</a:t>
            </a:r>
            <a:r>
              <a:rPr lang="en-US" sz="2100" b="1" kern="0" smtClean="0">
                <a:solidFill>
                  <a:srgbClr val="0000FF"/>
                </a:solidFill>
                <a:latin typeface="Arial" charset="0"/>
              </a:rPr>
              <a:t>.</a:t>
            </a:r>
          </a:p>
          <a:p>
            <a:pPr indent="-457200" algn="just" eaLnBrk="1" hangingPunct="1">
              <a:lnSpc>
                <a:spcPct val="105000"/>
              </a:lnSpc>
              <a:spcBef>
                <a:spcPts val="800"/>
              </a:spcBef>
              <a:spcAft>
                <a:spcPts val="0"/>
              </a:spcAft>
              <a:buClr>
                <a:srgbClr val="FF0000"/>
              </a:buClr>
              <a:buFont typeface="+mj-lt"/>
              <a:buAutoNum type="arabicPeriod" startAt="2"/>
              <a:defRPr/>
            </a:pPr>
            <a:r>
              <a:rPr lang="en-US" sz="2100" b="1" kern="0" smtClean="0">
                <a:solidFill>
                  <a:srgbClr val="0000FF"/>
                </a:solidFill>
                <a:latin typeface="Arial" charset="0"/>
              </a:rPr>
              <a:t>Tên </a:t>
            </a:r>
            <a:r>
              <a:rPr lang="en-US" sz="2100" b="1" kern="0">
                <a:solidFill>
                  <a:srgbClr val="0000FF"/>
                </a:solidFill>
                <a:latin typeface="Arial" charset="0"/>
              </a:rPr>
              <a:t>cơ sở khám bệnh, chữa bệnh bảo hiểm y tế ban đầu được ghi trong thẻ bảo hiểm y tế.</a:t>
            </a:r>
          </a:p>
          <a:p>
            <a:pPr indent="-457200" algn="just" eaLnBrk="1" hangingPunct="1">
              <a:lnSpc>
                <a:spcPct val="105000"/>
              </a:lnSpc>
              <a:spcBef>
                <a:spcPts val="800"/>
              </a:spcBef>
              <a:spcAft>
                <a:spcPts val="0"/>
              </a:spcAft>
              <a:buClr>
                <a:srgbClr val="FF0000"/>
              </a:buClr>
              <a:buFont typeface="+mj-lt"/>
              <a:buAutoNum type="arabicPeriod" startAt="2"/>
              <a:defRPr/>
            </a:pPr>
            <a:endParaRPr lang="en-US" sz="2100" b="1" kern="0">
              <a:solidFill>
                <a:srgbClr val="0000FF"/>
              </a:solidFill>
              <a:latin typeface="Arial" charset="0"/>
            </a:endParaRPr>
          </a:p>
        </p:txBody>
      </p:sp>
    </p:spTree>
    <p:extLst>
      <p:ext uri="{BB962C8B-B14F-4D97-AF65-F5344CB8AC3E}">
        <p14:creationId xmlns:p14="http://schemas.microsoft.com/office/powerpoint/2010/main" val="2760755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CHƯƠNG V. TỔ </a:t>
            </a:r>
            <a:r>
              <a:rPr lang="en-US" sz="2600" b="1">
                <a:solidFill>
                  <a:srgbClr val="FF0000"/>
                </a:solidFill>
                <a:latin typeface="Arial" panose="020B0604020202020204" pitchFamily="34" charset="0"/>
                <a:cs typeface="Arial" panose="020B0604020202020204" pitchFamily="34" charset="0"/>
              </a:rPr>
              <a:t>CHỨC KHÁM BỆNH, CHỮA BỆNH CHO NGƯỜI THAM GIA </a:t>
            </a:r>
            <a:r>
              <a:rPr lang="en-US" sz="2600" b="1" smtClean="0">
                <a:solidFill>
                  <a:srgbClr val="FF0000"/>
                </a:solidFill>
                <a:latin typeface="Arial" panose="020B0604020202020204" pitchFamily="34" charset="0"/>
                <a:cs typeface="Arial" panose="020B0604020202020204" pitchFamily="34" charset="0"/>
              </a:rPr>
              <a:t>BHYT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v"/>
              <a:defRPr/>
            </a:pPr>
            <a:r>
              <a:rPr lang="en-US" sz="2400" b="1" kern="0" smtClean="0">
                <a:solidFill>
                  <a:srgbClr val="FF0000"/>
                </a:solidFill>
                <a:latin typeface="Arial" charset="0"/>
              </a:rPr>
              <a:t>Điều </a:t>
            </a:r>
            <a:r>
              <a:rPr lang="en-US" sz="2400" b="1" kern="0">
                <a:solidFill>
                  <a:srgbClr val="FF0000"/>
                </a:solidFill>
                <a:latin typeface="Arial" charset="0"/>
              </a:rPr>
              <a:t>27. Chuyển tuyến điều trị</a:t>
            </a:r>
          </a:p>
          <a:p>
            <a:pPr marL="577850" indent="0" algn="just" eaLnBrk="1" hangingPunct="1">
              <a:lnSpc>
                <a:spcPct val="110000"/>
              </a:lnSpc>
              <a:spcBef>
                <a:spcPts val="1200"/>
              </a:spcBef>
              <a:spcAft>
                <a:spcPts val="0"/>
              </a:spcAft>
              <a:buClr>
                <a:srgbClr val="FF0000"/>
              </a:buClr>
              <a:buNone/>
              <a:defRPr/>
            </a:pPr>
            <a:r>
              <a:rPr lang="en-US" sz="2400" b="1" kern="0" smtClean="0">
                <a:solidFill>
                  <a:srgbClr val="0000FF"/>
                </a:solidFill>
                <a:latin typeface="Arial" charset="0"/>
              </a:rPr>
              <a:t>Trường </a:t>
            </a:r>
            <a:r>
              <a:rPr lang="en-US" sz="2400" b="1" kern="0">
                <a:solidFill>
                  <a:srgbClr val="0000FF"/>
                </a:solidFill>
                <a:latin typeface="Arial" charset="0"/>
              </a:rPr>
              <a:t>hợp vượt quá khả năng chuyên môn kỹ thuật thì cơ sở khám bệnh, chữa bệnh bảo hiểm y tế có trách nhiệm chuyển người bệnh kịp thời đến cơ sở khám bệnh, chữa bệnh bảo hiểm y tế khác theo quy định về chuyển tuyến chuyên môn kỹ </a:t>
            </a:r>
            <a:r>
              <a:rPr lang="en-US" sz="2400" b="1" kern="0" smtClean="0">
                <a:solidFill>
                  <a:srgbClr val="0000FF"/>
                </a:solidFill>
                <a:latin typeface="Arial" charset="0"/>
              </a:rPr>
              <a:t>thuật.</a:t>
            </a:r>
          </a:p>
          <a:p>
            <a:pPr indent="-457200" algn="just" eaLnBrk="1" hangingPunct="1">
              <a:lnSpc>
                <a:spcPct val="110000"/>
              </a:lnSpc>
              <a:spcBef>
                <a:spcPts val="1200"/>
              </a:spcBef>
              <a:spcAft>
                <a:spcPts val="0"/>
              </a:spcAft>
              <a:buClr>
                <a:srgbClr val="FF0000"/>
              </a:buClr>
              <a:buFont typeface="Wingdings" pitchFamily="2" charset="2"/>
              <a:buChar char="v"/>
              <a:defRPr/>
            </a:pPr>
            <a:r>
              <a:rPr lang="en-US" sz="2400" b="1" kern="0" smtClean="0">
                <a:solidFill>
                  <a:srgbClr val="FF0000"/>
                </a:solidFill>
                <a:latin typeface="Arial" charset="0"/>
              </a:rPr>
              <a:t>Điều </a:t>
            </a:r>
            <a:r>
              <a:rPr lang="en-US" sz="2400" b="1" kern="0">
                <a:solidFill>
                  <a:srgbClr val="FF0000"/>
                </a:solidFill>
                <a:latin typeface="Arial" charset="0"/>
              </a:rPr>
              <a:t>28. Thủ tục khám bệnh, chữa bệnh bảo hiểm y </a:t>
            </a:r>
            <a:r>
              <a:rPr lang="en-US" sz="2400" b="1" kern="0" smtClean="0">
                <a:solidFill>
                  <a:srgbClr val="FF0000"/>
                </a:solidFill>
                <a:latin typeface="Arial" charset="0"/>
              </a:rPr>
              <a:t>tế</a:t>
            </a:r>
          </a:p>
          <a:p>
            <a:pPr indent="-457200" algn="just" eaLnBrk="1" hangingPunct="1">
              <a:lnSpc>
                <a:spcPct val="110000"/>
              </a:lnSpc>
              <a:spcBef>
                <a:spcPts val="1200"/>
              </a:spcBef>
              <a:spcAft>
                <a:spcPts val="0"/>
              </a:spcAft>
              <a:buClr>
                <a:srgbClr val="FF0000"/>
              </a:buClr>
              <a:buFont typeface="Wingdings" pitchFamily="2" charset="2"/>
              <a:buChar char="v"/>
              <a:defRPr/>
            </a:pPr>
            <a:r>
              <a:rPr lang="en-US" sz="2400" b="1" kern="0" smtClean="0">
                <a:solidFill>
                  <a:srgbClr val="FF0000"/>
                </a:solidFill>
                <a:latin typeface="Arial" charset="0"/>
              </a:rPr>
              <a:t>Điều </a:t>
            </a:r>
            <a:r>
              <a:rPr lang="en-US" sz="2400" b="1" kern="0">
                <a:solidFill>
                  <a:srgbClr val="FF0000"/>
                </a:solidFill>
                <a:latin typeface="Arial" charset="0"/>
              </a:rPr>
              <a:t>29. Giám định bảo hiểm y </a:t>
            </a:r>
            <a:r>
              <a:rPr lang="en-US" sz="2400" b="1" kern="0" smtClean="0">
                <a:solidFill>
                  <a:srgbClr val="FF0000"/>
                </a:solidFill>
                <a:latin typeface="Arial" charset="0"/>
              </a:rPr>
              <a:t>tế</a:t>
            </a:r>
            <a:endParaRPr lang="en-US" sz="2400" b="1" kern="0">
              <a:solidFill>
                <a:srgbClr val="0000FF"/>
              </a:solidFill>
              <a:latin typeface="Arial" charset="0"/>
            </a:endParaRPr>
          </a:p>
        </p:txBody>
      </p:sp>
    </p:spTree>
    <p:extLst>
      <p:ext uri="{BB962C8B-B14F-4D97-AF65-F5344CB8AC3E}">
        <p14:creationId xmlns:p14="http://schemas.microsoft.com/office/powerpoint/2010/main" val="2223450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a:solidFill>
                  <a:srgbClr val="FF0000"/>
                </a:solidFill>
                <a:latin typeface="Arial" panose="020B0604020202020204" pitchFamily="34" charset="0"/>
                <a:cs typeface="Arial" panose="020B0604020202020204" pitchFamily="34" charset="0"/>
              </a:rPr>
              <a:t>CHƯƠNG </a:t>
            </a:r>
            <a:r>
              <a:rPr lang="en-US" sz="2600" b="1" smtClean="0">
                <a:solidFill>
                  <a:srgbClr val="FF0000"/>
                </a:solidFill>
                <a:latin typeface="Arial" panose="020B0604020202020204" pitchFamily="34" charset="0"/>
                <a:cs typeface="Arial" panose="020B0604020202020204" pitchFamily="34" charset="0"/>
              </a:rPr>
              <a:t>VII. QUỸ </a:t>
            </a:r>
            <a:r>
              <a:rPr lang="en-US" sz="2600" b="1">
                <a:solidFill>
                  <a:srgbClr val="FF0000"/>
                </a:solidFill>
                <a:latin typeface="Arial" panose="020B0604020202020204" pitchFamily="34" charset="0"/>
                <a:cs typeface="Arial" panose="020B0604020202020204" pitchFamily="34" charset="0"/>
              </a:rPr>
              <a:t>BẢO HIỂM Y TẾ</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v"/>
              <a:defRPr/>
            </a:pPr>
            <a:r>
              <a:rPr lang="en-US" sz="2200" b="1" kern="0" smtClean="0">
                <a:solidFill>
                  <a:srgbClr val="FF0000"/>
                </a:solidFill>
                <a:latin typeface="Arial" charset="0"/>
              </a:rPr>
              <a:t>Điều </a:t>
            </a:r>
            <a:r>
              <a:rPr lang="en-US" sz="2200" b="1" kern="0">
                <a:solidFill>
                  <a:srgbClr val="FF0000"/>
                </a:solidFill>
                <a:latin typeface="Arial" charset="0"/>
              </a:rPr>
              <a:t>35. Phân bổ và sử dụng quỹ bảo hiểm y tế</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Quỹ </a:t>
            </a:r>
            <a:r>
              <a:rPr lang="en-US" sz="2200" b="1" kern="0">
                <a:solidFill>
                  <a:srgbClr val="0000FF"/>
                </a:solidFill>
                <a:latin typeface="Arial" charset="0"/>
              </a:rPr>
              <a:t>bảo hiểm y tế được phân bổ và sử dụng như </a:t>
            </a:r>
            <a:r>
              <a:rPr lang="en-US" sz="2200" b="1" kern="0" smtClean="0">
                <a:solidFill>
                  <a:srgbClr val="0000FF"/>
                </a:solidFill>
                <a:latin typeface="Arial" charset="0"/>
              </a:rPr>
              <a:t>sau:</a:t>
            </a:r>
          </a:p>
          <a:p>
            <a:pPr indent="-457200" algn="just" eaLnBrk="1" hangingPunct="1">
              <a:lnSpc>
                <a:spcPct val="110000"/>
              </a:lnSpc>
              <a:spcBef>
                <a:spcPts val="1200"/>
              </a:spcBef>
              <a:spcAft>
                <a:spcPts val="0"/>
              </a:spcAft>
              <a:buClr>
                <a:srgbClr val="FF0000"/>
              </a:buClr>
              <a:buFont typeface="+mj-lt"/>
              <a:buAutoNum type="alphaLcParenR"/>
              <a:defRPr/>
            </a:pPr>
            <a:r>
              <a:rPr lang="en-US" sz="2200" b="1" kern="0" smtClean="0">
                <a:solidFill>
                  <a:srgbClr val="FF0066"/>
                </a:solidFill>
                <a:latin typeface="Arial" charset="0"/>
              </a:rPr>
              <a:t>90</a:t>
            </a:r>
            <a:r>
              <a:rPr lang="en-US" sz="2200" b="1" kern="0">
                <a:solidFill>
                  <a:srgbClr val="FF0066"/>
                </a:solidFill>
                <a:latin typeface="Arial" charset="0"/>
              </a:rPr>
              <a:t>%</a:t>
            </a:r>
            <a:r>
              <a:rPr lang="en-US" sz="2200" b="1" kern="0">
                <a:solidFill>
                  <a:srgbClr val="0000FF"/>
                </a:solidFill>
                <a:latin typeface="Arial" charset="0"/>
              </a:rPr>
              <a:t> số tiền đóng </a:t>
            </a:r>
            <a:r>
              <a:rPr lang="en-US" sz="2200" b="1" kern="0" smtClean="0">
                <a:solidFill>
                  <a:srgbClr val="0000FF"/>
                </a:solidFill>
                <a:latin typeface="Arial" charset="0"/>
              </a:rPr>
              <a:t>BHYT </a:t>
            </a:r>
            <a:r>
              <a:rPr lang="en-US" sz="2200" b="1" kern="0">
                <a:solidFill>
                  <a:srgbClr val="0000FF"/>
                </a:solidFill>
                <a:latin typeface="Arial" charset="0"/>
              </a:rPr>
              <a:t>dành cho khám bệnh, chữa </a:t>
            </a:r>
            <a:r>
              <a:rPr lang="en-US" sz="2200" b="1" kern="0" smtClean="0">
                <a:solidFill>
                  <a:srgbClr val="0000FF"/>
                </a:solidFill>
                <a:latin typeface="Arial" charset="0"/>
              </a:rPr>
              <a:t>bệnh;</a:t>
            </a:r>
          </a:p>
          <a:p>
            <a:pPr indent="-457200" algn="just" eaLnBrk="1" hangingPunct="1">
              <a:lnSpc>
                <a:spcPct val="110000"/>
              </a:lnSpc>
              <a:spcBef>
                <a:spcPts val="1200"/>
              </a:spcBef>
              <a:spcAft>
                <a:spcPts val="0"/>
              </a:spcAft>
              <a:buClr>
                <a:srgbClr val="FF0000"/>
              </a:buClr>
              <a:buFont typeface="+mj-lt"/>
              <a:buAutoNum type="alphaLcParenR"/>
              <a:defRPr/>
            </a:pPr>
            <a:r>
              <a:rPr lang="en-US" sz="2200" b="1" kern="0" smtClean="0">
                <a:solidFill>
                  <a:srgbClr val="FF0066"/>
                </a:solidFill>
                <a:latin typeface="Arial" charset="0"/>
              </a:rPr>
              <a:t>10</a:t>
            </a:r>
            <a:r>
              <a:rPr lang="en-US" sz="2200" b="1" kern="0">
                <a:solidFill>
                  <a:srgbClr val="FF0066"/>
                </a:solidFill>
                <a:latin typeface="Arial" charset="0"/>
              </a:rPr>
              <a:t>%</a:t>
            </a:r>
            <a:r>
              <a:rPr lang="en-US" sz="2200" b="1" kern="0">
                <a:solidFill>
                  <a:srgbClr val="0000FF"/>
                </a:solidFill>
                <a:latin typeface="Arial" charset="0"/>
              </a:rPr>
              <a:t> số tiền đóng </a:t>
            </a:r>
            <a:r>
              <a:rPr lang="en-US" sz="2200" b="1" kern="0" smtClean="0">
                <a:solidFill>
                  <a:srgbClr val="0000FF"/>
                </a:solidFill>
                <a:latin typeface="Arial" charset="0"/>
              </a:rPr>
              <a:t>BHYT </a:t>
            </a:r>
            <a:r>
              <a:rPr lang="en-US" sz="2200" b="1" kern="0">
                <a:solidFill>
                  <a:srgbClr val="0000FF"/>
                </a:solidFill>
                <a:latin typeface="Arial" charset="0"/>
              </a:rPr>
              <a:t>dành cho quỹ dự phòng, chi phí quản lý quỹ </a:t>
            </a:r>
            <a:r>
              <a:rPr lang="en-US" sz="2200" b="1" kern="0" smtClean="0">
                <a:solidFill>
                  <a:srgbClr val="0000FF"/>
                </a:solidFill>
                <a:latin typeface="Arial" charset="0"/>
              </a:rPr>
              <a:t>BHYT, </a:t>
            </a:r>
            <a:r>
              <a:rPr lang="en-US" sz="2200" b="1" kern="0">
                <a:solidFill>
                  <a:srgbClr val="0000FF"/>
                </a:solidFill>
                <a:latin typeface="Arial" charset="0"/>
              </a:rPr>
              <a:t>trong đó dành tối thiểu 5% số tiền đóng </a:t>
            </a:r>
            <a:r>
              <a:rPr lang="en-US" sz="2200" b="1" kern="0" smtClean="0">
                <a:solidFill>
                  <a:srgbClr val="0000FF"/>
                </a:solidFill>
                <a:latin typeface="Arial" charset="0"/>
              </a:rPr>
              <a:t>BHYT </a:t>
            </a:r>
            <a:r>
              <a:rPr lang="en-US" sz="2200" b="1" kern="0">
                <a:solidFill>
                  <a:srgbClr val="0000FF"/>
                </a:solidFill>
                <a:latin typeface="Arial" charset="0"/>
              </a:rPr>
              <a:t>cho quỹ dự </a:t>
            </a:r>
            <a:r>
              <a:rPr lang="en-US" sz="2200" b="1" kern="0" smtClean="0">
                <a:solidFill>
                  <a:srgbClr val="0000FF"/>
                </a:solidFill>
                <a:latin typeface="Arial" charset="0"/>
              </a:rPr>
              <a:t>phòng.</a:t>
            </a:r>
          </a:p>
          <a:p>
            <a:pPr indent="-457200" algn="just" eaLnBrk="1" hangingPunct="1">
              <a:lnSpc>
                <a:spcPct val="110000"/>
              </a:lnSpc>
              <a:spcBef>
                <a:spcPts val="1200"/>
              </a:spcBef>
              <a:spcAft>
                <a:spcPts val="0"/>
              </a:spcAft>
              <a:buClr>
                <a:srgbClr val="FF0000"/>
              </a:buClr>
              <a:buFont typeface="+mj-lt"/>
              <a:buAutoNum type="arabicPeriod" startAt="2"/>
              <a:defRPr/>
            </a:pPr>
            <a:r>
              <a:rPr lang="en-US" sz="2200" b="1" kern="0" smtClean="0">
                <a:solidFill>
                  <a:srgbClr val="0000FF"/>
                </a:solidFill>
                <a:latin typeface="Arial" charset="0"/>
              </a:rPr>
              <a:t>Số </a:t>
            </a:r>
            <a:r>
              <a:rPr lang="en-US" sz="2200" b="1" kern="0">
                <a:solidFill>
                  <a:srgbClr val="0000FF"/>
                </a:solidFill>
                <a:latin typeface="Arial" charset="0"/>
              </a:rPr>
              <a:t>tiền tạm thời nhàn rỗi của quỹ </a:t>
            </a:r>
            <a:r>
              <a:rPr lang="en-US" sz="2200" b="1" kern="0" smtClean="0">
                <a:solidFill>
                  <a:srgbClr val="0000FF"/>
                </a:solidFill>
                <a:latin typeface="Arial" charset="0"/>
              </a:rPr>
              <a:t>BHYT </a:t>
            </a:r>
            <a:r>
              <a:rPr lang="en-US" sz="2200" b="1" kern="0">
                <a:solidFill>
                  <a:srgbClr val="0000FF"/>
                </a:solidFill>
                <a:latin typeface="Arial" charset="0"/>
              </a:rPr>
              <a:t>được sử dụng để đầu tư theo các hình thức quy định của </a:t>
            </a:r>
            <a:r>
              <a:rPr lang="en-US" sz="2200" b="1" kern="0">
                <a:solidFill>
                  <a:srgbClr val="FF0066"/>
                </a:solidFill>
                <a:latin typeface="Arial" charset="0"/>
              </a:rPr>
              <a:t>Luật bảo hiểm xã hội</a:t>
            </a:r>
            <a:r>
              <a:rPr lang="en-US" sz="2200" b="1" kern="0">
                <a:solidFill>
                  <a:srgbClr val="0000FF"/>
                </a:solidFill>
                <a:latin typeface="Arial" charset="0"/>
              </a:rPr>
              <a:t>. Hội đồng quản lý bảo hiểm xã hội Việt Nam quyết định và chịu trách nhiệm trước Chính phủ về hình thức và cơ cấu đầu tư của quỹ bảo hiểm y tế trên cơ sở đề nghị của Bảo hiểm xã hội Việt Nam</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3979441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35. Phân bổ và sử dụng quỹ bảo hiểm y tế</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3"/>
              <a:defRPr/>
            </a:pPr>
            <a:r>
              <a:rPr lang="en-US" sz="2200" b="1" kern="0" smtClean="0">
                <a:solidFill>
                  <a:srgbClr val="0000FF"/>
                </a:solidFill>
                <a:latin typeface="Arial" charset="0"/>
              </a:rPr>
              <a:t>Trường </a:t>
            </a:r>
            <a:r>
              <a:rPr lang="en-US" sz="2200" b="1" kern="0">
                <a:solidFill>
                  <a:srgbClr val="0000FF"/>
                </a:solidFill>
                <a:latin typeface="Arial" charset="0"/>
              </a:rPr>
              <a:t>hợp tỉnh, </a:t>
            </a:r>
            <a:r>
              <a:rPr lang="en-US" sz="2200" b="1" kern="0" smtClean="0">
                <a:solidFill>
                  <a:srgbClr val="0000FF"/>
                </a:solidFill>
                <a:latin typeface="Arial" charset="0"/>
              </a:rPr>
              <a:t>TP trực </a:t>
            </a:r>
            <a:r>
              <a:rPr lang="en-US" sz="2200" b="1" kern="0">
                <a:solidFill>
                  <a:srgbClr val="0000FF"/>
                </a:solidFill>
                <a:latin typeface="Arial" charset="0"/>
              </a:rPr>
              <a:t>thuộc </a:t>
            </a:r>
            <a:r>
              <a:rPr lang="en-US" sz="2200" b="1" kern="0" smtClean="0">
                <a:solidFill>
                  <a:srgbClr val="0000FF"/>
                </a:solidFill>
                <a:latin typeface="Arial" charset="0"/>
              </a:rPr>
              <a:t>TW </a:t>
            </a:r>
            <a:r>
              <a:rPr lang="en-US" sz="2200" b="1" kern="0">
                <a:solidFill>
                  <a:srgbClr val="0000FF"/>
                </a:solidFill>
                <a:latin typeface="Arial" charset="0"/>
              </a:rPr>
              <a:t>có số thu </a:t>
            </a:r>
            <a:r>
              <a:rPr lang="en-US" sz="2200" b="1" kern="0" smtClean="0">
                <a:solidFill>
                  <a:srgbClr val="0000FF"/>
                </a:solidFill>
                <a:latin typeface="Arial" charset="0"/>
              </a:rPr>
              <a:t>BHYT dành </a:t>
            </a:r>
            <a:r>
              <a:rPr lang="en-US" sz="2200" b="1" kern="0">
                <a:solidFill>
                  <a:srgbClr val="0000FF"/>
                </a:solidFill>
                <a:latin typeface="Arial" charset="0"/>
              </a:rPr>
              <a:t>cho khám bệnh, chữa bệnh </a:t>
            </a:r>
            <a:r>
              <a:rPr lang="en-US" sz="2200" b="1" kern="0">
                <a:solidFill>
                  <a:srgbClr val="FF0066"/>
                </a:solidFill>
                <a:latin typeface="Arial" charset="0"/>
              </a:rPr>
              <a:t>lớn hơn</a:t>
            </a:r>
            <a:r>
              <a:rPr lang="en-US" sz="2200" b="1" kern="0">
                <a:solidFill>
                  <a:srgbClr val="0000FF"/>
                </a:solidFill>
                <a:latin typeface="Arial" charset="0"/>
              </a:rPr>
              <a:t> số chi khám bệnh, chữa bệnh trong năm, sau khi được </a:t>
            </a:r>
            <a:r>
              <a:rPr lang="en-US" sz="2200" b="1" kern="0" smtClean="0">
                <a:solidFill>
                  <a:srgbClr val="0000FF"/>
                </a:solidFill>
                <a:latin typeface="Arial" charset="0"/>
              </a:rPr>
              <a:t>BHXH </a:t>
            </a:r>
            <a:r>
              <a:rPr lang="en-US" sz="2200" b="1" kern="0">
                <a:solidFill>
                  <a:srgbClr val="0000FF"/>
                </a:solidFill>
                <a:latin typeface="Arial" charset="0"/>
              </a:rPr>
              <a:t>Việt Nam thẩm định quyết toán thì phần kinh phí chưa sử dụng hết được phân bổ theo lộ trình như </a:t>
            </a:r>
            <a:r>
              <a:rPr lang="en-US" sz="2200" b="1" kern="0" smtClean="0">
                <a:solidFill>
                  <a:srgbClr val="0000FF"/>
                </a:solidFill>
                <a:latin typeface="Arial" charset="0"/>
              </a:rPr>
              <a:t>sau:</a:t>
            </a:r>
          </a:p>
          <a:p>
            <a:pPr indent="-457200" algn="just" eaLnBrk="1" hangingPunct="1">
              <a:lnSpc>
                <a:spcPct val="110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Từ </a:t>
            </a:r>
            <a:r>
              <a:rPr lang="en-US" sz="2200" b="1" kern="0">
                <a:solidFill>
                  <a:srgbClr val="0000FF"/>
                </a:solidFill>
                <a:latin typeface="Arial" charset="0"/>
              </a:rPr>
              <a:t>ngày Luật này có hiệu lực đến hết ngày </a:t>
            </a:r>
            <a:r>
              <a:rPr lang="en-US" sz="2200" b="1" kern="0" smtClean="0">
                <a:solidFill>
                  <a:srgbClr val="0000FF"/>
                </a:solidFill>
                <a:latin typeface="Arial" charset="0"/>
              </a:rPr>
              <a:t>31-12-2020 </a:t>
            </a:r>
            <a:r>
              <a:rPr lang="en-US" sz="2200" b="1" kern="0">
                <a:solidFill>
                  <a:srgbClr val="0000FF"/>
                </a:solidFill>
                <a:latin typeface="Arial" charset="0"/>
              </a:rPr>
              <a:t>thì </a:t>
            </a:r>
            <a:r>
              <a:rPr lang="en-US" sz="2200" b="1" kern="0">
                <a:solidFill>
                  <a:srgbClr val="FF0066"/>
                </a:solidFill>
                <a:latin typeface="Arial" charset="0"/>
              </a:rPr>
              <a:t>80% chuyển về quỹ dự phòng</a:t>
            </a:r>
            <a:r>
              <a:rPr lang="en-US" sz="2200" b="1" kern="0">
                <a:solidFill>
                  <a:srgbClr val="0000FF"/>
                </a:solidFill>
                <a:latin typeface="Arial" charset="0"/>
              </a:rPr>
              <a:t>, </a:t>
            </a:r>
            <a:r>
              <a:rPr lang="en-US" sz="2200" b="1" kern="0">
                <a:solidFill>
                  <a:srgbClr val="FF0066"/>
                </a:solidFill>
                <a:latin typeface="Arial" charset="0"/>
              </a:rPr>
              <a:t>20% chuyển về địa phương </a:t>
            </a:r>
            <a:r>
              <a:rPr lang="en-US" sz="2200" b="1" kern="0">
                <a:solidFill>
                  <a:srgbClr val="0000FF"/>
                </a:solidFill>
                <a:latin typeface="Arial" charset="0"/>
              </a:rPr>
              <a:t>để sử dụng theo thứ tự ưu tiên sau </a:t>
            </a:r>
            <a:r>
              <a:rPr lang="en-US" sz="2200" b="1" kern="0" smtClean="0">
                <a:solidFill>
                  <a:srgbClr val="0000FF"/>
                </a:solidFill>
                <a:latin typeface="Arial" charset="0"/>
              </a:rPr>
              <a:t>đây:</a:t>
            </a:r>
          </a:p>
          <a:p>
            <a:pPr marL="577850" indent="0" algn="just" eaLnBrk="1" hangingPunct="1">
              <a:lnSpc>
                <a:spcPct val="110000"/>
              </a:lnSpc>
              <a:spcBef>
                <a:spcPts val="1200"/>
              </a:spcBef>
              <a:spcAft>
                <a:spcPts val="0"/>
              </a:spcAft>
              <a:buClr>
                <a:srgbClr val="FF0000"/>
              </a:buClr>
              <a:buNone/>
              <a:defRPr/>
            </a:pPr>
            <a:r>
              <a:rPr lang="en-US" sz="2200" b="1" kern="0" smtClean="0">
                <a:solidFill>
                  <a:srgbClr val="0000FF"/>
                </a:solidFill>
                <a:latin typeface="Arial" charset="0"/>
              </a:rPr>
              <a:t>Hỗ </a:t>
            </a:r>
            <a:r>
              <a:rPr lang="en-US" sz="2200" b="1" kern="0">
                <a:solidFill>
                  <a:srgbClr val="0000FF"/>
                </a:solidFill>
                <a:latin typeface="Arial" charset="0"/>
              </a:rPr>
              <a:t>trợ quỹ khám bệnh, chữa bệnh cho người nghèo; hỗ trợ mức đóng </a:t>
            </a:r>
            <a:r>
              <a:rPr lang="en-US" sz="2200" b="1" kern="0" smtClean="0">
                <a:solidFill>
                  <a:srgbClr val="0000FF"/>
                </a:solidFill>
                <a:latin typeface="Arial" charset="0"/>
              </a:rPr>
              <a:t>BHYT cho </a:t>
            </a:r>
            <a:r>
              <a:rPr lang="en-US" sz="2200" b="1" kern="0">
                <a:solidFill>
                  <a:srgbClr val="0000FF"/>
                </a:solidFill>
                <a:latin typeface="Arial" charset="0"/>
              </a:rPr>
              <a:t>một số nhóm đối tượng phù hợp với điều kiện </a:t>
            </a:r>
            <a:r>
              <a:rPr lang="en-US" sz="2200" b="1" kern="0" smtClean="0">
                <a:solidFill>
                  <a:srgbClr val="0000FF"/>
                </a:solidFill>
                <a:latin typeface="Arial" charset="0"/>
              </a:rPr>
              <a:t>KT-XH của </a:t>
            </a:r>
            <a:r>
              <a:rPr lang="en-US" sz="2200" b="1" kern="0">
                <a:solidFill>
                  <a:srgbClr val="0000FF"/>
                </a:solidFill>
                <a:latin typeface="Arial" charset="0"/>
              </a:rPr>
              <a:t>địa phương; mua trang thiết bị y tế phù hợp với năng lực, trình độ của cán bộ y tế; mua phương tiện vận chuyển người bệnh ở tuyến </a:t>
            </a:r>
            <a:r>
              <a:rPr lang="en-US" sz="2200" b="1" kern="0" smtClean="0">
                <a:solidFill>
                  <a:srgbClr val="0000FF"/>
                </a:solidFill>
                <a:latin typeface="Arial" charset="0"/>
              </a:rPr>
              <a:t>huyện.</a:t>
            </a:r>
            <a:endParaRPr lang="en-US" sz="2200" b="1" kern="0">
              <a:solidFill>
                <a:srgbClr val="0000FF"/>
              </a:solidFill>
              <a:latin typeface="Arial" charset="0"/>
            </a:endParaRPr>
          </a:p>
        </p:txBody>
      </p:sp>
    </p:spTree>
    <p:extLst>
      <p:ext uri="{BB962C8B-B14F-4D97-AF65-F5344CB8AC3E}">
        <p14:creationId xmlns:p14="http://schemas.microsoft.com/office/powerpoint/2010/main" val="42540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35. Phân bổ và sử dụng quỹ bảo hiểm y tế</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7850" indent="0" algn="just" eaLnBrk="1" hangingPunct="1">
              <a:lnSpc>
                <a:spcPct val="106000"/>
              </a:lnSpc>
              <a:spcBef>
                <a:spcPts val="800"/>
              </a:spcBef>
              <a:spcAft>
                <a:spcPts val="0"/>
              </a:spcAft>
              <a:buClr>
                <a:srgbClr val="FF0000"/>
              </a:buClr>
              <a:buNone/>
              <a:defRPr/>
            </a:pPr>
            <a:r>
              <a:rPr lang="en-US" sz="2200" b="1" kern="0" smtClean="0">
                <a:solidFill>
                  <a:srgbClr val="0000FF"/>
                </a:solidFill>
                <a:latin typeface="Arial" charset="0"/>
              </a:rPr>
              <a:t>Trong </a:t>
            </a:r>
            <a:r>
              <a:rPr lang="en-US" sz="2200" b="1" kern="0">
                <a:solidFill>
                  <a:srgbClr val="0000FF"/>
                </a:solidFill>
                <a:latin typeface="Arial" charset="0"/>
              </a:rPr>
              <a:t>thời hạn 1 tháng, kể từ ngày </a:t>
            </a:r>
            <a:r>
              <a:rPr lang="en-US" sz="2200" b="1" kern="0" smtClean="0">
                <a:solidFill>
                  <a:srgbClr val="0000FF"/>
                </a:solidFill>
                <a:latin typeface="Arial" charset="0"/>
              </a:rPr>
              <a:t>BHXH Việt </a:t>
            </a:r>
            <a:r>
              <a:rPr lang="en-US" sz="2200" b="1" kern="0">
                <a:solidFill>
                  <a:srgbClr val="0000FF"/>
                </a:solidFill>
                <a:latin typeface="Arial" charset="0"/>
              </a:rPr>
              <a:t>Nam thẩm định quyết toán, </a:t>
            </a:r>
            <a:r>
              <a:rPr lang="en-US" sz="2200" b="1" kern="0" smtClean="0">
                <a:solidFill>
                  <a:srgbClr val="0000FF"/>
                </a:solidFill>
                <a:latin typeface="Arial" charset="0"/>
              </a:rPr>
              <a:t>BHXH Việt </a:t>
            </a:r>
            <a:r>
              <a:rPr lang="en-US" sz="2200" b="1" kern="0">
                <a:solidFill>
                  <a:srgbClr val="0000FF"/>
                </a:solidFill>
                <a:latin typeface="Arial" charset="0"/>
              </a:rPr>
              <a:t>Nam phải chuyển 20% phần kinh phí chưa sử dụng hết về cho địa </a:t>
            </a:r>
            <a:r>
              <a:rPr lang="en-US" sz="2200" b="1" kern="0" smtClean="0">
                <a:solidFill>
                  <a:srgbClr val="0000FF"/>
                </a:solidFill>
                <a:latin typeface="Arial" charset="0"/>
              </a:rPr>
              <a:t>phương.</a:t>
            </a:r>
          </a:p>
          <a:p>
            <a:pPr marL="577850" indent="0" algn="just" eaLnBrk="1" hangingPunct="1">
              <a:lnSpc>
                <a:spcPct val="106000"/>
              </a:lnSpc>
              <a:spcBef>
                <a:spcPts val="800"/>
              </a:spcBef>
              <a:spcAft>
                <a:spcPts val="0"/>
              </a:spcAft>
              <a:buClr>
                <a:srgbClr val="FF0000"/>
              </a:buClr>
              <a:buNone/>
              <a:defRPr/>
            </a:pPr>
            <a:r>
              <a:rPr lang="en-US" sz="2200" b="1" kern="0" smtClean="0">
                <a:solidFill>
                  <a:srgbClr val="0000FF"/>
                </a:solidFill>
                <a:latin typeface="Arial" charset="0"/>
              </a:rPr>
              <a:t>Trong </a:t>
            </a:r>
            <a:r>
              <a:rPr lang="en-US" sz="2200" b="1" kern="0">
                <a:solidFill>
                  <a:srgbClr val="0000FF"/>
                </a:solidFill>
                <a:latin typeface="Arial" charset="0"/>
              </a:rPr>
              <a:t>thời hạn 12 tháng, kể từ ngày </a:t>
            </a:r>
            <a:r>
              <a:rPr lang="en-US" sz="2200" b="1" kern="0" smtClean="0">
                <a:solidFill>
                  <a:srgbClr val="0000FF"/>
                </a:solidFill>
                <a:latin typeface="Arial" charset="0"/>
              </a:rPr>
              <a:t>BHXH Việt </a:t>
            </a:r>
            <a:r>
              <a:rPr lang="en-US" sz="2200" b="1" kern="0">
                <a:solidFill>
                  <a:srgbClr val="0000FF"/>
                </a:solidFill>
                <a:latin typeface="Arial" charset="0"/>
              </a:rPr>
              <a:t>Nam thẩm định quyết toán, phần kinh phí chưa sử dụng hết được chuyển về quỹ dự </a:t>
            </a:r>
            <a:r>
              <a:rPr lang="en-US" sz="2200" b="1" kern="0" smtClean="0">
                <a:solidFill>
                  <a:srgbClr val="0000FF"/>
                </a:solidFill>
                <a:latin typeface="Arial" charset="0"/>
              </a:rPr>
              <a:t>phòng;</a:t>
            </a:r>
          </a:p>
          <a:p>
            <a:pPr indent="-457200" algn="just" eaLnBrk="1" hangingPunct="1">
              <a:lnSpc>
                <a:spcPct val="106000"/>
              </a:lnSpc>
              <a:spcBef>
                <a:spcPts val="800"/>
              </a:spcBef>
              <a:spcAft>
                <a:spcPts val="0"/>
              </a:spcAft>
              <a:buClr>
                <a:srgbClr val="FF0000"/>
              </a:buClr>
              <a:buFont typeface="+mj-lt"/>
              <a:buAutoNum type="alphaLcParenR" startAt="2"/>
              <a:defRPr/>
            </a:pPr>
            <a:r>
              <a:rPr lang="en-US" sz="2200" b="1" kern="0" smtClean="0">
                <a:solidFill>
                  <a:srgbClr val="0000FF"/>
                </a:solidFill>
                <a:latin typeface="Arial" charset="0"/>
              </a:rPr>
              <a:t>Từ </a:t>
            </a:r>
            <a:r>
              <a:rPr lang="en-US" sz="2200" b="1" kern="0">
                <a:solidFill>
                  <a:srgbClr val="0000FF"/>
                </a:solidFill>
                <a:latin typeface="Arial" charset="0"/>
              </a:rPr>
              <a:t>ngày </a:t>
            </a:r>
            <a:r>
              <a:rPr lang="en-US" sz="2200" b="1" kern="0" smtClean="0">
                <a:solidFill>
                  <a:srgbClr val="0000FF"/>
                </a:solidFill>
                <a:latin typeface="Arial" charset="0"/>
              </a:rPr>
              <a:t>01-01-2021</a:t>
            </a:r>
            <a:r>
              <a:rPr lang="en-US" sz="2200" b="1" kern="0">
                <a:solidFill>
                  <a:srgbClr val="0000FF"/>
                </a:solidFill>
                <a:latin typeface="Arial" charset="0"/>
              </a:rPr>
              <a:t>, phần kinh phí chưa sử dụng hết được hạch toán toàn bộ vào quỹ dự phòng để điều tiết </a:t>
            </a:r>
            <a:r>
              <a:rPr lang="en-US" sz="2200" b="1" kern="0" smtClean="0">
                <a:solidFill>
                  <a:srgbClr val="0000FF"/>
                </a:solidFill>
                <a:latin typeface="Arial" charset="0"/>
              </a:rPr>
              <a:t>chung.</a:t>
            </a:r>
          </a:p>
          <a:p>
            <a:pPr indent="-457200" algn="just" eaLnBrk="1" hangingPunct="1">
              <a:lnSpc>
                <a:spcPct val="106000"/>
              </a:lnSpc>
              <a:spcBef>
                <a:spcPts val="800"/>
              </a:spcBef>
              <a:spcAft>
                <a:spcPts val="0"/>
              </a:spcAft>
              <a:buClr>
                <a:srgbClr val="FF0000"/>
              </a:buClr>
              <a:buFont typeface="+mj-lt"/>
              <a:buAutoNum type="arabicPeriod" startAt="4"/>
              <a:defRPr/>
            </a:pPr>
            <a:r>
              <a:rPr lang="en-US" sz="2200" b="1" kern="0" smtClean="0">
                <a:solidFill>
                  <a:srgbClr val="0000FF"/>
                </a:solidFill>
                <a:latin typeface="Arial" charset="0"/>
              </a:rPr>
              <a:t>Trường </a:t>
            </a:r>
            <a:r>
              <a:rPr lang="en-US" sz="2200" b="1" kern="0">
                <a:solidFill>
                  <a:srgbClr val="0000FF"/>
                </a:solidFill>
                <a:latin typeface="Arial" charset="0"/>
              </a:rPr>
              <a:t>hợp tỉnh, </a:t>
            </a:r>
            <a:r>
              <a:rPr lang="en-US" sz="2200" b="1" kern="0" smtClean="0">
                <a:solidFill>
                  <a:srgbClr val="0000FF"/>
                </a:solidFill>
                <a:latin typeface="Arial" charset="0"/>
              </a:rPr>
              <a:t>TP trực </a:t>
            </a:r>
            <a:r>
              <a:rPr lang="en-US" sz="2200" b="1" kern="0">
                <a:solidFill>
                  <a:srgbClr val="0000FF"/>
                </a:solidFill>
                <a:latin typeface="Arial" charset="0"/>
              </a:rPr>
              <a:t>thuộc </a:t>
            </a:r>
            <a:r>
              <a:rPr lang="en-US" sz="2200" b="1" kern="0" smtClean="0">
                <a:solidFill>
                  <a:srgbClr val="0000FF"/>
                </a:solidFill>
                <a:latin typeface="Arial" charset="0"/>
              </a:rPr>
              <a:t>TW có </a:t>
            </a:r>
            <a:r>
              <a:rPr lang="en-US" sz="2200" b="1" kern="0">
                <a:solidFill>
                  <a:srgbClr val="0000FF"/>
                </a:solidFill>
                <a:latin typeface="Arial" charset="0"/>
              </a:rPr>
              <a:t>số thu </a:t>
            </a:r>
            <a:r>
              <a:rPr lang="en-US" sz="2200" b="1" kern="0" smtClean="0">
                <a:solidFill>
                  <a:srgbClr val="0000FF"/>
                </a:solidFill>
                <a:latin typeface="Arial" charset="0"/>
              </a:rPr>
              <a:t>BHYT dành </a:t>
            </a:r>
            <a:r>
              <a:rPr lang="en-US" sz="2200" b="1" kern="0">
                <a:solidFill>
                  <a:srgbClr val="0000FF"/>
                </a:solidFill>
                <a:latin typeface="Arial" charset="0"/>
              </a:rPr>
              <a:t>cho khám bệnh, chữa bệnh </a:t>
            </a:r>
            <a:r>
              <a:rPr lang="en-US" sz="2200" b="1" kern="0">
                <a:solidFill>
                  <a:srgbClr val="FF0066"/>
                </a:solidFill>
                <a:latin typeface="Arial" charset="0"/>
              </a:rPr>
              <a:t>nhỏ hơn</a:t>
            </a:r>
            <a:r>
              <a:rPr lang="en-US" sz="2200" b="1" kern="0">
                <a:solidFill>
                  <a:srgbClr val="0000FF"/>
                </a:solidFill>
                <a:latin typeface="Arial" charset="0"/>
              </a:rPr>
              <a:t> số chi khám bệnh, chữa bệnh trong năm, sau khi thẩm định quyết toán, </a:t>
            </a:r>
            <a:r>
              <a:rPr lang="en-US" sz="2200" b="1" kern="0" smtClean="0">
                <a:solidFill>
                  <a:srgbClr val="0000FF"/>
                </a:solidFill>
                <a:latin typeface="Arial" charset="0"/>
              </a:rPr>
              <a:t>BHXH Việt </a:t>
            </a:r>
            <a:r>
              <a:rPr lang="en-US" sz="2200" b="1" kern="0">
                <a:solidFill>
                  <a:srgbClr val="0000FF"/>
                </a:solidFill>
                <a:latin typeface="Arial" charset="0"/>
              </a:rPr>
              <a:t>Nam có trách nhiệm bổ sung toàn bộ phần kinh phí chênh lệch này từ nguồn quỹ dự </a:t>
            </a:r>
            <a:r>
              <a:rPr lang="en-US" sz="2200" b="1" kern="0" smtClean="0">
                <a:solidFill>
                  <a:srgbClr val="0000FF"/>
                </a:solidFill>
                <a:latin typeface="Arial" charset="0"/>
              </a:rPr>
              <a:t>phòng.</a:t>
            </a:r>
          </a:p>
          <a:p>
            <a:pPr indent="-457200" algn="just" eaLnBrk="1" hangingPunct="1">
              <a:lnSpc>
                <a:spcPct val="106000"/>
              </a:lnSpc>
              <a:spcBef>
                <a:spcPts val="800"/>
              </a:spcBef>
              <a:spcAft>
                <a:spcPts val="0"/>
              </a:spcAft>
              <a:buClr>
                <a:srgbClr val="FF0000"/>
              </a:buClr>
              <a:buFont typeface="+mj-lt"/>
              <a:buAutoNum type="arabicPeriod" startAt="4"/>
              <a:defRPr/>
            </a:pPr>
            <a:r>
              <a:rPr lang="en-US" sz="2200" b="1" kern="0" smtClean="0">
                <a:solidFill>
                  <a:srgbClr val="0000FF"/>
                </a:solidFill>
                <a:latin typeface="Arial" charset="0"/>
              </a:rPr>
              <a:t>Chính </a:t>
            </a:r>
            <a:r>
              <a:rPr lang="en-US" sz="2200" b="1" kern="0">
                <a:solidFill>
                  <a:srgbClr val="0000FF"/>
                </a:solidFill>
                <a:latin typeface="Arial" charset="0"/>
              </a:rPr>
              <a:t>phủ quy định chi tiết khoản 1 Điều này</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396269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0589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Năm học 2018-2019:</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Học sinh, sinh viên nộp bao nhiêu tiền BHYT?</a:t>
            </a:r>
            <a:endParaRPr lang="vi-VN" sz="2400" b="1">
              <a:solidFill>
                <a:srgbClr val="FF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349250" algn="just" eaLnBrk="1" hangingPunct="1">
              <a:lnSpc>
                <a:spcPct val="105000"/>
              </a:lnSpc>
              <a:spcBef>
                <a:spcPts val="800"/>
              </a:spcBef>
              <a:spcAft>
                <a:spcPts val="0"/>
              </a:spcAft>
              <a:buClr>
                <a:srgbClr val="FF0000"/>
              </a:buClr>
              <a:buNone/>
              <a:defRPr/>
            </a:pPr>
            <a:r>
              <a:rPr lang="en-US" sz="1900" b="1" kern="0" smtClean="0">
                <a:solidFill>
                  <a:srgbClr val="0000FF"/>
                </a:solidFill>
                <a:latin typeface="Arial" charset="0"/>
              </a:rPr>
              <a:t>BHXH </a:t>
            </a:r>
            <a:r>
              <a:rPr lang="vi-VN" sz="1900" b="1" kern="0" smtClean="0">
                <a:solidFill>
                  <a:srgbClr val="0000FF"/>
                </a:solidFill>
                <a:latin typeface="Arial" charset="0"/>
              </a:rPr>
              <a:t>Việt </a:t>
            </a:r>
            <a:r>
              <a:rPr lang="vi-VN" sz="1900" b="1" kern="0">
                <a:solidFill>
                  <a:srgbClr val="0000FF"/>
                </a:solidFill>
                <a:latin typeface="Arial" charset="0"/>
              </a:rPr>
              <a:t>Nam cho biết, theo quy định mức đóng </a:t>
            </a:r>
            <a:r>
              <a:rPr lang="vi-VN" sz="1900" b="1" kern="0" smtClean="0">
                <a:solidFill>
                  <a:srgbClr val="0000FF"/>
                </a:solidFill>
                <a:latin typeface="Arial" charset="0"/>
              </a:rPr>
              <a:t>BHYT </a:t>
            </a:r>
            <a:r>
              <a:rPr lang="vi-VN" sz="1900" b="1" kern="0">
                <a:solidFill>
                  <a:srgbClr val="0000FF"/>
                </a:solidFill>
                <a:latin typeface="Arial" charset="0"/>
              </a:rPr>
              <a:t>của </a:t>
            </a:r>
            <a:r>
              <a:rPr lang="vi-VN" sz="1900" b="1" kern="0" smtClean="0">
                <a:solidFill>
                  <a:srgbClr val="0000FF"/>
                </a:solidFill>
                <a:latin typeface="Arial" charset="0"/>
              </a:rPr>
              <a:t>HSSV </a:t>
            </a:r>
            <a:r>
              <a:rPr lang="vi-VN" sz="1900" b="1" kern="0">
                <a:solidFill>
                  <a:srgbClr val="FF0066"/>
                </a:solidFill>
                <a:latin typeface="Arial" charset="0"/>
              </a:rPr>
              <a:t>bằng 4,5% lương cơ sở </a:t>
            </a:r>
            <a:r>
              <a:rPr lang="vi-VN" sz="1900" b="1" kern="0">
                <a:solidFill>
                  <a:srgbClr val="0000FF"/>
                </a:solidFill>
                <a:latin typeface="Arial" charset="0"/>
              </a:rPr>
              <a:t>và được </a:t>
            </a:r>
            <a:r>
              <a:rPr lang="vi-VN" sz="1900" b="1" kern="0">
                <a:solidFill>
                  <a:srgbClr val="FF0066"/>
                </a:solidFill>
                <a:latin typeface="Arial" charset="0"/>
              </a:rPr>
              <a:t>ngân sách nhà nước hỗ trợ 30% mức đóng</a:t>
            </a:r>
            <a:r>
              <a:rPr lang="vi-VN" sz="1900" b="1" kern="0">
                <a:solidFill>
                  <a:srgbClr val="0000FF"/>
                </a:solidFill>
                <a:latin typeface="Arial" charset="0"/>
              </a:rPr>
              <a:t>, </a:t>
            </a:r>
            <a:r>
              <a:rPr lang="vi-VN" sz="1900" b="1" kern="0">
                <a:solidFill>
                  <a:srgbClr val="006600"/>
                </a:solidFill>
                <a:latin typeface="Arial" charset="0"/>
              </a:rPr>
              <a:t>HSSV chỉ phải đóng 70% còn </a:t>
            </a:r>
            <a:r>
              <a:rPr lang="vi-VN" sz="1900" b="1" kern="0" smtClean="0">
                <a:solidFill>
                  <a:srgbClr val="006600"/>
                </a:solidFill>
                <a:latin typeface="Arial" charset="0"/>
              </a:rPr>
              <a:t>lại</a:t>
            </a:r>
            <a:r>
              <a:rPr lang="vi-VN" sz="1900" b="1" kern="0" smtClean="0">
                <a:solidFill>
                  <a:srgbClr val="0000FF"/>
                </a:solidFill>
                <a:latin typeface="Arial" charset="0"/>
              </a:rPr>
              <a:t>.</a:t>
            </a:r>
            <a:r>
              <a:rPr lang="en-US" sz="1900" b="1" kern="0" smtClean="0">
                <a:solidFill>
                  <a:srgbClr val="0000FF"/>
                </a:solidFill>
                <a:latin typeface="Arial" charset="0"/>
              </a:rPr>
              <a:t> </a:t>
            </a:r>
            <a:r>
              <a:rPr lang="vi-VN" sz="1900" b="1" kern="0" smtClean="0">
                <a:solidFill>
                  <a:srgbClr val="0000FF"/>
                </a:solidFill>
                <a:latin typeface="Arial" charset="0"/>
              </a:rPr>
              <a:t>Cụ thể</a:t>
            </a:r>
            <a:r>
              <a:rPr lang="en-US" sz="1900" b="1" kern="0" smtClean="0">
                <a:solidFill>
                  <a:srgbClr val="0000FF"/>
                </a:solidFill>
                <a:latin typeface="Arial" charset="0"/>
              </a:rPr>
              <a:t>:</a:t>
            </a:r>
          </a:p>
          <a:p>
            <a:pPr marL="457200" indent="-3429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1900" b="1" kern="0" smtClean="0">
                <a:solidFill>
                  <a:srgbClr val="0000FF"/>
                </a:solidFill>
                <a:latin typeface="Arial" charset="0"/>
              </a:rPr>
              <a:t>S</a:t>
            </a:r>
            <a:r>
              <a:rPr lang="vi-VN" sz="1900" b="1" kern="0" smtClean="0">
                <a:solidFill>
                  <a:srgbClr val="0000FF"/>
                </a:solidFill>
                <a:latin typeface="Arial" charset="0"/>
              </a:rPr>
              <a:t>ố </a:t>
            </a:r>
            <a:r>
              <a:rPr lang="vi-VN" sz="1900" b="1" kern="0">
                <a:solidFill>
                  <a:srgbClr val="0000FF"/>
                </a:solidFill>
                <a:latin typeface="Arial" charset="0"/>
              </a:rPr>
              <a:t>tiền HSSV đóng BHYT hiện tại </a:t>
            </a:r>
            <a:r>
              <a:rPr lang="vi-VN" sz="1900" b="1" kern="0" smtClean="0">
                <a:solidFill>
                  <a:srgbClr val="0000FF"/>
                </a:solidFill>
                <a:latin typeface="Arial" charset="0"/>
              </a:rPr>
              <a:t>là:</a:t>
            </a:r>
            <a:endParaRPr lang="en-US" sz="1900" b="1" kern="0" smtClean="0">
              <a:solidFill>
                <a:srgbClr val="0000FF"/>
              </a:solidFill>
              <a:latin typeface="Arial" charset="0"/>
            </a:endParaRPr>
          </a:p>
          <a:p>
            <a:pPr marL="114300" indent="0" algn="ctr" eaLnBrk="1" hangingPunct="1">
              <a:lnSpc>
                <a:spcPct val="105000"/>
              </a:lnSpc>
              <a:spcBef>
                <a:spcPts val="800"/>
              </a:spcBef>
              <a:spcAft>
                <a:spcPts val="0"/>
              </a:spcAft>
              <a:buClr>
                <a:srgbClr val="FF0000"/>
              </a:buClr>
              <a:buNone/>
              <a:defRPr/>
            </a:pPr>
            <a:r>
              <a:rPr lang="vi-VN" sz="2400" b="1" kern="0" smtClean="0">
                <a:solidFill>
                  <a:srgbClr val="FF0066"/>
                </a:solidFill>
                <a:latin typeface="Arial" charset="0"/>
              </a:rPr>
              <a:t>70</a:t>
            </a:r>
            <a:r>
              <a:rPr lang="vi-VN" sz="2400" b="1" kern="0">
                <a:solidFill>
                  <a:srgbClr val="FF0066"/>
                </a:solidFill>
                <a:latin typeface="Arial" charset="0"/>
              </a:rPr>
              <a:t>% x 4,5% x 1.390.000 = 43.785 </a:t>
            </a:r>
            <a:r>
              <a:rPr lang="vi-VN" sz="2400" b="1" kern="0" smtClean="0">
                <a:solidFill>
                  <a:srgbClr val="FF0066"/>
                </a:solidFill>
                <a:latin typeface="Arial" charset="0"/>
              </a:rPr>
              <a:t>đồng/tháng.</a:t>
            </a:r>
            <a:endParaRPr lang="en-US" sz="2400" b="1" kern="0" smtClean="0">
              <a:solidFill>
                <a:srgbClr val="FF0066"/>
              </a:solidFill>
              <a:latin typeface="Arial" charset="0"/>
            </a:endParaRPr>
          </a:p>
          <a:p>
            <a:pPr marL="457200" indent="-342900" algn="just" eaLnBrk="1" hangingPunct="1">
              <a:lnSpc>
                <a:spcPct val="105000"/>
              </a:lnSpc>
              <a:spcBef>
                <a:spcPts val="1000"/>
              </a:spcBef>
              <a:spcAft>
                <a:spcPts val="0"/>
              </a:spcAft>
              <a:buClr>
                <a:srgbClr val="FF0000"/>
              </a:buClr>
              <a:buFont typeface="Wingdings" panose="05000000000000000000" pitchFamily="2" charset="2"/>
              <a:buChar char="Ø"/>
              <a:defRPr/>
            </a:pPr>
            <a:r>
              <a:rPr lang="vi-VN" sz="1900" b="1" kern="0" smtClean="0">
                <a:solidFill>
                  <a:srgbClr val="0000FF"/>
                </a:solidFill>
                <a:latin typeface="Arial" charset="0"/>
              </a:rPr>
              <a:t>Ngân </a:t>
            </a:r>
            <a:r>
              <a:rPr lang="vi-VN" sz="1900" b="1" kern="0">
                <a:solidFill>
                  <a:srgbClr val="0000FF"/>
                </a:solidFill>
                <a:latin typeface="Arial" charset="0"/>
              </a:rPr>
              <a:t>sách nhà nước hỗ trợ tiền đóng BHYT của HSSV </a:t>
            </a:r>
            <a:r>
              <a:rPr lang="vi-VN" sz="1900" b="1" kern="0" smtClean="0">
                <a:solidFill>
                  <a:srgbClr val="0000FF"/>
                </a:solidFill>
                <a:latin typeface="Arial" charset="0"/>
              </a:rPr>
              <a:t>là:</a:t>
            </a:r>
            <a:endParaRPr lang="en-US" sz="1900" b="1" kern="0" smtClean="0">
              <a:solidFill>
                <a:srgbClr val="0000FF"/>
              </a:solidFill>
              <a:latin typeface="Arial" charset="0"/>
            </a:endParaRPr>
          </a:p>
          <a:p>
            <a:pPr marL="114300" indent="0" algn="ctr" eaLnBrk="1" hangingPunct="1">
              <a:lnSpc>
                <a:spcPct val="105000"/>
              </a:lnSpc>
              <a:spcBef>
                <a:spcPts val="800"/>
              </a:spcBef>
              <a:spcAft>
                <a:spcPts val="0"/>
              </a:spcAft>
              <a:buClr>
                <a:srgbClr val="FF0000"/>
              </a:buClr>
              <a:buNone/>
              <a:defRPr/>
            </a:pPr>
            <a:r>
              <a:rPr lang="vi-VN" sz="2400" b="1" kern="0" smtClean="0">
                <a:solidFill>
                  <a:srgbClr val="FF0066"/>
                </a:solidFill>
                <a:latin typeface="Arial" charset="0"/>
              </a:rPr>
              <a:t>30</a:t>
            </a:r>
            <a:r>
              <a:rPr lang="vi-VN" sz="2400" b="1" kern="0">
                <a:solidFill>
                  <a:srgbClr val="FF0066"/>
                </a:solidFill>
                <a:latin typeface="Arial" charset="0"/>
              </a:rPr>
              <a:t>% x 4,5% x 1.390.000 = 18.765 </a:t>
            </a:r>
            <a:r>
              <a:rPr lang="vi-VN" sz="2400" b="1" kern="0" smtClean="0">
                <a:solidFill>
                  <a:srgbClr val="FF0066"/>
                </a:solidFill>
                <a:latin typeface="Arial" charset="0"/>
              </a:rPr>
              <a:t>đồng/tháng.</a:t>
            </a:r>
            <a:endParaRPr lang="en-US" sz="2400" b="1" kern="0" smtClean="0">
              <a:solidFill>
                <a:srgbClr val="FF0066"/>
              </a:solidFill>
              <a:latin typeface="Arial" charset="0"/>
            </a:endParaRPr>
          </a:p>
          <a:p>
            <a:pPr marL="114300" indent="349250" algn="just" eaLnBrk="1" hangingPunct="1">
              <a:lnSpc>
                <a:spcPct val="105000"/>
              </a:lnSpc>
              <a:spcBef>
                <a:spcPts val="800"/>
              </a:spcBef>
              <a:spcAft>
                <a:spcPts val="0"/>
              </a:spcAft>
              <a:buClr>
                <a:srgbClr val="FF0000"/>
              </a:buClr>
              <a:buNone/>
              <a:defRPr/>
            </a:pPr>
            <a:r>
              <a:rPr lang="vi-VN" sz="1900" b="1" kern="0" smtClean="0">
                <a:solidFill>
                  <a:srgbClr val="0000FF"/>
                </a:solidFill>
                <a:latin typeface="Arial" charset="0"/>
              </a:rPr>
              <a:t>HSSV </a:t>
            </a:r>
            <a:r>
              <a:rPr lang="vi-VN" sz="1900" b="1" kern="0">
                <a:solidFill>
                  <a:srgbClr val="0000FF"/>
                </a:solidFill>
                <a:latin typeface="Arial" charset="0"/>
              </a:rPr>
              <a:t>đóng theo định kỳ 03 tháng, 06 tháng hoặc 12 tháng, đóng tại nhà trường mà HSSV đang theo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marL="114300" indent="349250" algn="just" eaLnBrk="1" hangingPunct="1">
              <a:lnSpc>
                <a:spcPct val="105000"/>
              </a:lnSpc>
              <a:spcBef>
                <a:spcPts val="800"/>
              </a:spcBef>
              <a:spcAft>
                <a:spcPts val="0"/>
              </a:spcAft>
              <a:buClr>
                <a:srgbClr val="FF0000"/>
              </a:buClr>
              <a:buNone/>
              <a:defRPr/>
            </a:pPr>
            <a:r>
              <a:rPr lang="vi-VN" sz="1900" b="1" kern="0" smtClean="0">
                <a:solidFill>
                  <a:srgbClr val="0000FF"/>
                </a:solidFill>
                <a:latin typeface="Arial" charset="0"/>
              </a:rPr>
              <a:t>Để </a:t>
            </a:r>
            <a:r>
              <a:rPr lang="vi-VN" sz="1900" b="1" kern="0">
                <a:solidFill>
                  <a:srgbClr val="0000FF"/>
                </a:solidFill>
                <a:latin typeface="Arial" charset="0"/>
              </a:rPr>
              <a:t>tham gia BHYT, HSSV sẽ kê khai theo Tờ khai được cơ quan BHXH cung cấp thông qua </a:t>
            </a:r>
            <a:r>
              <a:rPr lang="en-US" sz="1900" b="1" kern="0" smtClean="0">
                <a:solidFill>
                  <a:srgbClr val="0000FF"/>
                </a:solidFill>
                <a:latin typeface="Arial" charset="0"/>
              </a:rPr>
              <a:t>CSGD </a:t>
            </a:r>
            <a:r>
              <a:rPr lang="vi-VN" sz="1900" b="1" kern="0" smtClean="0">
                <a:solidFill>
                  <a:srgbClr val="0000FF"/>
                </a:solidFill>
                <a:latin typeface="Arial" charset="0"/>
              </a:rPr>
              <a:t>hoặc </a:t>
            </a:r>
            <a:r>
              <a:rPr lang="vi-VN" sz="1900" b="1" kern="0">
                <a:solidFill>
                  <a:srgbClr val="0000FF"/>
                </a:solidFill>
                <a:latin typeface="Arial" charset="0"/>
              </a:rPr>
              <a:t>nhà trường đang theo học. Trường hợp HSSV đã có mã số BHXH thì chỉ cần cung cấp mã số BHXH, không phải lập Tờ </a:t>
            </a:r>
            <a:r>
              <a:rPr lang="vi-VN" sz="1900" b="1" kern="0" smtClean="0">
                <a:solidFill>
                  <a:srgbClr val="0000FF"/>
                </a:solidFill>
                <a:latin typeface="Arial" charset="0"/>
              </a:rPr>
              <a:t>khai.</a:t>
            </a:r>
            <a:r>
              <a:rPr lang="en-US" sz="1900" b="1" kern="0" smtClean="0">
                <a:solidFill>
                  <a:srgbClr val="0000FF"/>
                </a:solidFill>
                <a:latin typeface="Arial" charset="0"/>
              </a:rPr>
              <a:t> </a:t>
            </a:r>
            <a:r>
              <a:rPr lang="vi-VN" sz="1900" b="1" kern="0" smtClean="0">
                <a:solidFill>
                  <a:srgbClr val="0000FF"/>
                </a:solidFill>
                <a:latin typeface="Arial" charset="0"/>
              </a:rPr>
              <a:t>Sau </a:t>
            </a:r>
            <a:r>
              <a:rPr lang="vi-VN" sz="1900" b="1" kern="0">
                <a:solidFill>
                  <a:srgbClr val="0000FF"/>
                </a:solidFill>
                <a:latin typeface="Arial" charset="0"/>
              </a:rPr>
              <a:t>đó, HSSV đóng tiền cho </a:t>
            </a:r>
            <a:r>
              <a:rPr lang="en-US" sz="1900" b="1" kern="0" smtClean="0">
                <a:solidFill>
                  <a:srgbClr val="0000FF"/>
                </a:solidFill>
                <a:latin typeface="Arial" charset="0"/>
              </a:rPr>
              <a:t>CSGD </a:t>
            </a:r>
            <a:r>
              <a:rPr lang="vi-VN" sz="1900" b="1" kern="0" smtClean="0">
                <a:solidFill>
                  <a:srgbClr val="0000FF"/>
                </a:solidFill>
                <a:latin typeface="Arial" charset="0"/>
              </a:rPr>
              <a:t>hoặc </a:t>
            </a:r>
            <a:r>
              <a:rPr lang="vi-VN" sz="1900" b="1" kern="0">
                <a:solidFill>
                  <a:srgbClr val="0000FF"/>
                </a:solidFill>
                <a:latin typeface="Arial" charset="0"/>
              </a:rPr>
              <a:t>nhà trường HSSV theo học và nhận lại thẻ BHYT sau 5 ngày kể từ ngày </a:t>
            </a:r>
            <a:r>
              <a:rPr lang="en-US" sz="1900" b="1" kern="0" smtClean="0">
                <a:solidFill>
                  <a:srgbClr val="0000FF"/>
                </a:solidFill>
                <a:latin typeface="Arial" charset="0"/>
              </a:rPr>
              <a:t>CSGD </a:t>
            </a:r>
            <a:r>
              <a:rPr lang="vi-VN" sz="1900" b="1" kern="0" smtClean="0">
                <a:solidFill>
                  <a:srgbClr val="0000FF"/>
                </a:solidFill>
                <a:latin typeface="Arial" charset="0"/>
              </a:rPr>
              <a:t>hoặc </a:t>
            </a:r>
            <a:r>
              <a:rPr lang="vi-VN" sz="1900" b="1" kern="0">
                <a:solidFill>
                  <a:srgbClr val="0000FF"/>
                </a:solidFill>
                <a:latin typeface="Arial" charset="0"/>
              </a:rPr>
              <a:t>nhà trường lập danh sách cấp thẻ BHYT gửi cơ quan BHXH</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1206315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Năm học 2018-2019:</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Học sinh, sinh viên nộp bao nhiêu tiền BHYT?</a:t>
            </a:r>
            <a:endParaRPr lang="vi-VN" sz="2400" b="1">
              <a:solidFill>
                <a:srgbClr val="FF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349250" algn="just" eaLnBrk="1" hangingPunct="1">
              <a:lnSpc>
                <a:spcPct val="105000"/>
              </a:lnSpc>
              <a:spcBef>
                <a:spcPts val="600"/>
              </a:spcBef>
              <a:spcAft>
                <a:spcPts val="0"/>
              </a:spcAft>
              <a:buClr>
                <a:srgbClr val="FF0000"/>
              </a:buClr>
              <a:buNone/>
              <a:defRPr/>
            </a:pPr>
            <a:r>
              <a:rPr lang="vi-VN" sz="1850" b="1" kern="0" smtClean="0">
                <a:solidFill>
                  <a:srgbClr val="0000FF"/>
                </a:solidFill>
                <a:latin typeface="Arial" charset="0"/>
              </a:rPr>
              <a:t>HSSV </a:t>
            </a:r>
            <a:r>
              <a:rPr lang="vi-VN" sz="1850" b="1" kern="0">
                <a:solidFill>
                  <a:srgbClr val="0000FF"/>
                </a:solidFill>
                <a:latin typeface="Arial" charset="0"/>
              </a:rPr>
              <a:t>được đăng ký khám chữa bệnh (KCB) ban đầu tại các </a:t>
            </a:r>
            <a:r>
              <a:rPr lang="en-US" sz="1850" b="1" kern="0" smtClean="0">
                <a:solidFill>
                  <a:srgbClr val="0000FF"/>
                </a:solidFill>
                <a:latin typeface="Arial" charset="0"/>
              </a:rPr>
              <a:t>CS </a:t>
            </a:r>
            <a:r>
              <a:rPr lang="vi-VN" sz="1850" b="1" kern="0" smtClean="0">
                <a:solidFill>
                  <a:srgbClr val="0000FF"/>
                </a:solidFill>
                <a:latin typeface="Arial" charset="0"/>
              </a:rPr>
              <a:t>y </a:t>
            </a:r>
            <a:r>
              <a:rPr lang="vi-VN" sz="1850" b="1" kern="0">
                <a:solidFill>
                  <a:srgbClr val="0000FF"/>
                </a:solidFill>
                <a:latin typeface="Arial" charset="0"/>
              </a:rPr>
              <a:t>tế tuyến xã, huyện và tương đương không phân biệt địa giới hành chính, phù hợp với nơi học tập, nơi cư trú và khả năng đáp ứng của </a:t>
            </a:r>
            <a:r>
              <a:rPr lang="en-US" sz="1850" b="1" kern="0" smtClean="0">
                <a:solidFill>
                  <a:srgbClr val="0000FF"/>
                </a:solidFill>
                <a:latin typeface="Arial" charset="0"/>
              </a:rPr>
              <a:t>CS </a:t>
            </a:r>
            <a:r>
              <a:rPr lang="vi-VN" sz="1850" b="1" kern="0" smtClean="0">
                <a:solidFill>
                  <a:srgbClr val="0000FF"/>
                </a:solidFill>
                <a:latin typeface="Arial" charset="0"/>
              </a:rPr>
              <a:t>KCB.</a:t>
            </a:r>
            <a:endParaRPr lang="en-US" sz="1850" b="1" kern="0" smtClean="0">
              <a:solidFill>
                <a:srgbClr val="0000FF"/>
              </a:solidFill>
              <a:latin typeface="Arial" charset="0"/>
            </a:endParaRPr>
          </a:p>
          <a:p>
            <a:pPr marL="114300" indent="349250" algn="just" eaLnBrk="1" hangingPunct="1">
              <a:lnSpc>
                <a:spcPct val="105000"/>
              </a:lnSpc>
              <a:spcBef>
                <a:spcPts val="600"/>
              </a:spcBef>
              <a:spcAft>
                <a:spcPts val="0"/>
              </a:spcAft>
              <a:buClr>
                <a:srgbClr val="FF0000"/>
              </a:buClr>
              <a:buNone/>
              <a:defRPr/>
            </a:pPr>
            <a:r>
              <a:rPr lang="vi-VN" sz="1850" b="1" kern="0" smtClean="0">
                <a:solidFill>
                  <a:srgbClr val="0000FF"/>
                </a:solidFill>
                <a:latin typeface="Arial" charset="0"/>
              </a:rPr>
              <a:t>Đối </a:t>
            </a:r>
            <a:r>
              <a:rPr lang="vi-VN" sz="1850" b="1" kern="0">
                <a:solidFill>
                  <a:srgbClr val="0000FF"/>
                </a:solidFill>
                <a:latin typeface="Arial" charset="0"/>
              </a:rPr>
              <a:t>với HSSV thường trú, tạm trú có thời hạn trên địa bàn quận, huyện, thị xã, thành phố thuộc tỉnh mà không có </a:t>
            </a:r>
            <a:r>
              <a:rPr lang="en-US" sz="1850" b="1" kern="0" smtClean="0">
                <a:solidFill>
                  <a:srgbClr val="0000FF"/>
                </a:solidFill>
                <a:latin typeface="Arial" charset="0"/>
              </a:rPr>
              <a:t>CS </a:t>
            </a:r>
            <a:r>
              <a:rPr lang="vi-VN" sz="1850" b="1" kern="0" smtClean="0">
                <a:solidFill>
                  <a:srgbClr val="0000FF"/>
                </a:solidFill>
                <a:latin typeface="Arial" charset="0"/>
              </a:rPr>
              <a:t>KCB </a:t>
            </a:r>
            <a:r>
              <a:rPr lang="vi-VN" sz="1850" b="1" kern="0">
                <a:solidFill>
                  <a:srgbClr val="0000FF"/>
                </a:solidFill>
                <a:latin typeface="Arial" charset="0"/>
              </a:rPr>
              <a:t>tuyến xã, huyện hoặc các </a:t>
            </a:r>
            <a:r>
              <a:rPr lang="en-US" sz="1850" b="1" kern="0" smtClean="0">
                <a:solidFill>
                  <a:srgbClr val="0000FF"/>
                </a:solidFill>
                <a:latin typeface="Arial" charset="0"/>
              </a:rPr>
              <a:t>CS </a:t>
            </a:r>
            <a:r>
              <a:rPr lang="vi-VN" sz="1850" b="1" kern="0" smtClean="0">
                <a:solidFill>
                  <a:srgbClr val="0000FF"/>
                </a:solidFill>
                <a:latin typeface="Arial" charset="0"/>
              </a:rPr>
              <a:t>đó </a:t>
            </a:r>
            <a:r>
              <a:rPr lang="vi-VN" sz="1850" b="1" kern="0">
                <a:solidFill>
                  <a:srgbClr val="0000FF"/>
                </a:solidFill>
                <a:latin typeface="Arial" charset="0"/>
              </a:rPr>
              <a:t>không đáp ứng được việc KCB ban đầu thì được đăng ký KCB ban đầu tại các </a:t>
            </a:r>
            <a:r>
              <a:rPr lang="en-US" sz="1850" b="1" kern="0" smtClean="0">
                <a:solidFill>
                  <a:srgbClr val="0000FF"/>
                </a:solidFill>
                <a:latin typeface="Arial" charset="0"/>
              </a:rPr>
              <a:t>CS </a:t>
            </a:r>
            <a:r>
              <a:rPr lang="vi-VN" sz="1850" b="1" kern="0" smtClean="0">
                <a:solidFill>
                  <a:srgbClr val="0000FF"/>
                </a:solidFill>
                <a:latin typeface="Arial" charset="0"/>
              </a:rPr>
              <a:t>y </a:t>
            </a:r>
            <a:r>
              <a:rPr lang="vi-VN" sz="1850" b="1" kern="0">
                <a:solidFill>
                  <a:srgbClr val="0000FF"/>
                </a:solidFill>
                <a:latin typeface="Arial" charset="0"/>
              </a:rPr>
              <a:t>tế tuyến tỉnh, trung ương sau khi có văn bản của Giám đốc BHXH và Giám đốc Sở Y tế tỉnh </a:t>
            </a:r>
            <a:r>
              <a:rPr lang="vi-VN" sz="1850" b="1" kern="0" smtClean="0">
                <a:solidFill>
                  <a:srgbClr val="0000FF"/>
                </a:solidFill>
                <a:latin typeface="Arial" charset="0"/>
              </a:rPr>
              <a:t>đó.</a:t>
            </a:r>
            <a:endParaRPr lang="en-US" sz="1850" b="1" kern="0" smtClean="0">
              <a:solidFill>
                <a:srgbClr val="0000FF"/>
              </a:solidFill>
              <a:latin typeface="Arial" charset="0"/>
            </a:endParaRPr>
          </a:p>
          <a:p>
            <a:pPr marL="114300" indent="349250" algn="just" eaLnBrk="1" hangingPunct="1">
              <a:lnSpc>
                <a:spcPct val="105000"/>
              </a:lnSpc>
              <a:spcBef>
                <a:spcPts val="600"/>
              </a:spcBef>
              <a:spcAft>
                <a:spcPts val="0"/>
              </a:spcAft>
              <a:buClr>
                <a:srgbClr val="FF0000"/>
              </a:buClr>
              <a:buNone/>
              <a:defRPr/>
            </a:pPr>
            <a:r>
              <a:rPr lang="vi-VN" sz="1850" b="1" kern="0" smtClean="0">
                <a:solidFill>
                  <a:srgbClr val="0000FF"/>
                </a:solidFill>
                <a:latin typeface="Arial" charset="0"/>
              </a:rPr>
              <a:t>Khi </a:t>
            </a:r>
            <a:r>
              <a:rPr lang="vi-VN" sz="1850" b="1" kern="0">
                <a:solidFill>
                  <a:srgbClr val="0000FF"/>
                </a:solidFill>
                <a:latin typeface="Arial" charset="0"/>
              </a:rPr>
              <a:t>đi KCB, HSSV phải xuất trình đầy đủ các giấy tờ: Thẻ BHYT còn hạn sử dụng và một trong các giấy tờ chứng minh nhân thân có ảnh </a:t>
            </a:r>
            <a:r>
              <a:rPr lang="vi-VN" sz="1850" b="1" kern="0" smtClean="0">
                <a:solidFill>
                  <a:srgbClr val="0000FF"/>
                </a:solidFill>
                <a:latin typeface="Arial" charset="0"/>
              </a:rPr>
              <a:t>(</a:t>
            </a:r>
            <a:r>
              <a:rPr lang="en-US" sz="1850" b="1" kern="0" smtClean="0">
                <a:solidFill>
                  <a:srgbClr val="0000FF"/>
                </a:solidFill>
                <a:latin typeface="Arial" charset="0"/>
              </a:rPr>
              <a:t>CMND</a:t>
            </a:r>
            <a:r>
              <a:rPr lang="vi-VN" sz="1850" b="1" kern="0" smtClean="0">
                <a:solidFill>
                  <a:srgbClr val="0000FF"/>
                </a:solidFill>
                <a:latin typeface="Arial" charset="0"/>
              </a:rPr>
              <a:t>, </a:t>
            </a:r>
            <a:r>
              <a:rPr lang="vi-VN" sz="1850" b="1" kern="0">
                <a:solidFill>
                  <a:srgbClr val="0000FF"/>
                </a:solidFill>
                <a:latin typeface="Arial" charset="0"/>
              </a:rPr>
              <a:t>Hộ chiếu, Thẻ Đoàn viên, Giấy phép lái xe…). HSSV chưa có giấy tờ tùy thân thì sử dụng Thẻ học sinh hoặc giấy xác nhận của công an xã/phường nơi cư trú. Ngoài ra, tùy từng trường hợp, HSSV phải xuất trình giấy hẹn cấp lại thẻ, đổi thẻ BHYT, Giấy chuyển tuyến, Giấy hẹn khám lại, Bản chính hoặc bản sao quyết định cử đi học… HSSV không xuất trình giấy tờ theo yêu cầu như đã nêu trên hoặc KCB tại cơ sở không ký hợp đồng KCB BHYT, kể cả trường hợp đã xuất trình đầy đủ thủ tục kể trên được coi là trường hợp KCB không đúng quy định</a:t>
            </a:r>
            <a:r>
              <a:rPr lang="vi-VN" sz="1850" b="1" kern="0" smtClean="0">
                <a:solidFill>
                  <a:srgbClr val="0000FF"/>
                </a:solidFill>
                <a:latin typeface="Arial" charset="0"/>
              </a:rPr>
              <a:t>.</a:t>
            </a:r>
            <a:endParaRPr lang="vi-VN" sz="1850" b="1" kern="0">
              <a:solidFill>
                <a:srgbClr val="0000FF"/>
              </a:solidFill>
              <a:latin typeface="Arial" charset="0"/>
            </a:endParaRPr>
          </a:p>
        </p:txBody>
      </p:sp>
    </p:spTree>
    <p:extLst>
      <p:ext uri="{BB962C8B-B14F-4D97-AF65-F5344CB8AC3E}">
        <p14:creationId xmlns:p14="http://schemas.microsoft.com/office/powerpoint/2010/main" val="1379179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Năm học 2018-2019: HSSV </a:t>
            </a:r>
            <a:r>
              <a:rPr lang="vi-VN" sz="2400" b="1" smtClean="0">
                <a:solidFill>
                  <a:srgbClr val="FF0000"/>
                </a:solidFill>
                <a:latin typeface="Arial" panose="020B0604020202020204" pitchFamily="34" charset="0"/>
                <a:cs typeface="Arial" panose="020B0604020202020204" pitchFamily="34" charset="0"/>
              </a:rPr>
              <a:t>trên </a:t>
            </a:r>
            <a:r>
              <a:rPr lang="vi-VN" sz="2400" b="1">
                <a:solidFill>
                  <a:srgbClr val="FF0000"/>
                </a:solidFill>
                <a:latin typeface="Arial" panose="020B0604020202020204" pitchFamily="34" charset="0"/>
                <a:cs typeface="Arial" panose="020B0604020202020204" pitchFamily="34" charset="0"/>
              </a:rPr>
              <a:t>địa bàn </a:t>
            </a:r>
            <a:r>
              <a:rPr lang="vi-VN" sz="2400" b="1">
                <a:solidFill>
                  <a:srgbClr val="0000FF"/>
                </a:solidFill>
                <a:latin typeface="Arial" panose="020B0604020202020204" pitchFamily="34" charset="0"/>
                <a:cs typeface="Arial" panose="020B0604020202020204" pitchFamily="34" charset="0"/>
              </a:rPr>
              <a:t>tỉnh </a:t>
            </a:r>
            <a:r>
              <a:rPr lang="en-US" sz="2400" b="1" smtClean="0">
                <a:solidFill>
                  <a:srgbClr val="0000FF"/>
                </a:solidFill>
                <a:latin typeface="Arial" panose="020B0604020202020204" pitchFamily="34" charset="0"/>
                <a:cs typeface="Arial" panose="020B0604020202020204" pitchFamily="34" charset="0"/>
              </a:rPr>
              <a:t>Bình Dương</a:t>
            </a:r>
            <a:r>
              <a:rPr lang="en-US" sz="2400" b="1" smtClean="0">
                <a:solidFill>
                  <a:srgbClr val="FF0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chỉ </a:t>
            </a:r>
            <a:r>
              <a:rPr lang="vi-VN" sz="2400" b="1">
                <a:solidFill>
                  <a:srgbClr val="FF0000"/>
                </a:solidFill>
                <a:latin typeface="Arial" panose="020B0604020202020204" pitchFamily="34" charset="0"/>
                <a:cs typeface="Arial" panose="020B0604020202020204" pitchFamily="34" charset="0"/>
              </a:rPr>
              <a:t>đóng 40% số tiền mua thẻ bảo hiểm y tế</a:t>
            </a:r>
          </a:p>
        </p:txBody>
      </p:sp>
      <p:sp>
        <p:nvSpPr>
          <p:cNvPr id="6"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349250" algn="just" eaLnBrk="1" hangingPunct="1">
              <a:lnSpc>
                <a:spcPct val="110000"/>
              </a:lnSpc>
              <a:spcBef>
                <a:spcPts val="1000"/>
              </a:spcBef>
              <a:spcAft>
                <a:spcPts val="0"/>
              </a:spcAft>
              <a:buClr>
                <a:srgbClr val="FF0000"/>
              </a:buClr>
              <a:buNone/>
              <a:defRPr/>
            </a:pPr>
            <a:r>
              <a:rPr lang="vi-VN" sz="2000" b="1" kern="0" smtClean="0">
                <a:solidFill>
                  <a:srgbClr val="0000FF"/>
                </a:solidFill>
                <a:latin typeface="Arial" charset="0"/>
              </a:rPr>
              <a:t>UBND </a:t>
            </a:r>
            <a:r>
              <a:rPr lang="en-US" sz="2000" b="1" kern="0" smtClean="0">
                <a:solidFill>
                  <a:srgbClr val="0000FF"/>
                </a:solidFill>
                <a:latin typeface="Arial" charset="0"/>
              </a:rPr>
              <a:t>Bình Dương </a:t>
            </a:r>
            <a:r>
              <a:rPr lang="vi-VN" sz="2000" b="1" kern="0" smtClean="0">
                <a:solidFill>
                  <a:srgbClr val="0000FF"/>
                </a:solidFill>
                <a:latin typeface="Arial" charset="0"/>
              </a:rPr>
              <a:t>đã </a:t>
            </a:r>
            <a:r>
              <a:rPr lang="vi-VN" sz="2000" b="1" kern="0">
                <a:solidFill>
                  <a:srgbClr val="0000FF"/>
                </a:solidFill>
                <a:latin typeface="Arial" charset="0"/>
              </a:rPr>
              <a:t>ban hành Quyết định số 711/QĐ-UBND về việc ban hành kế hoạch sử dụng nguồn 20% kết dư quỹ khám chữa bệnh (KCB) </a:t>
            </a:r>
            <a:r>
              <a:rPr lang="vi-VN" sz="2000" b="1" kern="0" smtClean="0">
                <a:solidFill>
                  <a:srgbClr val="0000FF"/>
                </a:solidFill>
                <a:latin typeface="Arial" charset="0"/>
              </a:rPr>
              <a:t>BHYT </a:t>
            </a:r>
            <a:r>
              <a:rPr lang="vi-VN" sz="2000" b="1" kern="0">
                <a:solidFill>
                  <a:srgbClr val="0000FF"/>
                </a:solidFill>
                <a:latin typeface="Arial" charset="0"/>
              </a:rPr>
              <a:t>năm 2016 để thực hiện một số chính sách BHYT năm 2018</a:t>
            </a:r>
            <a:r>
              <a:rPr lang="vi-VN" sz="2000" b="1" kern="0" smtClean="0">
                <a:solidFill>
                  <a:srgbClr val="0000FF"/>
                </a:solidFill>
                <a:latin typeface="Arial" charset="0"/>
              </a:rPr>
              <a:t>.</a:t>
            </a:r>
            <a:endParaRPr lang="en-US" sz="2000" b="1" kern="0" smtClean="0">
              <a:solidFill>
                <a:srgbClr val="0000FF"/>
              </a:solidFill>
              <a:latin typeface="Arial" charset="0"/>
            </a:endParaRPr>
          </a:p>
          <a:p>
            <a:pPr marL="114300" indent="349250" algn="just" eaLnBrk="1" hangingPunct="1">
              <a:lnSpc>
                <a:spcPct val="110000"/>
              </a:lnSpc>
              <a:spcBef>
                <a:spcPts val="1000"/>
              </a:spcBef>
              <a:spcAft>
                <a:spcPts val="0"/>
              </a:spcAft>
              <a:buClr>
                <a:srgbClr val="FF0000"/>
              </a:buClr>
              <a:buNone/>
              <a:defRPr/>
            </a:pPr>
            <a:r>
              <a:rPr lang="vi-VN" sz="2000" b="1" kern="0" smtClean="0">
                <a:solidFill>
                  <a:srgbClr val="0000FF"/>
                </a:solidFill>
                <a:latin typeface="Arial" charset="0"/>
              </a:rPr>
              <a:t>Theo </a:t>
            </a:r>
            <a:r>
              <a:rPr lang="vi-VN" sz="2000" b="1" kern="0">
                <a:solidFill>
                  <a:srgbClr val="0000FF"/>
                </a:solidFill>
                <a:latin typeface="Arial" charset="0"/>
              </a:rPr>
              <a:t>Quyết định số </a:t>
            </a:r>
            <a:r>
              <a:rPr lang="vi-VN" sz="2000" b="1" kern="0" smtClean="0">
                <a:solidFill>
                  <a:srgbClr val="0000FF"/>
                </a:solidFill>
                <a:latin typeface="Arial" charset="0"/>
              </a:rPr>
              <a:t>711/QĐ-UBND</a:t>
            </a:r>
            <a:r>
              <a:rPr lang="en-US" sz="2000" b="1" kern="0" smtClean="0">
                <a:solidFill>
                  <a:srgbClr val="0000FF"/>
                </a:solidFill>
                <a:latin typeface="Arial" charset="0"/>
              </a:rPr>
              <a:t>, </a:t>
            </a:r>
            <a:r>
              <a:rPr lang="vi-VN" sz="2000" b="1" kern="0" smtClean="0">
                <a:solidFill>
                  <a:srgbClr val="0000FF"/>
                </a:solidFill>
                <a:latin typeface="Arial" charset="0"/>
              </a:rPr>
              <a:t>nguồn </a:t>
            </a:r>
            <a:r>
              <a:rPr lang="vi-VN" sz="2000" b="1" kern="0">
                <a:solidFill>
                  <a:srgbClr val="0000FF"/>
                </a:solidFill>
                <a:latin typeface="Arial" charset="0"/>
              </a:rPr>
              <a:t>kết dư quỹ KCB BHYT năm 2016 hỗ trợ thêm 30% mức đóng khi tham gia BHYT, nâng tổng mức hỗ trợ kể cả phần </a:t>
            </a:r>
            <a:r>
              <a:rPr lang="vi-VN" sz="2000" b="1" kern="0" smtClean="0">
                <a:solidFill>
                  <a:srgbClr val="0000FF"/>
                </a:solidFill>
                <a:latin typeface="Arial" charset="0"/>
              </a:rPr>
              <a:t>từ</a:t>
            </a:r>
            <a:r>
              <a:rPr lang="en-US" sz="2000" b="1" kern="0" smtClean="0">
                <a:solidFill>
                  <a:srgbClr val="0000FF"/>
                </a:solidFill>
                <a:latin typeface="Arial" charset="0"/>
              </a:rPr>
              <a:t> </a:t>
            </a:r>
            <a:r>
              <a:rPr lang="vi-VN" sz="2000" b="1" kern="0" smtClean="0">
                <a:solidFill>
                  <a:srgbClr val="0000FF"/>
                </a:solidFill>
                <a:latin typeface="Arial" charset="0"/>
              </a:rPr>
              <a:t>ngân </a:t>
            </a:r>
            <a:r>
              <a:rPr lang="vi-VN" sz="2000" b="1" kern="0">
                <a:solidFill>
                  <a:srgbClr val="0000FF"/>
                </a:solidFill>
                <a:latin typeface="Arial" charset="0"/>
              </a:rPr>
              <a:t>sách Nhà nước lên thành 60</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Như </a:t>
            </a:r>
            <a:r>
              <a:rPr lang="vi-VN" sz="2000" b="1" kern="0">
                <a:solidFill>
                  <a:srgbClr val="0000FF"/>
                </a:solidFill>
                <a:latin typeface="Arial" charset="0"/>
              </a:rPr>
              <a:t>vậy, HSSV khi tham gia BHYT chỉ phải nộp số tiền bằng 40% mức </a:t>
            </a:r>
            <a:r>
              <a:rPr lang="vi-VN" sz="2000" b="1" kern="0" smtClean="0">
                <a:solidFill>
                  <a:srgbClr val="0000FF"/>
                </a:solidFill>
                <a:latin typeface="Arial" charset="0"/>
              </a:rPr>
              <a:t>đóng.</a:t>
            </a:r>
            <a:endParaRPr lang="en-US" sz="2000" b="1" kern="0" smtClean="0">
              <a:solidFill>
                <a:srgbClr val="0000FF"/>
              </a:solidFill>
              <a:latin typeface="Arial" charset="0"/>
            </a:endParaRPr>
          </a:p>
          <a:p>
            <a:pPr marL="114300" indent="349250" algn="just" eaLnBrk="1" hangingPunct="1">
              <a:lnSpc>
                <a:spcPct val="110000"/>
              </a:lnSpc>
              <a:spcBef>
                <a:spcPts val="1000"/>
              </a:spcBef>
              <a:spcAft>
                <a:spcPts val="0"/>
              </a:spcAft>
              <a:buClr>
                <a:srgbClr val="FF0000"/>
              </a:buClr>
              <a:buNone/>
              <a:defRPr/>
            </a:pPr>
            <a:r>
              <a:rPr lang="vi-VN" sz="2000" b="1" kern="0" smtClean="0">
                <a:solidFill>
                  <a:srgbClr val="0000FF"/>
                </a:solidFill>
                <a:latin typeface="Arial" charset="0"/>
              </a:rPr>
              <a:t>Số</a:t>
            </a:r>
            <a:r>
              <a:rPr lang="en-US" sz="2000" b="1" kern="0" smtClean="0">
                <a:solidFill>
                  <a:srgbClr val="0000FF"/>
                </a:solidFill>
                <a:latin typeface="Arial" charset="0"/>
              </a:rPr>
              <a:t> </a:t>
            </a:r>
            <a:r>
              <a:rPr lang="vi-VN" sz="2000" b="1" kern="0" smtClean="0">
                <a:solidFill>
                  <a:srgbClr val="0000FF"/>
                </a:solidFill>
                <a:latin typeface="Arial" charset="0"/>
              </a:rPr>
              <a:t>tiền </a:t>
            </a:r>
            <a:r>
              <a:rPr lang="vi-VN" sz="2000" b="1" kern="0">
                <a:solidFill>
                  <a:srgbClr val="0000FF"/>
                </a:solidFill>
                <a:latin typeface="Arial" charset="0"/>
              </a:rPr>
              <a:t>đóng 1 tháng của 1 HSSV năm học 2018-2019 là </a:t>
            </a:r>
            <a:r>
              <a:rPr lang="vi-VN" sz="2000" b="1" kern="0">
                <a:solidFill>
                  <a:srgbClr val="FF0066"/>
                </a:solidFill>
                <a:latin typeface="Arial" charset="0"/>
              </a:rPr>
              <a:t>25.020 đồng/tháng</a:t>
            </a:r>
            <a:r>
              <a:rPr lang="vi-VN" sz="2000" b="1" kern="0">
                <a:solidFill>
                  <a:srgbClr val="0000FF"/>
                </a:solidFill>
                <a:latin typeface="Arial" charset="0"/>
              </a:rPr>
              <a:t> (1.390.000 đồng x 4,5% x 40</a:t>
            </a:r>
            <a:r>
              <a:rPr lang="vi-VN" sz="2000" b="1" kern="0" smtClean="0">
                <a:solidFill>
                  <a:srgbClr val="0000FF"/>
                </a:solidFill>
                <a:latin typeface="Arial" charset="0"/>
              </a:rPr>
              <a:t>%).</a:t>
            </a:r>
            <a:endParaRPr lang="en-US" sz="2000" b="1" kern="0" smtClean="0">
              <a:solidFill>
                <a:srgbClr val="0000FF"/>
              </a:solidFill>
              <a:latin typeface="Arial" charset="0"/>
            </a:endParaRPr>
          </a:p>
          <a:p>
            <a:pPr marL="114300" indent="349250" algn="just" eaLnBrk="1" hangingPunct="1">
              <a:lnSpc>
                <a:spcPct val="110000"/>
              </a:lnSpc>
              <a:spcBef>
                <a:spcPts val="1000"/>
              </a:spcBef>
              <a:spcAft>
                <a:spcPts val="0"/>
              </a:spcAft>
              <a:buClr>
                <a:srgbClr val="FF0000"/>
              </a:buClr>
              <a:buNone/>
              <a:defRPr/>
            </a:pPr>
            <a:r>
              <a:rPr lang="vi-VN" sz="2000" b="1" kern="0" smtClean="0">
                <a:solidFill>
                  <a:srgbClr val="0000FF"/>
                </a:solidFill>
                <a:latin typeface="Arial" charset="0"/>
              </a:rPr>
              <a:t>Đóng </a:t>
            </a:r>
            <a:r>
              <a:rPr lang="vi-VN" sz="2000" b="1" kern="0">
                <a:solidFill>
                  <a:srgbClr val="0000FF"/>
                </a:solidFill>
                <a:latin typeface="Arial" charset="0"/>
              </a:rPr>
              <a:t>1 năm cho năm học là 25.020 đồng x 12 tháng = </a:t>
            </a:r>
            <a:r>
              <a:rPr lang="vi-VN" sz="2000" b="1" kern="0">
                <a:solidFill>
                  <a:srgbClr val="FF0066"/>
                </a:solidFill>
                <a:latin typeface="Arial" charset="0"/>
              </a:rPr>
              <a:t>300.240 đồng</a:t>
            </a:r>
            <a:r>
              <a:rPr lang="vi-VN" sz="2000" b="1" kern="0" smtClean="0">
                <a:solidFill>
                  <a:srgbClr val="FF0066"/>
                </a:solidFill>
                <a:latin typeface="Arial" charset="0"/>
              </a:rPr>
              <a:t>.</a:t>
            </a:r>
            <a:endParaRPr lang="en-US" sz="2000" b="1" kern="0" smtClean="0">
              <a:solidFill>
                <a:srgbClr val="FF0066"/>
              </a:solidFill>
              <a:latin typeface="Arial" charset="0"/>
            </a:endParaRPr>
          </a:p>
          <a:p>
            <a:pPr marL="114300" indent="349250" algn="just" eaLnBrk="1" hangingPunct="1">
              <a:lnSpc>
                <a:spcPct val="110000"/>
              </a:lnSpc>
              <a:spcBef>
                <a:spcPts val="1000"/>
              </a:spcBef>
              <a:spcAft>
                <a:spcPts val="0"/>
              </a:spcAft>
              <a:buClr>
                <a:srgbClr val="FF0000"/>
              </a:buClr>
              <a:buNone/>
              <a:defRPr/>
            </a:pPr>
            <a:r>
              <a:rPr lang="vi-VN" sz="2000" b="1" kern="0" smtClean="0">
                <a:solidFill>
                  <a:srgbClr val="0000FF"/>
                </a:solidFill>
                <a:latin typeface="Arial" charset="0"/>
              </a:rPr>
              <a:t>Nếu </a:t>
            </a:r>
            <a:r>
              <a:rPr lang="vi-VN" sz="2000" b="1" kern="0">
                <a:solidFill>
                  <a:srgbClr val="0000FF"/>
                </a:solidFill>
                <a:latin typeface="Arial" charset="0"/>
              </a:rPr>
              <a:t>không có tiền hỗ trợ </a:t>
            </a:r>
            <a:r>
              <a:rPr lang="vi-VN" sz="2000" b="1" kern="0" smtClean="0">
                <a:solidFill>
                  <a:srgbClr val="0000FF"/>
                </a:solidFill>
                <a:latin typeface="Arial" charset="0"/>
              </a:rPr>
              <a:t>từ</a:t>
            </a:r>
            <a:r>
              <a:rPr lang="en-US" sz="2000" b="1" kern="0" smtClean="0">
                <a:solidFill>
                  <a:srgbClr val="0000FF"/>
                </a:solidFill>
                <a:latin typeface="Arial" charset="0"/>
              </a:rPr>
              <a:t> </a:t>
            </a:r>
            <a:r>
              <a:rPr lang="vi-VN" sz="2000" b="1" kern="0" smtClean="0">
                <a:solidFill>
                  <a:srgbClr val="0000FF"/>
                </a:solidFill>
                <a:latin typeface="Arial" charset="0"/>
              </a:rPr>
              <a:t>nguồn </a:t>
            </a:r>
            <a:r>
              <a:rPr lang="vi-VN" sz="2000" b="1" kern="0">
                <a:solidFill>
                  <a:srgbClr val="0000FF"/>
                </a:solidFill>
                <a:latin typeface="Arial" charset="0"/>
              </a:rPr>
              <a:t>quỹ kết dư thì 1 HSSV phải đóng 43.785 đồng/tháng, đóng 1 năm là 525.420 </a:t>
            </a:r>
            <a:r>
              <a:rPr lang="vi-VN" sz="2000" b="1" kern="0" smtClean="0">
                <a:solidFill>
                  <a:srgbClr val="0000FF"/>
                </a:solidFill>
                <a:latin typeface="Arial" charset="0"/>
              </a:rPr>
              <a:t>đồng/năm.</a:t>
            </a:r>
            <a:endParaRPr lang="en-US" sz="2000" b="1" kern="0">
              <a:solidFill>
                <a:srgbClr val="0000FF"/>
              </a:solidFill>
              <a:latin typeface="Arial" charset="0"/>
            </a:endParaRPr>
          </a:p>
        </p:txBody>
      </p:sp>
    </p:spTree>
    <p:extLst>
      <p:ext uri="{BB962C8B-B14F-4D97-AF65-F5344CB8AC3E}">
        <p14:creationId xmlns:p14="http://schemas.microsoft.com/office/powerpoint/2010/main" val="2918546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Năm học 2018-2019: HSSV </a:t>
            </a:r>
            <a:r>
              <a:rPr lang="vi-VN" sz="2400" b="1" smtClean="0">
                <a:solidFill>
                  <a:srgbClr val="FF0000"/>
                </a:solidFill>
                <a:latin typeface="Arial" panose="020B0604020202020204" pitchFamily="34" charset="0"/>
                <a:cs typeface="Arial" panose="020B0604020202020204" pitchFamily="34" charset="0"/>
              </a:rPr>
              <a:t>trên </a:t>
            </a:r>
            <a:r>
              <a:rPr lang="vi-VN" sz="2400" b="1">
                <a:solidFill>
                  <a:srgbClr val="FF0000"/>
                </a:solidFill>
                <a:latin typeface="Arial" panose="020B0604020202020204" pitchFamily="34" charset="0"/>
                <a:cs typeface="Arial" panose="020B0604020202020204" pitchFamily="34" charset="0"/>
              </a:rPr>
              <a:t>địa bàn </a:t>
            </a:r>
            <a:r>
              <a:rPr lang="vi-VN" sz="2400" b="1">
                <a:solidFill>
                  <a:srgbClr val="0000FF"/>
                </a:solidFill>
                <a:latin typeface="Arial" panose="020B0604020202020204" pitchFamily="34" charset="0"/>
                <a:cs typeface="Arial" panose="020B0604020202020204" pitchFamily="34" charset="0"/>
              </a:rPr>
              <a:t>tỉnh </a:t>
            </a:r>
            <a:r>
              <a:rPr lang="en-US" sz="2400" b="1" smtClean="0">
                <a:solidFill>
                  <a:srgbClr val="0000FF"/>
                </a:solidFill>
                <a:latin typeface="Arial" panose="020B0604020202020204" pitchFamily="34" charset="0"/>
                <a:cs typeface="Arial" panose="020B0604020202020204" pitchFamily="34" charset="0"/>
              </a:rPr>
              <a:t>Bình Dương</a:t>
            </a:r>
            <a:r>
              <a:rPr lang="en-US" sz="2400" b="1" smtClean="0">
                <a:solidFill>
                  <a:srgbClr val="FF0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chỉ </a:t>
            </a:r>
            <a:r>
              <a:rPr lang="vi-VN" sz="2400" b="1">
                <a:solidFill>
                  <a:srgbClr val="FF0000"/>
                </a:solidFill>
                <a:latin typeface="Arial" panose="020B0604020202020204" pitchFamily="34" charset="0"/>
                <a:cs typeface="Arial" panose="020B0604020202020204" pitchFamily="34" charset="0"/>
              </a:rPr>
              <a:t>đóng 40% số tiền mua thẻ bảo hiểm y tế</a:t>
            </a:r>
          </a:p>
        </p:txBody>
      </p:sp>
      <p:sp>
        <p:nvSpPr>
          <p:cNvPr id="6"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349250" algn="just" eaLnBrk="1" hangingPunct="1">
              <a:lnSpc>
                <a:spcPct val="110000"/>
              </a:lnSpc>
              <a:spcBef>
                <a:spcPts val="1200"/>
              </a:spcBef>
              <a:spcAft>
                <a:spcPts val="0"/>
              </a:spcAft>
              <a:buClr>
                <a:srgbClr val="FF0000"/>
              </a:buClr>
              <a:buNone/>
              <a:defRPr/>
            </a:pPr>
            <a:r>
              <a:rPr lang="vi-VN" sz="2200" b="1" kern="0" smtClean="0">
                <a:solidFill>
                  <a:srgbClr val="0000FF"/>
                </a:solidFill>
                <a:latin typeface="Arial" charset="0"/>
              </a:rPr>
              <a:t>Cụ thể:</a:t>
            </a:r>
            <a:endParaRPr lang="en-US" sz="2200" b="1" kern="0" smtClean="0">
              <a:solidFill>
                <a:srgbClr val="0000FF"/>
              </a:solidFill>
              <a:latin typeface="Arial" charset="0"/>
            </a:endParaRPr>
          </a:p>
          <a:p>
            <a:pPr marL="457200" indent="-3429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200" b="1" kern="0" smtClean="0">
                <a:solidFill>
                  <a:srgbClr val="0000FF"/>
                </a:solidFill>
                <a:latin typeface="Arial" charset="0"/>
              </a:rPr>
              <a:t>Học sinh lớp 1, sinh viên năm nhất hoặc HSSV chưa có</a:t>
            </a:r>
            <a:r>
              <a:rPr lang="en-US" sz="2200" b="1" kern="0" smtClean="0">
                <a:solidFill>
                  <a:srgbClr val="0000FF"/>
                </a:solidFill>
                <a:latin typeface="Arial" charset="0"/>
              </a:rPr>
              <a:t> </a:t>
            </a:r>
            <a:r>
              <a:rPr lang="vi-VN" sz="2200" b="1" kern="0" smtClean="0">
                <a:solidFill>
                  <a:srgbClr val="0000FF"/>
                </a:solidFill>
                <a:latin typeface="Arial" charset="0"/>
              </a:rPr>
              <a:t>thẻ BHYT đóng 15 tháng (giá</a:t>
            </a:r>
            <a:r>
              <a:rPr lang="en-US" sz="2200" b="1" kern="0" smtClean="0">
                <a:solidFill>
                  <a:srgbClr val="0000FF"/>
                </a:solidFill>
                <a:latin typeface="Arial" charset="0"/>
              </a:rPr>
              <a:t> </a:t>
            </a:r>
            <a:r>
              <a:rPr lang="vi-VN" sz="2200" b="1" kern="0" smtClean="0">
                <a:solidFill>
                  <a:srgbClr val="0000FF"/>
                </a:solidFill>
                <a:latin typeface="Arial" charset="0"/>
              </a:rPr>
              <a:t>trị</a:t>
            </a:r>
            <a:r>
              <a:rPr lang="en-US" sz="2200" b="1" kern="0" smtClean="0">
                <a:solidFill>
                  <a:srgbClr val="0000FF"/>
                </a:solidFill>
                <a:latin typeface="Arial" charset="0"/>
              </a:rPr>
              <a:t> </a:t>
            </a:r>
            <a:r>
              <a:rPr lang="vi-VN" sz="2200" b="1" kern="0" smtClean="0">
                <a:solidFill>
                  <a:srgbClr val="0000FF"/>
                </a:solidFill>
                <a:latin typeface="Arial" charset="0"/>
              </a:rPr>
              <a:t>sử</a:t>
            </a:r>
            <a:r>
              <a:rPr lang="en-US" sz="2200" b="1" kern="0" smtClean="0">
                <a:solidFill>
                  <a:srgbClr val="0000FF"/>
                </a:solidFill>
                <a:latin typeface="Arial" charset="0"/>
              </a:rPr>
              <a:t> </a:t>
            </a:r>
            <a:r>
              <a:rPr lang="vi-VN" sz="2200" b="1" kern="0" smtClean="0">
                <a:solidFill>
                  <a:srgbClr val="0000FF"/>
                </a:solidFill>
                <a:latin typeface="Arial" charset="0"/>
              </a:rPr>
              <a:t>dụng từ ngày </a:t>
            </a:r>
            <a:r>
              <a:rPr lang="en-US" sz="2200" b="1" kern="0" smtClean="0">
                <a:solidFill>
                  <a:srgbClr val="0000FF"/>
                </a:solidFill>
                <a:latin typeface="Arial" charset="0"/>
              </a:rPr>
              <a:t>0</a:t>
            </a:r>
            <a:r>
              <a:rPr lang="vi-VN" sz="2200" b="1" kern="0" smtClean="0">
                <a:solidFill>
                  <a:srgbClr val="0000FF"/>
                </a:solidFill>
                <a:latin typeface="Arial" charset="0"/>
              </a:rPr>
              <a:t>1-10-2018 đến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31-12-2019):</a:t>
            </a:r>
            <a:endParaRPr lang="en-US" sz="2200" b="1" kern="0" smtClean="0">
              <a:solidFill>
                <a:srgbClr val="0000FF"/>
              </a:solidFill>
              <a:latin typeface="Arial" charset="0"/>
            </a:endParaRPr>
          </a:p>
          <a:p>
            <a:pPr marL="114300" indent="349250" algn="ctr" eaLnBrk="1" hangingPunct="1">
              <a:lnSpc>
                <a:spcPct val="110000"/>
              </a:lnSpc>
              <a:spcBef>
                <a:spcPts val="1200"/>
              </a:spcBef>
              <a:spcAft>
                <a:spcPts val="0"/>
              </a:spcAft>
              <a:buClr>
                <a:srgbClr val="FF0000"/>
              </a:buClr>
              <a:buNone/>
              <a:defRPr/>
            </a:pPr>
            <a:r>
              <a:rPr lang="vi-VN" sz="2500" b="1" kern="0" smtClean="0">
                <a:solidFill>
                  <a:srgbClr val="FF0066"/>
                </a:solidFill>
                <a:latin typeface="Arial" charset="0"/>
              </a:rPr>
              <a:t>25.020 đồng x 15 tháng = 375.300 đồng</a:t>
            </a:r>
            <a:endParaRPr lang="en-US" sz="2500" b="1" kern="0" smtClean="0">
              <a:solidFill>
                <a:srgbClr val="FF0066"/>
              </a:solidFill>
              <a:latin typeface="Arial" charset="0"/>
            </a:endParaRPr>
          </a:p>
          <a:p>
            <a:pPr marL="457200" indent="-3429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200" b="1" kern="0" smtClean="0">
                <a:solidFill>
                  <a:srgbClr val="0000FF"/>
                </a:solidFill>
                <a:latin typeface="Arial" charset="0"/>
              </a:rPr>
              <a:t>H</a:t>
            </a:r>
            <a:r>
              <a:rPr lang="vi-VN" sz="2200" b="1" kern="0" smtClean="0">
                <a:solidFill>
                  <a:srgbClr val="0000FF"/>
                </a:solidFill>
                <a:latin typeface="Arial" charset="0"/>
              </a:rPr>
              <a:t>ọc sinh lớp 12, sinh viên cuối khóa đóng 9 tháng (thẻ</a:t>
            </a:r>
            <a:r>
              <a:rPr lang="en-US" sz="2200" b="1" kern="0" smtClean="0">
                <a:solidFill>
                  <a:srgbClr val="0000FF"/>
                </a:solidFill>
                <a:latin typeface="Arial" charset="0"/>
              </a:rPr>
              <a:t> </a:t>
            </a:r>
            <a:r>
              <a:rPr lang="vi-VN" sz="2200" b="1" kern="0" smtClean="0">
                <a:solidFill>
                  <a:srgbClr val="0000FF"/>
                </a:solidFill>
                <a:latin typeface="Arial" charset="0"/>
              </a:rPr>
              <a:t>có giá</a:t>
            </a:r>
            <a:r>
              <a:rPr lang="en-US" sz="2200" b="1" kern="0" smtClean="0">
                <a:solidFill>
                  <a:srgbClr val="0000FF"/>
                </a:solidFill>
                <a:latin typeface="Arial" charset="0"/>
              </a:rPr>
              <a:t> </a:t>
            </a:r>
            <a:r>
              <a:rPr lang="vi-VN" sz="2200" b="1" kern="0" smtClean="0">
                <a:solidFill>
                  <a:srgbClr val="0000FF"/>
                </a:solidFill>
                <a:latin typeface="Arial" charset="0"/>
              </a:rPr>
              <a:t>trị</a:t>
            </a:r>
            <a:r>
              <a:rPr lang="en-US" sz="2200" b="1" kern="0" smtClean="0">
                <a:solidFill>
                  <a:srgbClr val="0000FF"/>
                </a:solidFill>
                <a:latin typeface="Arial" charset="0"/>
              </a:rPr>
              <a:t> </a:t>
            </a:r>
            <a:r>
              <a:rPr lang="vi-VN" sz="2200" b="1" kern="0" smtClean="0">
                <a:solidFill>
                  <a:srgbClr val="0000FF"/>
                </a:solidFill>
                <a:latin typeface="Arial" charset="0"/>
              </a:rPr>
              <a:t>sử</a:t>
            </a:r>
            <a:r>
              <a:rPr lang="en-US" sz="2200" b="1" kern="0" smtClean="0">
                <a:solidFill>
                  <a:srgbClr val="0000FF"/>
                </a:solidFill>
                <a:latin typeface="Arial" charset="0"/>
              </a:rPr>
              <a:t> </a:t>
            </a:r>
            <a:r>
              <a:rPr lang="vi-VN" sz="2200" b="1" kern="0" smtClean="0">
                <a:solidFill>
                  <a:srgbClr val="0000FF"/>
                </a:solidFill>
                <a:latin typeface="Arial" charset="0"/>
              </a:rPr>
              <a:t>dụng từ ngày </a:t>
            </a:r>
            <a:r>
              <a:rPr lang="en-US" sz="2200" b="1" kern="0" smtClean="0">
                <a:solidFill>
                  <a:srgbClr val="0000FF"/>
                </a:solidFill>
                <a:latin typeface="Arial" charset="0"/>
              </a:rPr>
              <a:t>0</a:t>
            </a:r>
            <a:r>
              <a:rPr lang="vi-VN" sz="2200" b="1" kern="0" smtClean="0">
                <a:solidFill>
                  <a:srgbClr val="0000FF"/>
                </a:solidFill>
                <a:latin typeface="Arial" charset="0"/>
              </a:rPr>
              <a:t>1-</a:t>
            </a:r>
            <a:r>
              <a:rPr lang="en-US" sz="2200" b="1" kern="0" smtClean="0">
                <a:solidFill>
                  <a:srgbClr val="0000FF"/>
                </a:solidFill>
                <a:latin typeface="Arial" charset="0"/>
              </a:rPr>
              <a:t>0</a:t>
            </a:r>
            <a:r>
              <a:rPr lang="vi-VN" sz="2200" b="1" kern="0" smtClean="0">
                <a:solidFill>
                  <a:srgbClr val="0000FF"/>
                </a:solidFill>
                <a:latin typeface="Arial" charset="0"/>
              </a:rPr>
              <a:t>1-2019 đến 30-9-2019):</a:t>
            </a:r>
            <a:endParaRPr lang="en-US" sz="2200" b="1" kern="0" smtClean="0">
              <a:solidFill>
                <a:srgbClr val="0000FF"/>
              </a:solidFill>
              <a:latin typeface="Arial" charset="0"/>
            </a:endParaRPr>
          </a:p>
          <a:p>
            <a:pPr marL="114300" indent="349250" algn="ctr" eaLnBrk="1" hangingPunct="1">
              <a:lnSpc>
                <a:spcPct val="110000"/>
              </a:lnSpc>
              <a:spcBef>
                <a:spcPts val="1200"/>
              </a:spcBef>
              <a:spcAft>
                <a:spcPts val="0"/>
              </a:spcAft>
              <a:buClr>
                <a:srgbClr val="FF0000"/>
              </a:buClr>
              <a:buNone/>
              <a:defRPr/>
            </a:pPr>
            <a:r>
              <a:rPr lang="vi-VN" sz="2500" b="1" kern="0" smtClean="0">
                <a:solidFill>
                  <a:srgbClr val="FF0066"/>
                </a:solidFill>
                <a:latin typeface="Arial" charset="0"/>
              </a:rPr>
              <a:t>25.020 đồng x 9 tháng = 225.180 đồng;</a:t>
            </a:r>
            <a:endParaRPr lang="en-US" sz="2500" b="1" kern="0" smtClean="0">
              <a:solidFill>
                <a:srgbClr val="FF0066"/>
              </a:solidFill>
              <a:latin typeface="Arial" charset="0"/>
            </a:endParaRPr>
          </a:p>
          <a:p>
            <a:pPr marL="457200" indent="-3429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200" b="1" kern="0" smtClean="0">
                <a:solidFill>
                  <a:srgbClr val="0000FF"/>
                </a:solidFill>
                <a:latin typeface="Arial" charset="0"/>
              </a:rPr>
              <a:t>HSSV còn lại tham gia liên tục đóng 12 tháng (thẻ</a:t>
            </a:r>
            <a:r>
              <a:rPr lang="en-US" sz="2200" b="1" kern="0" smtClean="0">
                <a:solidFill>
                  <a:srgbClr val="0000FF"/>
                </a:solidFill>
                <a:latin typeface="Arial" charset="0"/>
              </a:rPr>
              <a:t> </a:t>
            </a:r>
            <a:r>
              <a:rPr lang="vi-VN" sz="2200" b="1" kern="0" smtClean="0">
                <a:solidFill>
                  <a:srgbClr val="0000FF"/>
                </a:solidFill>
                <a:latin typeface="Arial" charset="0"/>
              </a:rPr>
              <a:t>có giá</a:t>
            </a:r>
            <a:r>
              <a:rPr lang="en-US" sz="2200" b="1" kern="0" smtClean="0">
                <a:solidFill>
                  <a:srgbClr val="0000FF"/>
                </a:solidFill>
                <a:latin typeface="Arial" charset="0"/>
              </a:rPr>
              <a:t> </a:t>
            </a:r>
            <a:r>
              <a:rPr lang="vi-VN" sz="2200" b="1" kern="0" smtClean="0">
                <a:solidFill>
                  <a:srgbClr val="0000FF"/>
                </a:solidFill>
                <a:latin typeface="Arial" charset="0"/>
              </a:rPr>
              <a:t>trị</a:t>
            </a:r>
            <a:r>
              <a:rPr lang="en-US" sz="2200" b="1" kern="0" smtClean="0">
                <a:solidFill>
                  <a:srgbClr val="0000FF"/>
                </a:solidFill>
                <a:latin typeface="Arial" charset="0"/>
              </a:rPr>
              <a:t> </a:t>
            </a:r>
            <a:r>
              <a:rPr lang="vi-VN" sz="2200" b="1" kern="0" smtClean="0">
                <a:solidFill>
                  <a:srgbClr val="0000FF"/>
                </a:solidFill>
                <a:latin typeface="Arial" charset="0"/>
              </a:rPr>
              <a:t>từ ngày </a:t>
            </a:r>
            <a:r>
              <a:rPr lang="en-US" sz="2200" b="1" kern="0" smtClean="0">
                <a:solidFill>
                  <a:srgbClr val="0000FF"/>
                </a:solidFill>
                <a:latin typeface="Arial" charset="0"/>
              </a:rPr>
              <a:t>0</a:t>
            </a:r>
            <a:r>
              <a:rPr lang="vi-VN" sz="2200" b="1" kern="0" smtClean="0">
                <a:solidFill>
                  <a:srgbClr val="0000FF"/>
                </a:solidFill>
                <a:latin typeface="Arial" charset="0"/>
              </a:rPr>
              <a:t>1-</a:t>
            </a:r>
            <a:r>
              <a:rPr lang="en-US" sz="2200" b="1" kern="0" smtClean="0">
                <a:solidFill>
                  <a:srgbClr val="0000FF"/>
                </a:solidFill>
                <a:latin typeface="Arial" charset="0"/>
              </a:rPr>
              <a:t>0</a:t>
            </a:r>
            <a:r>
              <a:rPr lang="vi-VN" sz="2200" b="1" kern="0" smtClean="0">
                <a:solidFill>
                  <a:srgbClr val="0000FF"/>
                </a:solidFill>
                <a:latin typeface="Arial" charset="0"/>
              </a:rPr>
              <a:t>1-2019 đến 31-12-2019):</a:t>
            </a:r>
            <a:endParaRPr lang="en-US" sz="2200" b="1" kern="0" smtClean="0">
              <a:solidFill>
                <a:srgbClr val="0000FF"/>
              </a:solidFill>
              <a:latin typeface="Arial" charset="0"/>
            </a:endParaRPr>
          </a:p>
          <a:p>
            <a:pPr marL="114300" indent="349250" algn="ctr" eaLnBrk="1" hangingPunct="1">
              <a:lnSpc>
                <a:spcPct val="110000"/>
              </a:lnSpc>
              <a:spcBef>
                <a:spcPts val="1200"/>
              </a:spcBef>
              <a:spcAft>
                <a:spcPts val="0"/>
              </a:spcAft>
              <a:buClr>
                <a:srgbClr val="FF0000"/>
              </a:buClr>
              <a:buNone/>
              <a:defRPr/>
            </a:pPr>
            <a:r>
              <a:rPr lang="vi-VN" sz="2500" b="1" kern="0" smtClean="0">
                <a:solidFill>
                  <a:srgbClr val="FF0066"/>
                </a:solidFill>
                <a:latin typeface="Arial" charset="0"/>
              </a:rPr>
              <a:t>25.020 đồng x 12 tháng = 300.240 đồng.</a:t>
            </a:r>
            <a:endParaRPr lang="en-US" sz="2500" b="1" kern="0">
              <a:solidFill>
                <a:srgbClr val="FF0066"/>
              </a:solidFill>
              <a:latin typeface="Arial" charset="0"/>
            </a:endParaRPr>
          </a:p>
        </p:txBody>
      </p:sp>
    </p:spTree>
    <p:extLst>
      <p:ext uri="{BB962C8B-B14F-4D97-AF65-F5344CB8AC3E}">
        <p14:creationId xmlns:p14="http://schemas.microsoft.com/office/powerpoint/2010/main" val="3526852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clip minh họa</a:t>
            </a: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935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TRA CỨU GIÁ TRỊ SỬ DỤNG THẺ BHYT</a:t>
            </a:r>
            <a:endParaRPr lang="vi-VN" sz="2400" b="1">
              <a:solidFill>
                <a:srgbClr val="FF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2000"/>
              </a:lnSpc>
              <a:spcBef>
                <a:spcPts val="1200"/>
              </a:spcBef>
              <a:spcAft>
                <a:spcPts val="0"/>
              </a:spcAft>
              <a:buClr>
                <a:srgbClr val="FF0000"/>
              </a:buClr>
              <a:buNone/>
              <a:defRPr/>
            </a:pPr>
            <a:endParaRPr lang="en-US" sz="2500" b="1" u="sng" kern="0" smtClea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en-US" sz="2500" b="1" u="sng" ker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en-US" sz="2500" b="1" u="sng" kern="0" smtClea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en-US" sz="2500" b="1" u="sng" ker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en-US" sz="2500" b="1" u="sng" kern="0" smtClea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en-US" b="1" u="sng" ker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en-US" sz="2500" b="1" u="sng" kern="0" smtClea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r>
              <a:rPr lang="en-US" sz="2500" b="1" u="sng" kern="0" smtClean="0">
                <a:solidFill>
                  <a:srgbClr val="0000FF"/>
                </a:solidFill>
                <a:latin typeface="Arial" charset="0"/>
              </a:rPr>
              <a:t>https</a:t>
            </a:r>
            <a:r>
              <a:rPr lang="en-US" sz="2500" b="1" u="sng" kern="0">
                <a:solidFill>
                  <a:srgbClr val="0000FF"/>
                </a:solidFill>
                <a:latin typeface="Arial" charset="0"/>
              </a:rPr>
              <a:t>://baohiemxahoi.gov.vn/tracuu/pages/tra-cuu-thoi-han-su-dung-the-bhyt.aspx</a:t>
            </a:r>
          </a:p>
          <a:p>
            <a:pPr marL="114300" indent="0" algn="just" eaLnBrk="1" hangingPunct="1">
              <a:lnSpc>
                <a:spcPct val="112000"/>
              </a:lnSpc>
              <a:spcBef>
                <a:spcPts val="1200"/>
              </a:spcBef>
              <a:spcAft>
                <a:spcPts val="0"/>
              </a:spcAft>
              <a:buClr>
                <a:srgbClr val="FF0000"/>
              </a:buClr>
              <a:buNone/>
              <a:defRPr/>
            </a:pPr>
            <a:endParaRPr lang="vi-VN" sz="2500" b="1" kern="0">
              <a:solidFill>
                <a:srgbClr val="0000FF"/>
              </a:solidFill>
              <a:latin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4114800"/>
          </a:xfrm>
          <a:prstGeom prst="rect">
            <a:avLst/>
          </a:prstGeom>
        </p:spPr>
      </p:pic>
    </p:spTree>
    <p:extLst>
      <p:ext uri="{BB962C8B-B14F-4D97-AF65-F5344CB8AC3E}">
        <p14:creationId xmlns:p14="http://schemas.microsoft.com/office/powerpoint/2010/main" val="2334840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clip giải pháp thu BHYT học sinh</a:t>
            </a: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788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066800"/>
            <a:ext cx="9144002" cy="4816042"/>
          </a:xfrm>
          <a:prstGeom prst="rect">
            <a:avLst/>
          </a:prstGeom>
        </p:spPr>
      </p:pic>
    </p:spTree>
    <p:extLst>
      <p:ext uri="{BB962C8B-B14F-4D97-AF65-F5344CB8AC3E}">
        <p14:creationId xmlns:p14="http://schemas.microsoft.com/office/powerpoint/2010/main" val="1235569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43</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QUAN </a:t>
            </a:r>
            <a:r>
              <a:rPr lang="vi-VN" sz="2600" b="1">
                <a:solidFill>
                  <a:srgbClr val="FF0000"/>
                </a:solidFill>
                <a:latin typeface="Arial" panose="020B0604020202020204" pitchFamily="34" charset="0"/>
                <a:cs typeface="Arial" panose="020B0604020202020204" pitchFamily="34" charset="0"/>
              </a:rPr>
              <a:t>ĐIỂM XÂY DỰNG DỰ ÁN LUẬT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600"/>
              </a:spcBef>
              <a:spcAft>
                <a:spcPts val="0"/>
              </a:spcAft>
              <a:buClr>
                <a:srgbClr val="FF0000"/>
              </a:buClr>
              <a:buFont typeface="+mj-lt"/>
              <a:buAutoNum type="arabicPeriod"/>
              <a:defRPr/>
            </a:pPr>
            <a:r>
              <a:rPr lang="vi-VN" sz="1950" b="1" kern="0" smtClean="0">
                <a:solidFill>
                  <a:srgbClr val="0000FF"/>
                </a:solidFill>
                <a:latin typeface="Arial" charset="0"/>
              </a:rPr>
              <a:t>Thể </a:t>
            </a:r>
            <a:r>
              <a:rPr lang="vi-VN" sz="1950" b="1" kern="0">
                <a:solidFill>
                  <a:srgbClr val="0000FF"/>
                </a:solidFill>
                <a:latin typeface="Arial" charset="0"/>
              </a:rPr>
              <a:t>chế hóa đường lối, chính sách của Đảng về phát triển BHYT toàn dân đã được định h­ướng của Nghị quyết Đại hội Đảng XI, Nghị quyết số </a:t>
            </a:r>
            <a:r>
              <a:rPr lang="vi-VN" sz="1950" b="1" kern="0" smtClean="0">
                <a:solidFill>
                  <a:srgbClr val="0000FF"/>
                </a:solidFill>
                <a:latin typeface="Arial" charset="0"/>
              </a:rPr>
              <a:t>15</a:t>
            </a:r>
            <a:r>
              <a:rPr lang="en-US" sz="1950" b="1" kern="0" smtClean="0">
                <a:solidFill>
                  <a:srgbClr val="0000FF"/>
                </a:solidFill>
                <a:latin typeface="Arial" charset="0"/>
              </a:rPr>
              <a:t>-</a:t>
            </a:r>
            <a:r>
              <a:rPr lang="vi-VN" sz="1950" b="1" kern="0" smtClean="0">
                <a:solidFill>
                  <a:srgbClr val="0000FF"/>
                </a:solidFill>
                <a:latin typeface="Arial" charset="0"/>
              </a:rPr>
              <a:t>NQ/TW </a:t>
            </a:r>
            <a:r>
              <a:rPr lang="vi-VN" sz="1950" b="1" kern="0">
                <a:solidFill>
                  <a:srgbClr val="0000FF"/>
                </a:solidFill>
                <a:latin typeface="Arial" charset="0"/>
              </a:rPr>
              <a:t>ngày </a:t>
            </a:r>
            <a:r>
              <a:rPr lang="vi-VN" sz="1950" b="1" kern="0" smtClean="0">
                <a:solidFill>
                  <a:srgbClr val="0000FF"/>
                </a:solidFill>
                <a:latin typeface="Arial" charset="0"/>
              </a:rPr>
              <a:t>01/6/2012 của B</a:t>
            </a:r>
            <a:r>
              <a:rPr lang="en-US" sz="1950" b="1" kern="0" smtClean="0">
                <a:solidFill>
                  <a:srgbClr val="0000FF"/>
                </a:solidFill>
                <a:latin typeface="Arial" charset="0"/>
              </a:rPr>
              <a:t>CHTW </a:t>
            </a:r>
            <a:r>
              <a:rPr lang="vi-VN" sz="1950" b="1" kern="0" smtClean="0">
                <a:solidFill>
                  <a:srgbClr val="0000FF"/>
                </a:solidFill>
                <a:latin typeface="Arial" charset="0"/>
              </a:rPr>
              <a:t>khóa XI; </a:t>
            </a:r>
            <a:r>
              <a:rPr lang="vi-VN" sz="1950" b="1" kern="0">
                <a:solidFill>
                  <a:srgbClr val="0000FF"/>
                </a:solidFill>
                <a:latin typeface="Arial" charset="0"/>
              </a:rPr>
              <a:t>Nghị quyết số 21-NQ/TW ngày 22/11/2012 của Bộ Chính </a:t>
            </a:r>
            <a:r>
              <a:rPr lang="vi-VN" sz="1950" b="1" kern="0" smtClean="0">
                <a:solidFill>
                  <a:srgbClr val="0000FF"/>
                </a:solidFill>
                <a:latin typeface="Arial" charset="0"/>
              </a:rPr>
              <a:t>trị; </a:t>
            </a:r>
            <a:r>
              <a:rPr lang="vi-VN" sz="1950" b="1" kern="0">
                <a:solidFill>
                  <a:srgbClr val="0000FF"/>
                </a:solidFill>
                <a:latin typeface="Arial" charset="0"/>
              </a:rPr>
              <a:t>Quyết định số 538/QĐ/TTg ngày 29/3/2013 của </a:t>
            </a:r>
            <a:r>
              <a:rPr lang="vi-VN" sz="1950" b="1" kern="0" smtClean="0">
                <a:solidFill>
                  <a:srgbClr val="0000FF"/>
                </a:solidFill>
                <a:latin typeface="Arial" charset="0"/>
              </a:rPr>
              <a:t>T</a:t>
            </a:r>
            <a:r>
              <a:rPr lang="en-US" sz="1950" b="1" kern="0" smtClean="0">
                <a:solidFill>
                  <a:srgbClr val="0000FF"/>
                </a:solidFill>
                <a:latin typeface="Arial" charset="0"/>
              </a:rPr>
              <a:t>TCP </a:t>
            </a:r>
            <a:r>
              <a:rPr lang="vi-VN" sz="1950" b="1" kern="0" smtClean="0">
                <a:solidFill>
                  <a:srgbClr val="0000FF"/>
                </a:solidFill>
                <a:latin typeface="Arial" charset="0"/>
              </a:rPr>
              <a:t>phê </a:t>
            </a:r>
            <a:r>
              <a:rPr lang="vi-VN" sz="1950" b="1" kern="0">
                <a:solidFill>
                  <a:srgbClr val="0000FF"/>
                </a:solidFill>
                <a:latin typeface="Arial" charset="0"/>
              </a:rPr>
              <a:t>duyệt </a:t>
            </a:r>
            <a:r>
              <a:rPr lang="en-US" sz="1950" b="1" kern="0">
                <a:solidFill>
                  <a:srgbClr val="0000FF"/>
                </a:solidFill>
                <a:latin typeface="Arial" charset="0"/>
              </a:rPr>
              <a:t>Đ</a:t>
            </a:r>
            <a:r>
              <a:rPr lang="vi-VN" sz="1950" b="1" kern="0">
                <a:solidFill>
                  <a:srgbClr val="0000FF"/>
                </a:solidFill>
                <a:latin typeface="Arial" charset="0"/>
              </a:rPr>
              <a:t>ề án thực hiện lộ trình tiến tới BHYT toàn dân giai đoạn 2012 -2015 và </a:t>
            </a:r>
            <a:r>
              <a:rPr lang="vi-VN" sz="1950" b="1" kern="0" smtClean="0">
                <a:solidFill>
                  <a:srgbClr val="0000FF"/>
                </a:solidFill>
                <a:latin typeface="Arial" charset="0"/>
              </a:rPr>
              <a:t>2020.</a:t>
            </a:r>
            <a:endParaRPr lang="en-US" sz="1950" b="1" kern="0" smtClean="0">
              <a:solidFill>
                <a:srgbClr val="0000FF"/>
              </a:solidFill>
              <a:latin typeface="Arial" charset="0"/>
            </a:endParaRPr>
          </a:p>
          <a:p>
            <a:pPr marL="566738" indent="-457200" algn="just" eaLnBrk="1" hangingPunct="1">
              <a:lnSpc>
                <a:spcPct val="108000"/>
              </a:lnSpc>
              <a:spcBef>
                <a:spcPts val="600"/>
              </a:spcBef>
              <a:spcAft>
                <a:spcPts val="0"/>
              </a:spcAft>
              <a:buClr>
                <a:srgbClr val="FF0000"/>
              </a:buClr>
              <a:buFont typeface="+mj-lt"/>
              <a:buAutoNum type="arabicPeriod"/>
              <a:defRPr/>
            </a:pPr>
            <a:r>
              <a:rPr lang="vi-VN" sz="1950" b="1" kern="0" smtClean="0">
                <a:solidFill>
                  <a:srgbClr val="0000FF"/>
                </a:solidFill>
                <a:latin typeface="Arial" charset="0"/>
              </a:rPr>
              <a:t>Khắc </a:t>
            </a:r>
            <a:r>
              <a:rPr lang="vi-VN" sz="1950" b="1" kern="0">
                <a:solidFill>
                  <a:srgbClr val="0000FF"/>
                </a:solidFill>
                <a:latin typeface="Arial" charset="0"/>
              </a:rPr>
              <a:t>phục đ­ược các tồn tại, bất hợp lý </a:t>
            </a:r>
            <a:r>
              <a:rPr lang="en-US" sz="1950" b="1" kern="0" smtClean="0">
                <a:solidFill>
                  <a:srgbClr val="0000FF"/>
                </a:solidFill>
                <a:latin typeface="Arial" charset="0"/>
              </a:rPr>
              <a:t>của </a:t>
            </a:r>
            <a:r>
              <a:rPr lang="vi-VN" sz="1950" b="1" kern="0" smtClean="0">
                <a:solidFill>
                  <a:srgbClr val="0000FF"/>
                </a:solidFill>
                <a:latin typeface="Arial" charset="0"/>
              </a:rPr>
              <a:t>Luật </a:t>
            </a:r>
            <a:r>
              <a:rPr lang="vi-VN" sz="1950" b="1" kern="0">
                <a:solidFill>
                  <a:srgbClr val="0000FF"/>
                </a:solidFill>
                <a:latin typeface="Arial" charset="0"/>
              </a:rPr>
              <a:t>để từng bước thực hiện lộ trình BHYT toàn dân, bảo đảm quyền lợi của người tham gia </a:t>
            </a:r>
            <a:r>
              <a:rPr lang="vi-VN" sz="1950" b="1" kern="0" smtClean="0">
                <a:solidFill>
                  <a:srgbClr val="0000FF"/>
                </a:solidFill>
                <a:latin typeface="Arial" charset="0"/>
              </a:rPr>
              <a:t>BHYT.</a:t>
            </a:r>
            <a:endParaRPr lang="en-US" sz="1950" b="1" kern="0" smtClean="0">
              <a:solidFill>
                <a:srgbClr val="0000FF"/>
              </a:solidFill>
              <a:latin typeface="Arial" charset="0"/>
            </a:endParaRPr>
          </a:p>
          <a:p>
            <a:pPr marL="566738" indent="-457200" algn="just" eaLnBrk="1" hangingPunct="1">
              <a:lnSpc>
                <a:spcPct val="108000"/>
              </a:lnSpc>
              <a:spcBef>
                <a:spcPts val="600"/>
              </a:spcBef>
              <a:spcAft>
                <a:spcPts val="0"/>
              </a:spcAft>
              <a:buClr>
                <a:srgbClr val="FF0000"/>
              </a:buClr>
              <a:buFont typeface="+mj-lt"/>
              <a:buAutoNum type="arabicPeriod"/>
              <a:defRPr/>
            </a:pPr>
            <a:r>
              <a:rPr lang="vi-VN" sz="1950" b="1" kern="0" smtClean="0">
                <a:solidFill>
                  <a:srgbClr val="0000FF"/>
                </a:solidFill>
                <a:latin typeface="Arial" charset="0"/>
              </a:rPr>
              <a:t>Đổi </a:t>
            </a:r>
            <a:r>
              <a:rPr lang="vi-VN" sz="1950" b="1" kern="0">
                <a:solidFill>
                  <a:srgbClr val="0000FF"/>
                </a:solidFill>
                <a:latin typeface="Arial" charset="0"/>
              </a:rPr>
              <a:t>mới chính sách, pháp luật về BHYT trên </a:t>
            </a:r>
            <a:r>
              <a:rPr lang="en-US" sz="1950" b="1" kern="0" smtClean="0">
                <a:solidFill>
                  <a:srgbClr val="0000FF"/>
                </a:solidFill>
                <a:latin typeface="Arial" charset="0"/>
              </a:rPr>
              <a:t>CS </a:t>
            </a:r>
            <a:r>
              <a:rPr lang="vi-VN" sz="1950" b="1" kern="0" smtClean="0">
                <a:solidFill>
                  <a:srgbClr val="0000FF"/>
                </a:solidFill>
                <a:latin typeface="Arial" charset="0"/>
              </a:rPr>
              <a:t>kế </a:t>
            </a:r>
            <a:r>
              <a:rPr lang="vi-VN" sz="1950" b="1" kern="0">
                <a:solidFill>
                  <a:srgbClr val="0000FF"/>
                </a:solidFill>
                <a:latin typeface="Arial" charset="0"/>
              </a:rPr>
              <a:t>thừa chọn lọc những quy định hiện hành về chính sách BHYT đang phát huy hiệu quả trong thực tiễn, phù hợp </a:t>
            </a:r>
            <a:r>
              <a:rPr lang="vi-VN" sz="1950" b="1" kern="0" smtClean="0">
                <a:solidFill>
                  <a:srgbClr val="0000FF"/>
                </a:solidFill>
                <a:latin typeface="Arial" charset="0"/>
              </a:rPr>
              <a:t>điều </a:t>
            </a:r>
            <a:r>
              <a:rPr lang="vi-VN" sz="1950" b="1" kern="0">
                <a:solidFill>
                  <a:srgbClr val="0000FF"/>
                </a:solidFill>
                <a:latin typeface="Arial" charset="0"/>
              </a:rPr>
              <a:t>kiện </a:t>
            </a:r>
            <a:r>
              <a:rPr lang="en-US" sz="1950" b="1" kern="0" smtClean="0">
                <a:solidFill>
                  <a:srgbClr val="0000FF"/>
                </a:solidFill>
                <a:latin typeface="Arial" charset="0"/>
              </a:rPr>
              <a:t>KT-XH </a:t>
            </a:r>
            <a:r>
              <a:rPr lang="vi-VN" sz="1950" b="1" kern="0" smtClean="0">
                <a:solidFill>
                  <a:srgbClr val="0000FF"/>
                </a:solidFill>
                <a:latin typeface="Arial" charset="0"/>
              </a:rPr>
              <a:t>của </a:t>
            </a:r>
            <a:r>
              <a:rPr lang="vi-VN" sz="1950" b="1" kern="0">
                <a:solidFill>
                  <a:srgbClr val="0000FF"/>
                </a:solidFill>
                <a:latin typeface="Arial" charset="0"/>
              </a:rPr>
              <a:t>nước </a:t>
            </a:r>
            <a:r>
              <a:rPr lang="vi-VN" sz="1950" b="1" kern="0" smtClean="0">
                <a:solidFill>
                  <a:srgbClr val="0000FF"/>
                </a:solidFill>
                <a:latin typeface="Arial" charset="0"/>
              </a:rPr>
              <a:t>ta.</a:t>
            </a:r>
            <a:endParaRPr lang="en-US" sz="1950" b="1" kern="0" smtClean="0">
              <a:solidFill>
                <a:srgbClr val="0000FF"/>
              </a:solidFill>
              <a:latin typeface="Arial" charset="0"/>
            </a:endParaRPr>
          </a:p>
          <a:p>
            <a:pPr marL="566738" indent="-457200" algn="just" eaLnBrk="1" hangingPunct="1">
              <a:lnSpc>
                <a:spcPct val="108000"/>
              </a:lnSpc>
              <a:spcBef>
                <a:spcPts val="600"/>
              </a:spcBef>
              <a:spcAft>
                <a:spcPts val="0"/>
              </a:spcAft>
              <a:buClr>
                <a:srgbClr val="FF0000"/>
              </a:buClr>
              <a:buFont typeface="+mj-lt"/>
              <a:buAutoNum type="arabicPeriod"/>
              <a:defRPr/>
            </a:pPr>
            <a:r>
              <a:rPr lang="vi-VN" sz="1950" b="1" kern="0" smtClean="0">
                <a:solidFill>
                  <a:srgbClr val="0000FF"/>
                </a:solidFill>
                <a:latin typeface="Arial" charset="0"/>
              </a:rPr>
              <a:t>Phù </a:t>
            </a:r>
            <a:r>
              <a:rPr lang="vi-VN" sz="1950" b="1" kern="0">
                <a:solidFill>
                  <a:srgbClr val="0000FF"/>
                </a:solidFill>
                <a:latin typeface="Arial" charset="0"/>
              </a:rPr>
              <a:t>hợp với các </a:t>
            </a:r>
            <a:r>
              <a:rPr lang="vi-VN" sz="1950" b="1" kern="0" smtClean="0">
                <a:solidFill>
                  <a:srgbClr val="0000FF"/>
                </a:solidFill>
                <a:latin typeface="Arial" charset="0"/>
              </a:rPr>
              <a:t>các </a:t>
            </a:r>
            <a:r>
              <a:rPr lang="vi-VN" sz="1950" b="1" kern="0">
                <a:solidFill>
                  <a:srgbClr val="0000FF"/>
                </a:solidFill>
                <a:latin typeface="Arial" charset="0"/>
              </a:rPr>
              <a:t>luật có liên quan như Luật khám bệnh, chữa bệnh, Luật người cao tuổi, Luật người khuyết tật, Pháp lệnh ưu đãi người có công với cách mạng… để bảo đảm tính đồng bộ, thống nhất của hệ thống pháp luật, bảo đảm lồng ghép giới trong </a:t>
            </a:r>
            <a:r>
              <a:rPr lang="vi-VN" sz="1950" b="1" kern="0" smtClean="0">
                <a:solidFill>
                  <a:srgbClr val="0000FF"/>
                </a:solidFill>
                <a:latin typeface="Arial" charset="0"/>
              </a:rPr>
              <a:t>Luật</a:t>
            </a:r>
            <a:r>
              <a:rPr lang="vi-VN" sz="1950" b="1" kern="0">
                <a:solidFill>
                  <a:srgbClr val="0000FF"/>
                </a:solidFill>
                <a:latin typeface="Arial" charset="0"/>
              </a:rPr>
              <a:t>.</a:t>
            </a:r>
            <a:endParaRPr lang="en-US" sz="1950" b="1" kern="0">
              <a:solidFill>
                <a:srgbClr val="0000FF"/>
              </a:solidFill>
              <a:latin typeface="Arial" charset="0"/>
            </a:endParaRPr>
          </a:p>
          <a:p>
            <a:pPr marL="566738" indent="-457200" algn="just" eaLnBrk="1" hangingPunct="1">
              <a:lnSpc>
                <a:spcPct val="108000"/>
              </a:lnSpc>
              <a:spcBef>
                <a:spcPts val="600"/>
              </a:spcBef>
              <a:spcAft>
                <a:spcPts val="0"/>
              </a:spcAft>
              <a:buClr>
                <a:srgbClr val="FF0000"/>
              </a:buClr>
              <a:buFont typeface="Wingdings" panose="05000000000000000000" pitchFamily="2" charset="2"/>
              <a:buChar char="Ø"/>
              <a:defRPr/>
            </a:pPr>
            <a:endParaRPr lang="en-US" sz="1950" b="1" kern="0">
              <a:solidFill>
                <a:srgbClr val="0000FF"/>
              </a:solidFill>
              <a:latin typeface="Arial" charset="0"/>
            </a:endParaRPr>
          </a:p>
        </p:txBody>
      </p:sp>
    </p:spTree>
    <p:extLst>
      <p:ext uri="{BB962C8B-B14F-4D97-AF65-F5344CB8AC3E}">
        <p14:creationId xmlns:p14="http://schemas.microsoft.com/office/powerpoint/2010/main" val="2215952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5983"/>
            <a:ext cx="8680450" cy="1066800"/>
          </a:xfrm>
        </p:spPr>
        <p:txBody>
          <a:bodyPr anchor="ctr"/>
          <a:lstStyle/>
          <a:p>
            <a:pPr algn="ctr">
              <a:lnSpc>
                <a:spcPct val="120000"/>
              </a:lnSpc>
              <a:spcBef>
                <a:spcPts val="600"/>
              </a:spcBef>
              <a:spcAft>
                <a:spcPts val="600"/>
              </a:spcAft>
            </a:pPr>
            <a:r>
              <a:rPr lang="en-US" sz="2600" b="1" smtClean="0">
                <a:solidFill>
                  <a:srgbClr val="FF0000"/>
                </a:solidFill>
                <a:latin typeface="Arial" panose="020B0604020202020204" pitchFamily="34" charset="0"/>
                <a:cs typeface="Arial" panose="020B0604020202020204" pitchFamily="34" charset="0"/>
              </a:rPr>
              <a:t>BỐ CỤC CỦA VĂN BẢN HỢP NHẤT</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006600"/>
                </a:solidFill>
                <a:latin typeface="Arial" panose="020B0604020202020204" pitchFamily="34" charset="0"/>
                <a:cs typeface="Arial" panose="020B0604020202020204" pitchFamily="34" charset="0"/>
              </a:rPr>
              <a:t>(10 chương, 52 điều)</a:t>
            </a:r>
            <a:endParaRPr lang="en-US" sz="2600" b="1">
              <a:solidFill>
                <a:srgbClr val="0066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Chương I. NHỮNG </a:t>
            </a:r>
            <a:r>
              <a:rPr lang="en-US" sz="1900" b="1" kern="0">
                <a:solidFill>
                  <a:srgbClr val="FF0066"/>
                </a:solidFill>
                <a:latin typeface="Arial" charset="0"/>
              </a:rPr>
              <a:t>QUY ĐỊNH </a:t>
            </a:r>
            <a:r>
              <a:rPr lang="en-US" sz="1900" b="1" kern="0" smtClean="0">
                <a:solidFill>
                  <a:srgbClr val="FF0066"/>
                </a:solidFill>
                <a:latin typeface="Arial" charset="0"/>
              </a:rPr>
              <a:t>CHUNG</a:t>
            </a:r>
          </a:p>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Chương II. ĐỐI </a:t>
            </a:r>
            <a:r>
              <a:rPr lang="en-US" sz="1900" b="1" kern="0">
                <a:solidFill>
                  <a:srgbClr val="FF0066"/>
                </a:solidFill>
                <a:latin typeface="Arial" charset="0"/>
              </a:rPr>
              <a:t>TƯỢNG, MỨC ĐÓNG, TRÁCH NHIỆM VÀ PHƯƠNG THỨC ĐÓNG </a:t>
            </a:r>
            <a:r>
              <a:rPr lang="en-US" sz="1900" b="1" kern="0" smtClean="0">
                <a:solidFill>
                  <a:srgbClr val="FF0066"/>
                </a:solidFill>
                <a:latin typeface="Arial" charset="0"/>
              </a:rPr>
              <a:t>BHYT</a:t>
            </a:r>
          </a:p>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Chương III. THẺ </a:t>
            </a:r>
            <a:r>
              <a:rPr lang="en-US" sz="1900" b="1" kern="0">
                <a:solidFill>
                  <a:srgbClr val="FF0066"/>
                </a:solidFill>
                <a:latin typeface="Arial" charset="0"/>
              </a:rPr>
              <a:t>BẢO HIỂM Y </a:t>
            </a:r>
            <a:r>
              <a:rPr lang="en-US" sz="1900" b="1" kern="0" smtClean="0">
                <a:solidFill>
                  <a:srgbClr val="FF0066"/>
                </a:solidFill>
                <a:latin typeface="Arial" charset="0"/>
              </a:rPr>
              <a:t>TẾ</a:t>
            </a:r>
          </a:p>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Chương IV. PHẠM </a:t>
            </a:r>
            <a:r>
              <a:rPr lang="en-US" sz="1900" b="1" kern="0">
                <a:solidFill>
                  <a:srgbClr val="FF0066"/>
                </a:solidFill>
                <a:latin typeface="Arial" charset="0"/>
              </a:rPr>
              <a:t>VI ĐƯỢC HƯỞNG </a:t>
            </a:r>
            <a:r>
              <a:rPr lang="en-US" sz="1900" b="1" kern="0" smtClean="0">
                <a:solidFill>
                  <a:srgbClr val="FF0066"/>
                </a:solidFill>
                <a:latin typeface="Arial" charset="0"/>
              </a:rPr>
              <a:t>BHYT</a:t>
            </a:r>
          </a:p>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Chương V. TỔ </a:t>
            </a:r>
            <a:r>
              <a:rPr lang="en-US" sz="1900" b="1" kern="0">
                <a:solidFill>
                  <a:srgbClr val="0000FF"/>
                </a:solidFill>
                <a:latin typeface="Arial" charset="0"/>
              </a:rPr>
              <a:t>CHỨC KHÁM BỆNH, CHỮA BỆNH CHO NGƯỜI THAM GIA </a:t>
            </a:r>
            <a:r>
              <a:rPr lang="en-US" sz="1900" b="1" kern="0" smtClean="0">
                <a:solidFill>
                  <a:srgbClr val="0000FF"/>
                </a:solidFill>
                <a:latin typeface="Arial" charset="0"/>
              </a:rPr>
              <a:t>BHYT</a:t>
            </a:r>
          </a:p>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Chương VI. THANH </a:t>
            </a:r>
            <a:r>
              <a:rPr lang="en-US" sz="1900" b="1" kern="0">
                <a:solidFill>
                  <a:srgbClr val="0000FF"/>
                </a:solidFill>
                <a:latin typeface="Arial" charset="0"/>
              </a:rPr>
              <a:t>TOÁN CHI PHÍ KHÁM BỆNH, CHỮA BỆNH </a:t>
            </a:r>
            <a:r>
              <a:rPr lang="en-US" sz="1900" b="1" kern="0" smtClean="0">
                <a:solidFill>
                  <a:srgbClr val="0000FF"/>
                </a:solidFill>
                <a:latin typeface="Arial" charset="0"/>
              </a:rPr>
              <a:t>BHYT </a:t>
            </a:r>
          </a:p>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Chương VII. QUỸ </a:t>
            </a:r>
            <a:r>
              <a:rPr lang="en-US" sz="1900" b="1" kern="0">
                <a:solidFill>
                  <a:srgbClr val="0000FF"/>
                </a:solidFill>
                <a:latin typeface="Arial" charset="0"/>
              </a:rPr>
              <a:t>BẢO HIỂM Y </a:t>
            </a:r>
            <a:r>
              <a:rPr lang="en-US" sz="1900" b="1" kern="0" smtClean="0">
                <a:solidFill>
                  <a:srgbClr val="0000FF"/>
                </a:solidFill>
                <a:latin typeface="Arial" charset="0"/>
              </a:rPr>
              <a:t>TẾ</a:t>
            </a:r>
          </a:p>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Chương VIII. QUYỀN </a:t>
            </a:r>
            <a:r>
              <a:rPr lang="en-US" sz="1900" b="1" kern="0">
                <a:solidFill>
                  <a:srgbClr val="0000FF"/>
                </a:solidFill>
                <a:latin typeface="Arial" charset="0"/>
              </a:rPr>
              <a:t>VÀ TRÁCH NHIỆM CỦA CÁC BÊN LIÊN QUAN ĐẾN </a:t>
            </a:r>
            <a:r>
              <a:rPr lang="en-US" sz="1900" b="1" kern="0" smtClean="0">
                <a:solidFill>
                  <a:srgbClr val="0000FF"/>
                </a:solidFill>
                <a:latin typeface="Arial" charset="0"/>
              </a:rPr>
              <a:t>BHYT </a:t>
            </a:r>
          </a:p>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Chương IX. THANH </a:t>
            </a:r>
            <a:r>
              <a:rPr lang="en-US" sz="1900" b="1" kern="0">
                <a:solidFill>
                  <a:srgbClr val="0000FF"/>
                </a:solidFill>
                <a:latin typeface="Arial" charset="0"/>
              </a:rPr>
              <a:t>TRA, KHIẾU NẠI, TỐ CÁO, GIẢI QUYẾT TRANH CHẤP VÀ XỬ LÝ VI PHẠM VỀ </a:t>
            </a:r>
            <a:r>
              <a:rPr lang="en-US" sz="1900" b="1" kern="0" smtClean="0">
                <a:solidFill>
                  <a:srgbClr val="0000FF"/>
                </a:solidFill>
                <a:latin typeface="Arial" charset="0"/>
              </a:rPr>
              <a:t>BHYT</a:t>
            </a:r>
          </a:p>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Chương X. ĐIỀU </a:t>
            </a:r>
            <a:r>
              <a:rPr lang="en-US" sz="1900" b="1" kern="0">
                <a:solidFill>
                  <a:srgbClr val="0000FF"/>
                </a:solidFill>
                <a:latin typeface="Arial" charset="0"/>
              </a:rPr>
              <a:t>KHOẢN THI </a:t>
            </a:r>
            <a:r>
              <a:rPr lang="en-US" sz="1900" b="1" kern="0" smtClean="0">
                <a:solidFill>
                  <a:srgbClr val="0000FF"/>
                </a:solidFill>
                <a:latin typeface="Arial" charset="0"/>
              </a:rPr>
              <a:t>HÀNH</a:t>
            </a:r>
            <a:endParaRPr lang="en-US" sz="1900" b="1" kern="0">
              <a:solidFill>
                <a:srgbClr val="0000FF"/>
              </a:solidFill>
              <a:latin typeface="Arial" charset="0"/>
            </a:endParaRPr>
          </a:p>
        </p:txBody>
      </p:sp>
    </p:spTree>
    <p:extLst>
      <p:ext uri="{BB962C8B-B14F-4D97-AF65-F5344CB8AC3E}">
        <p14:creationId xmlns:p14="http://schemas.microsoft.com/office/powerpoint/2010/main" val="3738177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vi-VN" sz="2400" b="1" smtClean="0">
                <a:solidFill>
                  <a:srgbClr val="FF0000"/>
                </a:solidFill>
                <a:latin typeface="Arial" panose="020B0604020202020204" pitchFamily="34" charset="0"/>
                <a:cs typeface="Arial" panose="020B0604020202020204" pitchFamily="34" charset="0"/>
              </a:rPr>
              <a:t>C</a:t>
            </a:r>
            <a:r>
              <a:rPr lang="en-US" sz="2400" b="1" smtClean="0">
                <a:solidFill>
                  <a:srgbClr val="FF0000"/>
                </a:solidFill>
                <a:latin typeface="Arial" panose="020B0604020202020204" pitchFamily="34" charset="0"/>
                <a:cs typeface="Arial" panose="020B0604020202020204" pitchFamily="34" charset="0"/>
              </a:rPr>
              <a:t>HƯƠNG I. NHỮNG QUY ĐỊNH CHUNG</a:t>
            </a:r>
            <a:endParaRPr lang="en-US" sz="2400" b="1">
              <a:solidFill>
                <a:srgbClr val="FF0066"/>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1. Phạm vi điều chỉnh và đối tượng áp dụng</a:t>
            </a:r>
          </a:p>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Luật </a:t>
            </a:r>
            <a:r>
              <a:rPr lang="en-US" sz="2200" b="1" kern="0">
                <a:solidFill>
                  <a:srgbClr val="0000FF"/>
                </a:solidFill>
                <a:latin typeface="Arial" charset="0"/>
              </a:rPr>
              <a:t>này quy định về chế độ, chính sách bảo hiểm y tế, bao gồm đối tượng, mức đóng, trách nhiệm và phương thức đóng bảo hiểm y tế; thẻ bảo hiểm y tế; phạm vi được hưởng bảo hiểm y tế; tổ chức khám bệnh, chữa bệnh cho người tham gia bảo hiểm y tế; thanh toán chi phí khám bệnh, chữa bệnh bảo hiểm y tế; quỹ bảo hiểm y tế; quyền và trách nhiệm của các bên liên quan đến bảo hiểm y </a:t>
            </a:r>
            <a:r>
              <a:rPr lang="en-US" sz="2200" b="1" kern="0" smtClean="0">
                <a:solidFill>
                  <a:srgbClr val="0000FF"/>
                </a:solidFill>
                <a:latin typeface="Arial" charset="0"/>
              </a:rPr>
              <a:t>tế.</a:t>
            </a:r>
          </a:p>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Luật </a:t>
            </a:r>
            <a:r>
              <a:rPr lang="en-US" sz="2200" b="1" kern="0">
                <a:solidFill>
                  <a:srgbClr val="0000FF"/>
                </a:solidFill>
                <a:latin typeface="Arial" charset="0"/>
              </a:rPr>
              <a:t>này áp dụng đối với tổ chức, cá nhân trong nước và tổ chức, cá nhân nước ngoài tại Việt Nam có liên quan đến bảo hiểm y </a:t>
            </a:r>
            <a:r>
              <a:rPr lang="en-US" sz="2200" b="1" kern="0" smtClean="0">
                <a:solidFill>
                  <a:srgbClr val="0000FF"/>
                </a:solidFill>
                <a:latin typeface="Arial" charset="0"/>
              </a:rPr>
              <a:t>tế.</a:t>
            </a:r>
          </a:p>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Luật </a:t>
            </a:r>
            <a:r>
              <a:rPr lang="en-US" sz="2200" b="1" kern="0">
                <a:solidFill>
                  <a:srgbClr val="0000FF"/>
                </a:solidFill>
                <a:latin typeface="Arial" charset="0"/>
              </a:rPr>
              <a:t>này không áp dụng đối với bảo hiểm y tế mang tính kinh doanh.</a:t>
            </a:r>
          </a:p>
          <a:p>
            <a:pPr indent="-457200" algn="just" eaLnBrk="1" hangingPunct="1">
              <a:lnSpc>
                <a:spcPct val="110000"/>
              </a:lnSpc>
              <a:spcBef>
                <a:spcPts val="800"/>
              </a:spcBef>
              <a:spcAft>
                <a:spcPts val="0"/>
              </a:spcAft>
              <a:buClr>
                <a:srgbClr val="FF0000"/>
              </a:buClr>
              <a:buFont typeface="Wingdings" pitchFamily="2" charset="2"/>
              <a:buChar char="ü"/>
              <a:defRPr/>
            </a:pPr>
            <a:endParaRPr lang="en-US" sz="2100" b="1" kern="0">
              <a:solidFill>
                <a:srgbClr val="0000FF"/>
              </a:solidFill>
              <a:latin typeface="Arial" charset="0"/>
            </a:endParaRPr>
          </a:p>
        </p:txBody>
      </p:sp>
    </p:spTree>
    <p:extLst>
      <p:ext uri="{BB962C8B-B14F-4D97-AF65-F5344CB8AC3E}">
        <p14:creationId xmlns:p14="http://schemas.microsoft.com/office/powerpoint/2010/main" val="1517168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 </a:t>
            </a:r>
            <a:r>
              <a:rPr lang="en-US" sz="2600" b="1" smtClean="0">
                <a:solidFill>
                  <a:srgbClr val="FF0000"/>
                </a:solidFill>
                <a:latin typeface="Arial" panose="020B0604020202020204" pitchFamily="34" charset="0"/>
                <a:cs typeface="Arial" panose="020B0604020202020204" pitchFamily="34" charset="0"/>
              </a:rPr>
              <a:t>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FF0066"/>
                </a:solidFill>
                <a:latin typeface="Arial" charset="0"/>
              </a:rPr>
              <a:t>Bảo </a:t>
            </a:r>
            <a:r>
              <a:rPr lang="en-US" sz="2000" b="1" kern="0">
                <a:solidFill>
                  <a:srgbClr val="FF0066"/>
                </a:solidFill>
                <a:latin typeface="Arial" charset="0"/>
              </a:rPr>
              <a:t>hiểm y tế </a:t>
            </a:r>
            <a:r>
              <a:rPr lang="en-US" sz="2000" b="1" kern="0">
                <a:solidFill>
                  <a:srgbClr val="0000FF"/>
                </a:solidFill>
                <a:latin typeface="Arial" charset="0"/>
              </a:rPr>
              <a:t>là hình thức bảo hiểm bắt buộc được áp dụng đối với các đối tượng theo quy định của Luật này để chăm sóc sức khỏe, không vì mục đích lợi nhuận do </a:t>
            </a:r>
            <a:r>
              <a:rPr lang="en-US" sz="2000" b="1" kern="0" smtClean="0">
                <a:solidFill>
                  <a:srgbClr val="0000FF"/>
                </a:solidFill>
                <a:latin typeface="Arial" charset="0"/>
              </a:rPr>
              <a:t>NN </a:t>
            </a:r>
            <a:r>
              <a:rPr lang="en-US" sz="2000" b="1" kern="0">
                <a:solidFill>
                  <a:srgbClr val="0000FF"/>
                </a:solidFill>
                <a:latin typeface="Arial" charset="0"/>
              </a:rPr>
              <a:t>tổ chức thực </a:t>
            </a:r>
            <a:r>
              <a:rPr lang="en-US" sz="2000" b="1" kern="0" smtClean="0">
                <a:solidFill>
                  <a:srgbClr val="0000FF"/>
                </a:solidFill>
                <a:latin typeface="Arial" charset="0"/>
              </a:rPr>
              <a:t>hiện.</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FF0066"/>
                </a:solidFill>
                <a:latin typeface="Arial" charset="0"/>
              </a:rPr>
              <a:t>Bảo </a:t>
            </a:r>
            <a:r>
              <a:rPr lang="en-US" sz="2000" b="1" kern="0">
                <a:solidFill>
                  <a:srgbClr val="FF0066"/>
                </a:solidFill>
                <a:latin typeface="Arial" charset="0"/>
              </a:rPr>
              <a:t>hiểm y tế toàn dân </a:t>
            </a:r>
            <a:r>
              <a:rPr lang="en-US" sz="2000" b="1" kern="0">
                <a:solidFill>
                  <a:srgbClr val="0000FF"/>
                </a:solidFill>
                <a:latin typeface="Arial" charset="0"/>
              </a:rPr>
              <a:t>là việc các đối tượng quy định trong Luật này đều tham gia </a:t>
            </a:r>
            <a:r>
              <a:rPr lang="en-US" sz="2000" b="1" kern="0" smtClean="0">
                <a:solidFill>
                  <a:srgbClr val="0000FF"/>
                </a:solidFill>
                <a:latin typeface="Arial" charset="0"/>
              </a:rPr>
              <a:t>BHYT.</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FF0066"/>
                </a:solidFill>
                <a:latin typeface="Arial" charset="0"/>
              </a:rPr>
              <a:t>Quỹ </a:t>
            </a:r>
            <a:r>
              <a:rPr lang="en-US" sz="2000" b="1" kern="0">
                <a:solidFill>
                  <a:srgbClr val="FF0066"/>
                </a:solidFill>
                <a:latin typeface="Arial" charset="0"/>
              </a:rPr>
              <a:t>bảo hiểm y tế </a:t>
            </a:r>
            <a:r>
              <a:rPr lang="en-US" sz="2000" b="1" kern="0">
                <a:solidFill>
                  <a:srgbClr val="0000FF"/>
                </a:solidFill>
                <a:latin typeface="Arial" charset="0"/>
              </a:rPr>
              <a:t>là quỹ tài chính được hình thành từ nguồn đóng </a:t>
            </a:r>
            <a:r>
              <a:rPr lang="en-US" sz="2000" b="1" kern="0" smtClean="0">
                <a:solidFill>
                  <a:srgbClr val="0000FF"/>
                </a:solidFill>
                <a:latin typeface="Arial" charset="0"/>
              </a:rPr>
              <a:t>BHYT và </a:t>
            </a:r>
            <a:r>
              <a:rPr lang="en-US" sz="2000" b="1" kern="0">
                <a:solidFill>
                  <a:srgbClr val="0000FF"/>
                </a:solidFill>
                <a:latin typeface="Arial" charset="0"/>
              </a:rPr>
              <a:t>các nguồn thu hợp pháp khác, được sử dụng để chi trả chi phí khám bệnh, chữa bệnh cho người tham gia </a:t>
            </a:r>
            <a:r>
              <a:rPr lang="en-US" sz="2000" b="1" kern="0" smtClean="0">
                <a:solidFill>
                  <a:srgbClr val="0000FF"/>
                </a:solidFill>
                <a:latin typeface="Arial" charset="0"/>
              </a:rPr>
              <a:t>BHYT, </a:t>
            </a:r>
            <a:r>
              <a:rPr lang="en-US" sz="2000" b="1" kern="0">
                <a:solidFill>
                  <a:srgbClr val="0000FF"/>
                </a:solidFill>
                <a:latin typeface="Arial" charset="0"/>
              </a:rPr>
              <a:t>chi phí quản lý bộ máy của tổ chức </a:t>
            </a:r>
            <a:r>
              <a:rPr lang="en-US" sz="2000" b="1" kern="0" smtClean="0">
                <a:solidFill>
                  <a:srgbClr val="0000FF"/>
                </a:solidFill>
                <a:latin typeface="Arial" charset="0"/>
              </a:rPr>
              <a:t>BHYT và </a:t>
            </a:r>
            <a:r>
              <a:rPr lang="en-US" sz="2000" b="1" kern="0">
                <a:solidFill>
                  <a:srgbClr val="0000FF"/>
                </a:solidFill>
                <a:latin typeface="Arial" charset="0"/>
              </a:rPr>
              <a:t>những khoản chi phí hợp pháp khác liên quan đến </a:t>
            </a:r>
            <a:r>
              <a:rPr lang="en-US" sz="2000" b="1" kern="0" smtClean="0">
                <a:solidFill>
                  <a:srgbClr val="0000FF"/>
                </a:solidFill>
                <a:latin typeface="Arial" charset="0"/>
              </a:rPr>
              <a:t>BHYT.</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FF0066"/>
                </a:solidFill>
                <a:latin typeface="Arial" charset="0"/>
              </a:rPr>
              <a:t>Người </a:t>
            </a:r>
            <a:r>
              <a:rPr lang="en-US" sz="2000" b="1" kern="0">
                <a:solidFill>
                  <a:srgbClr val="FF0066"/>
                </a:solidFill>
                <a:latin typeface="Arial" charset="0"/>
              </a:rPr>
              <a:t>sử dụng lao động </a:t>
            </a:r>
            <a:r>
              <a:rPr lang="en-US" sz="2000" b="1" kern="0">
                <a:solidFill>
                  <a:srgbClr val="0000FF"/>
                </a:solidFill>
                <a:latin typeface="Arial" charset="0"/>
              </a:rPr>
              <a:t>bao gồm </a:t>
            </a:r>
            <a:r>
              <a:rPr lang="en-US" sz="2000" b="1" kern="0" smtClean="0">
                <a:solidFill>
                  <a:srgbClr val="0000FF"/>
                </a:solidFill>
                <a:latin typeface="Arial" charset="0"/>
              </a:rPr>
              <a:t>CQNN, </a:t>
            </a:r>
            <a:r>
              <a:rPr lang="en-US" sz="2000" b="1" kern="0">
                <a:solidFill>
                  <a:srgbClr val="0000FF"/>
                </a:solidFill>
                <a:latin typeface="Arial" charset="0"/>
              </a:rPr>
              <a:t>đơn vị sự nghiệp công lập, đơn vị </a:t>
            </a:r>
            <a:r>
              <a:rPr lang="en-US" sz="2000" b="1" kern="0" smtClean="0">
                <a:solidFill>
                  <a:srgbClr val="0000FF"/>
                </a:solidFill>
                <a:latin typeface="Arial" charset="0"/>
              </a:rPr>
              <a:t>vũ </a:t>
            </a:r>
            <a:r>
              <a:rPr lang="en-US" sz="2000" b="1" kern="0">
                <a:solidFill>
                  <a:srgbClr val="0000FF"/>
                </a:solidFill>
                <a:latin typeface="Arial" charset="0"/>
              </a:rPr>
              <a:t>trang nhân dân, tổ chức chính trị, tổ chức </a:t>
            </a:r>
            <a:r>
              <a:rPr lang="en-US" sz="2000" b="1" kern="0" smtClean="0">
                <a:solidFill>
                  <a:srgbClr val="0000FF"/>
                </a:solidFill>
                <a:latin typeface="Arial" charset="0"/>
              </a:rPr>
              <a:t>CT-XH, </a:t>
            </a:r>
            <a:r>
              <a:rPr lang="en-US" sz="2000" b="1" kern="0">
                <a:solidFill>
                  <a:srgbClr val="0000FF"/>
                </a:solidFill>
                <a:latin typeface="Arial" charset="0"/>
              </a:rPr>
              <a:t>tổ chức chính trị </a:t>
            </a:r>
            <a:r>
              <a:rPr lang="en-US" sz="2000" b="1" kern="0" smtClean="0">
                <a:solidFill>
                  <a:srgbClr val="0000FF"/>
                </a:solidFill>
                <a:latin typeface="Arial" charset="0"/>
              </a:rPr>
              <a:t>XH - </a:t>
            </a:r>
            <a:r>
              <a:rPr lang="en-US" sz="2000" b="1" kern="0">
                <a:solidFill>
                  <a:srgbClr val="0000FF"/>
                </a:solidFill>
                <a:latin typeface="Arial" charset="0"/>
              </a:rPr>
              <a:t>nghề nghiệp, tổ chức </a:t>
            </a:r>
            <a:r>
              <a:rPr lang="en-US" sz="2000" b="1" kern="0" smtClean="0">
                <a:solidFill>
                  <a:srgbClr val="0000FF"/>
                </a:solidFill>
                <a:latin typeface="Arial" charset="0"/>
              </a:rPr>
              <a:t>XH, </a:t>
            </a:r>
            <a:r>
              <a:rPr lang="en-US" sz="2000" b="1" kern="0">
                <a:solidFill>
                  <a:srgbClr val="0000FF"/>
                </a:solidFill>
                <a:latin typeface="Arial" charset="0"/>
              </a:rPr>
              <a:t>tổ chức </a:t>
            </a:r>
            <a:r>
              <a:rPr lang="en-US" sz="2000" b="1" kern="0" smtClean="0">
                <a:solidFill>
                  <a:srgbClr val="0000FF"/>
                </a:solidFill>
                <a:latin typeface="Arial" charset="0"/>
              </a:rPr>
              <a:t>XH </a:t>
            </a:r>
            <a:r>
              <a:rPr lang="en-US" sz="2000" b="1" kern="0">
                <a:solidFill>
                  <a:srgbClr val="0000FF"/>
                </a:solidFill>
                <a:latin typeface="Arial" charset="0"/>
              </a:rPr>
              <a:t>- nghề nghiệp, doanh nghiệp, </a:t>
            </a:r>
            <a:r>
              <a:rPr lang="en-US" sz="2000" b="1" kern="0" smtClean="0">
                <a:solidFill>
                  <a:srgbClr val="0000FF"/>
                </a:solidFill>
                <a:latin typeface="Arial" charset="0"/>
              </a:rPr>
              <a:t>HTX, </a:t>
            </a:r>
            <a:r>
              <a:rPr lang="en-US" sz="2000" b="1" kern="0">
                <a:solidFill>
                  <a:srgbClr val="0000FF"/>
                </a:solidFill>
                <a:latin typeface="Arial" charset="0"/>
              </a:rPr>
              <a:t>hộ kinh doanh cá thể và tổ chức khác; tổ chức nước ngoài, tổ chức quốc tế hoạt động trên lãnh thổ Việt Nam có trách nhiệm đóng </a:t>
            </a:r>
            <a:r>
              <a:rPr lang="en-US" sz="2000" b="1" kern="0" smtClean="0">
                <a:solidFill>
                  <a:srgbClr val="0000FF"/>
                </a:solidFill>
                <a:latin typeface="Arial" charset="0"/>
              </a:rPr>
              <a:t>BHYT.</a:t>
            </a:r>
            <a:endParaRPr lang="en-US" sz="2000" b="1" kern="0">
              <a:solidFill>
                <a:srgbClr val="0000FF"/>
              </a:solidFill>
              <a:latin typeface="Arial" charset="0"/>
            </a:endParaRPr>
          </a:p>
        </p:txBody>
      </p:sp>
    </p:spTree>
    <p:extLst>
      <p:ext uri="{BB962C8B-B14F-4D97-AF65-F5344CB8AC3E}">
        <p14:creationId xmlns:p14="http://schemas.microsoft.com/office/powerpoint/2010/main" val="3167741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 </a:t>
            </a:r>
            <a:r>
              <a:rPr lang="en-US" sz="2600" b="1" smtClean="0">
                <a:solidFill>
                  <a:srgbClr val="FF0000"/>
                </a:solidFill>
                <a:latin typeface="Arial" panose="020B0604020202020204" pitchFamily="34" charset="0"/>
                <a:cs typeface="Arial" panose="020B0604020202020204" pitchFamily="34" charset="0"/>
              </a:rPr>
              <a:t>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startAt="5"/>
              <a:defRPr/>
            </a:pPr>
            <a:r>
              <a:rPr lang="en-US" sz="2200" b="1" kern="0" smtClean="0">
                <a:solidFill>
                  <a:srgbClr val="FF0066"/>
                </a:solidFill>
                <a:latin typeface="Arial" charset="0"/>
              </a:rPr>
              <a:t>Cơ </a:t>
            </a:r>
            <a:r>
              <a:rPr lang="en-US" sz="2200" b="1" kern="0">
                <a:solidFill>
                  <a:srgbClr val="FF0066"/>
                </a:solidFill>
                <a:latin typeface="Arial" charset="0"/>
              </a:rPr>
              <a:t>sở khám bệnh, chữa bệnh bảo hiểm y tế ban đầu </a:t>
            </a:r>
            <a:r>
              <a:rPr lang="en-US" sz="2200" b="1" kern="0">
                <a:solidFill>
                  <a:srgbClr val="0000FF"/>
                </a:solidFill>
                <a:latin typeface="Arial" charset="0"/>
              </a:rPr>
              <a:t>là cơ sở khám bệnh, chữa bệnh đầu tiên theo đăng ký của người tham gia bảo hiểm y tế và được ghi trong thẻ bảo hiểm y </a:t>
            </a:r>
            <a:r>
              <a:rPr lang="en-US" sz="2200" b="1" kern="0" smtClean="0">
                <a:solidFill>
                  <a:srgbClr val="0000FF"/>
                </a:solidFill>
                <a:latin typeface="Arial" charset="0"/>
              </a:rPr>
              <a:t>tế.</a:t>
            </a:r>
          </a:p>
          <a:p>
            <a:pPr indent="-457200" algn="just" eaLnBrk="1" hangingPunct="1">
              <a:lnSpc>
                <a:spcPct val="108000"/>
              </a:lnSpc>
              <a:spcBef>
                <a:spcPts val="800"/>
              </a:spcBef>
              <a:spcAft>
                <a:spcPts val="0"/>
              </a:spcAft>
              <a:buClr>
                <a:srgbClr val="FF0000"/>
              </a:buClr>
              <a:buFont typeface="+mj-lt"/>
              <a:buAutoNum type="arabicPeriod" startAt="5"/>
              <a:defRPr/>
            </a:pPr>
            <a:r>
              <a:rPr lang="en-US" sz="2200" b="1" kern="0" smtClean="0">
                <a:solidFill>
                  <a:srgbClr val="FF0066"/>
                </a:solidFill>
                <a:latin typeface="Arial" charset="0"/>
              </a:rPr>
              <a:t>Giám </a:t>
            </a:r>
            <a:r>
              <a:rPr lang="en-US" sz="2200" b="1" kern="0">
                <a:solidFill>
                  <a:srgbClr val="FF0066"/>
                </a:solidFill>
                <a:latin typeface="Arial" charset="0"/>
              </a:rPr>
              <a:t>định bảo hiểm y tế </a:t>
            </a:r>
            <a:r>
              <a:rPr lang="en-US" sz="2200" b="1" kern="0">
                <a:solidFill>
                  <a:srgbClr val="0000FF"/>
                </a:solidFill>
                <a:latin typeface="Arial" charset="0"/>
              </a:rPr>
              <a:t>là hoạt động chuyên môn do tổ chức bảo hiểm y tế tiến hành nhằm đánh giá sự hợp lý của việc cung cấp dịch vụ y tế cho người tham gia bảo hiểm y tế, làm cơ sở để thanh toán chi phí khám bệnh, chữa bệnh bảo hiểm y </a:t>
            </a:r>
            <a:r>
              <a:rPr lang="en-US" sz="2200" b="1" kern="0" smtClean="0">
                <a:solidFill>
                  <a:srgbClr val="0000FF"/>
                </a:solidFill>
                <a:latin typeface="Arial" charset="0"/>
              </a:rPr>
              <a:t>tế.</a:t>
            </a:r>
          </a:p>
          <a:p>
            <a:pPr indent="-457200" algn="just" eaLnBrk="1" hangingPunct="1">
              <a:lnSpc>
                <a:spcPct val="108000"/>
              </a:lnSpc>
              <a:spcBef>
                <a:spcPts val="800"/>
              </a:spcBef>
              <a:spcAft>
                <a:spcPts val="0"/>
              </a:spcAft>
              <a:buClr>
                <a:srgbClr val="FF0000"/>
              </a:buClr>
              <a:buFont typeface="+mj-lt"/>
              <a:buAutoNum type="arabicPeriod" startAt="5"/>
              <a:defRPr/>
            </a:pPr>
            <a:r>
              <a:rPr lang="en-US" sz="2200" b="1" kern="0" smtClean="0">
                <a:solidFill>
                  <a:srgbClr val="FF0066"/>
                </a:solidFill>
                <a:latin typeface="Arial" charset="0"/>
              </a:rPr>
              <a:t>Hộ </a:t>
            </a:r>
            <a:r>
              <a:rPr lang="en-US" sz="2200" b="1" kern="0">
                <a:solidFill>
                  <a:srgbClr val="FF0066"/>
                </a:solidFill>
                <a:latin typeface="Arial" charset="0"/>
              </a:rPr>
              <a:t>gia đình tham gia bảo hiểm y tế</a:t>
            </a:r>
            <a:r>
              <a:rPr lang="en-US" sz="2200" b="1" kern="0">
                <a:solidFill>
                  <a:srgbClr val="0000FF"/>
                </a:solidFill>
                <a:latin typeface="Arial" charset="0"/>
              </a:rPr>
              <a:t> (sau đây gọi chung là hộ gia đình) bao gồm toàn bộ người có tên trong sổ hộ khẩu hoặc sổ tạm </a:t>
            </a:r>
            <a:r>
              <a:rPr lang="en-US" sz="2200" b="1" kern="0" smtClean="0">
                <a:solidFill>
                  <a:srgbClr val="0000FF"/>
                </a:solidFill>
                <a:latin typeface="Arial" charset="0"/>
              </a:rPr>
              <a:t>trú.</a:t>
            </a:r>
          </a:p>
          <a:p>
            <a:pPr indent="-457200" algn="just" eaLnBrk="1" hangingPunct="1">
              <a:lnSpc>
                <a:spcPct val="108000"/>
              </a:lnSpc>
              <a:spcBef>
                <a:spcPts val="800"/>
              </a:spcBef>
              <a:spcAft>
                <a:spcPts val="0"/>
              </a:spcAft>
              <a:buClr>
                <a:srgbClr val="FF0000"/>
              </a:buClr>
              <a:buFont typeface="+mj-lt"/>
              <a:buAutoNum type="arabicPeriod" startAt="5"/>
              <a:defRPr/>
            </a:pPr>
            <a:r>
              <a:rPr lang="en-US" sz="2200" b="1" kern="0" smtClean="0">
                <a:solidFill>
                  <a:srgbClr val="FF0066"/>
                </a:solidFill>
                <a:latin typeface="Arial" charset="0"/>
              </a:rPr>
              <a:t>Gói </a:t>
            </a:r>
            <a:r>
              <a:rPr lang="en-US" sz="2200" b="1" kern="0">
                <a:solidFill>
                  <a:srgbClr val="FF0066"/>
                </a:solidFill>
                <a:latin typeface="Arial" charset="0"/>
              </a:rPr>
              <a:t>dịch vụ y tế cơ bản do quỹ bảo hiểm y tế chi trả </a:t>
            </a:r>
            <a:r>
              <a:rPr lang="en-US" sz="2200" b="1" kern="0">
                <a:solidFill>
                  <a:srgbClr val="0000FF"/>
                </a:solidFill>
                <a:latin typeface="Arial" charset="0"/>
              </a:rPr>
              <a:t>là những dịch vụ y tế thiết yếu để chăm sóc sức khỏe, phù hợp với khả năng chi trả của quỹ bảo hiểm y tế</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318398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23879</TotalTime>
  <Words>5837</Words>
  <Application>Microsoft Office PowerPoint</Application>
  <PresentationFormat>On-screen Show (4:3)</PresentationFormat>
  <Paragraphs>243</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Profile</vt:lpstr>
      <vt:lpstr>GIỚI THIỆU  LUẬT BẢO HIỂM Y TẾ (2008, 2014) (Thực hiện sinh hoạt Ngày pháp luật định kỳ hằng tháng, đối với các đơn vị  sử dụng hình thức Tuyên truyền miệng, khuyến khích sử dụng theo phương pháp Phổ biến pháp luật bằng tình huống)</vt:lpstr>
      <vt:lpstr>GIỚI THIỆU  LUẬT BẢO HIỂM Y TẾ (2008, 2014) (Đối với lĩnh vực Bảo hiểm y tế, do có nhiều văn bản QPPL quy định,  điều chỉnh; cũng như có nhiều văn bản chỉ đạo, điều hành, hướng dẫn…  do vậy các nội dung giới thiệu khó tránh khỏi những sai sót nhất định, chưa kịp cập nhật các quy định, rất mong CB-CC-VC thông cảm cũng như góp ý sửa đổi, bổ sung để bài giới thiệu được hoàn chỉnh)</vt:lpstr>
      <vt:lpstr>GIỚI THIỆU LUẬT BHYT NĂM 2008, 2014</vt:lpstr>
      <vt:lpstr>TÌNH HUỐNG THẢO LUẬN</vt:lpstr>
      <vt:lpstr>QUAN ĐIỂM XÂY DỰNG DỰ ÁN LUẬT</vt:lpstr>
      <vt:lpstr>BỐ CỤC CỦA VĂN BẢN HỢP NHẤT (10 chương, 52 điều)</vt:lpstr>
      <vt:lpstr>CHƯƠNG I. NHỮNG QUY ĐỊNH CHUNG</vt:lpstr>
      <vt:lpstr>Điều 2. Giải thích từ ngữ</vt:lpstr>
      <vt:lpstr>Điều 2. Giải thích từ ngữ</vt:lpstr>
      <vt:lpstr>Điều 3. Nguyên tắc bảo hiểm y tế</vt:lpstr>
      <vt:lpstr>Điều 5. Cơ quan quản lý nhà nước về BHYT</vt:lpstr>
      <vt:lpstr>Điều 7b. Trách nhiệm của Bộ Giáo dục và Đào tạo</vt:lpstr>
      <vt:lpstr>Điều 8. Trách nhiệm của UBND các cấp về BHYT</vt:lpstr>
      <vt:lpstr>Điều 11. Các hành vi bị nghiêm cấm</vt:lpstr>
      <vt:lpstr>CHƯƠNG II. ĐỐI TƯỢNG, MỨC ĐÓNG, TRÁCH NHIỆM  VÀ PHƯƠNG THỨC ĐÓNG BHYT</vt:lpstr>
      <vt:lpstr>Điều 12. Đối tượng tham gia bảo hiểm y tế</vt:lpstr>
      <vt:lpstr>Điều 12. Đối tượng tham gia bảo hiểm y tế</vt:lpstr>
      <vt:lpstr>Điều 12. Đối tượng tham gia bảo hiểm y tế</vt:lpstr>
      <vt:lpstr>Điều 12. Đối tượng tham gia bảo hiểm y tế</vt:lpstr>
      <vt:lpstr>Điều 13. Mức đóng và trách nhiệm đóng BHYT</vt:lpstr>
      <vt:lpstr>Điều 13. Mức đóng và trách nhiệm đóng BHYT</vt:lpstr>
      <vt:lpstr>Điều 14. Tiền lương, tiền công, tiền trợ cấp làm căn cứ đóng BHYT</vt:lpstr>
      <vt:lpstr>Điều 15. Phương thức đóng bảo hiểm y tế</vt:lpstr>
      <vt:lpstr>PowerPoint Presentation</vt:lpstr>
      <vt:lpstr>CHƯƠNG III. THẺ BẢO HIỂM Y TẾ</vt:lpstr>
      <vt:lpstr>Điều 18. Cấp lại thẻ bảo hiểm y tế</vt:lpstr>
      <vt:lpstr>Điều 19. Đổi thẻ bảo hiểm y tế</vt:lpstr>
      <vt:lpstr>CHƯƠNG IV. PHẠM VI ĐƯỢC HƯỞNG BHYT</vt:lpstr>
      <vt:lpstr>Điều 23. Các trường hợp không được hưởng BHYT</vt:lpstr>
      <vt:lpstr>CHƯƠNG V. TỔ CHỨC KHÁM BỆNH, CHỮA BỆNH CHO NGƯỜI THAM GIA BHYT</vt:lpstr>
      <vt:lpstr>CHƯƠNG V. TỔ CHỨC KHÁM BỆNH, CHỮA BỆNH CHO NGƯỜI THAM GIA BHYT</vt:lpstr>
      <vt:lpstr>CHƯƠNG VII. QUỸ BẢO HIỂM Y TẾ</vt:lpstr>
      <vt:lpstr>Điều 35. Phân bổ và sử dụng quỹ bảo hiểm y tế</vt:lpstr>
      <vt:lpstr>Điều 35. Phân bổ và sử dụng quỹ bảo hiểm y tế</vt:lpstr>
      <vt:lpstr>PowerPoint Presentation</vt:lpstr>
      <vt:lpstr>Năm học 2018-2019: Học sinh, sinh viên nộp bao nhiêu tiền BHYT?</vt:lpstr>
      <vt:lpstr>Năm học 2018-2019: Học sinh, sinh viên nộp bao nhiêu tiền BHYT?</vt:lpstr>
      <vt:lpstr>Năm học 2018-2019: HSSV trên địa bàn tỉnh Bình Dương chỉ đóng 40% số tiền mua thẻ bảo hiểm y tế</vt:lpstr>
      <vt:lpstr>Năm học 2018-2019: HSSV trên địa bàn tỉnh Bình Dương chỉ đóng 40% số tiền mua thẻ bảo hiểm y tế</vt:lpstr>
      <vt:lpstr>TRA CỨU GIÁ TRỊ SỬ DỤNG THẺ BHYT</vt:lpstr>
      <vt:lpstr>TÌNH HUỐNG THẢO LUẬN</vt:lpstr>
      <vt:lpstr>PowerPoint Presentation</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2479</cp:revision>
  <cp:lastPrinted>2017-10-09T03:25:03Z</cp:lastPrinted>
  <dcterms:created xsi:type="dcterms:W3CDTF">2006-08-23T15:52:09Z</dcterms:created>
  <dcterms:modified xsi:type="dcterms:W3CDTF">2018-09-14T14:39:15Z</dcterms:modified>
</cp:coreProperties>
</file>