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6"/>
  </p:notesMasterIdLst>
  <p:handoutMasterIdLst>
    <p:handoutMasterId r:id="rId47"/>
  </p:handoutMasterIdLst>
  <p:sldIdLst>
    <p:sldId id="1862" r:id="rId2"/>
    <p:sldId id="1655" r:id="rId3"/>
    <p:sldId id="1806" r:id="rId4"/>
    <p:sldId id="1774" r:id="rId5"/>
    <p:sldId id="1633" r:id="rId6"/>
    <p:sldId id="1662" r:id="rId7"/>
    <p:sldId id="1775" r:id="rId8"/>
    <p:sldId id="1827" r:id="rId9"/>
    <p:sldId id="1459" r:id="rId10"/>
    <p:sldId id="1835" r:id="rId11"/>
    <p:sldId id="1863" r:id="rId12"/>
    <p:sldId id="1864" r:id="rId13"/>
    <p:sldId id="1865" r:id="rId14"/>
    <p:sldId id="1831" r:id="rId15"/>
    <p:sldId id="1866" r:id="rId16"/>
    <p:sldId id="1867" r:id="rId17"/>
    <p:sldId id="1868" r:id="rId18"/>
    <p:sldId id="1869" r:id="rId19"/>
    <p:sldId id="1870" r:id="rId20"/>
    <p:sldId id="1871" r:id="rId21"/>
    <p:sldId id="1872" r:id="rId22"/>
    <p:sldId id="1873" r:id="rId23"/>
    <p:sldId id="1789" r:id="rId24"/>
    <p:sldId id="1874" r:id="rId25"/>
    <p:sldId id="1791" r:id="rId26"/>
    <p:sldId id="1833" r:id="rId27"/>
    <p:sldId id="1875" r:id="rId28"/>
    <p:sldId id="1876" r:id="rId29"/>
    <p:sldId id="1877" r:id="rId30"/>
    <p:sldId id="1878" r:id="rId31"/>
    <p:sldId id="1834" r:id="rId32"/>
    <p:sldId id="1879" r:id="rId33"/>
    <p:sldId id="1880" r:id="rId34"/>
    <p:sldId id="1881" r:id="rId35"/>
    <p:sldId id="1882" r:id="rId36"/>
    <p:sldId id="1838" r:id="rId37"/>
    <p:sldId id="1883" r:id="rId38"/>
    <p:sldId id="1884" r:id="rId39"/>
    <p:sldId id="1885" r:id="rId40"/>
    <p:sldId id="1886" r:id="rId41"/>
    <p:sldId id="1887" r:id="rId42"/>
    <p:sldId id="1888" r:id="rId43"/>
    <p:sldId id="1889" r:id="rId44"/>
    <p:sldId id="1024" r:id="rId45"/>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0066"/>
    <a:srgbClr val="FF3300"/>
    <a:srgbClr val="FF6600"/>
    <a:srgbClr val="6600FF"/>
    <a:srgbClr val="0000FF"/>
    <a:srgbClr val="000099"/>
    <a:srgbClr val="DDDDDD"/>
    <a:srgbClr val="FFFF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92" autoAdjust="0"/>
    <p:restoredTop sz="98339" autoAdjust="0"/>
  </p:normalViewPr>
  <p:slideViewPr>
    <p:cSldViewPr>
      <p:cViewPr varScale="1">
        <p:scale>
          <a:sx n="70" d="100"/>
          <a:sy n="70" d="100"/>
        </p:scale>
        <p:origin x="-1098" y="-96"/>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sorterViewPr>
    <p:cViewPr>
      <p:scale>
        <a:sx n="66" d="100"/>
        <a:sy n="66" d="100"/>
      </p:scale>
      <p:origin x="0" y="2352"/>
    </p:cViewPr>
  </p:sorterViewPr>
  <p:notesViewPr>
    <p:cSldViewPr>
      <p:cViewPr varScale="1">
        <p:scale>
          <a:sx n="56" d="100"/>
          <a:sy n="56" d="100"/>
        </p:scale>
        <p:origin x="-280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pPr>
              <a:defRPr/>
            </a:pPr>
            <a:fld id="{3D9F1EC7-5449-454A-B3B5-9CACFF7D4CAE}" type="datetimeFigureOut">
              <a:rPr lang="en-US"/>
              <a:pPr>
                <a:defRPr/>
              </a:pPr>
              <a:t>28/03/2018</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pPr>
              <a:defRPr/>
            </a:pPr>
            <a:fld id="{8C4F075F-9739-4055-B81D-8D2EC637FBEE}" type="slidenum">
              <a:rPr lang="en-US"/>
              <a:pPr>
                <a:defRPr/>
              </a:pPr>
              <a:t>‹#›</a:t>
            </a:fld>
            <a:endParaRPr lang="en-US"/>
          </a:p>
        </p:txBody>
      </p:sp>
    </p:spTree>
    <p:extLst>
      <p:ext uri="{BB962C8B-B14F-4D97-AF65-F5344CB8AC3E}">
        <p14:creationId xmlns:p14="http://schemas.microsoft.com/office/powerpoint/2010/main" val="49123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8704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837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87047"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38C21A9-C8EE-4C7E-92BD-9559CA321883}" type="slidenum">
              <a:rPr lang="en-US"/>
              <a:pPr>
                <a:defRPr/>
              </a:pPr>
              <a:t>‹#›</a:t>
            </a:fld>
            <a:endParaRPr lang="en-US"/>
          </a:p>
        </p:txBody>
      </p:sp>
    </p:spTree>
    <p:extLst>
      <p:ext uri="{BB962C8B-B14F-4D97-AF65-F5344CB8AC3E}">
        <p14:creationId xmlns:p14="http://schemas.microsoft.com/office/powerpoint/2010/main" val="2282772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defRPr>
            </a:lvl1pPr>
            <a:lvl2pPr marL="742950" indent="-285750" algn="l" eaLnBrk="0" hangingPunct="0">
              <a:spcBef>
                <a:spcPct val="30000"/>
              </a:spcBef>
              <a:defRPr sz="1200">
                <a:solidFill>
                  <a:schemeClr val="tx1"/>
                </a:solidFill>
                <a:latin typeface="Arial" charset="0"/>
              </a:defRPr>
            </a:lvl2pPr>
            <a:lvl3pPr marL="1143000" indent="-228600" algn="l" eaLnBrk="0" hangingPunct="0">
              <a:spcBef>
                <a:spcPct val="30000"/>
              </a:spcBef>
              <a:defRPr sz="1200">
                <a:solidFill>
                  <a:schemeClr val="tx1"/>
                </a:solidFill>
                <a:latin typeface="Arial" charset="0"/>
              </a:defRPr>
            </a:lvl3pPr>
            <a:lvl4pPr marL="1600200" indent="-228600" algn="l" eaLnBrk="0" hangingPunct="0">
              <a:spcBef>
                <a:spcPct val="30000"/>
              </a:spcBef>
              <a:defRPr sz="1200">
                <a:solidFill>
                  <a:schemeClr val="tx1"/>
                </a:solidFill>
                <a:latin typeface="Arial" charset="0"/>
              </a:defRPr>
            </a:lvl4pPr>
            <a:lvl5pPr marL="2057400" indent="-228600" algn="l"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8166A5B-222C-4E27-906E-FA263834F6CC}" type="slidenum">
              <a:rPr lang="en-US" altLang="en-US" smtClean="0"/>
              <a:pPr algn="r" eaLnBrk="1" hangingPunct="1">
                <a:spcBef>
                  <a:spcPct val="0"/>
                </a:spcBef>
              </a:pPr>
              <a:t>1</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9E3E2-35BD-4BB8-8F7F-B21AC603A00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685800" y="990600"/>
            <a:ext cx="7772400" cy="1371600"/>
          </a:xfrm>
        </p:spPr>
        <p:txBody>
          <a:bodyPr/>
          <a:lstStyle>
            <a:lvl1pPr>
              <a:defRPr/>
            </a:lvl1pPr>
          </a:lstStyle>
          <a:p>
            <a:r>
              <a:rPr lang="en-US"/>
              <a:t>Click to edit Master title style</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378612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C0099AA3-E0E1-4781-8B6F-02414BEADD8F}" type="slidenum">
              <a:rPr lang="en-US"/>
              <a:pPr>
                <a:defRPr/>
              </a:pPr>
              <a:t>‹#›</a:t>
            </a:fld>
            <a:endParaRPr lang="en-US"/>
          </a:p>
        </p:txBody>
      </p:sp>
    </p:spTree>
    <p:extLst>
      <p:ext uri="{BB962C8B-B14F-4D97-AF65-F5344CB8AC3E}">
        <p14:creationId xmlns:p14="http://schemas.microsoft.com/office/powerpoint/2010/main" val="319956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719" y="152400"/>
            <a:ext cx="2001715"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7104" y="152400"/>
            <a:ext cx="5865934"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BAF846ED-DDBC-419E-90DE-F9F2315506B4}" type="slidenum">
              <a:rPr lang="en-US"/>
              <a:pPr>
                <a:defRPr/>
              </a:pPr>
              <a:t>‹#›</a:t>
            </a:fld>
            <a:endParaRPr lang="en-US"/>
          </a:p>
        </p:txBody>
      </p:sp>
    </p:spTree>
    <p:extLst>
      <p:ext uri="{BB962C8B-B14F-4D97-AF65-F5344CB8AC3E}">
        <p14:creationId xmlns:p14="http://schemas.microsoft.com/office/powerpoint/2010/main" val="348860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877AE51-D50E-46B6-BB93-30AA5F75488D}" type="slidenum">
              <a:rPr lang="en-US" smtClean="0"/>
              <a:pPr>
                <a:defRPr/>
              </a:pPr>
              <a:t>‹#›</a:t>
            </a:fld>
            <a:endParaRPr lang="en-US"/>
          </a:p>
        </p:txBody>
      </p:sp>
      <p:sp>
        <p:nvSpPr>
          <p:cNvPr id="5" name="Rectangle 11"/>
          <p:cNvSpPr txBox="1">
            <a:spLocks noChangeArrowheads="1"/>
          </p:cNvSpPr>
          <p:nvPr userDrawn="1"/>
        </p:nvSpPr>
        <p:spPr bwMode="auto">
          <a:xfrm>
            <a:off x="6822744"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fontAlgn="base">
              <a:spcBef>
                <a:spcPct val="0"/>
              </a:spcBef>
              <a:spcAft>
                <a:spcPct val="0"/>
              </a:spcAft>
              <a:defRPr sz="1200" kern="1200">
                <a:solidFill>
                  <a:schemeClr val="tx1"/>
                </a:solidFill>
                <a:latin typeface="Arial Black" pitchFamily="34"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fld id="{0181F552-57E3-4163-968A-15EACE64F2C9}" type="slidenum">
              <a:rPr lang="en-US" smtClean="0"/>
              <a:pPr>
                <a:defRPr/>
              </a:pPr>
              <a:t>‹#›</a:t>
            </a:fld>
            <a:endParaRPr lang="en-US"/>
          </a:p>
        </p:txBody>
      </p:sp>
    </p:spTree>
    <p:extLst>
      <p:ext uri="{BB962C8B-B14F-4D97-AF65-F5344CB8AC3E}">
        <p14:creationId xmlns:p14="http://schemas.microsoft.com/office/powerpoint/2010/main" val="220947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FB029C8-BFDE-4586-AADC-A5C16A970B65}" type="slidenum">
              <a:rPr lang="en-US" smtClean="0"/>
              <a:pPr>
                <a:defRPr/>
              </a:pPr>
              <a:t>‹#›</a:t>
            </a:fld>
            <a:endParaRPr lang="en-US"/>
          </a:p>
        </p:txBody>
      </p:sp>
    </p:spTree>
    <p:extLst>
      <p:ext uri="{BB962C8B-B14F-4D97-AF65-F5344CB8AC3E}">
        <p14:creationId xmlns:p14="http://schemas.microsoft.com/office/powerpoint/2010/main" val="228635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7105"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943"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sldNum" sz="quarter" idx="10"/>
          </p:nvPr>
        </p:nvSpPr>
        <p:spPr>
          <a:ln/>
        </p:spPr>
        <p:txBody>
          <a:bodyPr/>
          <a:lstStyle>
            <a:lvl1pPr>
              <a:defRPr/>
            </a:lvl1pPr>
          </a:lstStyle>
          <a:p>
            <a:pPr>
              <a:defRPr/>
            </a:pPr>
            <a:fld id="{CADF17B8-E81A-4D26-A307-E634C5721969}" type="slidenum">
              <a:rPr lang="en-US"/>
              <a:pPr>
                <a:defRPr/>
              </a:pPr>
              <a:t>‹#›</a:t>
            </a:fld>
            <a:endParaRPr lang="en-US"/>
          </a:p>
        </p:txBody>
      </p:sp>
    </p:spTree>
    <p:extLst>
      <p:ext uri="{BB962C8B-B14F-4D97-AF65-F5344CB8AC3E}">
        <p14:creationId xmlns:p14="http://schemas.microsoft.com/office/powerpoint/2010/main" val="97082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06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273" y="1535113"/>
            <a:ext cx="4041531"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3"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a:ln/>
        </p:spPr>
        <p:txBody>
          <a:bodyPr/>
          <a:lstStyle>
            <a:lvl1pPr>
              <a:defRPr/>
            </a:lvl1pPr>
          </a:lstStyle>
          <a:p>
            <a:pPr>
              <a:defRPr/>
            </a:pPr>
            <a:fld id="{EBE9721F-8C1E-46C8-9CEA-77F85A618653}" type="slidenum">
              <a:rPr lang="en-US"/>
              <a:pPr>
                <a:defRPr/>
              </a:pPr>
              <a:t>‹#›</a:t>
            </a:fld>
            <a:endParaRPr lang="en-US"/>
          </a:p>
        </p:txBody>
      </p:sp>
    </p:spTree>
    <p:extLst>
      <p:ext uri="{BB962C8B-B14F-4D97-AF65-F5344CB8AC3E}">
        <p14:creationId xmlns:p14="http://schemas.microsoft.com/office/powerpoint/2010/main" val="318023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sldNum" sz="quarter" idx="10"/>
          </p:nvPr>
        </p:nvSpPr>
        <p:spPr>
          <a:ln/>
        </p:spPr>
        <p:txBody>
          <a:bodyPr/>
          <a:lstStyle>
            <a:lvl1pPr>
              <a:defRPr/>
            </a:lvl1pPr>
          </a:lstStyle>
          <a:p>
            <a:pPr>
              <a:defRPr/>
            </a:pPr>
            <a:fld id="{8E866B33-5E0C-4FD2-BD6E-5E0C5F06744D}" type="slidenum">
              <a:rPr lang="en-US"/>
              <a:pPr>
                <a:defRPr/>
              </a:pPr>
              <a:t>‹#›</a:t>
            </a:fld>
            <a:endParaRPr lang="en-US"/>
          </a:p>
        </p:txBody>
      </p:sp>
    </p:spTree>
    <p:extLst>
      <p:ext uri="{BB962C8B-B14F-4D97-AF65-F5344CB8AC3E}">
        <p14:creationId xmlns:p14="http://schemas.microsoft.com/office/powerpoint/2010/main" val="16960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47006A05-71E8-4A6D-8CFB-62065BD41703}" type="slidenum">
              <a:rPr lang="en-US"/>
              <a:pPr>
                <a:defRPr/>
              </a:pPr>
              <a:t>‹#›</a:t>
            </a:fld>
            <a:endParaRPr lang="en-US"/>
          </a:p>
        </p:txBody>
      </p:sp>
    </p:spTree>
    <p:extLst>
      <p:ext uri="{BB962C8B-B14F-4D97-AF65-F5344CB8AC3E}">
        <p14:creationId xmlns:p14="http://schemas.microsoft.com/office/powerpoint/2010/main" val="159175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435" cy="1162051"/>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538" y="273054"/>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4"/>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0F101A41-98A0-467F-A011-D91A5EE15BC7}" type="slidenum">
              <a:rPr lang="en-US"/>
              <a:pPr>
                <a:defRPr/>
              </a:pPr>
              <a:t>‹#›</a:t>
            </a:fld>
            <a:endParaRPr lang="en-US"/>
          </a:p>
        </p:txBody>
      </p:sp>
    </p:spTree>
    <p:extLst>
      <p:ext uri="{BB962C8B-B14F-4D97-AF65-F5344CB8AC3E}">
        <p14:creationId xmlns:p14="http://schemas.microsoft.com/office/powerpoint/2010/main" val="3676672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9"/>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166"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87041E87-93BC-4F7B-9474-9DFA9B6A39CD}" type="slidenum">
              <a:rPr lang="en-US"/>
              <a:pPr>
                <a:defRPr/>
              </a:pPr>
              <a:t>‹#›</a:t>
            </a:fld>
            <a:endParaRPr lang="en-US"/>
          </a:p>
        </p:txBody>
      </p:sp>
    </p:spTree>
    <p:extLst>
      <p:ext uri="{BB962C8B-B14F-4D97-AF65-F5344CB8AC3E}">
        <p14:creationId xmlns:p14="http://schemas.microsoft.com/office/powerpoint/2010/main" val="13176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152400"/>
            <a:ext cx="8001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66738" y="1219200"/>
            <a:ext cx="800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0123" name="Rectangle 11"/>
          <p:cNvSpPr>
            <a:spLocks noGrp="1" noChangeArrowheads="1"/>
          </p:cNvSpPr>
          <p:nvPr>
            <p:ph type="sldNum" sz="quarter" idx="4"/>
          </p:nvPr>
        </p:nvSpPr>
        <p:spPr bwMode="auto">
          <a:xfrm>
            <a:off x="6823075"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7AF6D13B-C75B-4DA3-BD12-0EF6D1F3E0F2}" type="slidenum">
              <a:rPr lang="en-US"/>
              <a:pPr>
                <a:defRPr/>
              </a:pPr>
              <a:t>‹#›</a:t>
            </a:fld>
            <a:endParaRPr lang="en-US"/>
          </a:p>
        </p:txBody>
      </p:sp>
      <p:sp>
        <p:nvSpPr>
          <p:cNvPr id="1029" name="Line 12"/>
          <p:cNvSpPr>
            <a:spLocks noChangeShapeType="1"/>
          </p:cNvSpPr>
          <p:nvPr/>
        </p:nvSpPr>
        <p:spPr bwMode="auto">
          <a:xfrm>
            <a:off x="280988" y="1143000"/>
            <a:ext cx="8582025" cy="0"/>
          </a:xfrm>
          <a:prstGeom prst="line">
            <a:avLst/>
          </a:prstGeom>
          <a:noFill/>
          <a:ln w="63500">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 bg1="lt1" tx1="dk1" bg2="lt2" tx2="dk2" accent1="accent1" accent2="accent2" accent3="accent3" accent4="accent4" accent5="accent5" accent6="accent6" hlink="hlink" folHlink="folHlink"/>
  <p:sldLayoutIdLst>
    <p:sldLayoutId id="2147484176"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6" name="Picture 2" descr="Line"/>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1066800"/>
            <a:ext cx="91408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2" descr="Logo So (1000x1000).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9"/>
          <p:cNvSpPr>
            <a:spLocks noChangeArrowheads="1"/>
          </p:cNvSpPr>
          <p:nvPr/>
        </p:nvSpPr>
        <p:spPr bwMode="auto">
          <a:xfrm>
            <a:off x="0" y="6517944"/>
            <a:ext cx="9080500" cy="304800"/>
          </a:xfrm>
          <a:prstGeom prst="rect">
            <a:avLst/>
          </a:prstGeom>
          <a:noFill/>
          <a:ln w="9525">
            <a:noFill/>
            <a:miter lim="800000"/>
            <a:headEnd/>
            <a:tailEnd/>
          </a:ln>
          <a:effectLst/>
        </p:spPr>
        <p:txBody>
          <a:bodyPr wrap="none" anchor="ctr"/>
          <a:lstStyle/>
          <a:p>
            <a:pPr>
              <a:defRPr/>
            </a:pPr>
            <a:r>
              <a:rPr lang="en-US" sz="1400" b="1" smtClean="0">
                <a:solidFill>
                  <a:srgbClr val="FFFF00"/>
                </a:solidFill>
                <a:latin typeface="Arial" panose="020B0604020202020204" pitchFamily="34" charset="0"/>
                <a:cs typeface="Arial" panose="020B0604020202020204" pitchFamily="34" charset="0"/>
              </a:rPr>
              <a:t>  Trình bày:  Lê Nguyễn Minh Ngọc</a:t>
            </a:r>
            <a:r>
              <a:rPr lang="en-US" sz="1400" b="1">
                <a:solidFill>
                  <a:srgbClr val="FFFF00"/>
                </a:solidFill>
                <a:latin typeface="Arial" panose="020B0604020202020204" pitchFamily="34" charset="0"/>
                <a:cs typeface="Arial" panose="020B0604020202020204" pitchFamily="34" charset="0"/>
              </a:rPr>
              <a:t>	</a:t>
            </a:r>
            <a:r>
              <a:rPr lang="en-US" sz="1400" b="1" smtClean="0">
                <a:solidFill>
                  <a:srgbClr val="FFFF00"/>
                </a:solidFill>
                <a:latin typeface="Arial" panose="020B0604020202020204" pitchFamily="34" charset="0"/>
                <a:cs typeface="Arial" panose="020B0604020202020204" pitchFamily="34" charset="0"/>
              </a:rPr>
              <a:t>                   ngoclnm@sgdbinhduong.edu.vn</a:t>
            </a:r>
            <a:endParaRPr lang="en-US" sz="1400" b="1">
              <a:solidFill>
                <a:srgbClr val="FFFF00"/>
              </a:solidFill>
              <a:latin typeface="Arial" panose="020B0604020202020204" pitchFamily="34" charset="0"/>
              <a:cs typeface="Arial" panose="020B0604020202020204" pitchFamily="34" charset="0"/>
            </a:endParaRPr>
          </a:p>
        </p:txBody>
      </p:sp>
      <p:sp>
        <p:nvSpPr>
          <p:cNvPr id="9" name="Rectangle 10"/>
          <p:cNvSpPr>
            <a:spLocks noChangeArrowheads="1"/>
          </p:cNvSpPr>
          <p:nvPr/>
        </p:nvSpPr>
        <p:spPr bwMode="auto">
          <a:xfrm>
            <a:off x="1905000" y="0"/>
            <a:ext cx="6553200" cy="1066800"/>
          </a:xfrm>
          <a:prstGeom prst="rect">
            <a:avLst/>
          </a:prstGeom>
          <a:noFill/>
          <a:ln w="9525">
            <a:noFill/>
            <a:miter lim="800000"/>
            <a:headEnd/>
            <a:tailEnd/>
          </a:ln>
          <a:effectLst/>
        </p:spPr>
        <p:txBody>
          <a:bodyPr wrap="none" anchor="ctr"/>
          <a:lstStyle/>
          <a:p>
            <a:pPr algn="ctr">
              <a:spcBef>
                <a:spcPct val="5000"/>
              </a:spcBef>
              <a:spcAft>
                <a:spcPct val="5000"/>
              </a:spcAft>
              <a:defRPr/>
            </a:pPr>
            <a:r>
              <a:rPr lang="en-US" sz="2400" b="1">
                <a:solidFill>
                  <a:srgbClr val="FFFF00"/>
                </a:solidFill>
                <a:latin typeface="Arial" panose="020B0604020202020204" pitchFamily="34" charset="0"/>
                <a:cs typeface="Arial" panose="020B0604020202020204" pitchFamily="34" charset="0"/>
              </a:rPr>
              <a:t>SỞ GIÁO DỤC VÀ ĐÀO TẠO</a:t>
            </a:r>
          </a:p>
          <a:p>
            <a:pPr algn="ctr">
              <a:spcBef>
                <a:spcPct val="5000"/>
              </a:spcBef>
              <a:spcAft>
                <a:spcPct val="5000"/>
              </a:spcAft>
              <a:defRPr/>
            </a:pPr>
            <a:r>
              <a:rPr lang="en-US" sz="3200" b="1">
                <a:solidFill>
                  <a:srgbClr val="FFFF00"/>
                </a:solidFill>
                <a:latin typeface="Arial" panose="020B0604020202020204" pitchFamily="34" charset="0"/>
                <a:cs typeface="Arial" panose="020B0604020202020204" pitchFamily="34" charset="0"/>
              </a:rPr>
              <a:t>BÌNH DƯƠNG</a:t>
            </a:r>
          </a:p>
        </p:txBody>
      </p:sp>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01656" y="4267200"/>
            <a:ext cx="1920000" cy="1828800"/>
          </a:xfrm>
          <a:prstGeom prst="rect">
            <a:avLst/>
          </a:prstGeom>
        </p:spPr>
      </p:pic>
      <p:sp>
        <p:nvSpPr>
          <p:cNvPr id="13" name="Rectangle 2"/>
          <p:cNvSpPr>
            <a:spLocks noGrp="1" noChangeArrowheads="1"/>
          </p:cNvSpPr>
          <p:nvPr>
            <p:ph type="ctrTitle"/>
          </p:nvPr>
        </p:nvSpPr>
        <p:spPr>
          <a:xfrm>
            <a:off x="63500" y="1752600"/>
            <a:ext cx="9017000" cy="2286000"/>
          </a:xfrm>
        </p:spPr>
        <p:txBody>
          <a:bodyPr anchor="ctr"/>
          <a:lstStyle/>
          <a:p>
            <a:pPr algn="ctr" eaLnBrk="1" hangingPunct="1">
              <a:lnSpc>
                <a:spcPct val="110000"/>
              </a:lnSpc>
            </a:pPr>
            <a:r>
              <a:rPr lang="en-US" altLang="en-US" sz="4400" b="1" smtClean="0">
                <a:solidFill>
                  <a:srgbClr val="FF0000"/>
                </a:solidFill>
                <a:latin typeface="Arial" panose="020B0604020202020204" pitchFamily="34" charset="0"/>
                <a:cs typeface="Arial" panose="020B0604020202020204" pitchFamily="34" charset="0"/>
              </a:rPr>
              <a:t>GIỚI THIỆU </a:t>
            </a:r>
            <a:br>
              <a:rPr lang="en-US" altLang="en-US" sz="4400" b="1" smtClean="0">
                <a:solidFill>
                  <a:srgbClr val="FF0000"/>
                </a:solidFill>
                <a:latin typeface="Arial" panose="020B0604020202020204" pitchFamily="34" charset="0"/>
                <a:cs typeface="Arial" panose="020B0604020202020204" pitchFamily="34" charset="0"/>
              </a:rPr>
            </a:br>
            <a:r>
              <a:rPr lang="en-US" altLang="en-US" sz="4400" b="1" smtClean="0">
                <a:solidFill>
                  <a:srgbClr val="FF0000"/>
                </a:solidFill>
                <a:latin typeface="Arial" panose="020B0604020202020204" pitchFamily="34" charset="0"/>
                <a:cs typeface="Arial" panose="020B0604020202020204" pitchFamily="34" charset="0"/>
              </a:rPr>
              <a:t>LUẬT ĐẦU TƯ CÔNG NĂM 2014</a:t>
            </a:r>
            <a:endParaRPr lang="en-US" altLang="en-US" sz="2900" b="1">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43482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en-US" sz="2600" b="1" smtClean="0">
                <a:solidFill>
                  <a:srgbClr val="FF0000"/>
                </a:solidFill>
                <a:latin typeface="Arial" panose="020B0604020202020204" pitchFamily="34" charset="0"/>
                <a:cs typeface="Arial" panose="020B0604020202020204" pitchFamily="34" charset="0"/>
              </a:rPr>
              <a:t>4</a:t>
            </a:r>
            <a:r>
              <a:rPr lang="vi-VN" sz="2600" b="1" smtClean="0">
                <a:solidFill>
                  <a:srgbClr val="FF0000"/>
                </a:solidFill>
                <a:latin typeface="Arial" panose="020B0604020202020204" pitchFamily="34" charset="0"/>
                <a:cs typeface="Arial" panose="020B0604020202020204" pitchFamily="34" charset="0"/>
              </a:rPr>
              <a:t>. </a:t>
            </a:r>
            <a:r>
              <a:rPr lang="vi-VN" sz="2600" b="1">
                <a:solidFill>
                  <a:srgbClr val="FF0000"/>
                </a:solidFill>
                <a:latin typeface="Arial" panose="020B0604020202020204" pitchFamily="34" charset="0"/>
                <a:cs typeface="Arial" panose="020B0604020202020204" pitchFamily="34" charset="0"/>
              </a:rPr>
              <a:t>Giải thích từ ngữ</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FF0066"/>
                </a:solidFill>
                <a:latin typeface="Arial" charset="0"/>
              </a:rPr>
              <a:t>Báo </a:t>
            </a:r>
            <a:r>
              <a:rPr lang="en-US" sz="2000" b="1" kern="0">
                <a:solidFill>
                  <a:srgbClr val="FF0066"/>
                </a:solidFill>
                <a:latin typeface="Arial" charset="0"/>
              </a:rPr>
              <a:t>cáo đề xuất chủ trương đầu tư </a:t>
            </a:r>
            <a:r>
              <a:rPr lang="en-US" sz="2000" b="1" kern="0">
                <a:solidFill>
                  <a:srgbClr val="0000FF"/>
                </a:solidFill>
                <a:latin typeface="Arial" charset="0"/>
              </a:rPr>
              <a:t>là tài liệu trình bày các nội dung nghiên cứu sơ bộ về sự cần thiết, tính khả thi và tính hiệu quả của chương trình đầu tư công, dự án nhóm B, nhóm C làm cơ sở để cấp có thẩm quyền quyết định chủ trương đầu </a:t>
            </a:r>
            <a:r>
              <a:rPr lang="en-US" sz="2000" b="1" kern="0" smtClean="0">
                <a:solidFill>
                  <a:srgbClr val="0000FF"/>
                </a:solidFill>
                <a:latin typeface="Arial" charset="0"/>
              </a:rPr>
              <a:t>tư.</a:t>
            </a:r>
          </a:p>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FF0066"/>
                </a:solidFill>
                <a:latin typeface="Arial" charset="0"/>
              </a:rPr>
              <a:t>Báo </a:t>
            </a:r>
            <a:r>
              <a:rPr lang="en-US" sz="2000" b="1" kern="0">
                <a:solidFill>
                  <a:srgbClr val="FF0066"/>
                </a:solidFill>
                <a:latin typeface="Arial" charset="0"/>
              </a:rPr>
              <a:t>cáo nghiên cứu tiền khả thi </a:t>
            </a:r>
            <a:r>
              <a:rPr lang="en-US" sz="2000" b="1" kern="0">
                <a:solidFill>
                  <a:srgbClr val="0000FF"/>
                </a:solidFill>
                <a:latin typeface="Arial" charset="0"/>
              </a:rPr>
              <a:t>là tài liệu trình bày các nội dung nghiên cứu sơ bộ về sự cần thiết, tính khả thi và tính hiệu quả của dự án quan trọng quốc gia và dự án nhóm A làm cơ sở để cấp có thẩm quyền quyết định chủ trương đầu </a:t>
            </a:r>
            <a:r>
              <a:rPr lang="en-US" sz="2000" b="1" kern="0" smtClean="0">
                <a:solidFill>
                  <a:srgbClr val="0000FF"/>
                </a:solidFill>
                <a:latin typeface="Arial" charset="0"/>
              </a:rPr>
              <a:t>tư.</a:t>
            </a:r>
          </a:p>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FF0066"/>
                </a:solidFill>
                <a:latin typeface="Arial" charset="0"/>
              </a:rPr>
              <a:t>Báo </a:t>
            </a:r>
            <a:r>
              <a:rPr lang="en-US" sz="2000" b="1" kern="0">
                <a:solidFill>
                  <a:srgbClr val="FF0066"/>
                </a:solidFill>
                <a:latin typeface="Arial" charset="0"/>
              </a:rPr>
              <a:t>cáo nghiên cứu khả thi </a:t>
            </a:r>
            <a:r>
              <a:rPr lang="en-US" sz="2000" b="1" kern="0">
                <a:solidFill>
                  <a:srgbClr val="0000FF"/>
                </a:solidFill>
                <a:latin typeface="Arial" charset="0"/>
              </a:rPr>
              <a:t>là tài liệu trình bày các nội dung nghiên cứu về sự cần thiết, mức độ khả thi và hiệu quả của chương trình, dự án đầu tư công làm cơ sở để cấp có thẩm quyền quyết định đầu </a:t>
            </a:r>
            <a:r>
              <a:rPr lang="en-US" sz="2000" b="1" kern="0" smtClean="0">
                <a:solidFill>
                  <a:srgbClr val="0000FF"/>
                </a:solidFill>
                <a:latin typeface="Arial" charset="0"/>
              </a:rPr>
              <a:t>tư.</a:t>
            </a:r>
          </a:p>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FF0066"/>
                </a:solidFill>
                <a:latin typeface="Arial" charset="0"/>
              </a:rPr>
              <a:t>Chủ </a:t>
            </a:r>
            <a:r>
              <a:rPr lang="en-US" sz="2000" b="1" kern="0">
                <a:solidFill>
                  <a:srgbClr val="FF0066"/>
                </a:solidFill>
                <a:latin typeface="Arial" charset="0"/>
              </a:rPr>
              <a:t>chương trình </a:t>
            </a:r>
            <a:r>
              <a:rPr lang="en-US" sz="2000" b="1" kern="0">
                <a:solidFill>
                  <a:srgbClr val="0000FF"/>
                </a:solidFill>
                <a:latin typeface="Arial" charset="0"/>
              </a:rPr>
              <a:t>là cơ quan, tổ chức được giao chủ trì quản lý chương trình đầu tư </a:t>
            </a:r>
            <a:r>
              <a:rPr lang="en-US" sz="2000" b="1" kern="0" smtClean="0">
                <a:solidFill>
                  <a:srgbClr val="0000FF"/>
                </a:solidFill>
                <a:latin typeface="Arial" charset="0"/>
              </a:rPr>
              <a:t>công.</a:t>
            </a:r>
          </a:p>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FF0066"/>
                </a:solidFill>
                <a:latin typeface="Arial" charset="0"/>
              </a:rPr>
              <a:t>Chủ </a:t>
            </a:r>
            <a:r>
              <a:rPr lang="en-US" sz="2000" b="1" kern="0">
                <a:solidFill>
                  <a:srgbClr val="FF0066"/>
                </a:solidFill>
                <a:latin typeface="Arial" charset="0"/>
              </a:rPr>
              <a:t>đầu tư </a:t>
            </a:r>
            <a:r>
              <a:rPr lang="en-US" sz="2000" b="1" kern="0">
                <a:solidFill>
                  <a:srgbClr val="0000FF"/>
                </a:solidFill>
                <a:latin typeface="Arial" charset="0"/>
              </a:rPr>
              <a:t>là cơ quan, tổ chức được giao quản lý dự án đầu tư công</a:t>
            </a:r>
            <a:r>
              <a:rPr lang="en-US" sz="2000" b="1" kern="0" smtClean="0">
                <a:solidFill>
                  <a:srgbClr val="0000FF"/>
                </a:solidFill>
                <a:latin typeface="Arial" charset="0"/>
              </a:rPr>
              <a:t>.</a:t>
            </a:r>
          </a:p>
        </p:txBody>
      </p:sp>
    </p:spTree>
    <p:extLst>
      <p:ext uri="{BB962C8B-B14F-4D97-AF65-F5344CB8AC3E}">
        <p14:creationId xmlns:p14="http://schemas.microsoft.com/office/powerpoint/2010/main" val="2905359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en-US" sz="2600" b="1" smtClean="0">
                <a:solidFill>
                  <a:srgbClr val="FF0000"/>
                </a:solidFill>
                <a:latin typeface="Arial" panose="020B0604020202020204" pitchFamily="34" charset="0"/>
                <a:cs typeface="Arial" panose="020B0604020202020204" pitchFamily="34" charset="0"/>
              </a:rPr>
              <a:t>4</a:t>
            </a:r>
            <a:r>
              <a:rPr lang="vi-VN" sz="2600" b="1" smtClean="0">
                <a:solidFill>
                  <a:srgbClr val="FF0000"/>
                </a:solidFill>
                <a:latin typeface="Arial" panose="020B0604020202020204" pitchFamily="34" charset="0"/>
                <a:cs typeface="Arial" panose="020B0604020202020204" pitchFamily="34" charset="0"/>
              </a:rPr>
              <a:t>. </a:t>
            </a:r>
            <a:r>
              <a:rPr lang="vi-VN" sz="2600" b="1">
                <a:solidFill>
                  <a:srgbClr val="FF0000"/>
                </a:solidFill>
                <a:latin typeface="Arial" panose="020B0604020202020204" pitchFamily="34" charset="0"/>
                <a:cs typeface="Arial" panose="020B0604020202020204" pitchFamily="34" charset="0"/>
              </a:rPr>
              <a:t>Giải thích từ ngữ</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mj-lt"/>
              <a:buAutoNum type="arabicPeriod" startAt="6"/>
              <a:defRPr/>
            </a:pPr>
            <a:r>
              <a:rPr lang="en-US" sz="2000" b="1" kern="0" smtClean="0">
                <a:solidFill>
                  <a:srgbClr val="FF0066"/>
                </a:solidFill>
                <a:latin typeface="Arial" charset="0"/>
              </a:rPr>
              <a:t>Chương </a:t>
            </a:r>
            <a:r>
              <a:rPr lang="en-US" sz="2000" b="1" kern="0">
                <a:solidFill>
                  <a:srgbClr val="FF0066"/>
                </a:solidFill>
                <a:latin typeface="Arial" charset="0"/>
              </a:rPr>
              <a:t>trình đầu tư công </a:t>
            </a:r>
            <a:r>
              <a:rPr lang="en-US" sz="2000" b="1" kern="0">
                <a:solidFill>
                  <a:srgbClr val="0000FF"/>
                </a:solidFill>
                <a:latin typeface="Arial" charset="0"/>
              </a:rPr>
              <a:t>là một tập hợp các mục tiêu, nhiệm vụ và giải pháp nhằm thực hiện các mục tiêu phát triển </a:t>
            </a:r>
            <a:r>
              <a:rPr lang="en-US" sz="2000" b="1" kern="0" smtClean="0">
                <a:solidFill>
                  <a:srgbClr val="0000FF"/>
                </a:solidFill>
                <a:latin typeface="Arial" charset="0"/>
              </a:rPr>
              <a:t>KT-XH.</a:t>
            </a:r>
          </a:p>
          <a:p>
            <a:pPr indent="-457200" algn="just" eaLnBrk="1" hangingPunct="1">
              <a:lnSpc>
                <a:spcPct val="105000"/>
              </a:lnSpc>
              <a:spcBef>
                <a:spcPts val="600"/>
              </a:spcBef>
              <a:spcAft>
                <a:spcPts val="0"/>
              </a:spcAft>
              <a:buClr>
                <a:srgbClr val="FF0000"/>
              </a:buClr>
              <a:buFont typeface="+mj-lt"/>
              <a:buAutoNum type="arabicPeriod" startAt="6"/>
              <a:defRPr/>
            </a:pPr>
            <a:r>
              <a:rPr lang="en-US" sz="2000" b="1" kern="0" smtClean="0">
                <a:solidFill>
                  <a:srgbClr val="FF0066"/>
                </a:solidFill>
                <a:latin typeface="Arial" charset="0"/>
              </a:rPr>
              <a:t>Chương </a:t>
            </a:r>
            <a:r>
              <a:rPr lang="en-US" sz="2000" b="1" kern="0">
                <a:solidFill>
                  <a:srgbClr val="FF0066"/>
                </a:solidFill>
                <a:latin typeface="Arial" charset="0"/>
              </a:rPr>
              <a:t>trình mục tiêu </a:t>
            </a:r>
            <a:r>
              <a:rPr lang="en-US" sz="2000" b="1" kern="0">
                <a:solidFill>
                  <a:srgbClr val="0000FF"/>
                </a:solidFill>
                <a:latin typeface="Arial" charset="0"/>
              </a:rPr>
              <a:t>là chương trình đầu tư công nhằm thực hiện một hoặc một số mục tiêu trong từng ngành, ở một số vùng lãnh thổ trong từng giai đoạn cụ </a:t>
            </a:r>
            <a:r>
              <a:rPr lang="en-US" sz="2000" b="1" kern="0" smtClean="0">
                <a:solidFill>
                  <a:srgbClr val="0000FF"/>
                </a:solidFill>
                <a:latin typeface="Arial" charset="0"/>
              </a:rPr>
              <a:t>thể.</a:t>
            </a:r>
          </a:p>
          <a:p>
            <a:pPr indent="-457200" algn="just" eaLnBrk="1" hangingPunct="1">
              <a:lnSpc>
                <a:spcPct val="105000"/>
              </a:lnSpc>
              <a:spcBef>
                <a:spcPts val="600"/>
              </a:spcBef>
              <a:spcAft>
                <a:spcPts val="0"/>
              </a:spcAft>
              <a:buClr>
                <a:srgbClr val="FF0000"/>
              </a:buClr>
              <a:buFont typeface="+mj-lt"/>
              <a:buAutoNum type="arabicPeriod" startAt="6"/>
              <a:defRPr/>
            </a:pPr>
            <a:r>
              <a:rPr lang="en-US" sz="2000" b="1" kern="0" smtClean="0">
                <a:solidFill>
                  <a:srgbClr val="FF0066"/>
                </a:solidFill>
                <a:latin typeface="Arial" charset="0"/>
              </a:rPr>
              <a:t>Chương </a:t>
            </a:r>
            <a:r>
              <a:rPr lang="en-US" sz="2000" b="1" kern="0">
                <a:solidFill>
                  <a:srgbClr val="FF0066"/>
                </a:solidFill>
                <a:latin typeface="Arial" charset="0"/>
              </a:rPr>
              <a:t>trình mục tiêu quốc gia </a:t>
            </a:r>
            <a:r>
              <a:rPr lang="en-US" sz="2000" b="1" kern="0">
                <a:solidFill>
                  <a:srgbClr val="0000FF"/>
                </a:solidFill>
                <a:latin typeface="Arial" charset="0"/>
              </a:rPr>
              <a:t>là chương trình đầu tư công nhằm thực hiện các mục tiêu </a:t>
            </a:r>
            <a:r>
              <a:rPr lang="en-US" sz="2000" b="1" kern="0" smtClean="0">
                <a:solidFill>
                  <a:srgbClr val="0000FF"/>
                </a:solidFill>
                <a:latin typeface="Arial" charset="0"/>
              </a:rPr>
              <a:t>KT-XH của </a:t>
            </a:r>
            <a:r>
              <a:rPr lang="en-US" sz="2000" b="1" kern="0">
                <a:solidFill>
                  <a:srgbClr val="0000FF"/>
                </a:solidFill>
                <a:latin typeface="Arial" charset="0"/>
              </a:rPr>
              <a:t>từng giai đoạn cụ thể trong phạm vi cả </a:t>
            </a:r>
            <a:r>
              <a:rPr lang="en-US" sz="2000" b="1" kern="0" smtClean="0">
                <a:solidFill>
                  <a:srgbClr val="0000FF"/>
                </a:solidFill>
                <a:latin typeface="Arial" charset="0"/>
              </a:rPr>
              <a:t>nước.</a:t>
            </a:r>
          </a:p>
          <a:p>
            <a:pPr indent="-457200" algn="just" eaLnBrk="1" hangingPunct="1">
              <a:lnSpc>
                <a:spcPct val="105000"/>
              </a:lnSpc>
              <a:spcBef>
                <a:spcPts val="600"/>
              </a:spcBef>
              <a:spcAft>
                <a:spcPts val="0"/>
              </a:spcAft>
              <a:buClr>
                <a:srgbClr val="FF0000"/>
              </a:buClr>
              <a:buFont typeface="+mj-lt"/>
              <a:buAutoNum type="arabicPeriod" startAt="6"/>
              <a:defRPr/>
            </a:pPr>
            <a:r>
              <a:rPr lang="en-US" sz="2000" b="1" kern="0" smtClean="0">
                <a:solidFill>
                  <a:srgbClr val="FF0066"/>
                </a:solidFill>
                <a:latin typeface="Arial" charset="0"/>
              </a:rPr>
              <a:t>Cơ </a:t>
            </a:r>
            <a:r>
              <a:rPr lang="en-US" sz="2000" b="1" kern="0">
                <a:solidFill>
                  <a:srgbClr val="FF0066"/>
                </a:solidFill>
                <a:latin typeface="Arial" charset="0"/>
              </a:rPr>
              <a:t>quan chuyên môn quản lý đầu tư công </a:t>
            </a:r>
            <a:r>
              <a:rPr lang="en-US" sz="2000" b="1" kern="0">
                <a:solidFill>
                  <a:srgbClr val="0000FF"/>
                </a:solidFill>
                <a:latin typeface="Arial" charset="0"/>
              </a:rPr>
              <a:t>là đơn vị có chức năng quản lý đầu tư công thuộc Bộ </a:t>
            </a:r>
            <a:r>
              <a:rPr lang="en-US" sz="2000" b="1" kern="0" smtClean="0">
                <a:solidFill>
                  <a:srgbClr val="0000FF"/>
                </a:solidFill>
                <a:latin typeface="Arial" charset="0"/>
              </a:rPr>
              <a:t>KHĐT; </a:t>
            </a:r>
            <a:r>
              <a:rPr lang="en-US" sz="2000" b="1" kern="0">
                <a:solidFill>
                  <a:srgbClr val="0000FF"/>
                </a:solidFill>
                <a:latin typeface="Arial" charset="0"/>
              </a:rPr>
              <a:t>đơn vị được giao quản lý đầu tư công của bộ, cơ quan trung ương, </a:t>
            </a:r>
            <a:r>
              <a:rPr lang="en-US" sz="2000" b="1" kern="0" smtClean="0">
                <a:solidFill>
                  <a:srgbClr val="0000FF"/>
                </a:solidFill>
                <a:latin typeface="Arial" charset="0"/>
              </a:rPr>
              <a:t>MTTQVN, </a:t>
            </a:r>
            <a:r>
              <a:rPr lang="en-US" sz="2000" b="1" kern="0">
                <a:solidFill>
                  <a:srgbClr val="0000FF"/>
                </a:solidFill>
                <a:latin typeface="Arial" charset="0"/>
              </a:rPr>
              <a:t>tổ chức chính trị - xã hội, các cơ quan, tổ chức khác được giao kế hoạch đầu tư công; Sở </a:t>
            </a:r>
            <a:r>
              <a:rPr lang="en-US" sz="2000" b="1" kern="0" smtClean="0">
                <a:solidFill>
                  <a:srgbClr val="0000FF"/>
                </a:solidFill>
                <a:latin typeface="Arial" charset="0"/>
              </a:rPr>
              <a:t>KHĐT; </a:t>
            </a:r>
            <a:r>
              <a:rPr lang="en-US" sz="2000" b="1" kern="0">
                <a:solidFill>
                  <a:srgbClr val="0000FF"/>
                </a:solidFill>
                <a:latin typeface="Arial" charset="0"/>
              </a:rPr>
              <a:t>phòng, ban có chức năng quản lý đầu tư công thuộc Ủy ban nhân dân cấp huyện, cấp </a:t>
            </a:r>
            <a:r>
              <a:rPr lang="en-US" sz="2000" b="1" kern="0" smtClean="0">
                <a:solidFill>
                  <a:srgbClr val="0000FF"/>
                </a:solidFill>
                <a:latin typeface="Arial" charset="0"/>
              </a:rPr>
              <a:t>xã.</a:t>
            </a:r>
          </a:p>
          <a:p>
            <a:pPr indent="-457200" algn="just" eaLnBrk="1" hangingPunct="1">
              <a:lnSpc>
                <a:spcPct val="105000"/>
              </a:lnSpc>
              <a:spcBef>
                <a:spcPts val="600"/>
              </a:spcBef>
              <a:spcAft>
                <a:spcPts val="0"/>
              </a:spcAft>
              <a:buClr>
                <a:srgbClr val="FF0000"/>
              </a:buClr>
              <a:buFont typeface="+mj-lt"/>
              <a:buAutoNum type="arabicPeriod" startAt="6"/>
              <a:defRPr/>
            </a:pPr>
            <a:r>
              <a:rPr lang="en-US" sz="2000" b="1" kern="0" smtClean="0">
                <a:solidFill>
                  <a:srgbClr val="FF0066"/>
                </a:solidFill>
                <a:latin typeface="Arial" charset="0"/>
              </a:rPr>
              <a:t>Cơ </a:t>
            </a:r>
            <a:r>
              <a:rPr lang="en-US" sz="2000" b="1" kern="0">
                <a:solidFill>
                  <a:srgbClr val="FF0066"/>
                </a:solidFill>
                <a:latin typeface="Arial" charset="0"/>
              </a:rPr>
              <a:t>quan quản lý nhà nước về đầu tư công </a:t>
            </a:r>
            <a:r>
              <a:rPr lang="en-US" sz="2000" b="1" kern="0">
                <a:solidFill>
                  <a:srgbClr val="0000FF"/>
                </a:solidFill>
                <a:latin typeface="Arial" charset="0"/>
              </a:rPr>
              <a:t>bao gồm Chính phủ, </a:t>
            </a:r>
            <a:r>
              <a:rPr lang="en-US" sz="2000" b="1" kern="0" smtClean="0">
                <a:solidFill>
                  <a:srgbClr val="0000FF"/>
                </a:solidFill>
                <a:latin typeface="Arial" charset="0"/>
              </a:rPr>
              <a:t/>
            </a:r>
            <a:br>
              <a:rPr lang="en-US" sz="2000" b="1" kern="0" smtClean="0">
                <a:solidFill>
                  <a:srgbClr val="0000FF"/>
                </a:solidFill>
                <a:latin typeface="Arial" charset="0"/>
              </a:rPr>
            </a:br>
            <a:r>
              <a:rPr lang="en-US" sz="2000" b="1" kern="0" smtClean="0">
                <a:solidFill>
                  <a:srgbClr val="0000FF"/>
                </a:solidFill>
                <a:latin typeface="Arial" charset="0"/>
              </a:rPr>
              <a:t>Bộ KHĐT, UBND các </a:t>
            </a:r>
            <a:r>
              <a:rPr lang="en-US" sz="2000" b="1" kern="0">
                <a:solidFill>
                  <a:srgbClr val="0000FF"/>
                </a:solidFill>
                <a:latin typeface="Arial" charset="0"/>
              </a:rPr>
              <a:t>cấp</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12452679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en-US" sz="2600" b="1" smtClean="0">
                <a:solidFill>
                  <a:srgbClr val="FF0000"/>
                </a:solidFill>
                <a:latin typeface="Arial" panose="020B0604020202020204" pitchFamily="34" charset="0"/>
                <a:cs typeface="Arial" panose="020B0604020202020204" pitchFamily="34" charset="0"/>
              </a:rPr>
              <a:t>4</a:t>
            </a:r>
            <a:r>
              <a:rPr lang="vi-VN" sz="2600" b="1" smtClean="0">
                <a:solidFill>
                  <a:srgbClr val="FF0000"/>
                </a:solidFill>
                <a:latin typeface="Arial" panose="020B0604020202020204" pitchFamily="34" charset="0"/>
                <a:cs typeface="Arial" panose="020B0604020202020204" pitchFamily="34" charset="0"/>
              </a:rPr>
              <a:t>. </a:t>
            </a:r>
            <a:r>
              <a:rPr lang="vi-VN" sz="2600" b="1">
                <a:solidFill>
                  <a:srgbClr val="FF0000"/>
                </a:solidFill>
                <a:latin typeface="Arial" panose="020B0604020202020204" pitchFamily="34" charset="0"/>
                <a:cs typeface="Arial" panose="020B0604020202020204" pitchFamily="34" charset="0"/>
              </a:rPr>
              <a:t>Giải thích từ ngữ</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mj-lt"/>
              <a:buAutoNum type="arabicPeriod" startAt="11"/>
              <a:defRPr/>
            </a:pPr>
            <a:r>
              <a:rPr lang="en-US" sz="1900" b="1" kern="0" smtClean="0">
                <a:solidFill>
                  <a:srgbClr val="FF0066"/>
                </a:solidFill>
                <a:latin typeface="Arial" charset="0"/>
              </a:rPr>
              <a:t>Dự </a:t>
            </a:r>
            <a:r>
              <a:rPr lang="en-US" sz="1900" b="1" kern="0">
                <a:solidFill>
                  <a:srgbClr val="FF0066"/>
                </a:solidFill>
                <a:latin typeface="Arial" charset="0"/>
              </a:rPr>
              <a:t>án đầu tư công </a:t>
            </a:r>
            <a:r>
              <a:rPr lang="en-US" sz="1900" b="1" kern="0">
                <a:solidFill>
                  <a:srgbClr val="0000FF"/>
                </a:solidFill>
                <a:latin typeface="Arial" charset="0"/>
              </a:rPr>
              <a:t>là dự án đầu tư sử dụng toàn bộ hoặc một phần vốn đầu tư </a:t>
            </a:r>
            <a:r>
              <a:rPr lang="en-US" sz="1900" b="1" kern="0" smtClean="0">
                <a:solidFill>
                  <a:srgbClr val="0000FF"/>
                </a:solidFill>
                <a:latin typeface="Arial" charset="0"/>
              </a:rPr>
              <a:t>công.</a:t>
            </a:r>
          </a:p>
          <a:p>
            <a:pPr indent="-457200" algn="just" eaLnBrk="1" hangingPunct="1">
              <a:lnSpc>
                <a:spcPct val="105000"/>
              </a:lnSpc>
              <a:spcBef>
                <a:spcPts val="600"/>
              </a:spcBef>
              <a:spcAft>
                <a:spcPts val="0"/>
              </a:spcAft>
              <a:buClr>
                <a:srgbClr val="FF0000"/>
              </a:buClr>
              <a:buFont typeface="+mj-lt"/>
              <a:buAutoNum type="arabicPeriod" startAt="11"/>
              <a:defRPr/>
            </a:pPr>
            <a:r>
              <a:rPr lang="en-US" sz="1900" b="1" kern="0" smtClean="0">
                <a:solidFill>
                  <a:srgbClr val="FF0066"/>
                </a:solidFill>
                <a:latin typeface="Arial" charset="0"/>
              </a:rPr>
              <a:t>Dự </a:t>
            </a:r>
            <a:r>
              <a:rPr lang="en-US" sz="1900" b="1" kern="0">
                <a:solidFill>
                  <a:srgbClr val="FF0066"/>
                </a:solidFill>
                <a:latin typeface="Arial" charset="0"/>
              </a:rPr>
              <a:t>án khẩn cấp </a:t>
            </a:r>
            <a:r>
              <a:rPr lang="en-US" sz="1900" b="1" kern="0">
                <a:solidFill>
                  <a:srgbClr val="0000FF"/>
                </a:solidFill>
                <a:latin typeface="Arial" charset="0"/>
              </a:rPr>
              <a:t>là dự án đầu tư theo quyết định của cấp có thẩm quyền nhằm khắc phục kịp thời sự cố thiên tai và các trường hợp bất khả kháng </a:t>
            </a:r>
            <a:r>
              <a:rPr lang="en-US" sz="1900" b="1" kern="0" smtClean="0">
                <a:solidFill>
                  <a:srgbClr val="0000FF"/>
                </a:solidFill>
                <a:latin typeface="Arial" charset="0"/>
              </a:rPr>
              <a:t>khác.</a:t>
            </a:r>
          </a:p>
          <a:p>
            <a:pPr indent="-457200" algn="just" eaLnBrk="1" hangingPunct="1">
              <a:lnSpc>
                <a:spcPct val="105000"/>
              </a:lnSpc>
              <a:spcBef>
                <a:spcPts val="600"/>
              </a:spcBef>
              <a:spcAft>
                <a:spcPts val="0"/>
              </a:spcAft>
              <a:buClr>
                <a:srgbClr val="FF0000"/>
              </a:buClr>
              <a:buFont typeface="+mj-lt"/>
              <a:buAutoNum type="arabicPeriod" startAt="11"/>
              <a:defRPr/>
            </a:pPr>
            <a:r>
              <a:rPr lang="en-US" sz="1900" b="1" kern="0" smtClean="0">
                <a:solidFill>
                  <a:srgbClr val="FF0066"/>
                </a:solidFill>
                <a:latin typeface="Arial" charset="0"/>
              </a:rPr>
              <a:t>Đầu </a:t>
            </a:r>
            <a:r>
              <a:rPr lang="en-US" sz="1900" b="1" kern="0">
                <a:solidFill>
                  <a:srgbClr val="FF0066"/>
                </a:solidFill>
                <a:latin typeface="Arial" charset="0"/>
              </a:rPr>
              <a:t>tư công </a:t>
            </a:r>
            <a:r>
              <a:rPr lang="en-US" sz="1900" b="1" kern="0">
                <a:solidFill>
                  <a:srgbClr val="0000FF"/>
                </a:solidFill>
                <a:latin typeface="Arial" charset="0"/>
              </a:rPr>
              <a:t>là hoạt động đầu tư của Nhà nước vào các chương trình, dự án xây dựng kết cấu hạ tầng </a:t>
            </a:r>
            <a:r>
              <a:rPr lang="en-US" sz="1900" b="1" kern="0" smtClean="0">
                <a:solidFill>
                  <a:srgbClr val="0000FF"/>
                </a:solidFill>
                <a:latin typeface="Arial" charset="0"/>
              </a:rPr>
              <a:t>KT-XH và </a:t>
            </a:r>
            <a:r>
              <a:rPr lang="en-US" sz="1900" b="1" kern="0">
                <a:solidFill>
                  <a:srgbClr val="0000FF"/>
                </a:solidFill>
                <a:latin typeface="Arial" charset="0"/>
              </a:rPr>
              <a:t>đầu tư vào các chương trình, dự án phục vụ phát triển KT-XH</a:t>
            </a:r>
            <a:r>
              <a:rPr lang="en-US" sz="1900" b="1" kern="0" smtClean="0">
                <a:solidFill>
                  <a:srgbClr val="0000FF"/>
                </a:solidFill>
                <a:latin typeface="Arial" charset="0"/>
              </a:rPr>
              <a:t>.</a:t>
            </a:r>
          </a:p>
          <a:p>
            <a:pPr indent="-457200" algn="just" eaLnBrk="1" hangingPunct="1">
              <a:lnSpc>
                <a:spcPct val="105000"/>
              </a:lnSpc>
              <a:spcBef>
                <a:spcPts val="600"/>
              </a:spcBef>
              <a:spcAft>
                <a:spcPts val="0"/>
              </a:spcAft>
              <a:buClr>
                <a:srgbClr val="FF0000"/>
              </a:buClr>
              <a:buFont typeface="+mj-lt"/>
              <a:buAutoNum type="arabicPeriod" startAt="11"/>
              <a:defRPr/>
            </a:pPr>
            <a:r>
              <a:rPr lang="en-US" sz="1900" b="1" kern="0" smtClean="0">
                <a:solidFill>
                  <a:srgbClr val="FF0066"/>
                </a:solidFill>
                <a:latin typeface="Arial" charset="0"/>
              </a:rPr>
              <a:t>Đầu </a:t>
            </a:r>
            <a:r>
              <a:rPr lang="en-US" sz="1900" b="1" kern="0">
                <a:solidFill>
                  <a:srgbClr val="FF0066"/>
                </a:solidFill>
                <a:latin typeface="Arial" charset="0"/>
              </a:rPr>
              <a:t>tư theo hình thức đối tác công tư </a:t>
            </a:r>
            <a:r>
              <a:rPr lang="en-US" sz="1900" b="1" kern="0">
                <a:solidFill>
                  <a:srgbClr val="0000FF"/>
                </a:solidFill>
                <a:latin typeface="Arial" charset="0"/>
              </a:rPr>
              <a:t>là đầu tư được thực hiện trên cơ sở hợp đồng giữa cơ quan nhà nước có thẩm quyền và nhà đầu tư, doanh nghiệp dự án để thực hiện, quản lý, vận hành dự án kết cấu hạ tầng, cung cấp các dịch vụ </a:t>
            </a:r>
            <a:r>
              <a:rPr lang="en-US" sz="1900" b="1" kern="0" smtClean="0">
                <a:solidFill>
                  <a:srgbClr val="0000FF"/>
                </a:solidFill>
                <a:latin typeface="Arial" charset="0"/>
              </a:rPr>
              <a:t>công.</a:t>
            </a:r>
          </a:p>
          <a:p>
            <a:pPr indent="-457200" algn="just" eaLnBrk="1" hangingPunct="1">
              <a:lnSpc>
                <a:spcPct val="105000"/>
              </a:lnSpc>
              <a:spcBef>
                <a:spcPts val="600"/>
              </a:spcBef>
              <a:spcAft>
                <a:spcPts val="0"/>
              </a:spcAft>
              <a:buClr>
                <a:srgbClr val="FF0000"/>
              </a:buClr>
              <a:buFont typeface="+mj-lt"/>
              <a:buAutoNum type="arabicPeriod" startAt="11"/>
              <a:defRPr/>
            </a:pPr>
            <a:r>
              <a:rPr lang="en-US" sz="1900" b="1" kern="0" smtClean="0">
                <a:solidFill>
                  <a:srgbClr val="FF0066"/>
                </a:solidFill>
                <a:latin typeface="Arial" charset="0"/>
              </a:rPr>
              <a:t>Hoạt </a:t>
            </a:r>
            <a:r>
              <a:rPr lang="en-US" sz="1900" b="1" kern="0">
                <a:solidFill>
                  <a:srgbClr val="FF0066"/>
                </a:solidFill>
                <a:latin typeface="Arial" charset="0"/>
              </a:rPr>
              <a:t>động đầu tư công </a:t>
            </a:r>
            <a:r>
              <a:rPr lang="en-US" sz="1900" b="1" kern="0">
                <a:solidFill>
                  <a:srgbClr val="0000FF"/>
                </a:solidFill>
                <a:latin typeface="Arial" charset="0"/>
              </a:rPr>
              <a:t>bao gồm </a:t>
            </a:r>
            <a:r>
              <a:rPr lang="en-US" sz="1900" b="1" kern="0">
                <a:solidFill>
                  <a:srgbClr val="FF0066"/>
                </a:solidFill>
                <a:latin typeface="Arial" charset="0"/>
              </a:rPr>
              <a:t>lập, thẩm định, quyết định chủ trương đầu tư</a:t>
            </a:r>
            <a:r>
              <a:rPr lang="en-US" sz="1900" b="1" kern="0">
                <a:solidFill>
                  <a:srgbClr val="0000FF"/>
                </a:solidFill>
                <a:latin typeface="Arial" charset="0"/>
              </a:rPr>
              <a:t>; </a:t>
            </a:r>
            <a:r>
              <a:rPr lang="en-US" sz="1900" b="1" kern="0">
                <a:solidFill>
                  <a:srgbClr val="008000"/>
                </a:solidFill>
                <a:latin typeface="Arial" charset="0"/>
              </a:rPr>
              <a:t>lập, thẩm định, quyết định chương trình, dự án đầu tư công</a:t>
            </a:r>
            <a:r>
              <a:rPr lang="en-US" sz="1900" b="1" kern="0">
                <a:solidFill>
                  <a:srgbClr val="0000FF"/>
                </a:solidFill>
                <a:latin typeface="Arial" charset="0"/>
              </a:rPr>
              <a:t>; </a:t>
            </a:r>
            <a:r>
              <a:rPr lang="en-US" sz="1900" b="1" kern="0">
                <a:solidFill>
                  <a:srgbClr val="FF3300"/>
                </a:solidFill>
                <a:latin typeface="Arial" charset="0"/>
              </a:rPr>
              <a:t>lập, thẩm định, phê duyệt, giao, triển khai thực hiện kế hoạch đầu tư công</a:t>
            </a:r>
            <a:r>
              <a:rPr lang="en-US" sz="1900" b="1" kern="0">
                <a:solidFill>
                  <a:srgbClr val="0000FF"/>
                </a:solidFill>
                <a:latin typeface="Arial" charset="0"/>
              </a:rPr>
              <a:t>; quản lý, sử dụng vốn đầu tư công; </a:t>
            </a:r>
            <a:r>
              <a:rPr lang="en-US" sz="1900" b="1" kern="0">
                <a:solidFill>
                  <a:srgbClr val="6600FF"/>
                </a:solidFill>
                <a:latin typeface="Arial" charset="0"/>
              </a:rPr>
              <a:t>theo dõi và đánh giá, kiểm tra, thanh tra kế hoạch, chương trình, dự án đầu tư công</a:t>
            </a:r>
            <a:r>
              <a:rPr lang="en-US" sz="1900" b="1" kern="0">
                <a:solidFill>
                  <a:srgbClr val="0000FF"/>
                </a:solidFill>
                <a:latin typeface="Arial" charset="0"/>
              </a:rPr>
              <a:t>.</a:t>
            </a:r>
          </a:p>
        </p:txBody>
      </p:sp>
    </p:spTree>
    <p:extLst>
      <p:ext uri="{BB962C8B-B14F-4D97-AF65-F5344CB8AC3E}">
        <p14:creationId xmlns:p14="http://schemas.microsoft.com/office/powerpoint/2010/main" val="2023661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en-US" sz="2600" b="1" smtClean="0">
                <a:solidFill>
                  <a:srgbClr val="FF0000"/>
                </a:solidFill>
                <a:latin typeface="Arial" panose="020B0604020202020204" pitchFamily="34" charset="0"/>
                <a:cs typeface="Arial" panose="020B0604020202020204" pitchFamily="34" charset="0"/>
              </a:rPr>
              <a:t>4</a:t>
            </a:r>
            <a:r>
              <a:rPr lang="vi-VN" sz="2600" b="1" smtClean="0">
                <a:solidFill>
                  <a:srgbClr val="FF0000"/>
                </a:solidFill>
                <a:latin typeface="Arial" panose="020B0604020202020204" pitchFamily="34" charset="0"/>
                <a:cs typeface="Arial" panose="020B0604020202020204" pitchFamily="34" charset="0"/>
              </a:rPr>
              <a:t>. </a:t>
            </a:r>
            <a:r>
              <a:rPr lang="vi-VN" sz="2600" b="1">
                <a:solidFill>
                  <a:srgbClr val="FF0000"/>
                </a:solidFill>
                <a:latin typeface="Arial" panose="020B0604020202020204" pitchFamily="34" charset="0"/>
                <a:cs typeface="Arial" panose="020B0604020202020204" pitchFamily="34" charset="0"/>
              </a:rPr>
              <a:t>Giải thích từ ngữ</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000"/>
              </a:spcBef>
              <a:spcAft>
                <a:spcPts val="0"/>
              </a:spcAft>
              <a:buClr>
                <a:srgbClr val="FF0000"/>
              </a:buClr>
              <a:buFont typeface="+mj-lt"/>
              <a:buAutoNum type="arabicPeriod" startAt="16"/>
              <a:defRPr/>
            </a:pPr>
            <a:r>
              <a:rPr lang="en-US" sz="2000" b="1" kern="0" smtClean="0">
                <a:solidFill>
                  <a:srgbClr val="FF0066"/>
                </a:solidFill>
                <a:latin typeface="Arial" charset="0"/>
              </a:rPr>
              <a:t>Kế </a:t>
            </a:r>
            <a:r>
              <a:rPr lang="en-US" sz="2000" b="1" kern="0">
                <a:solidFill>
                  <a:srgbClr val="FF0066"/>
                </a:solidFill>
                <a:latin typeface="Arial" charset="0"/>
              </a:rPr>
              <a:t>hoạch đầu tư công </a:t>
            </a:r>
            <a:r>
              <a:rPr lang="en-US" sz="2000" b="1" kern="0">
                <a:solidFill>
                  <a:srgbClr val="0000FF"/>
                </a:solidFill>
                <a:latin typeface="Arial" charset="0"/>
              </a:rPr>
              <a:t>là một tập hợp các mục tiêu, định hướng, danh mục chương trình, dự án đầu tư công; cân đối nguồn vốn đầu tư công, phương án phân bổ vốn, các giải pháp huy động nguồn lực và triển khai thực </a:t>
            </a:r>
            <a:r>
              <a:rPr lang="en-US" sz="2000" b="1" kern="0" smtClean="0">
                <a:solidFill>
                  <a:srgbClr val="0000FF"/>
                </a:solidFill>
                <a:latin typeface="Arial" charset="0"/>
              </a:rPr>
              <a:t>hiện.</a:t>
            </a:r>
          </a:p>
          <a:p>
            <a:pPr indent="-457200" algn="just" eaLnBrk="1" hangingPunct="1">
              <a:lnSpc>
                <a:spcPct val="114000"/>
              </a:lnSpc>
              <a:spcBef>
                <a:spcPts val="1000"/>
              </a:spcBef>
              <a:spcAft>
                <a:spcPts val="0"/>
              </a:spcAft>
              <a:buClr>
                <a:srgbClr val="FF0000"/>
              </a:buClr>
              <a:buFont typeface="+mj-lt"/>
              <a:buAutoNum type="arabicPeriod" startAt="16"/>
              <a:defRPr/>
            </a:pPr>
            <a:r>
              <a:rPr lang="en-US" sz="2000" b="1" kern="0" smtClean="0">
                <a:solidFill>
                  <a:srgbClr val="FF0066"/>
                </a:solidFill>
                <a:latin typeface="Arial" charset="0"/>
              </a:rPr>
              <a:t>Nợ </a:t>
            </a:r>
            <a:r>
              <a:rPr lang="en-US" sz="2000" b="1" kern="0">
                <a:solidFill>
                  <a:srgbClr val="FF0066"/>
                </a:solidFill>
                <a:latin typeface="Arial" charset="0"/>
              </a:rPr>
              <a:t>đọng xây dựng cơ bản </a:t>
            </a:r>
            <a:r>
              <a:rPr lang="en-US" sz="2000" b="1" kern="0">
                <a:solidFill>
                  <a:srgbClr val="0000FF"/>
                </a:solidFill>
                <a:latin typeface="Arial" charset="0"/>
              </a:rPr>
              <a:t>là giá trị khối lượng thực hiện đã được nghiệm thu của dự án thuộc kế hoạch đầu tư công được cấp có thẩm quyền phê duyệt, nhưng chưa có vốn bố trí cho phần khối lượng thực hiện </a:t>
            </a:r>
            <a:r>
              <a:rPr lang="en-US" sz="2000" b="1" kern="0" smtClean="0">
                <a:solidFill>
                  <a:srgbClr val="0000FF"/>
                </a:solidFill>
                <a:latin typeface="Arial" charset="0"/>
              </a:rPr>
              <a:t>đó.</a:t>
            </a:r>
          </a:p>
          <a:p>
            <a:pPr indent="-457200" algn="just" eaLnBrk="1" hangingPunct="1">
              <a:lnSpc>
                <a:spcPct val="114000"/>
              </a:lnSpc>
              <a:spcBef>
                <a:spcPts val="1000"/>
              </a:spcBef>
              <a:spcAft>
                <a:spcPts val="0"/>
              </a:spcAft>
              <a:buClr>
                <a:srgbClr val="FF0000"/>
              </a:buClr>
              <a:buFont typeface="+mj-lt"/>
              <a:buAutoNum type="arabicPeriod" startAt="16"/>
              <a:defRPr/>
            </a:pPr>
            <a:r>
              <a:rPr lang="en-US" sz="2000" b="1" kern="0" smtClean="0">
                <a:solidFill>
                  <a:srgbClr val="FF0066"/>
                </a:solidFill>
                <a:latin typeface="Arial" charset="0"/>
              </a:rPr>
              <a:t>Vốn </a:t>
            </a:r>
            <a:r>
              <a:rPr lang="en-US" sz="2000" b="1" kern="0">
                <a:solidFill>
                  <a:srgbClr val="FF0066"/>
                </a:solidFill>
                <a:latin typeface="Arial" charset="0"/>
              </a:rPr>
              <a:t>đầu tư công </a:t>
            </a:r>
            <a:r>
              <a:rPr lang="en-US" sz="2000" b="1" kern="0">
                <a:solidFill>
                  <a:srgbClr val="0000FF"/>
                </a:solidFill>
                <a:latin typeface="Arial" charset="0"/>
              </a:rPr>
              <a:t>quy định tại Luật này gồm: vốn </a:t>
            </a:r>
            <a:r>
              <a:rPr lang="en-US" sz="2000" b="1" kern="0" smtClean="0">
                <a:solidFill>
                  <a:srgbClr val="0000FF"/>
                </a:solidFill>
                <a:latin typeface="Arial" charset="0"/>
              </a:rPr>
              <a:t>NSNN, </a:t>
            </a:r>
            <a:r>
              <a:rPr lang="en-US" sz="2000" b="1" kern="0">
                <a:solidFill>
                  <a:srgbClr val="0000FF"/>
                </a:solidFill>
                <a:latin typeface="Arial" charset="0"/>
              </a:rPr>
              <a:t>vốn công trái quốc gia, vốn trái phiếu Chính phủ, vốn trái phiếu chính quyền địa phương, vốn hỗ trợ phát triển chính thức (ODA) và vốn vay ưu đãi của các nhà tài trợ nước ngoài, vốn tín dụng đầu tư phát triển của Nhà nước, vốn từ nguồn thu để lại cho đầu tư nhưng chưa đưa vào cân đối </a:t>
            </a:r>
            <a:r>
              <a:rPr lang="en-US" sz="2000" b="1" kern="0" smtClean="0">
                <a:solidFill>
                  <a:srgbClr val="0000FF"/>
                </a:solidFill>
                <a:latin typeface="Arial" charset="0"/>
              </a:rPr>
              <a:t>NSNN, </a:t>
            </a:r>
            <a:r>
              <a:rPr lang="en-US" sz="2000" b="1" kern="0">
                <a:solidFill>
                  <a:srgbClr val="0000FF"/>
                </a:solidFill>
                <a:latin typeface="Arial" charset="0"/>
              </a:rPr>
              <a:t>các khoản vốn vay khác của ngân sách địa phương để đầu tư</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1453648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en-US" sz="2600" b="1" smtClean="0">
                <a:solidFill>
                  <a:srgbClr val="FF0000"/>
                </a:solidFill>
                <a:latin typeface="Arial" panose="020B0604020202020204" pitchFamily="34" charset="0"/>
                <a:cs typeface="Arial" panose="020B0604020202020204" pitchFamily="34" charset="0"/>
              </a:rPr>
              <a:t>Điều </a:t>
            </a:r>
            <a:r>
              <a:rPr lang="en-US" sz="2600" b="1">
                <a:solidFill>
                  <a:srgbClr val="FF0000"/>
                </a:solidFill>
                <a:latin typeface="Arial" panose="020B0604020202020204" pitchFamily="34" charset="0"/>
                <a:cs typeface="Arial" panose="020B0604020202020204" pitchFamily="34" charset="0"/>
              </a:rPr>
              <a:t>5. Lĩnh vực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200"/>
              </a:spcBef>
              <a:spcAft>
                <a:spcPts val="0"/>
              </a:spcAft>
              <a:buClr>
                <a:srgbClr val="FF0000"/>
              </a:buClr>
              <a:buFont typeface="+mj-lt"/>
              <a:buAutoNum type="arabicPeriod"/>
              <a:defRPr/>
            </a:pPr>
            <a:r>
              <a:rPr lang="en-US" sz="2500" b="1" kern="0" smtClean="0">
                <a:solidFill>
                  <a:srgbClr val="0000FF"/>
                </a:solidFill>
                <a:latin typeface="Arial" charset="0"/>
              </a:rPr>
              <a:t>Đầu </a:t>
            </a:r>
            <a:r>
              <a:rPr lang="en-US" sz="2500" b="1" kern="0">
                <a:solidFill>
                  <a:srgbClr val="0000FF"/>
                </a:solidFill>
                <a:latin typeface="Arial" charset="0"/>
              </a:rPr>
              <a:t>tư chương trình, dự án kết cấu hạ tầng kinh tế - xã </a:t>
            </a:r>
            <a:r>
              <a:rPr lang="en-US" sz="2500" b="1" kern="0" smtClean="0">
                <a:solidFill>
                  <a:srgbClr val="0000FF"/>
                </a:solidFill>
                <a:latin typeface="Arial" charset="0"/>
              </a:rPr>
              <a:t>hội.</a:t>
            </a:r>
          </a:p>
          <a:p>
            <a:pPr indent="-457200" algn="just" eaLnBrk="1" hangingPunct="1">
              <a:lnSpc>
                <a:spcPct val="120000"/>
              </a:lnSpc>
              <a:spcBef>
                <a:spcPts val="1200"/>
              </a:spcBef>
              <a:spcAft>
                <a:spcPts val="0"/>
              </a:spcAft>
              <a:buClr>
                <a:srgbClr val="FF0000"/>
              </a:buClr>
              <a:buFont typeface="+mj-lt"/>
              <a:buAutoNum type="arabicPeriod"/>
              <a:defRPr/>
            </a:pPr>
            <a:r>
              <a:rPr lang="en-US" sz="2500" b="1" kern="0" smtClean="0">
                <a:solidFill>
                  <a:srgbClr val="0000FF"/>
                </a:solidFill>
                <a:latin typeface="Arial" charset="0"/>
              </a:rPr>
              <a:t>Đầu </a:t>
            </a:r>
            <a:r>
              <a:rPr lang="en-US" sz="2500" b="1" kern="0">
                <a:solidFill>
                  <a:srgbClr val="0000FF"/>
                </a:solidFill>
                <a:latin typeface="Arial" charset="0"/>
              </a:rPr>
              <a:t>tư phục vụ hoạt động của cơ quan nhà nước, đơn vị sự nghiệp, tổ chức chính trị, tổ chức chính trị - xã </a:t>
            </a:r>
            <a:r>
              <a:rPr lang="en-US" sz="2500" b="1" kern="0" smtClean="0">
                <a:solidFill>
                  <a:srgbClr val="0000FF"/>
                </a:solidFill>
                <a:latin typeface="Arial" charset="0"/>
              </a:rPr>
              <a:t>hội.</a:t>
            </a:r>
          </a:p>
          <a:p>
            <a:pPr indent="-457200" algn="just" eaLnBrk="1" hangingPunct="1">
              <a:lnSpc>
                <a:spcPct val="120000"/>
              </a:lnSpc>
              <a:spcBef>
                <a:spcPts val="1200"/>
              </a:spcBef>
              <a:spcAft>
                <a:spcPts val="0"/>
              </a:spcAft>
              <a:buClr>
                <a:srgbClr val="FF0000"/>
              </a:buClr>
              <a:buFont typeface="+mj-lt"/>
              <a:buAutoNum type="arabicPeriod"/>
              <a:defRPr/>
            </a:pPr>
            <a:r>
              <a:rPr lang="en-US" sz="2500" b="1" kern="0" smtClean="0">
                <a:solidFill>
                  <a:srgbClr val="0000FF"/>
                </a:solidFill>
                <a:latin typeface="Arial" charset="0"/>
              </a:rPr>
              <a:t>Đầu </a:t>
            </a:r>
            <a:r>
              <a:rPr lang="en-US" sz="2500" b="1" kern="0">
                <a:solidFill>
                  <a:srgbClr val="0000FF"/>
                </a:solidFill>
                <a:latin typeface="Arial" charset="0"/>
              </a:rPr>
              <a:t>tư và hỗ trợ hoạt động cung cấp sản phẩm, dịch vụ công </a:t>
            </a:r>
            <a:r>
              <a:rPr lang="en-US" sz="2500" b="1" kern="0" smtClean="0">
                <a:solidFill>
                  <a:srgbClr val="0000FF"/>
                </a:solidFill>
                <a:latin typeface="Arial" charset="0"/>
              </a:rPr>
              <a:t>ích.</a:t>
            </a:r>
          </a:p>
          <a:p>
            <a:pPr indent="-457200" algn="just" eaLnBrk="1" hangingPunct="1">
              <a:lnSpc>
                <a:spcPct val="120000"/>
              </a:lnSpc>
              <a:spcBef>
                <a:spcPts val="1200"/>
              </a:spcBef>
              <a:spcAft>
                <a:spcPts val="0"/>
              </a:spcAft>
              <a:buClr>
                <a:srgbClr val="FF0000"/>
              </a:buClr>
              <a:buFont typeface="+mj-lt"/>
              <a:buAutoNum type="arabicPeriod"/>
              <a:defRPr/>
            </a:pPr>
            <a:r>
              <a:rPr lang="en-US" sz="2500" b="1" kern="0" smtClean="0">
                <a:solidFill>
                  <a:srgbClr val="0000FF"/>
                </a:solidFill>
                <a:latin typeface="Arial" charset="0"/>
              </a:rPr>
              <a:t>Đầu </a:t>
            </a:r>
            <a:r>
              <a:rPr lang="en-US" sz="2500" b="1" kern="0">
                <a:solidFill>
                  <a:srgbClr val="0000FF"/>
                </a:solidFill>
                <a:latin typeface="Arial" charset="0"/>
              </a:rPr>
              <a:t>tư của Nhà nước tham gia thực hiện dự án theo hình thức đối tác công tư</a:t>
            </a:r>
            <a:r>
              <a:rPr lang="en-US" sz="2500" b="1" kern="0" smtClean="0">
                <a:solidFill>
                  <a:srgbClr val="0000FF"/>
                </a:solidFill>
                <a:latin typeface="Arial" charset="0"/>
              </a:rPr>
              <a:t>.</a:t>
            </a:r>
            <a:endParaRPr lang="en-US" sz="2500" b="1" kern="0">
              <a:solidFill>
                <a:srgbClr val="0000FF"/>
              </a:solidFill>
              <a:latin typeface="Arial" charset="0"/>
            </a:endParaRPr>
          </a:p>
        </p:txBody>
      </p:sp>
    </p:spTree>
    <p:extLst>
      <p:ext uri="{BB962C8B-B14F-4D97-AF65-F5344CB8AC3E}">
        <p14:creationId xmlns:p14="http://schemas.microsoft.com/office/powerpoint/2010/main" val="233173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en-US" sz="2600" b="1" smtClean="0">
                <a:solidFill>
                  <a:srgbClr val="FF0000"/>
                </a:solidFill>
                <a:latin typeface="Arial" panose="020B0604020202020204" pitchFamily="34" charset="0"/>
                <a:cs typeface="Arial" panose="020B0604020202020204" pitchFamily="34" charset="0"/>
              </a:rPr>
              <a:t>Điều </a:t>
            </a:r>
            <a:r>
              <a:rPr lang="en-US" sz="2600" b="1">
                <a:solidFill>
                  <a:srgbClr val="FF0000"/>
                </a:solidFill>
                <a:latin typeface="Arial" panose="020B0604020202020204" pitchFamily="34" charset="0"/>
                <a:cs typeface="Arial" panose="020B0604020202020204" pitchFamily="34" charset="0"/>
              </a:rPr>
              <a:t>6. Phân loại dự án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FF0066"/>
                </a:solidFill>
                <a:latin typeface="Arial" charset="0"/>
              </a:rPr>
              <a:t>Căn </a:t>
            </a:r>
            <a:r>
              <a:rPr lang="en-US" sz="2200" b="1" kern="0">
                <a:solidFill>
                  <a:srgbClr val="FF0066"/>
                </a:solidFill>
                <a:latin typeface="Arial" charset="0"/>
              </a:rPr>
              <a:t>cứ vào tính chất</a:t>
            </a:r>
            <a:r>
              <a:rPr lang="en-US" sz="2200" b="1" kern="0">
                <a:solidFill>
                  <a:srgbClr val="0000FF"/>
                </a:solidFill>
                <a:latin typeface="Arial" charset="0"/>
              </a:rPr>
              <a:t>, dự án đầu tư công được phân loại như </a:t>
            </a:r>
            <a:r>
              <a:rPr lang="en-US" sz="2200" b="1" kern="0" smtClean="0">
                <a:solidFill>
                  <a:srgbClr val="0000FF"/>
                </a:solidFill>
                <a:latin typeface="Arial" charset="0"/>
              </a:rPr>
              <a:t>sau:</a:t>
            </a:r>
          </a:p>
          <a:p>
            <a:pPr indent="-457200" algn="just" eaLnBrk="1" hangingPunct="1">
              <a:lnSpc>
                <a:spcPct val="114000"/>
              </a:lnSpc>
              <a:spcBef>
                <a:spcPts val="1000"/>
              </a:spcBef>
              <a:spcAft>
                <a:spcPts val="0"/>
              </a:spcAft>
              <a:buClr>
                <a:srgbClr val="FF0000"/>
              </a:buClr>
              <a:buFont typeface="+mj-lt"/>
              <a:buAutoNum type="alphaLcParenR"/>
              <a:defRPr/>
            </a:pPr>
            <a:r>
              <a:rPr lang="en-US" sz="2200" b="1" kern="0" smtClean="0">
                <a:solidFill>
                  <a:srgbClr val="FF0066"/>
                </a:solidFill>
                <a:latin typeface="Arial" charset="0"/>
              </a:rPr>
              <a:t>Dự </a:t>
            </a:r>
            <a:r>
              <a:rPr lang="en-US" sz="2200" b="1" kern="0">
                <a:solidFill>
                  <a:srgbClr val="FF0066"/>
                </a:solidFill>
                <a:latin typeface="Arial" charset="0"/>
              </a:rPr>
              <a:t>án có cấu phần xây dựng là dự án đầu tư: </a:t>
            </a:r>
            <a:r>
              <a:rPr lang="en-US" sz="2200" b="1" kern="0">
                <a:solidFill>
                  <a:srgbClr val="0000FF"/>
                </a:solidFill>
                <a:latin typeface="Arial" charset="0"/>
              </a:rPr>
              <a:t>xây dựng mới, cải tạo, nâng cấp, mở rộng dự án đã đầu tư xây dựng, bao gồm cả phần mua tài sản, mua trang thiết bị của dự </a:t>
            </a:r>
            <a:r>
              <a:rPr lang="en-US" sz="2200" b="1" kern="0" smtClean="0">
                <a:solidFill>
                  <a:srgbClr val="0000FF"/>
                </a:solidFill>
                <a:latin typeface="Arial" charset="0"/>
              </a:rPr>
              <a:t>án;</a:t>
            </a:r>
          </a:p>
          <a:p>
            <a:pPr indent="-457200" algn="just" eaLnBrk="1" hangingPunct="1">
              <a:lnSpc>
                <a:spcPct val="114000"/>
              </a:lnSpc>
              <a:spcBef>
                <a:spcPts val="1000"/>
              </a:spcBef>
              <a:spcAft>
                <a:spcPts val="0"/>
              </a:spcAft>
              <a:buClr>
                <a:srgbClr val="FF0000"/>
              </a:buClr>
              <a:buFont typeface="+mj-lt"/>
              <a:buAutoNum type="alphaLcParenR"/>
              <a:defRPr/>
            </a:pPr>
            <a:r>
              <a:rPr lang="en-US" sz="2200" b="1" kern="0" smtClean="0">
                <a:solidFill>
                  <a:srgbClr val="FF0066"/>
                </a:solidFill>
                <a:latin typeface="Arial" charset="0"/>
              </a:rPr>
              <a:t>Dự </a:t>
            </a:r>
            <a:r>
              <a:rPr lang="en-US" sz="2200" b="1" kern="0">
                <a:solidFill>
                  <a:srgbClr val="FF0066"/>
                </a:solidFill>
                <a:latin typeface="Arial" charset="0"/>
              </a:rPr>
              <a:t>án không có cấu phần xây dựng </a:t>
            </a:r>
            <a:r>
              <a:rPr lang="en-US" sz="2200" b="1" kern="0">
                <a:solidFill>
                  <a:srgbClr val="0000FF"/>
                </a:solidFill>
                <a:latin typeface="Arial" charset="0"/>
              </a:rPr>
              <a:t>là dự án mua tài sản, nhận chuyển nhượng quyền sử dụng đất, mua, sửa chữa, nâng cấp </a:t>
            </a:r>
            <a:r>
              <a:rPr lang="en-US" sz="2200" b="1" kern="0" smtClean="0">
                <a:solidFill>
                  <a:srgbClr val="0000FF"/>
                </a:solidFill>
                <a:latin typeface="Arial" charset="0"/>
              </a:rPr>
              <a:t>trang </a:t>
            </a:r>
            <a:r>
              <a:rPr lang="en-US" sz="2200" b="1" kern="0">
                <a:solidFill>
                  <a:srgbClr val="0000FF"/>
                </a:solidFill>
                <a:latin typeface="Arial" charset="0"/>
              </a:rPr>
              <a:t>thiết bị, máy móc và dự án khác không quy định tại điểm a khoản </a:t>
            </a:r>
            <a:r>
              <a:rPr lang="en-US" sz="2200" b="1" kern="0" smtClean="0">
                <a:solidFill>
                  <a:srgbClr val="0000FF"/>
                </a:solidFill>
                <a:latin typeface="Arial" charset="0"/>
              </a:rPr>
              <a:t>này.</a:t>
            </a:r>
          </a:p>
          <a:p>
            <a:pPr indent="-457200" algn="just" eaLnBrk="1" hangingPunct="1">
              <a:lnSpc>
                <a:spcPct val="114000"/>
              </a:lnSpc>
              <a:spcBef>
                <a:spcPts val="1000"/>
              </a:spcBef>
              <a:spcAft>
                <a:spcPts val="0"/>
              </a:spcAft>
              <a:buClr>
                <a:srgbClr val="FF0000"/>
              </a:buClr>
              <a:buFont typeface="+mj-lt"/>
              <a:buAutoNum type="arabicPeriod" startAt="2"/>
              <a:defRPr/>
            </a:pPr>
            <a:r>
              <a:rPr lang="en-US" sz="2200" b="1" kern="0" smtClean="0">
                <a:solidFill>
                  <a:srgbClr val="FF0066"/>
                </a:solidFill>
                <a:latin typeface="Arial" charset="0"/>
              </a:rPr>
              <a:t>Căn </a:t>
            </a:r>
            <a:r>
              <a:rPr lang="en-US" sz="2200" b="1" kern="0">
                <a:solidFill>
                  <a:srgbClr val="FF0066"/>
                </a:solidFill>
                <a:latin typeface="Arial" charset="0"/>
              </a:rPr>
              <a:t>cứ mức độ quan trọng và quy mô</a:t>
            </a:r>
            <a:r>
              <a:rPr lang="en-US" sz="2200" b="1" kern="0">
                <a:solidFill>
                  <a:srgbClr val="0000FF"/>
                </a:solidFill>
                <a:latin typeface="Arial" charset="0"/>
              </a:rPr>
              <a:t>, dự án đầu tư công được phân loại thành dự án quan trọng quốc gia, </a:t>
            </a:r>
            <a:r>
              <a:rPr lang="en-US" sz="2200" b="1" kern="0">
                <a:solidFill>
                  <a:srgbClr val="FF0000"/>
                </a:solidFill>
                <a:latin typeface="Arial" charset="0"/>
              </a:rPr>
              <a:t>dự án nhóm A</a:t>
            </a:r>
            <a:r>
              <a:rPr lang="en-US" sz="2200" b="1" kern="0">
                <a:solidFill>
                  <a:srgbClr val="0000FF"/>
                </a:solidFill>
                <a:latin typeface="Arial" charset="0"/>
              </a:rPr>
              <a:t>, </a:t>
            </a:r>
            <a:r>
              <a:rPr lang="en-US" sz="2200" b="1" kern="0">
                <a:solidFill>
                  <a:srgbClr val="008000"/>
                </a:solidFill>
                <a:latin typeface="Arial" charset="0"/>
              </a:rPr>
              <a:t>dự án nhóm B</a:t>
            </a:r>
            <a:r>
              <a:rPr lang="en-US" sz="2200" b="1" kern="0">
                <a:solidFill>
                  <a:srgbClr val="0000FF"/>
                </a:solidFill>
                <a:latin typeface="Arial" charset="0"/>
              </a:rPr>
              <a:t> và </a:t>
            </a:r>
            <a:r>
              <a:rPr lang="en-US" sz="2200" b="1" kern="0">
                <a:solidFill>
                  <a:srgbClr val="FF3300"/>
                </a:solidFill>
                <a:latin typeface="Arial" charset="0"/>
              </a:rPr>
              <a:t>dự án nhóm C</a:t>
            </a:r>
            <a:r>
              <a:rPr lang="en-US" sz="2200" b="1" kern="0">
                <a:solidFill>
                  <a:srgbClr val="0000FF"/>
                </a:solidFill>
                <a:latin typeface="Arial" charset="0"/>
              </a:rPr>
              <a:t> theo tiêu chí quy định tại các điều 7, 8, 9 và 10 của Luật này</a:t>
            </a:r>
            <a:r>
              <a:rPr lang="en-US" sz="2200" b="1" kern="0" smtClean="0">
                <a:solidFill>
                  <a:srgbClr val="0000FF"/>
                </a:solidFill>
                <a:latin typeface="Arial" charset="0"/>
              </a:rPr>
              <a:t>.</a:t>
            </a:r>
            <a:endParaRPr lang="en-US" sz="2200" b="1" kern="0">
              <a:solidFill>
                <a:srgbClr val="0000FF"/>
              </a:solidFill>
              <a:latin typeface="Arial" charset="0"/>
            </a:endParaRPr>
          </a:p>
        </p:txBody>
      </p:sp>
    </p:spTree>
    <p:extLst>
      <p:ext uri="{BB962C8B-B14F-4D97-AF65-F5344CB8AC3E}">
        <p14:creationId xmlns:p14="http://schemas.microsoft.com/office/powerpoint/2010/main" val="913200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7. Tiêu chí phân loại dự án quan trọng quốc gia</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just" eaLnBrk="1" hangingPunct="1">
              <a:lnSpc>
                <a:spcPct val="114000"/>
              </a:lnSpc>
              <a:spcBef>
                <a:spcPts val="1000"/>
              </a:spcBef>
              <a:spcAft>
                <a:spcPts val="0"/>
              </a:spcAft>
              <a:buClr>
                <a:srgbClr val="FF0000"/>
              </a:buClr>
              <a:buNone/>
              <a:defRPr/>
            </a:pPr>
            <a:r>
              <a:rPr lang="en-US" sz="2200" b="1" kern="0" smtClean="0">
                <a:solidFill>
                  <a:srgbClr val="FF0066"/>
                </a:solidFill>
                <a:latin typeface="Arial" charset="0"/>
              </a:rPr>
              <a:t>Dự </a:t>
            </a:r>
            <a:r>
              <a:rPr lang="en-US" sz="2200" b="1" kern="0">
                <a:solidFill>
                  <a:srgbClr val="FF0066"/>
                </a:solidFill>
                <a:latin typeface="Arial" charset="0"/>
              </a:rPr>
              <a:t>án quan trọng quốc gia </a:t>
            </a:r>
            <a:r>
              <a:rPr lang="en-US" sz="2200" b="1" kern="0">
                <a:solidFill>
                  <a:srgbClr val="0000FF"/>
                </a:solidFill>
                <a:latin typeface="Arial" charset="0"/>
              </a:rPr>
              <a:t>là dự án đầu tư độc lập hoặc cụm công trình liên kết chặt chẽ với nhau thuộc một trong các tiêu chí dưới </a:t>
            </a:r>
            <a:r>
              <a:rPr lang="en-US" sz="2200" b="1" kern="0" smtClean="0">
                <a:solidFill>
                  <a:srgbClr val="0000FF"/>
                </a:solidFill>
                <a:latin typeface="Arial" charset="0"/>
              </a:rPr>
              <a:t>đây:</a:t>
            </a:r>
          </a:p>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Sử </a:t>
            </a:r>
            <a:r>
              <a:rPr lang="en-US" sz="2200" b="1" kern="0">
                <a:solidFill>
                  <a:srgbClr val="0000FF"/>
                </a:solidFill>
                <a:latin typeface="Arial" charset="0"/>
              </a:rPr>
              <a:t>dụng vốn đầu tư công từ 10.000 tỷ đồng trở </a:t>
            </a:r>
            <a:r>
              <a:rPr lang="en-US" sz="2200" b="1" kern="0" smtClean="0">
                <a:solidFill>
                  <a:srgbClr val="0000FF"/>
                </a:solidFill>
                <a:latin typeface="Arial" charset="0"/>
              </a:rPr>
              <a:t>lên;</a:t>
            </a:r>
          </a:p>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Ảnh </a:t>
            </a:r>
            <a:r>
              <a:rPr lang="en-US" sz="2200" b="1" kern="0">
                <a:solidFill>
                  <a:srgbClr val="0000FF"/>
                </a:solidFill>
                <a:latin typeface="Arial" charset="0"/>
              </a:rPr>
              <a:t>hưởng lớn đến môi trường hoặc tiềm ẩn khả năng ảnh hưởng nghiêm trọng đến môi trường, bao </a:t>
            </a:r>
            <a:r>
              <a:rPr lang="en-US" sz="2200" b="1" kern="0" smtClean="0">
                <a:solidFill>
                  <a:srgbClr val="0000FF"/>
                </a:solidFill>
                <a:latin typeface="Arial" charset="0"/>
              </a:rPr>
              <a:t>gồm: ……</a:t>
            </a:r>
          </a:p>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Sử </a:t>
            </a:r>
            <a:r>
              <a:rPr lang="en-US" sz="2200" b="1" kern="0">
                <a:solidFill>
                  <a:srgbClr val="0000FF"/>
                </a:solidFill>
                <a:latin typeface="Arial" charset="0"/>
              </a:rPr>
              <a:t>dụng đất có yêu cầu chuyển mục đích sử dụng đất trồng lúa nước từ hai vụ trở lên với quy mô từ 500 héc ta trở </a:t>
            </a:r>
            <a:r>
              <a:rPr lang="en-US" sz="2200" b="1" kern="0" smtClean="0">
                <a:solidFill>
                  <a:srgbClr val="0000FF"/>
                </a:solidFill>
                <a:latin typeface="Arial" charset="0"/>
              </a:rPr>
              <a:t>lên;</a:t>
            </a:r>
          </a:p>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Di </a:t>
            </a:r>
            <a:r>
              <a:rPr lang="en-US" sz="2200" b="1" kern="0">
                <a:solidFill>
                  <a:srgbClr val="0000FF"/>
                </a:solidFill>
                <a:latin typeface="Arial" charset="0"/>
              </a:rPr>
              <a:t>dân tái định cư từ 20.000 người trở lên ở miền núi, từ 50.000 người trở lên ở các vùng </a:t>
            </a:r>
            <a:r>
              <a:rPr lang="en-US" sz="2200" b="1" kern="0" smtClean="0">
                <a:solidFill>
                  <a:srgbClr val="0000FF"/>
                </a:solidFill>
                <a:latin typeface="Arial" charset="0"/>
              </a:rPr>
              <a:t>khác;</a:t>
            </a:r>
          </a:p>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Dự </a:t>
            </a:r>
            <a:r>
              <a:rPr lang="en-US" sz="2200" b="1" kern="0">
                <a:solidFill>
                  <a:srgbClr val="0000FF"/>
                </a:solidFill>
                <a:latin typeface="Arial" charset="0"/>
              </a:rPr>
              <a:t>án đòi hỏi phải áp dụng cơ chế, chính sách đặc biệt cần được Quốc hội quyết định.</a:t>
            </a:r>
          </a:p>
          <a:p>
            <a:pPr indent="-457200" algn="just" eaLnBrk="1" hangingPunct="1">
              <a:lnSpc>
                <a:spcPct val="114000"/>
              </a:lnSpc>
              <a:spcBef>
                <a:spcPts val="1000"/>
              </a:spcBef>
              <a:spcAft>
                <a:spcPts val="0"/>
              </a:spcAft>
              <a:buClr>
                <a:srgbClr val="FF0000"/>
              </a:buClr>
              <a:buFont typeface="+mj-lt"/>
              <a:buAutoNum type="arabicPeriod"/>
              <a:defRPr/>
            </a:pPr>
            <a:endParaRPr lang="en-US" sz="2200" b="1" kern="0">
              <a:solidFill>
                <a:srgbClr val="0000FF"/>
              </a:solidFill>
              <a:latin typeface="Arial" charset="0"/>
            </a:endParaRPr>
          </a:p>
        </p:txBody>
      </p:sp>
    </p:spTree>
    <p:extLst>
      <p:ext uri="{BB962C8B-B14F-4D97-AF65-F5344CB8AC3E}">
        <p14:creationId xmlns:p14="http://schemas.microsoft.com/office/powerpoint/2010/main" val="8715561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25104"/>
            <a:ext cx="8680450" cy="914400"/>
          </a:xfrm>
        </p:spPr>
        <p:txBody>
          <a:bodyPr anchor="ctr"/>
          <a:lstStyle/>
          <a:p>
            <a:pPr indent="-457200" algn="ctr" eaLnBrk="1" hangingPunct="1">
              <a:lnSpc>
                <a:spcPct val="114000"/>
              </a:lnSpc>
              <a:spcBef>
                <a:spcPts val="10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8. Tiêu chí phân loại dự án nhóm A</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en-US" sz="1800" b="1" smtClean="0">
                <a:solidFill>
                  <a:srgbClr val="0000FF"/>
                </a:solidFill>
                <a:latin typeface="Arial" charset="0"/>
              </a:rPr>
              <a:t>Trừ các dự án quan trọng quốc gia quy định tại Điều 7 của Luật này, </a:t>
            </a:r>
            <a:br>
              <a:rPr lang="en-US" sz="1800" b="1" smtClean="0">
                <a:solidFill>
                  <a:srgbClr val="0000FF"/>
                </a:solidFill>
                <a:latin typeface="Arial" charset="0"/>
              </a:rPr>
            </a:br>
            <a:r>
              <a:rPr lang="en-US" sz="1800" b="1" smtClean="0">
                <a:solidFill>
                  <a:srgbClr val="0000FF"/>
                </a:solidFill>
                <a:latin typeface="Arial" charset="0"/>
              </a:rPr>
              <a:t>các dự án thuộc một trong các tiêu chí dưới đây là dự án nhóm A:</a:t>
            </a:r>
            <a:endParaRPr lang="en-US" sz="18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800"/>
              </a:spcBef>
              <a:spcAft>
                <a:spcPts val="0"/>
              </a:spcAft>
              <a:buClr>
                <a:srgbClr val="FF0000"/>
              </a:buClr>
              <a:buFont typeface="+mj-lt"/>
              <a:buAutoNum type="arabicPeriod"/>
              <a:defRPr/>
            </a:pPr>
            <a:r>
              <a:rPr lang="en-US" sz="1900" b="1" kern="0" smtClean="0">
                <a:solidFill>
                  <a:srgbClr val="0000FF"/>
                </a:solidFill>
                <a:latin typeface="Arial" charset="0"/>
              </a:rPr>
              <a:t>Dự án </a:t>
            </a:r>
            <a:r>
              <a:rPr lang="en-US" sz="1900" b="1" kern="0" smtClean="0">
                <a:solidFill>
                  <a:srgbClr val="FF0066"/>
                </a:solidFill>
                <a:latin typeface="Arial" charset="0"/>
              </a:rPr>
              <a:t>không phân biệt tổng mức đầu tư</a:t>
            </a:r>
            <a:r>
              <a:rPr lang="en-US" sz="1900" b="1" kern="0" smtClean="0">
                <a:solidFill>
                  <a:srgbClr val="0000FF"/>
                </a:solidFill>
                <a:latin typeface="Arial" charset="0"/>
              </a:rPr>
              <a:t> thuộc một trong các trường hợp: Dự án tại địa bàn có di tích quốc gia đặc biệt; Dự án tại địa bàn đặc biệt quan trọng đối với quốc gia về QP-AN; thuộc lĩnh vực bảo vệ QP-AN có tính chất bảo mật quốc gia; sản xuất chất độc hại, chất nổ; hạ tầng KCN-KCX.</a:t>
            </a:r>
          </a:p>
          <a:p>
            <a:pPr indent="-457200" algn="just" eaLnBrk="1" hangingPunct="1">
              <a:lnSpc>
                <a:spcPct val="108000"/>
              </a:lnSpc>
              <a:spcBef>
                <a:spcPts val="800"/>
              </a:spcBef>
              <a:spcAft>
                <a:spcPts val="0"/>
              </a:spcAft>
              <a:buClr>
                <a:srgbClr val="FF0000"/>
              </a:buClr>
              <a:buFont typeface="+mj-lt"/>
              <a:buAutoNum type="arabicPeriod"/>
              <a:defRPr/>
            </a:pPr>
            <a:r>
              <a:rPr lang="en-US" sz="1900" b="1" kern="0" smtClean="0">
                <a:solidFill>
                  <a:srgbClr val="0000FF"/>
                </a:solidFill>
                <a:latin typeface="Arial" charset="0"/>
              </a:rPr>
              <a:t>Dự </a:t>
            </a:r>
            <a:r>
              <a:rPr lang="en-US" sz="1900" b="1" kern="0">
                <a:solidFill>
                  <a:srgbClr val="0000FF"/>
                </a:solidFill>
                <a:latin typeface="Arial" charset="0"/>
              </a:rPr>
              <a:t>án có tổng mức đầu tư </a:t>
            </a:r>
            <a:r>
              <a:rPr lang="en-US" sz="1900" b="1" kern="0">
                <a:solidFill>
                  <a:srgbClr val="FF0066"/>
                </a:solidFill>
                <a:latin typeface="Arial" charset="0"/>
              </a:rPr>
              <a:t>từ 2.300 tỷ đồng trở lên </a:t>
            </a:r>
            <a:r>
              <a:rPr lang="en-US" sz="1900" b="1" kern="0">
                <a:solidFill>
                  <a:srgbClr val="0000FF"/>
                </a:solidFill>
                <a:latin typeface="Arial" charset="0"/>
              </a:rPr>
              <a:t>thuộc lĩnh </a:t>
            </a:r>
            <a:r>
              <a:rPr lang="en-US" sz="1900" b="1" kern="0" smtClean="0">
                <a:solidFill>
                  <a:srgbClr val="0000FF"/>
                </a:solidFill>
                <a:latin typeface="Arial" charset="0"/>
              </a:rPr>
              <a:t>vực: Giao thông…, …, xây </a:t>
            </a:r>
            <a:r>
              <a:rPr lang="en-US" sz="1900" b="1" kern="0">
                <a:solidFill>
                  <a:srgbClr val="0000FF"/>
                </a:solidFill>
                <a:latin typeface="Arial" charset="0"/>
              </a:rPr>
              <a:t>dựng khu nhà </a:t>
            </a:r>
            <a:r>
              <a:rPr lang="en-US" sz="1900" b="1" kern="0" smtClean="0">
                <a:solidFill>
                  <a:srgbClr val="0000FF"/>
                </a:solidFill>
                <a:latin typeface="Arial" charset="0"/>
              </a:rPr>
              <a:t>ở;</a:t>
            </a:r>
          </a:p>
          <a:p>
            <a:pPr indent="-457200" algn="just" eaLnBrk="1" hangingPunct="1">
              <a:lnSpc>
                <a:spcPct val="108000"/>
              </a:lnSpc>
              <a:spcBef>
                <a:spcPts val="800"/>
              </a:spcBef>
              <a:spcAft>
                <a:spcPts val="0"/>
              </a:spcAft>
              <a:buClr>
                <a:srgbClr val="FF0000"/>
              </a:buClr>
              <a:buFont typeface="+mj-lt"/>
              <a:buAutoNum type="arabicPeriod"/>
              <a:defRPr/>
            </a:pPr>
            <a:r>
              <a:rPr lang="en-US" sz="1900" b="1" kern="0" smtClean="0">
                <a:solidFill>
                  <a:srgbClr val="0000FF"/>
                </a:solidFill>
                <a:latin typeface="Arial" charset="0"/>
              </a:rPr>
              <a:t>Dự </a:t>
            </a:r>
            <a:r>
              <a:rPr lang="en-US" sz="1900" b="1" kern="0">
                <a:solidFill>
                  <a:srgbClr val="0000FF"/>
                </a:solidFill>
                <a:latin typeface="Arial" charset="0"/>
              </a:rPr>
              <a:t>án có tổng mức đầu tư </a:t>
            </a:r>
            <a:r>
              <a:rPr lang="en-US" sz="1900" b="1" kern="0">
                <a:solidFill>
                  <a:srgbClr val="008000"/>
                </a:solidFill>
                <a:latin typeface="Arial" charset="0"/>
              </a:rPr>
              <a:t>từ 1.500 tỷ đồng trở lên </a:t>
            </a:r>
            <a:r>
              <a:rPr lang="en-US" sz="1900" b="1" kern="0">
                <a:solidFill>
                  <a:srgbClr val="0000FF"/>
                </a:solidFill>
                <a:latin typeface="Arial" charset="0"/>
              </a:rPr>
              <a:t>thuộc lĩnh </a:t>
            </a:r>
            <a:r>
              <a:rPr lang="en-US" sz="1900" b="1" kern="0" smtClean="0">
                <a:solidFill>
                  <a:srgbClr val="0000FF"/>
                </a:solidFill>
                <a:latin typeface="Arial" charset="0"/>
              </a:rPr>
              <a:t>vực: Giao </a:t>
            </a:r>
            <a:r>
              <a:rPr lang="en-US" sz="1900" b="1" kern="0">
                <a:solidFill>
                  <a:srgbClr val="0000FF"/>
                </a:solidFill>
                <a:latin typeface="Arial" charset="0"/>
              </a:rPr>
              <a:t>thông, </a:t>
            </a:r>
            <a:r>
              <a:rPr lang="en-US" sz="1900" b="1" kern="0" smtClean="0">
                <a:solidFill>
                  <a:srgbClr val="0000FF"/>
                </a:solidFill>
                <a:latin typeface="Arial" charset="0"/>
              </a:rPr>
              <a:t>Thủy lợi, Cấp </a:t>
            </a:r>
            <a:r>
              <a:rPr lang="en-US" sz="1900" b="1" kern="0">
                <a:solidFill>
                  <a:srgbClr val="0000FF"/>
                </a:solidFill>
                <a:latin typeface="Arial" charset="0"/>
              </a:rPr>
              <a:t>thoát nước và công trình hạ tầng kỹ thuật</a:t>
            </a:r>
            <a:r>
              <a:rPr lang="en-US" sz="1900" b="1" kern="0" smtClean="0">
                <a:solidFill>
                  <a:srgbClr val="0000FF"/>
                </a:solidFill>
                <a:latin typeface="Arial" charset="0"/>
              </a:rPr>
              <a:t>;…; Bưu </a:t>
            </a:r>
            <a:r>
              <a:rPr lang="en-US" sz="1900" b="1" kern="0">
                <a:solidFill>
                  <a:srgbClr val="0000FF"/>
                </a:solidFill>
                <a:latin typeface="Arial" charset="0"/>
              </a:rPr>
              <a:t>chính, viễn </a:t>
            </a:r>
            <a:r>
              <a:rPr lang="en-US" sz="1900" b="1" kern="0" smtClean="0">
                <a:solidFill>
                  <a:srgbClr val="0000FF"/>
                </a:solidFill>
                <a:latin typeface="Arial" charset="0"/>
              </a:rPr>
              <a:t>thông;</a:t>
            </a:r>
          </a:p>
          <a:p>
            <a:pPr indent="-457200" algn="just" eaLnBrk="1" hangingPunct="1">
              <a:lnSpc>
                <a:spcPct val="108000"/>
              </a:lnSpc>
              <a:spcBef>
                <a:spcPts val="800"/>
              </a:spcBef>
              <a:spcAft>
                <a:spcPts val="0"/>
              </a:spcAft>
              <a:buClr>
                <a:srgbClr val="FF0000"/>
              </a:buClr>
              <a:buFont typeface="+mj-lt"/>
              <a:buAutoNum type="arabicPeriod"/>
              <a:defRPr/>
            </a:pPr>
            <a:r>
              <a:rPr lang="en-US" sz="1900" b="1" kern="0" smtClean="0">
                <a:solidFill>
                  <a:srgbClr val="0000FF"/>
                </a:solidFill>
                <a:latin typeface="Arial" charset="0"/>
              </a:rPr>
              <a:t>Dự </a:t>
            </a:r>
            <a:r>
              <a:rPr lang="en-US" sz="1900" b="1" kern="0">
                <a:solidFill>
                  <a:srgbClr val="0000FF"/>
                </a:solidFill>
                <a:latin typeface="Arial" charset="0"/>
              </a:rPr>
              <a:t>án có tổng mức đầu </a:t>
            </a:r>
            <a:r>
              <a:rPr lang="en-US" sz="1900" b="1" kern="0">
                <a:solidFill>
                  <a:srgbClr val="FF6600"/>
                </a:solidFill>
                <a:latin typeface="Arial" charset="0"/>
              </a:rPr>
              <a:t>tư từ 1.000 tỷ đồng trở lên </a:t>
            </a:r>
            <a:r>
              <a:rPr lang="en-US" sz="1900" b="1" kern="0">
                <a:solidFill>
                  <a:srgbClr val="0000FF"/>
                </a:solidFill>
                <a:latin typeface="Arial" charset="0"/>
              </a:rPr>
              <a:t>thuộc lĩnh </a:t>
            </a:r>
            <a:r>
              <a:rPr lang="en-US" sz="1900" b="1" kern="0" smtClean="0">
                <a:solidFill>
                  <a:srgbClr val="0000FF"/>
                </a:solidFill>
                <a:latin typeface="Arial" charset="0"/>
              </a:rPr>
              <a:t>vực: Sản </a:t>
            </a:r>
            <a:r>
              <a:rPr lang="en-US" sz="1900" b="1" kern="0">
                <a:solidFill>
                  <a:srgbClr val="0000FF"/>
                </a:solidFill>
                <a:latin typeface="Arial" charset="0"/>
              </a:rPr>
              <a:t>xuất nông nghiệp, lâm nghiệp, nuôi trồng thủy sản</a:t>
            </a:r>
            <a:r>
              <a:rPr lang="en-US" sz="1900" b="1" kern="0" smtClean="0">
                <a:solidFill>
                  <a:srgbClr val="0000FF"/>
                </a:solidFill>
                <a:latin typeface="Arial" charset="0"/>
              </a:rPr>
              <a:t>;…; Hạ </a:t>
            </a:r>
            <a:r>
              <a:rPr lang="en-US" sz="1900" b="1" kern="0">
                <a:solidFill>
                  <a:srgbClr val="0000FF"/>
                </a:solidFill>
                <a:latin typeface="Arial" charset="0"/>
              </a:rPr>
              <a:t>tầng kỹ thuật khu đô thị mới</a:t>
            </a:r>
            <a:r>
              <a:rPr lang="en-US" sz="1900" b="1" kern="0" smtClean="0">
                <a:solidFill>
                  <a:srgbClr val="0000FF"/>
                </a:solidFill>
                <a:latin typeface="Arial" charset="0"/>
              </a:rPr>
              <a:t>; Công nghiệp;</a:t>
            </a:r>
          </a:p>
          <a:p>
            <a:pPr indent="-457200" algn="just" eaLnBrk="1" hangingPunct="1">
              <a:lnSpc>
                <a:spcPct val="108000"/>
              </a:lnSpc>
              <a:spcBef>
                <a:spcPts val="800"/>
              </a:spcBef>
              <a:spcAft>
                <a:spcPts val="0"/>
              </a:spcAft>
              <a:buClr>
                <a:srgbClr val="FF0000"/>
              </a:buClr>
              <a:buFont typeface="+mj-lt"/>
              <a:buAutoNum type="arabicPeriod"/>
              <a:defRPr/>
            </a:pPr>
            <a:r>
              <a:rPr lang="en-US" sz="1900" b="1" kern="0" smtClean="0">
                <a:solidFill>
                  <a:srgbClr val="0000FF"/>
                </a:solidFill>
                <a:latin typeface="Arial" charset="0"/>
              </a:rPr>
              <a:t>Dự </a:t>
            </a:r>
            <a:r>
              <a:rPr lang="en-US" sz="1900" b="1" kern="0">
                <a:solidFill>
                  <a:srgbClr val="0000FF"/>
                </a:solidFill>
                <a:latin typeface="Arial" charset="0"/>
              </a:rPr>
              <a:t>án có tổng mức đầu tư </a:t>
            </a:r>
            <a:r>
              <a:rPr lang="en-US" sz="1900" b="1" kern="0">
                <a:solidFill>
                  <a:srgbClr val="FF0000"/>
                </a:solidFill>
                <a:latin typeface="Arial" charset="0"/>
              </a:rPr>
              <a:t>từ 800 tỷ đồng trở lên </a:t>
            </a:r>
            <a:r>
              <a:rPr lang="en-US" sz="1900" b="1" kern="0">
                <a:solidFill>
                  <a:srgbClr val="0000FF"/>
                </a:solidFill>
                <a:latin typeface="Arial" charset="0"/>
              </a:rPr>
              <a:t>thuộc lĩnh </a:t>
            </a:r>
            <a:r>
              <a:rPr lang="en-US" sz="1900" b="1" kern="0" smtClean="0">
                <a:solidFill>
                  <a:srgbClr val="0000FF"/>
                </a:solidFill>
                <a:latin typeface="Arial" charset="0"/>
              </a:rPr>
              <a:t>vực: Y </a:t>
            </a:r>
            <a:r>
              <a:rPr lang="en-US" sz="1900" b="1" kern="0">
                <a:solidFill>
                  <a:srgbClr val="0000FF"/>
                </a:solidFill>
                <a:latin typeface="Arial" charset="0"/>
              </a:rPr>
              <a:t>tế, văn hóa, </a:t>
            </a:r>
            <a:r>
              <a:rPr lang="en-US" sz="1900" b="1" kern="0">
                <a:solidFill>
                  <a:srgbClr val="FF0000"/>
                </a:solidFill>
                <a:latin typeface="Arial" charset="0"/>
              </a:rPr>
              <a:t>giáo dục</a:t>
            </a:r>
            <a:r>
              <a:rPr lang="en-US" sz="1900" b="1" kern="0" smtClean="0">
                <a:solidFill>
                  <a:srgbClr val="0000FF"/>
                </a:solidFill>
                <a:latin typeface="Arial" charset="0"/>
              </a:rPr>
              <a:t>; Nghiên </a:t>
            </a:r>
            <a:r>
              <a:rPr lang="en-US" sz="1900" b="1" kern="0">
                <a:solidFill>
                  <a:srgbClr val="0000FF"/>
                </a:solidFill>
                <a:latin typeface="Arial" charset="0"/>
              </a:rPr>
              <a:t>cứu khoa học, tin học, phát thanh, truyền hình</a:t>
            </a:r>
            <a:r>
              <a:rPr lang="en-US" sz="1900" b="1" kern="0" smtClean="0">
                <a:solidFill>
                  <a:srgbClr val="0000FF"/>
                </a:solidFill>
                <a:latin typeface="Arial" charset="0"/>
              </a:rPr>
              <a:t>; Kho tàng; Du </a:t>
            </a:r>
            <a:r>
              <a:rPr lang="en-US" sz="1900" b="1" kern="0">
                <a:solidFill>
                  <a:srgbClr val="0000FF"/>
                </a:solidFill>
                <a:latin typeface="Arial" charset="0"/>
              </a:rPr>
              <a:t>lịch, thể dục thể </a:t>
            </a:r>
            <a:r>
              <a:rPr lang="en-US" sz="1900" b="1" kern="0" smtClean="0">
                <a:solidFill>
                  <a:srgbClr val="0000FF"/>
                </a:solidFill>
                <a:latin typeface="Arial" charset="0"/>
              </a:rPr>
              <a:t>thao…</a:t>
            </a:r>
          </a:p>
        </p:txBody>
      </p:sp>
    </p:spTree>
    <p:extLst>
      <p:ext uri="{BB962C8B-B14F-4D97-AF65-F5344CB8AC3E}">
        <p14:creationId xmlns:p14="http://schemas.microsoft.com/office/powerpoint/2010/main" val="1473907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25104"/>
            <a:ext cx="8680450" cy="914400"/>
          </a:xfrm>
        </p:spPr>
        <p:txBody>
          <a:bodyPr anchor="ctr"/>
          <a:lstStyle/>
          <a:p>
            <a:pPr indent="-457200" algn="ctr" eaLnBrk="1" hangingPunct="1">
              <a:lnSpc>
                <a:spcPct val="114000"/>
              </a:lnSpc>
              <a:spcBef>
                <a:spcPts val="10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9. Tiêu chí phân loại dự án nhóm </a:t>
            </a:r>
            <a:r>
              <a:rPr lang="en-US" sz="2400" b="1" smtClean="0">
                <a:solidFill>
                  <a:srgbClr val="FF0000"/>
                </a:solidFill>
                <a:latin typeface="Arial" panose="020B0604020202020204" pitchFamily="34" charset="0"/>
                <a:cs typeface="Arial" panose="020B0604020202020204" pitchFamily="34" charset="0"/>
              </a:rPr>
              <a:t>B</a:t>
            </a:r>
            <a:endParaRPr lang="en-US" sz="18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Dự </a:t>
            </a:r>
            <a:r>
              <a:rPr lang="en-US" sz="2200" b="1" kern="0">
                <a:solidFill>
                  <a:srgbClr val="0000FF"/>
                </a:solidFill>
                <a:latin typeface="Arial" charset="0"/>
              </a:rPr>
              <a:t>án có tổng mức đầu tư </a:t>
            </a:r>
            <a:r>
              <a:rPr lang="en-US" sz="2200" b="1" kern="0">
                <a:solidFill>
                  <a:srgbClr val="FF0066"/>
                </a:solidFill>
                <a:latin typeface="Arial" charset="0"/>
              </a:rPr>
              <a:t>từ 120 tỷ đồng đến dưới 2.300 tỷ</a:t>
            </a:r>
            <a:r>
              <a:rPr lang="en-US" sz="2200" b="1" kern="0">
                <a:solidFill>
                  <a:srgbClr val="0000FF"/>
                </a:solidFill>
                <a:latin typeface="Arial" charset="0"/>
              </a:rPr>
              <a:t> đồng</a:t>
            </a:r>
            <a:r>
              <a:rPr lang="en-US" sz="2200" b="1" kern="0" smtClean="0">
                <a:solidFill>
                  <a:srgbClr val="FF0066"/>
                </a:solidFill>
                <a:latin typeface="Arial" charset="0"/>
              </a:rPr>
              <a:t> </a:t>
            </a:r>
            <a:r>
              <a:rPr lang="en-US" sz="2200" b="1" kern="0">
                <a:solidFill>
                  <a:srgbClr val="0000FF"/>
                </a:solidFill>
                <a:latin typeface="Arial" charset="0"/>
              </a:rPr>
              <a:t>thuộc lĩnh </a:t>
            </a:r>
            <a:r>
              <a:rPr lang="en-US" sz="2200" b="1" kern="0" smtClean="0">
                <a:solidFill>
                  <a:srgbClr val="0000FF"/>
                </a:solidFill>
                <a:latin typeface="Arial" charset="0"/>
              </a:rPr>
              <a:t>vực: Giao thông…, …, xây </a:t>
            </a:r>
            <a:r>
              <a:rPr lang="en-US" sz="2200" b="1" kern="0">
                <a:solidFill>
                  <a:srgbClr val="0000FF"/>
                </a:solidFill>
                <a:latin typeface="Arial" charset="0"/>
              </a:rPr>
              <a:t>dựng khu nhà </a:t>
            </a:r>
            <a:r>
              <a:rPr lang="en-US" sz="2200" b="1" kern="0" smtClean="0">
                <a:solidFill>
                  <a:srgbClr val="0000FF"/>
                </a:solidFill>
                <a:latin typeface="Arial" charset="0"/>
              </a:rPr>
              <a:t>ở;</a:t>
            </a:r>
          </a:p>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Dự </a:t>
            </a:r>
            <a:r>
              <a:rPr lang="en-US" sz="2200" b="1" kern="0">
                <a:solidFill>
                  <a:srgbClr val="0000FF"/>
                </a:solidFill>
                <a:latin typeface="Arial" charset="0"/>
              </a:rPr>
              <a:t>án có tổng mức đầu tư </a:t>
            </a:r>
            <a:r>
              <a:rPr lang="en-US" sz="2200" b="1" kern="0">
                <a:solidFill>
                  <a:srgbClr val="008000"/>
                </a:solidFill>
                <a:latin typeface="Arial" charset="0"/>
              </a:rPr>
              <a:t>từ 80 tỷ đồng đến dưới 1.500 tỷ</a:t>
            </a:r>
            <a:r>
              <a:rPr lang="en-US" sz="2200" b="1" kern="0">
                <a:solidFill>
                  <a:srgbClr val="0000FF"/>
                </a:solidFill>
                <a:latin typeface="Arial" charset="0"/>
              </a:rPr>
              <a:t> đồng</a:t>
            </a:r>
            <a:r>
              <a:rPr lang="en-US" sz="2200" b="1" kern="0" smtClean="0">
                <a:solidFill>
                  <a:srgbClr val="008000"/>
                </a:solidFill>
                <a:latin typeface="Arial" charset="0"/>
              </a:rPr>
              <a:t> </a:t>
            </a:r>
            <a:r>
              <a:rPr lang="en-US" sz="2200" b="1" kern="0">
                <a:solidFill>
                  <a:srgbClr val="0000FF"/>
                </a:solidFill>
                <a:latin typeface="Arial" charset="0"/>
              </a:rPr>
              <a:t>thuộc lĩnh </a:t>
            </a:r>
            <a:r>
              <a:rPr lang="en-US" sz="2200" b="1" kern="0" smtClean="0">
                <a:solidFill>
                  <a:srgbClr val="0000FF"/>
                </a:solidFill>
                <a:latin typeface="Arial" charset="0"/>
              </a:rPr>
              <a:t>vực: Giao </a:t>
            </a:r>
            <a:r>
              <a:rPr lang="en-US" sz="2200" b="1" kern="0">
                <a:solidFill>
                  <a:srgbClr val="0000FF"/>
                </a:solidFill>
                <a:latin typeface="Arial" charset="0"/>
              </a:rPr>
              <a:t>thông, </a:t>
            </a:r>
            <a:r>
              <a:rPr lang="en-US" sz="2200" b="1" kern="0" smtClean="0">
                <a:solidFill>
                  <a:srgbClr val="0000FF"/>
                </a:solidFill>
                <a:latin typeface="Arial" charset="0"/>
              </a:rPr>
              <a:t>Thủy lợi, Cấp </a:t>
            </a:r>
            <a:r>
              <a:rPr lang="en-US" sz="2200" b="1" kern="0">
                <a:solidFill>
                  <a:srgbClr val="0000FF"/>
                </a:solidFill>
                <a:latin typeface="Arial" charset="0"/>
              </a:rPr>
              <a:t>thoát nước và công trình hạ tầng kỹ thuật</a:t>
            </a:r>
            <a:r>
              <a:rPr lang="en-US" sz="2200" b="1" kern="0" smtClean="0">
                <a:solidFill>
                  <a:srgbClr val="0000FF"/>
                </a:solidFill>
                <a:latin typeface="Arial" charset="0"/>
              </a:rPr>
              <a:t>;…; Bưu </a:t>
            </a:r>
            <a:r>
              <a:rPr lang="en-US" sz="2200" b="1" kern="0">
                <a:solidFill>
                  <a:srgbClr val="0000FF"/>
                </a:solidFill>
                <a:latin typeface="Arial" charset="0"/>
              </a:rPr>
              <a:t>chính, viễn </a:t>
            </a:r>
            <a:r>
              <a:rPr lang="en-US" sz="2200" b="1" kern="0" smtClean="0">
                <a:solidFill>
                  <a:srgbClr val="0000FF"/>
                </a:solidFill>
                <a:latin typeface="Arial" charset="0"/>
              </a:rPr>
              <a:t>thông;</a:t>
            </a:r>
          </a:p>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Dự </a:t>
            </a:r>
            <a:r>
              <a:rPr lang="en-US" sz="2200" b="1" kern="0">
                <a:solidFill>
                  <a:srgbClr val="0000FF"/>
                </a:solidFill>
                <a:latin typeface="Arial" charset="0"/>
              </a:rPr>
              <a:t>án có tổng mức đầu tư từ </a:t>
            </a:r>
            <a:r>
              <a:rPr lang="en-US" sz="2200" b="1" kern="0">
                <a:solidFill>
                  <a:srgbClr val="FF6600"/>
                </a:solidFill>
                <a:latin typeface="Arial" charset="0"/>
              </a:rPr>
              <a:t>60 tỷ đồng đến dưới 1.000 tỷ</a:t>
            </a:r>
            <a:r>
              <a:rPr lang="en-US" sz="2200" b="1" kern="0">
                <a:solidFill>
                  <a:srgbClr val="0000FF"/>
                </a:solidFill>
                <a:latin typeface="Arial" charset="0"/>
              </a:rPr>
              <a:t> đồng</a:t>
            </a:r>
            <a:r>
              <a:rPr lang="en-US" sz="2200" b="1" kern="0" smtClean="0">
                <a:solidFill>
                  <a:srgbClr val="FF6600"/>
                </a:solidFill>
                <a:latin typeface="Arial" charset="0"/>
              </a:rPr>
              <a:t> </a:t>
            </a:r>
            <a:r>
              <a:rPr lang="en-US" sz="2200" b="1" kern="0">
                <a:solidFill>
                  <a:srgbClr val="0000FF"/>
                </a:solidFill>
                <a:latin typeface="Arial" charset="0"/>
              </a:rPr>
              <a:t>thuộc lĩnh </a:t>
            </a:r>
            <a:r>
              <a:rPr lang="en-US" sz="2200" b="1" kern="0" smtClean="0">
                <a:solidFill>
                  <a:srgbClr val="0000FF"/>
                </a:solidFill>
                <a:latin typeface="Arial" charset="0"/>
              </a:rPr>
              <a:t>vực: Sản </a:t>
            </a:r>
            <a:r>
              <a:rPr lang="en-US" sz="2200" b="1" kern="0">
                <a:solidFill>
                  <a:srgbClr val="0000FF"/>
                </a:solidFill>
                <a:latin typeface="Arial" charset="0"/>
              </a:rPr>
              <a:t>xuất nông nghiệp, lâm nghiệp, nuôi trồng thủy sản</a:t>
            </a:r>
            <a:r>
              <a:rPr lang="en-US" sz="2200" b="1" kern="0" smtClean="0">
                <a:solidFill>
                  <a:srgbClr val="0000FF"/>
                </a:solidFill>
                <a:latin typeface="Arial" charset="0"/>
              </a:rPr>
              <a:t>;…; Hạ </a:t>
            </a:r>
            <a:r>
              <a:rPr lang="en-US" sz="2200" b="1" kern="0">
                <a:solidFill>
                  <a:srgbClr val="0000FF"/>
                </a:solidFill>
                <a:latin typeface="Arial" charset="0"/>
              </a:rPr>
              <a:t>tầng kỹ thuật khu đô thị mới</a:t>
            </a:r>
            <a:r>
              <a:rPr lang="en-US" sz="2200" b="1" kern="0" smtClean="0">
                <a:solidFill>
                  <a:srgbClr val="0000FF"/>
                </a:solidFill>
                <a:latin typeface="Arial" charset="0"/>
              </a:rPr>
              <a:t>; Công nghiệp;</a:t>
            </a:r>
          </a:p>
          <a:p>
            <a:pPr indent="-457200" algn="just" eaLnBrk="1" hangingPunct="1">
              <a:lnSpc>
                <a:spcPct val="114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Dự </a:t>
            </a:r>
            <a:r>
              <a:rPr lang="en-US" sz="2200" b="1" kern="0">
                <a:solidFill>
                  <a:srgbClr val="0000FF"/>
                </a:solidFill>
                <a:latin typeface="Arial" charset="0"/>
              </a:rPr>
              <a:t>án có tổng mức đầu tư </a:t>
            </a:r>
            <a:r>
              <a:rPr lang="en-US" sz="2200" b="1" kern="0">
                <a:solidFill>
                  <a:srgbClr val="FF0000"/>
                </a:solidFill>
                <a:latin typeface="Arial" charset="0"/>
              </a:rPr>
              <a:t>từ 45 tỷ đồng đến dưới 800 tỷ</a:t>
            </a:r>
            <a:r>
              <a:rPr lang="en-US" sz="2200" b="1" kern="0">
                <a:solidFill>
                  <a:srgbClr val="0000FF"/>
                </a:solidFill>
                <a:latin typeface="Arial" charset="0"/>
              </a:rPr>
              <a:t> đồng</a:t>
            </a:r>
            <a:r>
              <a:rPr lang="en-US" sz="2200" b="1" kern="0" smtClean="0">
                <a:solidFill>
                  <a:srgbClr val="FF0000"/>
                </a:solidFill>
                <a:latin typeface="Arial" charset="0"/>
              </a:rPr>
              <a:t> </a:t>
            </a:r>
            <a:r>
              <a:rPr lang="en-US" sz="2200" b="1" kern="0">
                <a:solidFill>
                  <a:srgbClr val="0000FF"/>
                </a:solidFill>
                <a:latin typeface="Arial" charset="0"/>
              </a:rPr>
              <a:t>thuộc lĩnh </a:t>
            </a:r>
            <a:r>
              <a:rPr lang="en-US" sz="2200" b="1" kern="0" smtClean="0">
                <a:solidFill>
                  <a:srgbClr val="0000FF"/>
                </a:solidFill>
                <a:latin typeface="Arial" charset="0"/>
              </a:rPr>
              <a:t>vực: Y </a:t>
            </a:r>
            <a:r>
              <a:rPr lang="en-US" sz="2200" b="1" kern="0">
                <a:solidFill>
                  <a:srgbClr val="0000FF"/>
                </a:solidFill>
                <a:latin typeface="Arial" charset="0"/>
              </a:rPr>
              <a:t>tế, văn hóa, </a:t>
            </a:r>
            <a:r>
              <a:rPr lang="en-US" sz="2200" b="1" kern="0">
                <a:solidFill>
                  <a:srgbClr val="FF0000"/>
                </a:solidFill>
                <a:latin typeface="Arial" charset="0"/>
              </a:rPr>
              <a:t>giáo dục</a:t>
            </a:r>
            <a:r>
              <a:rPr lang="en-US" sz="2200" b="1" kern="0" smtClean="0">
                <a:solidFill>
                  <a:srgbClr val="0000FF"/>
                </a:solidFill>
                <a:latin typeface="Arial" charset="0"/>
              </a:rPr>
              <a:t>; Nghiên </a:t>
            </a:r>
            <a:r>
              <a:rPr lang="en-US" sz="2200" b="1" kern="0">
                <a:solidFill>
                  <a:srgbClr val="0000FF"/>
                </a:solidFill>
                <a:latin typeface="Arial" charset="0"/>
              </a:rPr>
              <a:t>cứu khoa học, tin học, phát thanh, truyền hình</a:t>
            </a:r>
            <a:r>
              <a:rPr lang="en-US" sz="2200" b="1" kern="0" smtClean="0">
                <a:solidFill>
                  <a:srgbClr val="0000FF"/>
                </a:solidFill>
                <a:latin typeface="Arial" charset="0"/>
              </a:rPr>
              <a:t>; Kho tàng; Du </a:t>
            </a:r>
            <a:r>
              <a:rPr lang="en-US" sz="2200" b="1" kern="0">
                <a:solidFill>
                  <a:srgbClr val="0000FF"/>
                </a:solidFill>
                <a:latin typeface="Arial" charset="0"/>
              </a:rPr>
              <a:t>lịch, thể dục thể </a:t>
            </a:r>
            <a:r>
              <a:rPr lang="en-US" sz="2200" b="1" kern="0" smtClean="0">
                <a:solidFill>
                  <a:srgbClr val="0000FF"/>
                </a:solidFill>
                <a:latin typeface="Arial" charset="0"/>
              </a:rPr>
              <a:t>thao…</a:t>
            </a:r>
            <a:endParaRPr lang="en-US" sz="2200" b="1" kern="0">
              <a:solidFill>
                <a:srgbClr val="0000FF"/>
              </a:solidFill>
              <a:latin typeface="Arial" charset="0"/>
            </a:endParaRPr>
          </a:p>
        </p:txBody>
      </p:sp>
    </p:spTree>
    <p:extLst>
      <p:ext uri="{BB962C8B-B14F-4D97-AF65-F5344CB8AC3E}">
        <p14:creationId xmlns:p14="http://schemas.microsoft.com/office/powerpoint/2010/main" val="28691122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25104"/>
            <a:ext cx="8680450" cy="914400"/>
          </a:xfrm>
        </p:spPr>
        <p:txBody>
          <a:bodyPr anchor="ctr"/>
          <a:lstStyle/>
          <a:p>
            <a:pPr indent="-457200" algn="ctr" eaLnBrk="1" hangingPunct="1">
              <a:lnSpc>
                <a:spcPct val="114000"/>
              </a:lnSpc>
              <a:spcBef>
                <a:spcPts val="10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10. Tiêu chí phân loại dự án nhóm C</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000"/>
              </a:spcBef>
              <a:spcAft>
                <a:spcPts val="0"/>
              </a:spcAft>
              <a:buClr>
                <a:srgbClr val="FF0000"/>
              </a:buClr>
              <a:buFont typeface="+mj-lt"/>
              <a:buAutoNum type="arabicPeriod"/>
              <a:defRPr/>
            </a:pPr>
            <a:r>
              <a:rPr lang="en-US" sz="2300" b="1" kern="0" smtClean="0">
                <a:solidFill>
                  <a:srgbClr val="0000FF"/>
                </a:solidFill>
                <a:latin typeface="Arial" charset="0"/>
              </a:rPr>
              <a:t>Dự </a:t>
            </a:r>
            <a:r>
              <a:rPr lang="en-US" sz="2300" b="1" kern="0">
                <a:solidFill>
                  <a:srgbClr val="0000FF"/>
                </a:solidFill>
                <a:latin typeface="Arial" charset="0"/>
              </a:rPr>
              <a:t>án có tổng mức đầu tư </a:t>
            </a:r>
            <a:r>
              <a:rPr lang="en-US" sz="2300" b="1" kern="0">
                <a:solidFill>
                  <a:srgbClr val="FF0066"/>
                </a:solidFill>
                <a:latin typeface="Arial" charset="0"/>
              </a:rPr>
              <a:t>dưới 120 tỷ đồng</a:t>
            </a:r>
            <a:r>
              <a:rPr lang="en-US" sz="2300" b="1" kern="0" smtClean="0">
                <a:solidFill>
                  <a:srgbClr val="FF0066"/>
                </a:solidFill>
                <a:latin typeface="Arial" charset="0"/>
              </a:rPr>
              <a:t> </a:t>
            </a:r>
            <a:r>
              <a:rPr lang="en-US" sz="2300" b="1" kern="0">
                <a:solidFill>
                  <a:srgbClr val="0000FF"/>
                </a:solidFill>
                <a:latin typeface="Arial" charset="0"/>
              </a:rPr>
              <a:t>thuộc lĩnh </a:t>
            </a:r>
            <a:r>
              <a:rPr lang="en-US" sz="2300" b="1" kern="0" smtClean="0">
                <a:solidFill>
                  <a:srgbClr val="0000FF"/>
                </a:solidFill>
                <a:latin typeface="Arial" charset="0"/>
              </a:rPr>
              <a:t>vực: Giao thông…, …, xây </a:t>
            </a:r>
            <a:r>
              <a:rPr lang="en-US" sz="2300" b="1" kern="0">
                <a:solidFill>
                  <a:srgbClr val="0000FF"/>
                </a:solidFill>
                <a:latin typeface="Arial" charset="0"/>
              </a:rPr>
              <a:t>dựng khu nhà </a:t>
            </a:r>
            <a:r>
              <a:rPr lang="en-US" sz="2300" b="1" kern="0" smtClean="0">
                <a:solidFill>
                  <a:srgbClr val="0000FF"/>
                </a:solidFill>
                <a:latin typeface="Arial" charset="0"/>
              </a:rPr>
              <a:t>ở;</a:t>
            </a:r>
          </a:p>
          <a:p>
            <a:pPr indent="-457200" algn="just" eaLnBrk="1" hangingPunct="1">
              <a:lnSpc>
                <a:spcPct val="114000"/>
              </a:lnSpc>
              <a:spcBef>
                <a:spcPts val="1000"/>
              </a:spcBef>
              <a:spcAft>
                <a:spcPts val="0"/>
              </a:spcAft>
              <a:buClr>
                <a:srgbClr val="FF0000"/>
              </a:buClr>
              <a:buFont typeface="+mj-lt"/>
              <a:buAutoNum type="arabicPeriod"/>
              <a:defRPr/>
            </a:pPr>
            <a:r>
              <a:rPr lang="en-US" sz="2300" b="1" kern="0" smtClean="0">
                <a:solidFill>
                  <a:srgbClr val="0000FF"/>
                </a:solidFill>
                <a:latin typeface="Arial" charset="0"/>
              </a:rPr>
              <a:t>Dự </a:t>
            </a:r>
            <a:r>
              <a:rPr lang="en-US" sz="2300" b="1" kern="0">
                <a:solidFill>
                  <a:srgbClr val="0000FF"/>
                </a:solidFill>
                <a:latin typeface="Arial" charset="0"/>
              </a:rPr>
              <a:t>án có tổng mức đầu tư </a:t>
            </a:r>
            <a:r>
              <a:rPr lang="en-US" sz="2300" b="1" kern="0">
                <a:solidFill>
                  <a:srgbClr val="008000"/>
                </a:solidFill>
                <a:latin typeface="Arial" charset="0"/>
              </a:rPr>
              <a:t>dưới 80 tỷ đồng</a:t>
            </a:r>
            <a:r>
              <a:rPr lang="en-US" sz="2300" b="1" kern="0" smtClean="0">
                <a:solidFill>
                  <a:srgbClr val="008000"/>
                </a:solidFill>
                <a:latin typeface="Arial" charset="0"/>
              </a:rPr>
              <a:t> </a:t>
            </a:r>
            <a:r>
              <a:rPr lang="en-US" sz="2300" b="1" kern="0">
                <a:solidFill>
                  <a:srgbClr val="0000FF"/>
                </a:solidFill>
                <a:latin typeface="Arial" charset="0"/>
              </a:rPr>
              <a:t>thuộc lĩnh </a:t>
            </a:r>
            <a:r>
              <a:rPr lang="en-US" sz="2300" b="1" kern="0" smtClean="0">
                <a:solidFill>
                  <a:srgbClr val="0000FF"/>
                </a:solidFill>
                <a:latin typeface="Arial" charset="0"/>
              </a:rPr>
              <a:t>vực: Giao </a:t>
            </a:r>
            <a:r>
              <a:rPr lang="en-US" sz="2300" b="1" kern="0">
                <a:solidFill>
                  <a:srgbClr val="0000FF"/>
                </a:solidFill>
                <a:latin typeface="Arial" charset="0"/>
              </a:rPr>
              <a:t>thông, </a:t>
            </a:r>
            <a:r>
              <a:rPr lang="en-US" sz="2300" b="1" kern="0" smtClean="0">
                <a:solidFill>
                  <a:srgbClr val="0000FF"/>
                </a:solidFill>
                <a:latin typeface="Arial" charset="0"/>
              </a:rPr>
              <a:t>Thủy lợi, Cấp </a:t>
            </a:r>
            <a:r>
              <a:rPr lang="en-US" sz="2300" b="1" kern="0">
                <a:solidFill>
                  <a:srgbClr val="0000FF"/>
                </a:solidFill>
                <a:latin typeface="Arial" charset="0"/>
              </a:rPr>
              <a:t>thoát nước và công trình hạ tầng kỹ thuật</a:t>
            </a:r>
            <a:r>
              <a:rPr lang="en-US" sz="2300" b="1" kern="0" smtClean="0">
                <a:solidFill>
                  <a:srgbClr val="0000FF"/>
                </a:solidFill>
                <a:latin typeface="Arial" charset="0"/>
              </a:rPr>
              <a:t>;…; Bưu </a:t>
            </a:r>
            <a:r>
              <a:rPr lang="en-US" sz="2300" b="1" kern="0">
                <a:solidFill>
                  <a:srgbClr val="0000FF"/>
                </a:solidFill>
                <a:latin typeface="Arial" charset="0"/>
              </a:rPr>
              <a:t>chính, viễn </a:t>
            </a:r>
            <a:r>
              <a:rPr lang="en-US" sz="2300" b="1" kern="0" smtClean="0">
                <a:solidFill>
                  <a:srgbClr val="0000FF"/>
                </a:solidFill>
                <a:latin typeface="Arial" charset="0"/>
              </a:rPr>
              <a:t>thông;</a:t>
            </a:r>
          </a:p>
          <a:p>
            <a:pPr indent="-457200" algn="just" eaLnBrk="1" hangingPunct="1">
              <a:lnSpc>
                <a:spcPct val="114000"/>
              </a:lnSpc>
              <a:spcBef>
                <a:spcPts val="1000"/>
              </a:spcBef>
              <a:spcAft>
                <a:spcPts val="0"/>
              </a:spcAft>
              <a:buClr>
                <a:srgbClr val="FF0000"/>
              </a:buClr>
              <a:buFont typeface="+mj-lt"/>
              <a:buAutoNum type="arabicPeriod"/>
              <a:defRPr/>
            </a:pPr>
            <a:r>
              <a:rPr lang="en-US" sz="2300" b="1" kern="0" smtClean="0">
                <a:solidFill>
                  <a:srgbClr val="0000FF"/>
                </a:solidFill>
                <a:latin typeface="Arial" charset="0"/>
              </a:rPr>
              <a:t>Dự </a:t>
            </a:r>
            <a:r>
              <a:rPr lang="en-US" sz="2300" b="1" kern="0">
                <a:solidFill>
                  <a:srgbClr val="0000FF"/>
                </a:solidFill>
                <a:latin typeface="Arial" charset="0"/>
              </a:rPr>
              <a:t>án có tổng mức đầu tư </a:t>
            </a:r>
            <a:r>
              <a:rPr lang="en-US" sz="2300" b="1" kern="0">
                <a:solidFill>
                  <a:srgbClr val="FF6600"/>
                </a:solidFill>
                <a:latin typeface="Arial" charset="0"/>
              </a:rPr>
              <a:t>dưới 60 tỷ đồng</a:t>
            </a:r>
            <a:r>
              <a:rPr lang="en-US" sz="2300" b="1" kern="0" smtClean="0">
                <a:solidFill>
                  <a:srgbClr val="FF6600"/>
                </a:solidFill>
                <a:latin typeface="Arial" charset="0"/>
              </a:rPr>
              <a:t> </a:t>
            </a:r>
            <a:r>
              <a:rPr lang="en-US" sz="2300" b="1" kern="0">
                <a:solidFill>
                  <a:srgbClr val="0000FF"/>
                </a:solidFill>
                <a:latin typeface="Arial" charset="0"/>
              </a:rPr>
              <a:t>thuộc lĩnh </a:t>
            </a:r>
            <a:r>
              <a:rPr lang="en-US" sz="2300" b="1" kern="0" smtClean="0">
                <a:solidFill>
                  <a:srgbClr val="0000FF"/>
                </a:solidFill>
                <a:latin typeface="Arial" charset="0"/>
              </a:rPr>
              <a:t>vực: Sản </a:t>
            </a:r>
            <a:r>
              <a:rPr lang="en-US" sz="2300" b="1" kern="0">
                <a:solidFill>
                  <a:srgbClr val="0000FF"/>
                </a:solidFill>
                <a:latin typeface="Arial" charset="0"/>
              </a:rPr>
              <a:t>xuất nông nghiệp, lâm nghiệp, nuôi trồng thủy sản</a:t>
            </a:r>
            <a:r>
              <a:rPr lang="en-US" sz="2300" b="1" kern="0" smtClean="0">
                <a:solidFill>
                  <a:srgbClr val="0000FF"/>
                </a:solidFill>
                <a:latin typeface="Arial" charset="0"/>
              </a:rPr>
              <a:t>;…; Hạ </a:t>
            </a:r>
            <a:r>
              <a:rPr lang="en-US" sz="2300" b="1" kern="0">
                <a:solidFill>
                  <a:srgbClr val="0000FF"/>
                </a:solidFill>
                <a:latin typeface="Arial" charset="0"/>
              </a:rPr>
              <a:t>tầng kỹ thuật khu đô thị mới</a:t>
            </a:r>
            <a:r>
              <a:rPr lang="en-US" sz="2300" b="1" kern="0" smtClean="0">
                <a:solidFill>
                  <a:srgbClr val="0000FF"/>
                </a:solidFill>
                <a:latin typeface="Arial" charset="0"/>
              </a:rPr>
              <a:t>; Công nghiệp;</a:t>
            </a:r>
          </a:p>
          <a:p>
            <a:pPr indent="-457200" algn="just" eaLnBrk="1" hangingPunct="1">
              <a:lnSpc>
                <a:spcPct val="114000"/>
              </a:lnSpc>
              <a:spcBef>
                <a:spcPts val="1000"/>
              </a:spcBef>
              <a:spcAft>
                <a:spcPts val="0"/>
              </a:spcAft>
              <a:buClr>
                <a:srgbClr val="FF0000"/>
              </a:buClr>
              <a:buFont typeface="+mj-lt"/>
              <a:buAutoNum type="arabicPeriod"/>
              <a:defRPr/>
            </a:pPr>
            <a:r>
              <a:rPr lang="en-US" sz="2300" b="1" kern="0" smtClean="0">
                <a:solidFill>
                  <a:srgbClr val="0000FF"/>
                </a:solidFill>
                <a:latin typeface="Arial" charset="0"/>
              </a:rPr>
              <a:t>Dự </a:t>
            </a:r>
            <a:r>
              <a:rPr lang="en-US" sz="2300" b="1" kern="0">
                <a:solidFill>
                  <a:srgbClr val="0000FF"/>
                </a:solidFill>
                <a:latin typeface="Arial" charset="0"/>
              </a:rPr>
              <a:t>án có tổng mức đầu tư </a:t>
            </a:r>
            <a:r>
              <a:rPr lang="en-US" sz="2300" b="1" kern="0">
                <a:solidFill>
                  <a:srgbClr val="FF0000"/>
                </a:solidFill>
                <a:latin typeface="Arial" charset="0"/>
              </a:rPr>
              <a:t>dưới 45 tỷ đồng</a:t>
            </a:r>
            <a:r>
              <a:rPr lang="en-US" sz="2300" b="1" kern="0" smtClean="0">
                <a:solidFill>
                  <a:srgbClr val="FF0000"/>
                </a:solidFill>
                <a:latin typeface="Arial" charset="0"/>
              </a:rPr>
              <a:t> </a:t>
            </a:r>
            <a:r>
              <a:rPr lang="en-US" sz="2300" b="1" kern="0">
                <a:solidFill>
                  <a:srgbClr val="0000FF"/>
                </a:solidFill>
                <a:latin typeface="Arial" charset="0"/>
              </a:rPr>
              <a:t>thuộc lĩnh </a:t>
            </a:r>
            <a:r>
              <a:rPr lang="en-US" sz="2300" b="1" kern="0" smtClean="0">
                <a:solidFill>
                  <a:srgbClr val="0000FF"/>
                </a:solidFill>
                <a:latin typeface="Arial" charset="0"/>
              </a:rPr>
              <a:t>vực: Y </a:t>
            </a:r>
            <a:r>
              <a:rPr lang="en-US" sz="2300" b="1" kern="0">
                <a:solidFill>
                  <a:srgbClr val="0000FF"/>
                </a:solidFill>
                <a:latin typeface="Arial" charset="0"/>
              </a:rPr>
              <a:t>tế, văn hóa, </a:t>
            </a:r>
            <a:r>
              <a:rPr lang="en-US" sz="2300" b="1" kern="0">
                <a:solidFill>
                  <a:srgbClr val="FF0000"/>
                </a:solidFill>
                <a:latin typeface="Arial" charset="0"/>
              </a:rPr>
              <a:t>giáo dục</a:t>
            </a:r>
            <a:r>
              <a:rPr lang="en-US" sz="2300" b="1" kern="0" smtClean="0">
                <a:solidFill>
                  <a:srgbClr val="0000FF"/>
                </a:solidFill>
                <a:latin typeface="Arial" charset="0"/>
              </a:rPr>
              <a:t>; Nghiên </a:t>
            </a:r>
            <a:r>
              <a:rPr lang="en-US" sz="2300" b="1" kern="0">
                <a:solidFill>
                  <a:srgbClr val="0000FF"/>
                </a:solidFill>
                <a:latin typeface="Arial" charset="0"/>
              </a:rPr>
              <a:t>cứu khoa học, tin học, phát thanh, truyền hình; Kho tàng; Du lịch, thể dục thể </a:t>
            </a:r>
            <a:r>
              <a:rPr lang="en-US" sz="2300" b="1" kern="0" smtClean="0">
                <a:solidFill>
                  <a:srgbClr val="0000FF"/>
                </a:solidFill>
                <a:latin typeface="Arial" charset="0"/>
              </a:rPr>
              <a:t>thao…</a:t>
            </a:r>
            <a:endParaRPr lang="en-US" sz="2300" b="1" kern="0">
              <a:solidFill>
                <a:srgbClr val="0000FF"/>
              </a:solidFill>
              <a:latin typeface="Arial" charset="0"/>
            </a:endParaRPr>
          </a:p>
        </p:txBody>
      </p:sp>
    </p:spTree>
    <p:extLst>
      <p:ext uri="{BB962C8B-B14F-4D97-AF65-F5344CB8AC3E}">
        <p14:creationId xmlns:p14="http://schemas.microsoft.com/office/powerpoint/2010/main" val="322488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457200" y="152400"/>
            <a:ext cx="8229600" cy="838200"/>
          </a:xfrm>
        </p:spPr>
        <p:txBody>
          <a:bodyPr anchor="ctr"/>
          <a:lstStyle/>
          <a:p>
            <a:pPr algn="ctr">
              <a:lnSpc>
                <a:spcPct val="105000"/>
              </a:lnSpc>
              <a:spcBef>
                <a:spcPts val="0"/>
              </a:spcBef>
            </a:pPr>
            <a:r>
              <a:rPr lang="en-US" sz="2800" b="1" smtClean="0">
                <a:solidFill>
                  <a:srgbClr val="FF0000"/>
                </a:solidFill>
                <a:latin typeface="Arial" panose="020B0604020202020204" pitchFamily="34" charset="0"/>
                <a:cs typeface="Arial" panose="020B0604020202020204" pitchFamily="34" charset="0"/>
              </a:rPr>
              <a:t>MỤC LỤC</a:t>
            </a:r>
            <a:endParaRPr lang="en-US" sz="28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95400"/>
            <a:ext cx="886142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91440" rIns="91440" bIns="0" numCol="1" anchor="t" anchorCtr="0" compatLnSpc="1">
            <a:prstTxWarp prst="textNoShape">
              <a:avLst/>
            </a:prstTxWarp>
          </a:bodyPr>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628650" indent="-514350" algn="just" eaLnBrk="1" hangingPunct="1">
              <a:lnSpc>
                <a:spcPct val="120000"/>
              </a:lnSpc>
              <a:spcBef>
                <a:spcPts val="2200"/>
              </a:spcBef>
              <a:spcAft>
                <a:spcPts val="0"/>
              </a:spcAft>
              <a:buClr>
                <a:srgbClr val="FF0000"/>
              </a:buClr>
              <a:buFont typeface="+mj-lt"/>
              <a:buAutoNum type="arabicPeriod"/>
              <a:defRPr/>
            </a:pPr>
            <a:r>
              <a:rPr lang="en-US" sz="2700" b="1" kern="0" smtClean="0">
                <a:solidFill>
                  <a:srgbClr val="0000FF"/>
                </a:solidFill>
                <a:latin typeface="Arial" charset="0"/>
              </a:rPr>
              <a:t>GIỚI THIỆU CHUNG VỀ LUẬT ĐẦU TƯ CÔNG NĂM 2014</a:t>
            </a:r>
            <a:endParaRPr lang="en-US" sz="2700" b="1" kern="0">
              <a:solidFill>
                <a:srgbClr val="0000FF"/>
              </a:solidFill>
              <a:latin typeface="Arial" charset="0"/>
            </a:endParaRPr>
          </a:p>
          <a:p>
            <a:pPr marL="628650" indent="-514350" algn="just" eaLnBrk="1" hangingPunct="1">
              <a:lnSpc>
                <a:spcPct val="120000"/>
              </a:lnSpc>
              <a:spcBef>
                <a:spcPts val="2200"/>
              </a:spcBef>
              <a:spcAft>
                <a:spcPts val="0"/>
              </a:spcAft>
              <a:buClr>
                <a:srgbClr val="FF0000"/>
              </a:buClr>
              <a:buFont typeface="+mj-lt"/>
              <a:buAutoNum type="arabicPeriod"/>
              <a:defRPr/>
            </a:pPr>
            <a:r>
              <a:rPr lang="nl-NL" sz="2700" b="1" kern="0" smtClean="0">
                <a:solidFill>
                  <a:srgbClr val="0000FF"/>
                </a:solidFill>
                <a:latin typeface="Arial" charset="0"/>
              </a:rPr>
              <a:t>SỰ CẦN THIẾT BAN HÀNH LUẬT </a:t>
            </a:r>
            <a:r>
              <a:rPr lang="en-US" sz="2700" b="1" kern="0" smtClean="0">
                <a:solidFill>
                  <a:srgbClr val="0000FF"/>
                </a:solidFill>
                <a:latin typeface="Arial" charset="0"/>
              </a:rPr>
              <a:t>ĐẦU TƯ CÔNG NĂM 2014</a:t>
            </a:r>
          </a:p>
          <a:p>
            <a:pPr marL="628650" indent="-514350" algn="just" eaLnBrk="1" hangingPunct="1">
              <a:lnSpc>
                <a:spcPct val="120000"/>
              </a:lnSpc>
              <a:spcBef>
                <a:spcPts val="2200"/>
              </a:spcBef>
              <a:spcAft>
                <a:spcPts val="0"/>
              </a:spcAft>
              <a:buClr>
                <a:srgbClr val="FF0000"/>
              </a:buClr>
              <a:buFont typeface="+mj-lt"/>
              <a:buAutoNum type="arabicPeriod"/>
              <a:defRPr/>
            </a:pPr>
            <a:r>
              <a:rPr lang="nl-NL" sz="2700" b="1" kern="0" smtClean="0">
                <a:solidFill>
                  <a:srgbClr val="0000FF"/>
                </a:solidFill>
                <a:latin typeface="Arial" charset="0"/>
              </a:rPr>
              <a:t>NHỮNG NỘI DUNG CƠ BẢN CỦA LUẬT ĐẦU TƯ CÔNG NĂM 2014</a:t>
            </a:r>
          </a:p>
        </p:txBody>
      </p:sp>
    </p:spTree>
    <p:extLst>
      <p:ext uri="{BB962C8B-B14F-4D97-AF65-F5344CB8AC3E}">
        <p14:creationId xmlns:p14="http://schemas.microsoft.com/office/powerpoint/2010/main" val="2671297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25104"/>
            <a:ext cx="8680450" cy="914400"/>
          </a:xfrm>
        </p:spPr>
        <p:txBody>
          <a:bodyPr anchor="ctr"/>
          <a:lstStyle/>
          <a:p>
            <a:pPr indent="-457200" algn="ctr" eaLnBrk="1" hangingPunct="1">
              <a:lnSpc>
                <a:spcPct val="114000"/>
              </a:lnSpc>
              <a:spcBef>
                <a:spcPts val="1000"/>
              </a:spcBef>
              <a:spcAft>
                <a:spcPts val="0"/>
              </a:spcAft>
              <a:defRPr/>
            </a:pP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12. Nguyên tắc quản lý đầu tư </a:t>
            </a:r>
            <a:r>
              <a:rPr lang="en-US" sz="2500" b="1" smtClean="0">
                <a:solidFill>
                  <a:srgbClr val="FF0000"/>
                </a:solidFill>
                <a:latin typeface="Arial" panose="020B0604020202020204" pitchFamily="34" charset="0"/>
                <a:cs typeface="Arial" panose="020B0604020202020204" pitchFamily="34" charset="0"/>
              </a:rPr>
              <a:t>công</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7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Tuân </a:t>
            </a:r>
            <a:r>
              <a:rPr lang="en-US" sz="2000" b="1" kern="0">
                <a:solidFill>
                  <a:srgbClr val="0000FF"/>
                </a:solidFill>
                <a:latin typeface="Arial" charset="0"/>
              </a:rPr>
              <a:t>thủ các quy định của pháp luật về quản lý và sử dụng </a:t>
            </a:r>
            <a:r>
              <a:rPr lang="en-US" sz="2000" b="1" kern="0" smtClean="0">
                <a:solidFill>
                  <a:srgbClr val="0000FF"/>
                </a:solidFill>
                <a:latin typeface="Arial" charset="0"/>
              </a:rPr>
              <a:t>vốn </a:t>
            </a:r>
            <a:r>
              <a:rPr lang="en-US" sz="2000" b="1" kern="0">
                <a:solidFill>
                  <a:srgbClr val="0000FF"/>
                </a:solidFill>
                <a:latin typeface="Arial" charset="0"/>
              </a:rPr>
              <a:t>đầu tư </a:t>
            </a:r>
            <a:r>
              <a:rPr lang="en-US" sz="2000" b="1" kern="0" smtClean="0">
                <a:solidFill>
                  <a:srgbClr val="0000FF"/>
                </a:solidFill>
                <a:latin typeface="Arial" charset="0"/>
              </a:rPr>
              <a:t>công.</a:t>
            </a:r>
          </a:p>
          <a:p>
            <a:pPr indent="-457200" algn="just" eaLnBrk="1" hangingPunct="1">
              <a:lnSpc>
                <a:spcPct val="107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Phù </a:t>
            </a:r>
            <a:r>
              <a:rPr lang="en-US" sz="2000" b="1" kern="0">
                <a:solidFill>
                  <a:srgbClr val="0000FF"/>
                </a:solidFill>
                <a:latin typeface="Arial" charset="0"/>
              </a:rPr>
              <a:t>hợp với chiến lược phát triển </a:t>
            </a:r>
            <a:r>
              <a:rPr lang="en-US" sz="2000" b="1" kern="0" smtClean="0">
                <a:solidFill>
                  <a:srgbClr val="0000FF"/>
                </a:solidFill>
                <a:latin typeface="Arial" charset="0"/>
              </a:rPr>
              <a:t>KT-XH, </a:t>
            </a:r>
            <a:r>
              <a:rPr lang="en-US" sz="2000" b="1" kern="0">
                <a:solidFill>
                  <a:srgbClr val="0000FF"/>
                </a:solidFill>
                <a:latin typeface="Arial" charset="0"/>
              </a:rPr>
              <a:t>kế hoạch phát triển </a:t>
            </a:r>
            <a:r>
              <a:rPr lang="en-US" sz="2000" b="1" kern="0" smtClean="0">
                <a:solidFill>
                  <a:srgbClr val="0000FF"/>
                </a:solidFill>
                <a:latin typeface="Arial" charset="0"/>
              </a:rPr>
              <a:t/>
            </a:r>
            <a:br>
              <a:rPr lang="en-US" sz="2000" b="1" kern="0" smtClean="0">
                <a:solidFill>
                  <a:srgbClr val="0000FF"/>
                </a:solidFill>
                <a:latin typeface="Arial" charset="0"/>
              </a:rPr>
            </a:br>
            <a:r>
              <a:rPr lang="en-US" sz="2000" b="1" kern="0" smtClean="0">
                <a:solidFill>
                  <a:srgbClr val="0000FF"/>
                </a:solidFill>
                <a:latin typeface="Arial" charset="0"/>
              </a:rPr>
              <a:t>KT-XH 05 </a:t>
            </a:r>
            <a:r>
              <a:rPr lang="en-US" sz="2000" b="1" kern="0">
                <a:solidFill>
                  <a:srgbClr val="0000FF"/>
                </a:solidFill>
                <a:latin typeface="Arial" charset="0"/>
              </a:rPr>
              <a:t>năm của đất nước, quy hoạch phát triển </a:t>
            </a:r>
            <a:r>
              <a:rPr lang="en-US" sz="2000" b="1" kern="0" smtClean="0">
                <a:solidFill>
                  <a:srgbClr val="0000FF"/>
                </a:solidFill>
                <a:latin typeface="Arial" charset="0"/>
              </a:rPr>
              <a:t>KT-XH và quy </a:t>
            </a:r>
            <a:r>
              <a:rPr lang="en-US" sz="2000" b="1" kern="0">
                <a:solidFill>
                  <a:srgbClr val="0000FF"/>
                </a:solidFill>
                <a:latin typeface="Arial" charset="0"/>
              </a:rPr>
              <a:t>hoạch phát triển </a:t>
            </a:r>
            <a:r>
              <a:rPr lang="en-US" sz="2000" b="1" kern="0" smtClean="0">
                <a:solidFill>
                  <a:srgbClr val="0000FF"/>
                </a:solidFill>
                <a:latin typeface="Arial" charset="0"/>
              </a:rPr>
              <a:t>ngành.</a:t>
            </a:r>
          </a:p>
          <a:p>
            <a:pPr indent="-457200" algn="just" eaLnBrk="1" hangingPunct="1">
              <a:lnSpc>
                <a:spcPct val="107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Thực </a:t>
            </a:r>
            <a:r>
              <a:rPr lang="en-US" sz="2000" b="1" kern="0">
                <a:solidFill>
                  <a:srgbClr val="0000FF"/>
                </a:solidFill>
                <a:latin typeface="Arial" charset="0"/>
              </a:rPr>
              <a:t>hiện đúng trách nhiệm và quyền hạn của cơ quan </a:t>
            </a:r>
            <a:r>
              <a:rPr lang="en-US" sz="2000" b="1" kern="0" smtClean="0">
                <a:solidFill>
                  <a:srgbClr val="0000FF"/>
                </a:solidFill>
                <a:latin typeface="Arial" charset="0"/>
              </a:rPr>
              <a:t>QLNN, </a:t>
            </a:r>
            <a:r>
              <a:rPr lang="en-US" sz="2000" b="1" kern="0">
                <a:solidFill>
                  <a:srgbClr val="0000FF"/>
                </a:solidFill>
                <a:latin typeface="Arial" charset="0"/>
              </a:rPr>
              <a:t>tổ chức, cá nhân liên quan đến quản lý và sử dụng vốn đầu tư </a:t>
            </a:r>
            <a:r>
              <a:rPr lang="en-US" sz="2000" b="1" kern="0" smtClean="0">
                <a:solidFill>
                  <a:srgbClr val="0000FF"/>
                </a:solidFill>
                <a:latin typeface="Arial" charset="0"/>
              </a:rPr>
              <a:t>công.</a:t>
            </a:r>
          </a:p>
          <a:p>
            <a:pPr indent="-457200" algn="just" eaLnBrk="1" hangingPunct="1">
              <a:lnSpc>
                <a:spcPct val="107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Quản </a:t>
            </a:r>
            <a:r>
              <a:rPr lang="en-US" sz="2000" b="1" kern="0">
                <a:solidFill>
                  <a:srgbClr val="0000FF"/>
                </a:solidFill>
                <a:latin typeface="Arial" charset="0"/>
              </a:rPr>
              <a:t>lý việc sử dụng vốn đầu tư công theo đúng quy định đối với từng nguồn vốn; bảo đảm đầu tư tập trung, đồng bộ, chất lượng, tiết kiệm, hiệu quả và khả năng cân đối nguồn lực; không để thất thoát, lãng </a:t>
            </a:r>
            <a:r>
              <a:rPr lang="en-US" sz="2000" b="1" kern="0" smtClean="0">
                <a:solidFill>
                  <a:srgbClr val="0000FF"/>
                </a:solidFill>
                <a:latin typeface="Arial" charset="0"/>
              </a:rPr>
              <a:t>phí.</a:t>
            </a:r>
          </a:p>
          <a:p>
            <a:pPr indent="-457200" algn="just" eaLnBrk="1" hangingPunct="1">
              <a:lnSpc>
                <a:spcPct val="107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Bảo </a:t>
            </a:r>
            <a:r>
              <a:rPr lang="en-US" sz="2000" b="1" kern="0">
                <a:solidFill>
                  <a:srgbClr val="0000FF"/>
                </a:solidFill>
                <a:latin typeface="Arial" charset="0"/>
              </a:rPr>
              <a:t>đảm công khai, minh bạch trong hoạt động đầu tư </a:t>
            </a:r>
            <a:r>
              <a:rPr lang="en-US" sz="2000" b="1" kern="0" smtClean="0">
                <a:solidFill>
                  <a:srgbClr val="0000FF"/>
                </a:solidFill>
                <a:latin typeface="Arial" charset="0"/>
              </a:rPr>
              <a:t>công.</a:t>
            </a:r>
          </a:p>
          <a:p>
            <a:pPr indent="-457200" algn="just" eaLnBrk="1" hangingPunct="1">
              <a:lnSpc>
                <a:spcPct val="107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Khuyến </a:t>
            </a:r>
            <a:r>
              <a:rPr lang="en-US" sz="2000" b="1" kern="0">
                <a:solidFill>
                  <a:srgbClr val="0000FF"/>
                </a:solidFill>
                <a:latin typeface="Arial" charset="0"/>
              </a:rPr>
              <a:t>khích tổ chức, cá nhân trực tiếp đầu tư hoặc đầu tư theo hình thức đối tác công tư vào dự án kết cấu hạ tầng </a:t>
            </a:r>
            <a:r>
              <a:rPr lang="en-US" sz="2000" b="1" kern="0" smtClean="0">
                <a:solidFill>
                  <a:srgbClr val="0000FF"/>
                </a:solidFill>
                <a:latin typeface="Arial" charset="0"/>
              </a:rPr>
              <a:t>KT-XH và </a:t>
            </a:r>
            <a:r>
              <a:rPr lang="en-US" sz="2000" b="1" kern="0">
                <a:solidFill>
                  <a:srgbClr val="0000FF"/>
                </a:solidFill>
                <a:latin typeface="Arial" charset="0"/>
              </a:rPr>
              <a:t>cung cấp dịch vụ công</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1217754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25104"/>
            <a:ext cx="8680450" cy="914400"/>
          </a:xfrm>
        </p:spPr>
        <p:txBody>
          <a:bodyPr anchor="ctr"/>
          <a:lstStyle/>
          <a:p>
            <a:pPr algn="ct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14. Công khai, minh bạch trong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7000"/>
              </a:lnSpc>
              <a:spcBef>
                <a:spcPts val="800"/>
              </a:spcBef>
              <a:spcAft>
                <a:spcPts val="0"/>
              </a:spcAft>
              <a:buClr>
                <a:srgbClr val="FF0000"/>
              </a:buClr>
              <a:buFont typeface="+mj-lt"/>
              <a:buAutoNum type="arabicPeriod"/>
              <a:defRPr/>
            </a:pPr>
            <a:r>
              <a:rPr lang="en-US" sz="1950" b="1" kern="0" smtClean="0">
                <a:solidFill>
                  <a:srgbClr val="0000FF"/>
                </a:solidFill>
                <a:latin typeface="Arial" charset="0"/>
              </a:rPr>
              <a:t>Nội </a:t>
            </a:r>
            <a:r>
              <a:rPr lang="en-US" sz="1950" b="1" kern="0">
                <a:solidFill>
                  <a:srgbClr val="0000FF"/>
                </a:solidFill>
                <a:latin typeface="Arial" charset="0"/>
              </a:rPr>
              <a:t>dung công khai, minh bạch trong đầu tư công, bao </a:t>
            </a:r>
            <a:r>
              <a:rPr lang="en-US" sz="1950" b="1" kern="0" smtClean="0">
                <a:solidFill>
                  <a:srgbClr val="0000FF"/>
                </a:solidFill>
                <a:latin typeface="Arial" charset="0"/>
              </a:rPr>
              <a:t>gồm:</a:t>
            </a:r>
          </a:p>
          <a:p>
            <a:pPr indent="-457200" algn="just" eaLnBrk="1" hangingPunct="1">
              <a:lnSpc>
                <a:spcPct val="107000"/>
              </a:lnSpc>
              <a:spcBef>
                <a:spcPts val="800"/>
              </a:spcBef>
              <a:spcAft>
                <a:spcPts val="0"/>
              </a:spcAft>
              <a:buClr>
                <a:srgbClr val="FF0000"/>
              </a:buClr>
              <a:buFont typeface="+mj-lt"/>
              <a:buAutoNum type="alphaLcParenR"/>
              <a:defRPr/>
            </a:pPr>
            <a:r>
              <a:rPr lang="en-US" sz="1950" b="1" kern="0" smtClean="0">
                <a:solidFill>
                  <a:srgbClr val="0000FF"/>
                </a:solidFill>
                <a:latin typeface="Arial" charset="0"/>
              </a:rPr>
              <a:t>Chính </a:t>
            </a:r>
            <a:r>
              <a:rPr lang="en-US" sz="1950" b="1" kern="0">
                <a:solidFill>
                  <a:srgbClr val="0000FF"/>
                </a:solidFill>
                <a:latin typeface="Arial" charset="0"/>
              </a:rPr>
              <a:t>sách, pháp luật và việc tổ chức thực hiện chính sách, pháp luật trong quản lý và sử dụng vốn đầu tư </a:t>
            </a:r>
            <a:r>
              <a:rPr lang="en-US" sz="1950" b="1" kern="0" smtClean="0">
                <a:solidFill>
                  <a:srgbClr val="0000FF"/>
                </a:solidFill>
                <a:latin typeface="Arial" charset="0"/>
              </a:rPr>
              <a:t>công;</a:t>
            </a:r>
          </a:p>
          <a:p>
            <a:pPr indent="-457200" algn="just" eaLnBrk="1" hangingPunct="1">
              <a:lnSpc>
                <a:spcPct val="107000"/>
              </a:lnSpc>
              <a:spcBef>
                <a:spcPts val="800"/>
              </a:spcBef>
              <a:spcAft>
                <a:spcPts val="0"/>
              </a:spcAft>
              <a:buClr>
                <a:srgbClr val="FF0000"/>
              </a:buClr>
              <a:buFont typeface="+mj-lt"/>
              <a:buAutoNum type="alphaLcParenR"/>
              <a:defRPr/>
            </a:pPr>
            <a:r>
              <a:rPr lang="en-US" sz="1950" b="1" kern="0" smtClean="0">
                <a:solidFill>
                  <a:srgbClr val="0000FF"/>
                </a:solidFill>
                <a:latin typeface="Arial" charset="0"/>
              </a:rPr>
              <a:t>Nguyên </a:t>
            </a:r>
            <a:r>
              <a:rPr lang="en-US" sz="1950" b="1" kern="0">
                <a:solidFill>
                  <a:srgbClr val="0000FF"/>
                </a:solidFill>
                <a:latin typeface="Arial" charset="0"/>
              </a:rPr>
              <a:t>tắc, tiêu chí và định mức phân bổ vốn đầu tư </a:t>
            </a:r>
            <a:r>
              <a:rPr lang="en-US" sz="1950" b="1" kern="0" smtClean="0">
                <a:solidFill>
                  <a:srgbClr val="0000FF"/>
                </a:solidFill>
                <a:latin typeface="Arial" charset="0"/>
              </a:rPr>
              <a:t>công;</a:t>
            </a:r>
          </a:p>
          <a:p>
            <a:pPr indent="-457200" algn="just" eaLnBrk="1" hangingPunct="1">
              <a:lnSpc>
                <a:spcPct val="107000"/>
              </a:lnSpc>
              <a:spcBef>
                <a:spcPts val="800"/>
              </a:spcBef>
              <a:spcAft>
                <a:spcPts val="0"/>
              </a:spcAft>
              <a:buClr>
                <a:srgbClr val="FF0000"/>
              </a:buClr>
              <a:buFont typeface="+mj-lt"/>
              <a:buAutoNum type="alphaLcParenR"/>
              <a:defRPr/>
            </a:pPr>
            <a:r>
              <a:rPr lang="en-US" sz="1950" b="1" kern="0">
                <a:solidFill>
                  <a:srgbClr val="0000FF"/>
                </a:solidFill>
                <a:latin typeface="Arial" charset="0"/>
              </a:rPr>
              <a:t>Nguyên tắc, tiêu chí, căn cứ xác định danh mục dự án trong kế hoạch đầu tư công trung hạn và hằng năm;</a:t>
            </a:r>
          </a:p>
          <a:p>
            <a:pPr indent="-457200" algn="just" eaLnBrk="1" hangingPunct="1">
              <a:lnSpc>
                <a:spcPct val="107000"/>
              </a:lnSpc>
              <a:spcBef>
                <a:spcPts val="800"/>
              </a:spcBef>
              <a:spcAft>
                <a:spcPts val="0"/>
              </a:spcAft>
              <a:buClr>
                <a:srgbClr val="FF0000"/>
              </a:buClr>
              <a:buFont typeface="+mj-lt"/>
              <a:buAutoNum type="alphaLcParenR"/>
              <a:defRPr/>
            </a:pPr>
            <a:r>
              <a:rPr lang="en-US" sz="1950" b="1" kern="0">
                <a:solidFill>
                  <a:srgbClr val="0000FF"/>
                </a:solidFill>
                <a:latin typeface="Arial" charset="0"/>
              </a:rPr>
              <a:t>Quy hoạch, kế hoạch, chương trình đầu tư công trên địa bàn; vốn bố trí cho từng chương trình theo từng năm, tiến độ thực hiện và giải ngân vốn chương trình đầu tư </a:t>
            </a:r>
            <a:r>
              <a:rPr lang="en-US" sz="1950" b="1" kern="0" smtClean="0">
                <a:solidFill>
                  <a:srgbClr val="0000FF"/>
                </a:solidFill>
                <a:latin typeface="Arial" charset="0"/>
              </a:rPr>
              <a:t>công;</a:t>
            </a:r>
          </a:p>
          <a:p>
            <a:pPr marL="577850" indent="-468313" algn="just" eaLnBrk="1" hangingPunct="1">
              <a:lnSpc>
                <a:spcPct val="107000"/>
              </a:lnSpc>
              <a:spcBef>
                <a:spcPts val="800"/>
              </a:spcBef>
              <a:spcAft>
                <a:spcPts val="0"/>
              </a:spcAft>
              <a:buClr>
                <a:srgbClr val="FF0000"/>
              </a:buClr>
              <a:buNone/>
              <a:defRPr/>
            </a:pPr>
            <a:r>
              <a:rPr lang="en-US" sz="1950" b="1" kern="0" smtClean="0">
                <a:solidFill>
                  <a:srgbClr val="FF0000"/>
                </a:solidFill>
                <a:latin typeface="Arial" charset="0"/>
              </a:rPr>
              <a:t>đ</a:t>
            </a:r>
            <a:r>
              <a:rPr lang="en-US" sz="1950" b="1" kern="0">
                <a:solidFill>
                  <a:srgbClr val="FF0000"/>
                </a:solidFill>
                <a:latin typeface="Arial" charset="0"/>
              </a:rPr>
              <a:t>)</a:t>
            </a:r>
            <a:r>
              <a:rPr lang="en-US" sz="1950" b="1" kern="0">
                <a:solidFill>
                  <a:srgbClr val="0000FF"/>
                </a:solidFill>
                <a:latin typeface="Arial" charset="0"/>
              </a:rPr>
              <a:t> </a:t>
            </a:r>
            <a:r>
              <a:rPr lang="en-US" sz="1950" b="1" kern="0" smtClean="0">
                <a:solidFill>
                  <a:srgbClr val="0000FF"/>
                </a:solidFill>
                <a:latin typeface="Arial" charset="0"/>
              </a:rPr>
              <a:t> Danh </a:t>
            </a:r>
            <a:r>
              <a:rPr lang="en-US" sz="1950" b="1" kern="0">
                <a:solidFill>
                  <a:srgbClr val="0000FF"/>
                </a:solidFill>
                <a:latin typeface="Arial" charset="0"/>
              </a:rPr>
              <a:t>mục dự án trên địa bàn, bao gồm quy mô, tổng mức đầu tư, thời gian, địa điểm; báo cáo đánh giá tác động tổng thể của dự án tới địa bàn đầu </a:t>
            </a:r>
            <a:r>
              <a:rPr lang="en-US" sz="1950" b="1" kern="0" smtClean="0">
                <a:solidFill>
                  <a:srgbClr val="0000FF"/>
                </a:solidFill>
                <a:latin typeface="Arial" charset="0"/>
              </a:rPr>
              <a:t>tư;</a:t>
            </a:r>
          </a:p>
          <a:p>
            <a:pPr marL="577850" indent="-468313" algn="just" eaLnBrk="1" hangingPunct="1">
              <a:lnSpc>
                <a:spcPct val="107000"/>
              </a:lnSpc>
              <a:spcBef>
                <a:spcPts val="800"/>
              </a:spcBef>
              <a:spcAft>
                <a:spcPts val="0"/>
              </a:spcAft>
              <a:buClr>
                <a:srgbClr val="FF0000"/>
              </a:buClr>
              <a:buNone/>
              <a:defRPr/>
            </a:pPr>
            <a:r>
              <a:rPr lang="en-US" sz="1950" b="1" kern="0" smtClean="0">
                <a:solidFill>
                  <a:srgbClr val="FF0000"/>
                </a:solidFill>
                <a:latin typeface="Arial" charset="0"/>
              </a:rPr>
              <a:t>e</a:t>
            </a:r>
            <a:r>
              <a:rPr lang="en-US" sz="1950" b="1" kern="0">
                <a:solidFill>
                  <a:srgbClr val="FF0000"/>
                </a:solidFill>
                <a:latin typeface="Arial" charset="0"/>
              </a:rPr>
              <a:t>)</a:t>
            </a:r>
            <a:r>
              <a:rPr lang="en-US" sz="1950" b="1" kern="0">
                <a:solidFill>
                  <a:srgbClr val="0000FF"/>
                </a:solidFill>
                <a:latin typeface="Arial" charset="0"/>
              </a:rPr>
              <a:t> </a:t>
            </a:r>
            <a:r>
              <a:rPr lang="en-US" sz="1950" b="1" kern="0" smtClean="0">
                <a:solidFill>
                  <a:srgbClr val="0000FF"/>
                </a:solidFill>
                <a:latin typeface="Arial" charset="0"/>
              </a:rPr>
              <a:t>  Kế </a:t>
            </a:r>
            <a:r>
              <a:rPr lang="en-US" sz="1950" b="1" kern="0">
                <a:solidFill>
                  <a:srgbClr val="0000FF"/>
                </a:solidFill>
                <a:latin typeface="Arial" charset="0"/>
              </a:rPr>
              <a:t>hoạch phân bổ vốn đầu tư công trung hạn và hằng năm theo từng nguồn vốn, bao gồm danh mục dự án và mức vốn đầu tư công bố trí cho từng dự án;</a:t>
            </a:r>
          </a:p>
        </p:txBody>
      </p:sp>
    </p:spTree>
    <p:extLst>
      <p:ext uri="{BB962C8B-B14F-4D97-AF65-F5344CB8AC3E}">
        <p14:creationId xmlns:p14="http://schemas.microsoft.com/office/powerpoint/2010/main" val="1345403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25104"/>
            <a:ext cx="8680450" cy="914400"/>
          </a:xfrm>
        </p:spPr>
        <p:txBody>
          <a:bodyPr anchor="ctr"/>
          <a:lstStyle/>
          <a:p>
            <a:pPr algn="ctr"/>
            <a:r>
              <a:rPr lang="en-US" sz="2500" b="1" smtClean="0">
                <a:solidFill>
                  <a:srgbClr val="FF0000"/>
                </a:solidFill>
                <a:latin typeface="Arial" panose="020B0604020202020204" pitchFamily="34" charset="0"/>
                <a:cs typeface="Arial" panose="020B0604020202020204" pitchFamily="34" charset="0"/>
              </a:rPr>
              <a:t>Điều </a:t>
            </a:r>
            <a:r>
              <a:rPr lang="en-US" sz="2500" b="1">
                <a:solidFill>
                  <a:srgbClr val="FF0000"/>
                </a:solidFill>
                <a:latin typeface="Arial" panose="020B0604020202020204" pitchFamily="34" charset="0"/>
                <a:cs typeface="Arial" panose="020B0604020202020204" pitchFamily="34" charset="0"/>
              </a:rPr>
              <a:t>14. Công khai, minh bạch trong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mj-lt"/>
              <a:buAutoNum type="arabicPeriod"/>
              <a:defRPr/>
            </a:pPr>
            <a:r>
              <a:rPr lang="en-US" sz="2300" b="1" kern="0" smtClean="0">
                <a:solidFill>
                  <a:srgbClr val="0000FF"/>
                </a:solidFill>
                <a:latin typeface="Arial" charset="0"/>
              </a:rPr>
              <a:t>Nội </a:t>
            </a:r>
            <a:r>
              <a:rPr lang="en-US" sz="2300" b="1" kern="0">
                <a:solidFill>
                  <a:srgbClr val="0000FF"/>
                </a:solidFill>
                <a:latin typeface="Arial" charset="0"/>
              </a:rPr>
              <a:t>dung công khai, minh bạch trong đầu tư công, </a:t>
            </a:r>
            <a:r>
              <a:rPr lang="en-US" sz="2300" b="1" kern="0" smtClean="0">
                <a:solidFill>
                  <a:srgbClr val="0000FF"/>
                </a:solidFill>
                <a:latin typeface="Arial" charset="0"/>
              </a:rPr>
              <a:t/>
            </a:r>
            <a:br>
              <a:rPr lang="en-US" sz="2300" b="1" kern="0" smtClean="0">
                <a:solidFill>
                  <a:srgbClr val="0000FF"/>
                </a:solidFill>
                <a:latin typeface="Arial" charset="0"/>
              </a:rPr>
            </a:br>
            <a:r>
              <a:rPr lang="en-US" sz="2300" b="1" kern="0" smtClean="0">
                <a:solidFill>
                  <a:srgbClr val="0000FF"/>
                </a:solidFill>
                <a:latin typeface="Arial" charset="0"/>
              </a:rPr>
              <a:t>bao gồm:</a:t>
            </a:r>
          </a:p>
          <a:p>
            <a:pPr indent="-457200" algn="just" eaLnBrk="1" hangingPunct="1">
              <a:lnSpc>
                <a:spcPct val="110000"/>
              </a:lnSpc>
              <a:spcBef>
                <a:spcPts val="1000"/>
              </a:spcBef>
              <a:spcAft>
                <a:spcPts val="0"/>
              </a:spcAft>
              <a:buClr>
                <a:srgbClr val="FF0000"/>
              </a:buClr>
              <a:buFont typeface="+mj-lt"/>
              <a:buAutoNum type="alphaLcParenR" startAt="7"/>
              <a:defRPr/>
            </a:pPr>
            <a:r>
              <a:rPr lang="en-US" sz="2300" b="1" kern="0" smtClean="0">
                <a:solidFill>
                  <a:srgbClr val="0000FF"/>
                </a:solidFill>
                <a:latin typeface="Arial" charset="0"/>
              </a:rPr>
              <a:t>Tình </a:t>
            </a:r>
            <a:r>
              <a:rPr lang="en-US" sz="2300" b="1" kern="0">
                <a:solidFill>
                  <a:srgbClr val="0000FF"/>
                </a:solidFill>
                <a:latin typeface="Arial" charset="0"/>
              </a:rPr>
              <a:t>hình huy động các nguồn lực và nguồn vốn khác tham gia thực hiện dự án đầu tư </a:t>
            </a:r>
            <a:r>
              <a:rPr lang="en-US" sz="2300" b="1" kern="0" smtClean="0">
                <a:solidFill>
                  <a:srgbClr val="0000FF"/>
                </a:solidFill>
                <a:latin typeface="Arial" charset="0"/>
              </a:rPr>
              <a:t>công;</a:t>
            </a:r>
          </a:p>
          <a:p>
            <a:pPr indent="-457200" algn="just" eaLnBrk="1" hangingPunct="1">
              <a:lnSpc>
                <a:spcPct val="110000"/>
              </a:lnSpc>
              <a:spcBef>
                <a:spcPts val="1000"/>
              </a:spcBef>
              <a:spcAft>
                <a:spcPts val="0"/>
              </a:spcAft>
              <a:buClr>
                <a:srgbClr val="FF0000"/>
              </a:buClr>
              <a:buFont typeface="+mj-lt"/>
              <a:buAutoNum type="alphaLcParenR" startAt="7"/>
              <a:defRPr/>
            </a:pPr>
            <a:r>
              <a:rPr lang="en-US" sz="2300" b="1" kern="0" smtClean="0">
                <a:solidFill>
                  <a:srgbClr val="0000FF"/>
                </a:solidFill>
                <a:latin typeface="Arial" charset="0"/>
              </a:rPr>
              <a:t>Tình </a:t>
            </a:r>
            <a:r>
              <a:rPr lang="en-US" sz="2300" b="1" kern="0">
                <a:solidFill>
                  <a:srgbClr val="0000FF"/>
                </a:solidFill>
                <a:latin typeface="Arial" charset="0"/>
              </a:rPr>
              <a:t>hình và kết quả thực hiện kế hoạch, chương trình, dự </a:t>
            </a:r>
            <a:r>
              <a:rPr lang="en-US" sz="2300" b="1" kern="0" smtClean="0">
                <a:solidFill>
                  <a:srgbClr val="0000FF"/>
                </a:solidFill>
                <a:latin typeface="Arial" charset="0"/>
              </a:rPr>
              <a:t>án;</a:t>
            </a:r>
          </a:p>
          <a:p>
            <a:pPr indent="-457200" algn="just" eaLnBrk="1" hangingPunct="1">
              <a:lnSpc>
                <a:spcPct val="110000"/>
              </a:lnSpc>
              <a:spcBef>
                <a:spcPts val="1000"/>
              </a:spcBef>
              <a:spcAft>
                <a:spcPts val="0"/>
              </a:spcAft>
              <a:buClr>
                <a:srgbClr val="FF0000"/>
              </a:buClr>
              <a:buFont typeface="+mj-lt"/>
              <a:buAutoNum type="alphaLcParenR" startAt="7"/>
              <a:defRPr/>
            </a:pPr>
            <a:r>
              <a:rPr lang="en-US" sz="2300" b="1" kern="0" smtClean="0">
                <a:solidFill>
                  <a:srgbClr val="0000FF"/>
                </a:solidFill>
                <a:latin typeface="Arial" charset="0"/>
              </a:rPr>
              <a:t>Tiến </a:t>
            </a:r>
            <a:r>
              <a:rPr lang="en-US" sz="2300" b="1" kern="0">
                <a:solidFill>
                  <a:srgbClr val="0000FF"/>
                </a:solidFill>
                <a:latin typeface="Arial" charset="0"/>
              </a:rPr>
              <a:t>độ thực hiện và giải ngân các dự án theo từng </a:t>
            </a:r>
            <a:r>
              <a:rPr lang="en-US" sz="2300" b="1" kern="0" smtClean="0">
                <a:solidFill>
                  <a:srgbClr val="0000FF"/>
                </a:solidFill>
                <a:latin typeface="Arial" charset="0"/>
              </a:rPr>
              <a:t/>
            </a:r>
            <a:br>
              <a:rPr lang="en-US" sz="2300" b="1" kern="0" smtClean="0">
                <a:solidFill>
                  <a:srgbClr val="0000FF"/>
                </a:solidFill>
                <a:latin typeface="Arial" charset="0"/>
              </a:rPr>
            </a:br>
            <a:r>
              <a:rPr lang="en-US" sz="2300" b="1" kern="0" smtClean="0">
                <a:solidFill>
                  <a:srgbClr val="0000FF"/>
                </a:solidFill>
                <a:latin typeface="Arial" charset="0"/>
              </a:rPr>
              <a:t>nguồn vốn;</a:t>
            </a:r>
          </a:p>
          <a:p>
            <a:pPr marL="577850" indent="-468313" algn="just" eaLnBrk="1" hangingPunct="1">
              <a:lnSpc>
                <a:spcPct val="110000"/>
              </a:lnSpc>
              <a:spcBef>
                <a:spcPts val="1000"/>
              </a:spcBef>
              <a:spcAft>
                <a:spcPts val="0"/>
              </a:spcAft>
              <a:buClr>
                <a:srgbClr val="FF0000"/>
              </a:buClr>
              <a:buAutoNum type="alphaLcParenR" startAt="11"/>
              <a:defRPr/>
            </a:pPr>
            <a:r>
              <a:rPr lang="en-US" sz="2300" b="1" kern="0" smtClean="0">
                <a:solidFill>
                  <a:srgbClr val="0000FF"/>
                </a:solidFill>
                <a:latin typeface="Arial" charset="0"/>
              </a:rPr>
              <a:t>Kết </a:t>
            </a:r>
            <a:r>
              <a:rPr lang="en-US" sz="2300" b="1" kern="0">
                <a:solidFill>
                  <a:srgbClr val="0000FF"/>
                </a:solidFill>
                <a:latin typeface="Arial" charset="0"/>
              </a:rPr>
              <a:t>quả nghiệm thu, đánh giá chương trình, dự </a:t>
            </a:r>
            <a:r>
              <a:rPr lang="en-US" sz="2300" b="1" kern="0" smtClean="0">
                <a:solidFill>
                  <a:srgbClr val="0000FF"/>
                </a:solidFill>
                <a:latin typeface="Arial" charset="0"/>
              </a:rPr>
              <a:t>án.</a:t>
            </a:r>
          </a:p>
          <a:p>
            <a:pPr marL="566738" indent="-457200" algn="just" eaLnBrk="1" hangingPunct="1">
              <a:lnSpc>
                <a:spcPct val="110000"/>
              </a:lnSpc>
              <a:spcBef>
                <a:spcPts val="1000"/>
              </a:spcBef>
              <a:spcAft>
                <a:spcPts val="0"/>
              </a:spcAft>
              <a:buClr>
                <a:srgbClr val="FF0000"/>
              </a:buClr>
              <a:buFont typeface="+mj-lt"/>
              <a:buAutoNum type="arabicPeriod" startAt="2"/>
              <a:defRPr/>
            </a:pPr>
            <a:r>
              <a:rPr lang="en-US" sz="2300" b="1" kern="0" smtClean="0">
                <a:solidFill>
                  <a:srgbClr val="0000FF"/>
                </a:solidFill>
                <a:latin typeface="Arial" charset="0"/>
              </a:rPr>
              <a:t>Người </a:t>
            </a:r>
            <a:r>
              <a:rPr lang="en-US" sz="2300" b="1" kern="0">
                <a:solidFill>
                  <a:srgbClr val="0000FF"/>
                </a:solidFill>
                <a:latin typeface="Arial" charset="0"/>
              </a:rPr>
              <a:t>đứng đầu cơ quan, tổ chức, đơn vị phải thực hiện việc công khai các nội dung đầu tư công theo quy định của pháp luật</a:t>
            </a:r>
            <a:r>
              <a:rPr lang="en-US" sz="2300" b="1" kern="0" smtClean="0">
                <a:solidFill>
                  <a:srgbClr val="0000FF"/>
                </a:solidFill>
                <a:latin typeface="Arial" charset="0"/>
              </a:rPr>
              <a:t>.</a:t>
            </a:r>
          </a:p>
        </p:txBody>
      </p:sp>
    </p:spTree>
    <p:extLst>
      <p:ext uri="{BB962C8B-B14F-4D97-AF65-F5344CB8AC3E}">
        <p14:creationId xmlns:p14="http://schemas.microsoft.com/office/powerpoint/2010/main" val="3847038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16. Các hành vi bị cấm trong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spcBef>
                <a:spcPts val="600"/>
              </a:spcBef>
              <a:spcAft>
                <a:spcPts val="0"/>
              </a:spcAft>
              <a:buClr>
                <a:srgbClr val="FF0000"/>
              </a:buClr>
              <a:buFont typeface="+mj-lt"/>
              <a:buAutoNum type="arabicPeriod"/>
              <a:defRPr/>
            </a:pPr>
            <a:r>
              <a:rPr lang="en-US" sz="1950" b="1" kern="0" smtClean="0">
                <a:solidFill>
                  <a:srgbClr val="0000FF"/>
                </a:solidFill>
                <a:latin typeface="Arial" charset="0"/>
              </a:rPr>
              <a:t>Quyết </a:t>
            </a:r>
            <a:r>
              <a:rPr lang="en-US" sz="1950" b="1" kern="0">
                <a:solidFill>
                  <a:srgbClr val="0000FF"/>
                </a:solidFill>
                <a:latin typeface="Arial" charset="0"/>
              </a:rPr>
              <a:t>định chủ trương đầu tư không phù hợp với chiến lược, </a:t>
            </a:r>
            <a:r>
              <a:rPr lang="en-US" sz="1950" b="1" kern="0" smtClean="0">
                <a:solidFill>
                  <a:srgbClr val="0000FF"/>
                </a:solidFill>
                <a:latin typeface="Arial" charset="0"/>
              </a:rPr>
              <a:t/>
            </a:r>
            <a:br>
              <a:rPr lang="en-US" sz="1950" b="1" kern="0" smtClean="0">
                <a:solidFill>
                  <a:srgbClr val="0000FF"/>
                </a:solidFill>
                <a:latin typeface="Arial" charset="0"/>
              </a:rPr>
            </a:br>
            <a:r>
              <a:rPr lang="en-US" sz="1950" b="1" kern="0" smtClean="0">
                <a:solidFill>
                  <a:srgbClr val="0000FF"/>
                </a:solidFill>
                <a:latin typeface="Arial" charset="0"/>
              </a:rPr>
              <a:t>quy </a:t>
            </a:r>
            <a:r>
              <a:rPr lang="en-US" sz="1950" b="1" kern="0">
                <a:solidFill>
                  <a:srgbClr val="0000FF"/>
                </a:solidFill>
                <a:latin typeface="Arial" charset="0"/>
              </a:rPr>
              <a:t>hoạch, kế hoạch; không đúng thẩm quyền; không đúng trình tự, thủ tục theo quy định của pháp luật; không cân đối được nguồn vốn đầu </a:t>
            </a:r>
            <a:r>
              <a:rPr lang="en-US" sz="1950" b="1" kern="0" smtClean="0">
                <a:solidFill>
                  <a:srgbClr val="0000FF"/>
                </a:solidFill>
                <a:latin typeface="Arial" charset="0"/>
              </a:rPr>
              <a:t>tư.</a:t>
            </a:r>
          </a:p>
          <a:p>
            <a:pPr indent="-457200" algn="just" eaLnBrk="1" hangingPunct="1">
              <a:spcBef>
                <a:spcPts val="600"/>
              </a:spcBef>
              <a:spcAft>
                <a:spcPts val="0"/>
              </a:spcAft>
              <a:buClr>
                <a:srgbClr val="FF0000"/>
              </a:buClr>
              <a:buFont typeface="+mj-lt"/>
              <a:buAutoNum type="arabicPeriod"/>
              <a:defRPr/>
            </a:pPr>
            <a:r>
              <a:rPr lang="en-US" sz="1950" b="1" kern="0" smtClean="0">
                <a:solidFill>
                  <a:srgbClr val="0000FF"/>
                </a:solidFill>
                <a:latin typeface="Arial" charset="0"/>
              </a:rPr>
              <a:t>Quyết </a:t>
            </a:r>
            <a:r>
              <a:rPr lang="en-US" sz="1950" b="1" kern="0">
                <a:solidFill>
                  <a:srgbClr val="0000FF"/>
                </a:solidFill>
                <a:latin typeface="Arial" charset="0"/>
              </a:rPr>
              <a:t>định đầu tư chương trình, dự án khi chưa được cấp có thẩm quyền quyết định chủ trương đầu tư hoặc không đúng với chủ trương đầu tư đã được cấp có thẩm quyền quyết định. Quyết định điều chỉnh tổng vốn đầu tư của chương trình, tổng mức đầu tư của dự án trái với quy định của pháp luật về đầu tư </a:t>
            </a:r>
            <a:r>
              <a:rPr lang="en-US" sz="1950" b="1" kern="0" smtClean="0">
                <a:solidFill>
                  <a:srgbClr val="0000FF"/>
                </a:solidFill>
                <a:latin typeface="Arial" charset="0"/>
              </a:rPr>
              <a:t>công.</a:t>
            </a:r>
          </a:p>
          <a:p>
            <a:pPr indent="-457200" algn="just" eaLnBrk="1" hangingPunct="1">
              <a:spcBef>
                <a:spcPts val="600"/>
              </a:spcBef>
              <a:spcAft>
                <a:spcPts val="0"/>
              </a:spcAft>
              <a:buClr>
                <a:srgbClr val="FF0000"/>
              </a:buClr>
              <a:buFont typeface="+mj-lt"/>
              <a:buAutoNum type="arabicPeriod"/>
              <a:defRPr/>
            </a:pPr>
            <a:r>
              <a:rPr lang="en-US" sz="1950" b="1" kern="0" smtClean="0">
                <a:solidFill>
                  <a:srgbClr val="0000FF"/>
                </a:solidFill>
                <a:latin typeface="Arial" charset="0"/>
              </a:rPr>
              <a:t>Lợi </a:t>
            </a:r>
            <a:r>
              <a:rPr lang="en-US" sz="1950" b="1" kern="0">
                <a:solidFill>
                  <a:srgbClr val="0000FF"/>
                </a:solidFill>
                <a:latin typeface="Arial" charset="0"/>
              </a:rPr>
              <a:t>dụng chức vụ, quyền hạn để chiếm đoạt, vụ lợi, tham nhũng trong quản lý và sử dụng vốn đầu tư </a:t>
            </a:r>
            <a:r>
              <a:rPr lang="en-US" sz="1950" b="1" kern="0" smtClean="0">
                <a:solidFill>
                  <a:srgbClr val="0000FF"/>
                </a:solidFill>
                <a:latin typeface="Arial" charset="0"/>
              </a:rPr>
              <a:t>công.</a:t>
            </a:r>
          </a:p>
          <a:p>
            <a:pPr indent="-457200" algn="just" eaLnBrk="1" hangingPunct="1">
              <a:spcBef>
                <a:spcPts val="600"/>
              </a:spcBef>
              <a:spcAft>
                <a:spcPts val="0"/>
              </a:spcAft>
              <a:buClr>
                <a:srgbClr val="FF0000"/>
              </a:buClr>
              <a:buFont typeface="+mj-lt"/>
              <a:buAutoNum type="arabicPeriod"/>
              <a:defRPr/>
            </a:pPr>
            <a:r>
              <a:rPr lang="en-US" sz="1950" b="1" kern="0" smtClean="0">
                <a:solidFill>
                  <a:srgbClr val="0000FF"/>
                </a:solidFill>
                <a:latin typeface="Arial" charset="0"/>
              </a:rPr>
              <a:t>Chủ </a:t>
            </a:r>
            <a:r>
              <a:rPr lang="en-US" sz="1950" b="1" kern="0">
                <a:solidFill>
                  <a:srgbClr val="0000FF"/>
                </a:solidFill>
                <a:latin typeface="Arial" charset="0"/>
              </a:rPr>
              <a:t>chương trình, chủ đầu tư thông đồng với tổ chức tư vấn dẫn tới quyết định chủ trương đầu tư, quyết định đầu tư chương trình, dự án gây thất thoát, lãng phí vốn, tài sản của Nhà nước, tài nguyên của quốc gia; làm tổn hại, xâm phạm lợi ích của công dân và của cộng </a:t>
            </a:r>
            <a:r>
              <a:rPr lang="en-US" sz="1950" b="1" kern="0" smtClean="0">
                <a:solidFill>
                  <a:srgbClr val="0000FF"/>
                </a:solidFill>
                <a:latin typeface="Arial" charset="0"/>
              </a:rPr>
              <a:t>đồng.</a:t>
            </a:r>
          </a:p>
          <a:p>
            <a:pPr indent="-457200" algn="just" eaLnBrk="1" hangingPunct="1">
              <a:spcBef>
                <a:spcPts val="600"/>
              </a:spcBef>
              <a:spcAft>
                <a:spcPts val="0"/>
              </a:spcAft>
              <a:buClr>
                <a:srgbClr val="FF0000"/>
              </a:buClr>
              <a:buFont typeface="+mj-lt"/>
              <a:buAutoNum type="arabicPeriod"/>
              <a:defRPr/>
            </a:pPr>
            <a:r>
              <a:rPr lang="en-US" sz="1950" b="1" kern="0" smtClean="0">
                <a:solidFill>
                  <a:srgbClr val="0000FF"/>
                </a:solidFill>
                <a:latin typeface="Arial" charset="0"/>
              </a:rPr>
              <a:t>Đưa</a:t>
            </a:r>
            <a:r>
              <a:rPr lang="en-US" sz="1950" b="1" kern="0">
                <a:solidFill>
                  <a:srgbClr val="0000FF"/>
                </a:solidFill>
                <a:latin typeface="Arial" charset="0"/>
              </a:rPr>
              <a:t>, nhận, môi giới hối lộ</a:t>
            </a:r>
            <a:r>
              <a:rPr lang="en-US" sz="1950" b="1" kern="0" smtClean="0">
                <a:solidFill>
                  <a:srgbClr val="0000FF"/>
                </a:solidFill>
                <a:latin typeface="Arial" charset="0"/>
              </a:rPr>
              <a:t>.</a:t>
            </a:r>
            <a:endParaRPr lang="en-US" sz="1950" b="1" kern="0">
              <a:solidFill>
                <a:srgbClr val="0000FF"/>
              </a:solidFill>
              <a:latin typeface="Arial" charset="0"/>
            </a:endParaRPr>
          </a:p>
        </p:txBody>
      </p:sp>
    </p:spTree>
    <p:extLst>
      <p:ext uri="{BB962C8B-B14F-4D97-AF65-F5344CB8AC3E}">
        <p14:creationId xmlns:p14="http://schemas.microsoft.com/office/powerpoint/2010/main" val="426489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16. Các hành vi bị cấm trong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mj-lt"/>
              <a:buAutoNum type="arabicPeriod" startAt="6"/>
              <a:defRPr/>
            </a:pPr>
            <a:r>
              <a:rPr lang="en-US" sz="1900" b="1" kern="0" smtClean="0">
                <a:solidFill>
                  <a:srgbClr val="0000FF"/>
                </a:solidFill>
                <a:latin typeface="Arial" charset="0"/>
              </a:rPr>
              <a:t>Yêu </a:t>
            </a:r>
            <a:r>
              <a:rPr lang="en-US" sz="1900" b="1" kern="0">
                <a:solidFill>
                  <a:srgbClr val="0000FF"/>
                </a:solidFill>
                <a:latin typeface="Arial" charset="0"/>
              </a:rPr>
              <a:t>cầu tổ chức, cá nhân tự bỏ vốn đầu tư khi chương trình, dự án chưa được quyết định chủ trương đầu tư, chưa được phê duyệt hoặc chưa được bố trí vốn kế hoạch, gây nợ đọng xây dựng cơ </a:t>
            </a:r>
            <a:r>
              <a:rPr lang="en-US" sz="1900" b="1" kern="0" smtClean="0">
                <a:solidFill>
                  <a:srgbClr val="0000FF"/>
                </a:solidFill>
                <a:latin typeface="Arial" charset="0"/>
              </a:rPr>
              <a:t>bản.</a:t>
            </a:r>
          </a:p>
          <a:p>
            <a:pPr indent="-457200" algn="just" eaLnBrk="1" hangingPunct="1">
              <a:lnSpc>
                <a:spcPct val="105000"/>
              </a:lnSpc>
              <a:spcBef>
                <a:spcPts val="600"/>
              </a:spcBef>
              <a:spcAft>
                <a:spcPts val="0"/>
              </a:spcAft>
              <a:buClr>
                <a:srgbClr val="FF0000"/>
              </a:buClr>
              <a:buFont typeface="+mj-lt"/>
              <a:buAutoNum type="arabicPeriod" startAt="6"/>
              <a:defRPr/>
            </a:pPr>
            <a:r>
              <a:rPr lang="en-US" sz="1900" b="1" kern="0" smtClean="0">
                <a:solidFill>
                  <a:srgbClr val="0000FF"/>
                </a:solidFill>
                <a:latin typeface="Arial" charset="0"/>
              </a:rPr>
              <a:t>Sử </a:t>
            </a:r>
            <a:r>
              <a:rPr lang="en-US" sz="1900" b="1" kern="0">
                <a:solidFill>
                  <a:srgbClr val="0000FF"/>
                </a:solidFill>
                <a:latin typeface="Arial" charset="0"/>
              </a:rPr>
              <a:t>dụng vốn đầu tư công không đúng mục đích, không đúng đối tượng, vượt tiêu chuẩn, định mức theo quy định của pháp </a:t>
            </a:r>
            <a:r>
              <a:rPr lang="en-US" sz="1900" b="1" kern="0" smtClean="0">
                <a:solidFill>
                  <a:srgbClr val="0000FF"/>
                </a:solidFill>
                <a:latin typeface="Arial" charset="0"/>
              </a:rPr>
              <a:t>luật.</a:t>
            </a:r>
          </a:p>
          <a:p>
            <a:pPr indent="-457200" algn="just" eaLnBrk="1" hangingPunct="1">
              <a:lnSpc>
                <a:spcPct val="105000"/>
              </a:lnSpc>
              <a:spcBef>
                <a:spcPts val="600"/>
              </a:spcBef>
              <a:spcAft>
                <a:spcPts val="0"/>
              </a:spcAft>
              <a:buClr>
                <a:srgbClr val="FF0000"/>
              </a:buClr>
              <a:buFont typeface="+mj-lt"/>
              <a:buAutoNum type="arabicPeriod" startAt="6"/>
              <a:defRPr/>
            </a:pPr>
            <a:r>
              <a:rPr lang="en-US" sz="1900" b="1" kern="0" smtClean="0">
                <a:solidFill>
                  <a:srgbClr val="0000FF"/>
                </a:solidFill>
                <a:latin typeface="Arial" charset="0"/>
              </a:rPr>
              <a:t>Làm </a:t>
            </a:r>
            <a:r>
              <a:rPr lang="en-US" sz="1900" b="1" kern="0">
                <a:solidFill>
                  <a:srgbClr val="0000FF"/>
                </a:solidFill>
                <a:latin typeface="Arial" charset="0"/>
              </a:rPr>
              <a:t>giả, làm sai lệch thông tin, hồ sơ, tài liệu liên quan đến </a:t>
            </a:r>
            <a:r>
              <a:rPr lang="en-US" sz="1900" b="1" kern="0" smtClean="0">
                <a:solidFill>
                  <a:srgbClr val="0000FF"/>
                </a:solidFill>
                <a:latin typeface="Arial" charset="0"/>
              </a:rPr>
              <a:t>… dự án.</a:t>
            </a:r>
          </a:p>
          <a:p>
            <a:pPr indent="-457200" algn="just" eaLnBrk="1" hangingPunct="1">
              <a:lnSpc>
                <a:spcPct val="105000"/>
              </a:lnSpc>
              <a:spcBef>
                <a:spcPts val="600"/>
              </a:spcBef>
              <a:spcAft>
                <a:spcPts val="0"/>
              </a:spcAft>
              <a:buClr>
                <a:srgbClr val="FF0000"/>
              </a:buClr>
              <a:buFont typeface="+mj-lt"/>
              <a:buAutoNum type="arabicPeriod" startAt="6"/>
              <a:defRPr/>
            </a:pPr>
            <a:r>
              <a:rPr lang="en-US" sz="1900" b="1" kern="0" smtClean="0">
                <a:solidFill>
                  <a:srgbClr val="0000FF"/>
                </a:solidFill>
                <a:latin typeface="Arial" charset="0"/>
              </a:rPr>
              <a:t>Cố </a:t>
            </a:r>
            <a:r>
              <a:rPr lang="en-US" sz="1900" b="1" kern="0">
                <a:solidFill>
                  <a:srgbClr val="0000FF"/>
                </a:solidFill>
                <a:latin typeface="Arial" charset="0"/>
              </a:rPr>
              <a:t>ý báo cáo, cung cấp thông tin không đúng, không trung thực, không khách quan ảnh hưởng đến việc lập, thẩm định, quyết định kế hoạch, chương trình, dự </a:t>
            </a:r>
            <a:r>
              <a:rPr lang="en-US" sz="1900" b="1" kern="0" smtClean="0">
                <a:solidFill>
                  <a:srgbClr val="0000FF"/>
                </a:solidFill>
                <a:latin typeface="Arial" charset="0"/>
              </a:rPr>
              <a:t>án.</a:t>
            </a:r>
          </a:p>
          <a:p>
            <a:pPr indent="-457200" algn="just" eaLnBrk="1" hangingPunct="1">
              <a:lnSpc>
                <a:spcPct val="105000"/>
              </a:lnSpc>
              <a:spcBef>
                <a:spcPts val="600"/>
              </a:spcBef>
              <a:spcAft>
                <a:spcPts val="0"/>
              </a:spcAft>
              <a:buClr>
                <a:srgbClr val="FF0000"/>
              </a:buClr>
              <a:buFont typeface="+mj-lt"/>
              <a:buAutoNum type="arabicPeriod" startAt="6"/>
              <a:defRPr/>
            </a:pPr>
            <a:r>
              <a:rPr lang="en-US" sz="1900" b="1" kern="0" smtClean="0">
                <a:solidFill>
                  <a:srgbClr val="0000FF"/>
                </a:solidFill>
                <a:latin typeface="Arial" charset="0"/>
              </a:rPr>
              <a:t>Cố </a:t>
            </a:r>
            <a:r>
              <a:rPr lang="en-US" sz="1900" b="1" kern="0">
                <a:solidFill>
                  <a:srgbClr val="0000FF"/>
                </a:solidFill>
                <a:latin typeface="Arial" charset="0"/>
              </a:rPr>
              <a:t>ý báo cáo, cung cấp thông tin không đúng, không trung thực, không khách quan ảnh hưởng đến việc theo dõi, đánh giá, kiểm tra, thanh tra và xử lý vi phạm trong triển khai thực hiện kế hoạch, chương trình, dự </a:t>
            </a:r>
            <a:r>
              <a:rPr lang="en-US" sz="1900" b="1" kern="0" smtClean="0">
                <a:solidFill>
                  <a:srgbClr val="0000FF"/>
                </a:solidFill>
                <a:latin typeface="Arial" charset="0"/>
              </a:rPr>
              <a:t>án.</a:t>
            </a:r>
          </a:p>
          <a:p>
            <a:pPr indent="-457200" algn="just" eaLnBrk="1" hangingPunct="1">
              <a:lnSpc>
                <a:spcPct val="105000"/>
              </a:lnSpc>
              <a:spcBef>
                <a:spcPts val="600"/>
              </a:spcBef>
              <a:spcAft>
                <a:spcPts val="0"/>
              </a:spcAft>
              <a:buClr>
                <a:srgbClr val="FF0000"/>
              </a:buClr>
              <a:buFont typeface="+mj-lt"/>
              <a:buAutoNum type="arabicPeriod" startAt="6"/>
              <a:defRPr/>
            </a:pPr>
            <a:r>
              <a:rPr lang="en-US" sz="1900" b="1" kern="0" smtClean="0">
                <a:solidFill>
                  <a:srgbClr val="0000FF"/>
                </a:solidFill>
                <a:latin typeface="Arial" charset="0"/>
              </a:rPr>
              <a:t>Cố </a:t>
            </a:r>
            <a:r>
              <a:rPr lang="en-US" sz="1900" b="1" kern="0">
                <a:solidFill>
                  <a:srgbClr val="0000FF"/>
                </a:solidFill>
                <a:latin typeface="Arial" charset="0"/>
              </a:rPr>
              <a:t>ý hủy hoại, lừa dối, che giấu hoặc lưu giữ không đầy đủ tài liệu, chứng từ, hồ sơ liên quan </a:t>
            </a:r>
            <a:r>
              <a:rPr lang="en-US" sz="1900" b="1" kern="0" smtClean="0">
                <a:solidFill>
                  <a:srgbClr val="0000FF"/>
                </a:solidFill>
                <a:latin typeface="Arial" charset="0"/>
              </a:rPr>
              <a:t>… dự án.</a:t>
            </a:r>
          </a:p>
          <a:p>
            <a:pPr indent="-457200" algn="just" eaLnBrk="1" hangingPunct="1">
              <a:lnSpc>
                <a:spcPct val="105000"/>
              </a:lnSpc>
              <a:spcBef>
                <a:spcPts val="600"/>
              </a:spcBef>
              <a:spcAft>
                <a:spcPts val="0"/>
              </a:spcAft>
              <a:buClr>
                <a:srgbClr val="FF0000"/>
              </a:buClr>
              <a:buFont typeface="+mj-lt"/>
              <a:buAutoNum type="arabicPeriod" startAt="6"/>
              <a:defRPr/>
            </a:pPr>
            <a:r>
              <a:rPr lang="en-US" sz="1900" b="1" kern="0" smtClean="0">
                <a:solidFill>
                  <a:srgbClr val="0000FF"/>
                </a:solidFill>
                <a:latin typeface="Arial" charset="0"/>
              </a:rPr>
              <a:t>Cản </a:t>
            </a:r>
            <a:r>
              <a:rPr lang="en-US" sz="1900" b="1" kern="0">
                <a:solidFill>
                  <a:srgbClr val="0000FF"/>
                </a:solidFill>
                <a:latin typeface="Arial" charset="0"/>
              </a:rPr>
              <a:t>trở việc phát hiện hành vi vi phạm pháp luật về đầu tư công</a:t>
            </a:r>
            <a:r>
              <a:rPr lang="en-US" sz="1900" b="1" kern="0" smtClean="0">
                <a:solidFill>
                  <a:srgbClr val="0000FF"/>
                </a:solidFill>
                <a:latin typeface="Arial" charset="0"/>
              </a:rPr>
              <a:t>.</a:t>
            </a:r>
            <a:endParaRPr lang="en-US" sz="1900" b="1" kern="0">
              <a:solidFill>
                <a:srgbClr val="0000FF"/>
              </a:solidFill>
              <a:latin typeface="Arial" charset="0"/>
            </a:endParaRPr>
          </a:p>
        </p:txBody>
      </p:sp>
    </p:spTree>
    <p:extLst>
      <p:ext uri="{BB962C8B-B14F-4D97-AF65-F5344CB8AC3E}">
        <p14:creationId xmlns:p14="http://schemas.microsoft.com/office/powerpoint/2010/main" val="16384076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vi-VN" sz="2300" b="1">
                <a:solidFill>
                  <a:srgbClr val="FF0000"/>
                </a:solidFill>
                <a:latin typeface="Arial" panose="020B0604020202020204" pitchFamily="34" charset="0"/>
                <a:cs typeface="Arial" panose="020B0604020202020204" pitchFamily="34" charset="0"/>
              </a:rPr>
              <a:t>C</a:t>
            </a:r>
            <a:r>
              <a:rPr lang="en-US" sz="2300" b="1">
                <a:solidFill>
                  <a:srgbClr val="FF0000"/>
                </a:solidFill>
                <a:latin typeface="Arial" panose="020B0604020202020204" pitchFamily="34" charset="0"/>
                <a:cs typeface="Arial" panose="020B0604020202020204" pitchFamily="34" charset="0"/>
              </a:rPr>
              <a:t>HƯƠNG II. </a:t>
            </a:r>
            <a:r>
              <a:rPr lang="en-US" sz="2300" b="1" smtClean="0">
                <a:solidFill>
                  <a:srgbClr val="FF0000"/>
                </a:solidFill>
                <a:latin typeface="Arial" panose="020B0604020202020204" pitchFamily="34" charset="0"/>
                <a:cs typeface="Arial" panose="020B0604020202020204" pitchFamily="34" charset="0"/>
              </a:rPr>
              <a:t>CHỦ </a:t>
            </a:r>
            <a:r>
              <a:rPr lang="en-US" sz="2300" b="1">
                <a:solidFill>
                  <a:srgbClr val="FF0000"/>
                </a:solidFill>
                <a:latin typeface="Arial" panose="020B0604020202020204" pitchFamily="34" charset="0"/>
                <a:cs typeface="Arial" panose="020B0604020202020204" pitchFamily="34" charset="0"/>
              </a:rPr>
              <a:t>TRƯƠNG ĐẦU TƯ VÀ QUYẾT ĐỊNH </a:t>
            </a:r>
            <a:r>
              <a:rPr lang="en-US" sz="2300" b="1" smtClean="0">
                <a:solidFill>
                  <a:srgbClr val="FF0000"/>
                </a:solidFill>
                <a:latin typeface="Arial" panose="020B0604020202020204" pitchFamily="34" charset="0"/>
                <a:cs typeface="Arial" panose="020B0604020202020204" pitchFamily="34" charset="0"/>
              </a:rPr>
              <a:t/>
            </a:r>
            <a:br>
              <a:rPr lang="en-US" sz="2300" b="1" smtClean="0">
                <a:solidFill>
                  <a:srgbClr val="FF0000"/>
                </a:solidFill>
                <a:latin typeface="Arial" panose="020B0604020202020204" pitchFamily="34" charset="0"/>
                <a:cs typeface="Arial" panose="020B0604020202020204" pitchFamily="34" charset="0"/>
              </a:rPr>
            </a:br>
            <a:r>
              <a:rPr lang="en-US" sz="2300" b="1" smtClean="0">
                <a:solidFill>
                  <a:srgbClr val="FF0000"/>
                </a:solidFill>
                <a:latin typeface="Arial" panose="020B0604020202020204" pitchFamily="34" charset="0"/>
                <a:cs typeface="Arial" panose="020B0604020202020204" pitchFamily="34" charset="0"/>
              </a:rPr>
              <a:t>ĐẦU </a:t>
            </a:r>
            <a:r>
              <a:rPr lang="en-US" sz="2300" b="1">
                <a:solidFill>
                  <a:srgbClr val="FF0000"/>
                </a:solidFill>
                <a:latin typeface="Arial" panose="020B0604020202020204" pitchFamily="34" charset="0"/>
                <a:cs typeface="Arial" panose="020B0604020202020204" pitchFamily="34" charset="0"/>
              </a:rPr>
              <a:t>TƯ CHƯƠNG TRÌNH, DỰ ÁN ĐẦU TƯ </a:t>
            </a:r>
            <a:r>
              <a:rPr lang="en-US" sz="2300" b="1" smtClean="0">
                <a:solidFill>
                  <a:srgbClr val="FF0000"/>
                </a:solidFill>
                <a:latin typeface="Arial" panose="020B0604020202020204" pitchFamily="34" charset="0"/>
                <a:cs typeface="Arial" panose="020B0604020202020204" pitchFamily="34" charset="0"/>
              </a:rPr>
              <a:t>CÔNG</a:t>
            </a:r>
            <a:endParaRPr lang="en-US" sz="23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Wingdings" panose="05000000000000000000" pitchFamily="2" charset="2"/>
              <a:buChar char="v"/>
              <a:defRPr/>
            </a:pPr>
            <a:r>
              <a:rPr lang="en-US" sz="1900" b="1" kern="0" smtClean="0">
                <a:solidFill>
                  <a:srgbClr val="FF0066"/>
                </a:solidFill>
                <a:latin typeface="Arial" charset="0"/>
              </a:rPr>
              <a:t>MỤC 1. LẬP</a:t>
            </a:r>
            <a:r>
              <a:rPr lang="en-US" sz="1900" b="1" kern="0">
                <a:solidFill>
                  <a:srgbClr val="FF0066"/>
                </a:solidFill>
                <a:latin typeface="Arial" charset="0"/>
              </a:rPr>
              <a:t>, THẨM ĐỊNH, </a:t>
            </a:r>
            <a:r>
              <a:rPr lang="en-US" sz="1900" b="1" u="sng" kern="0">
                <a:solidFill>
                  <a:srgbClr val="FF0066"/>
                </a:solidFill>
                <a:latin typeface="Arial" charset="0"/>
              </a:rPr>
              <a:t>QUYẾT ĐỊNH CHỦ TRƯƠNG ĐẦU </a:t>
            </a:r>
            <a:r>
              <a:rPr lang="en-US" sz="1900" b="1" u="sng" kern="0" smtClean="0">
                <a:solidFill>
                  <a:srgbClr val="FF0066"/>
                </a:solidFill>
                <a:latin typeface="Arial" charset="0"/>
              </a:rPr>
              <a:t>TƯ</a:t>
            </a:r>
          </a:p>
          <a:p>
            <a:pPr indent="-457200" algn="just" eaLnBrk="1" hangingPunct="1">
              <a:lnSpc>
                <a:spcPct val="105000"/>
              </a:lnSpc>
              <a:spcBef>
                <a:spcPts val="600"/>
              </a:spcBef>
              <a:spcAft>
                <a:spcPts val="0"/>
              </a:spcAft>
              <a:buClr>
                <a:srgbClr val="FF0000"/>
              </a:buClr>
              <a:buFont typeface="Wingdings" panose="05000000000000000000" pitchFamily="2" charset="2"/>
              <a:buChar char="Ø"/>
              <a:defRPr/>
            </a:pPr>
            <a:r>
              <a:rPr lang="en-US" sz="1900" b="1" kern="0" smtClean="0">
                <a:solidFill>
                  <a:srgbClr val="008000"/>
                </a:solidFill>
                <a:latin typeface="Arial" charset="0"/>
              </a:rPr>
              <a:t>Điều </a:t>
            </a:r>
            <a:r>
              <a:rPr lang="en-US" sz="1900" b="1" kern="0">
                <a:solidFill>
                  <a:srgbClr val="008000"/>
                </a:solidFill>
                <a:latin typeface="Arial" charset="0"/>
              </a:rPr>
              <a:t>17. </a:t>
            </a:r>
            <a:r>
              <a:rPr lang="en-US" sz="1900" b="1" kern="0">
                <a:solidFill>
                  <a:srgbClr val="0000FF"/>
                </a:solidFill>
                <a:latin typeface="Arial" charset="0"/>
              </a:rPr>
              <a:t>Thẩm quyền quyết định chủ trương đầu tư chương trình, </a:t>
            </a:r>
            <a:r>
              <a:rPr lang="en-US" sz="1900" b="1" kern="0" smtClean="0">
                <a:solidFill>
                  <a:srgbClr val="0000FF"/>
                </a:solidFill>
                <a:latin typeface="Arial" charset="0"/>
              </a:rPr>
              <a:t>DA</a:t>
            </a:r>
          </a:p>
          <a:p>
            <a:pPr indent="-457200" algn="just" eaLnBrk="1" hangingPunct="1">
              <a:lnSpc>
                <a:spcPct val="105000"/>
              </a:lnSpc>
              <a:spcBef>
                <a:spcPts val="600"/>
              </a:spcBef>
              <a:spcAft>
                <a:spcPts val="0"/>
              </a:spcAft>
              <a:buClr>
                <a:srgbClr val="FF0000"/>
              </a:buClr>
              <a:buFont typeface="Wingdings" panose="05000000000000000000" pitchFamily="2" charset="2"/>
              <a:buChar char="Ø"/>
              <a:defRPr/>
            </a:pPr>
            <a:r>
              <a:rPr lang="en-US" sz="1900" b="1" kern="0" smtClean="0">
                <a:solidFill>
                  <a:srgbClr val="008000"/>
                </a:solidFill>
                <a:latin typeface="Arial" charset="0"/>
              </a:rPr>
              <a:t>Điều </a:t>
            </a:r>
            <a:r>
              <a:rPr lang="en-US" sz="1900" b="1" kern="0">
                <a:solidFill>
                  <a:srgbClr val="008000"/>
                </a:solidFill>
                <a:latin typeface="Arial" charset="0"/>
              </a:rPr>
              <a:t>27. </a:t>
            </a:r>
            <a:r>
              <a:rPr lang="en-US" sz="1900" b="1" kern="0">
                <a:solidFill>
                  <a:srgbClr val="0000FF"/>
                </a:solidFill>
                <a:latin typeface="Arial" charset="0"/>
              </a:rPr>
              <a:t>Trình tự, thủ tục quyết định chủ trương đầu tư dự án nhóm B, nhóm C sử dụng vốn ngân sách trung ương, vốn công trái quốc gia, vốn trái phiếu Chính phủ do địa phương quản </a:t>
            </a:r>
            <a:r>
              <a:rPr lang="en-US" sz="1900" b="1" kern="0" smtClean="0">
                <a:solidFill>
                  <a:srgbClr val="0000FF"/>
                </a:solidFill>
                <a:latin typeface="Arial" charset="0"/>
              </a:rPr>
              <a:t>lý</a:t>
            </a:r>
          </a:p>
          <a:p>
            <a:pPr indent="-457200" algn="just" eaLnBrk="1" hangingPunct="1">
              <a:lnSpc>
                <a:spcPct val="105000"/>
              </a:lnSpc>
              <a:spcBef>
                <a:spcPts val="600"/>
              </a:spcBef>
              <a:spcAft>
                <a:spcPts val="0"/>
              </a:spcAft>
              <a:buClr>
                <a:srgbClr val="FF0000"/>
              </a:buClr>
              <a:buFont typeface="Wingdings" panose="05000000000000000000" pitchFamily="2" charset="2"/>
              <a:buChar char="Ø"/>
              <a:defRPr/>
            </a:pPr>
            <a:r>
              <a:rPr lang="en-US" sz="1900" b="1" kern="0" smtClean="0">
                <a:solidFill>
                  <a:srgbClr val="008000"/>
                </a:solidFill>
                <a:latin typeface="Arial" charset="0"/>
              </a:rPr>
              <a:t>Điều </a:t>
            </a:r>
            <a:r>
              <a:rPr lang="en-US" sz="1900" b="1" kern="0">
                <a:solidFill>
                  <a:srgbClr val="008000"/>
                </a:solidFill>
                <a:latin typeface="Arial" charset="0"/>
              </a:rPr>
              <a:t>28. </a:t>
            </a:r>
            <a:r>
              <a:rPr lang="en-US" sz="1900" b="1" kern="0">
                <a:solidFill>
                  <a:srgbClr val="0000FF"/>
                </a:solidFill>
                <a:latin typeface="Arial" charset="0"/>
              </a:rPr>
              <a:t>Trình tự, thủ tục quyết định chủ trương đầu tư chương trình đầu tư sử dụng toàn bộ vốn cân đối ngân sách địa phương, vốn trái phiếu chính quyền địa phương, vốn từ nguồn thu để lại cho đầu tư nhưng chưa đưa vào cân đối ngân sách địa phương và các khoản vốn vay khác của ngân sách địa phương để đầu </a:t>
            </a:r>
            <a:r>
              <a:rPr lang="en-US" sz="1900" b="1" kern="0" smtClean="0">
                <a:solidFill>
                  <a:srgbClr val="0000FF"/>
                </a:solidFill>
                <a:latin typeface="Arial" charset="0"/>
              </a:rPr>
              <a:t>tư</a:t>
            </a:r>
          </a:p>
          <a:p>
            <a:pPr indent="-457200" algn="just" eaLnBrk="1" hangingPunct="1">
              <a:lnSpc>
                <a:spcPct val="105000"/>
              </a:lnSpc>
              <a:spcBef>
                <a:spcPts val="600"/>
              </a:spcBef>
              <a:spcAft>
                <a:spcPts val="0"/>
              </a:spcAft>
              <a:buClr>
                <a:srgbClr val="FF0000"/>
              </a:buClr>
              <a:buFont typeface="Wingdings" panose="05000000000000000000" pitchFamily="2" charset="2"/>
              <a:buChar char="Ø"/>
              <a:defRPr/>
            </a:pPr>
            <a:r>
              <a:rPr lang="en-US" sz="1900" b="1" kern="0" smtClean="0">
                <a:solidFill>
                  <a:srgbClr val="008000"/>
                </a:solidFill>
                <a:latin typeface="Arial" charset="0"/>
              </a:rPr>
              <a:t>Điều </a:t>
            </a:r>
            <a:r>
              <a:rPr lang="en-US" sz="1900" b="1" kern="0">
                <a:solidFill>
                  <a:srgbClr val="008000"/>
                </a:solidFill>
                <a:latin typeface="Arial" charset="0"/>
              </a:rPr>
              <a:t>36. </a:t>
            </a:r>
            <a:r>
              <a:rPr lang="en-US" sz="1900" b="1" kern="0">
                <a:solidFill>
                  <a:srgbClr val="0000FF"/>
                </a:solidFill>
                <a:latin typeface="Arial" charset="0"/>
              </a:rPr>
              <a:t>Nội dung Báo cáo đề xuất chủ trương đầu tư dự án nhóm B, nhóm </a:t>
            </a:r>
            <a:r>
              <a:rPr lang="en-US" sz="1900" b="1" kern="0" smtClean="0">
                <a:solidFill>
                  <a:srgbClr val="0000FF"/>
                </a:solidFill>
                <a:latin typeface="Arial" charset="0"/>
              </a:rPr>
              <a:t>C</a:t>
            </a:r>
          </a:p>
          <a:p>
            <a:pPr indent="-457200" algn="just" eaLnBrk="1" hangingPunct="1">
              <a:lnSpc>
                <a:spcPct val="105000"/>
              </a:lnSpc>
              <a:spcBef>
                <a:spcPts val="600"/>
              </a:spcBef>
              <a:spcAft>
                <a:spcPts val="0"/>
              </a:spcAft>
              <a:buClr>
                <a:srgbClr val="FF0000"/>
              </a:buClr>
              <a:buFont typeface="Wingdings" panose="05000000000000000000" pitchFamily="2" charset="2"/>
              <a:buChar char="v"/>
              <a:defRPr/>
            </a:pPr>
            <a:r>
              <a:rPr lang="en-US" sz="1900" b="1" kern="0" smtClean="0">
                <a:solidFill>
                  <a:srgbClr val="FF0066"/>
                </a:solidFill>
                <a:latin typeface="Arial" charset="0"/>
              </a:rPr>
              <a:t>MỤC </a:t>
            </a:r>
            <a:r>
              <a:rPr lang="en-US" sz="1900" b="1" kern="0">
                <a:solidFill>
                  <a:srgbClr val="FF0066"/>
                </a:solidFill>
                <a:latin typeface="Arial" charset="0"/>
              </a:rPr>
              <a:t>2. LẬP, THẨM ĐỊNH, </a:t>
            </a:r>
            <a:r>
              <a:rPr lang="en-US" sz="1900" b="1" u="sng" kern="0">
                <a:solidFill>
                  <a:srgbClr val="FF0066"/>
                </a:solidFill>
                <a:latin typeface="Arial" charset="0"/>
              </a:rPr>
              <a:t>QUYẾT ĐỊNH ĐẦU TƯ</a:t>
            </a:r>
            <a:r>
              <a:rPr lang="en-US" sz="1900" b="1" kern="0">
                <a:solidFill>
                  <a:srgbClr val="FF0066"/>
                </a:solidFill>
                <a:latin typeface="Arial" charset="0"/>
              </a:rPr>
              <a:t> CHƯƠNG TRÌNH, DỰ ÁN ĐẦU TƯ </a:t>
            </a:r>
            <a:r>
              <a:rPr lang="en-US" sz="1900" b="1" kern="0" smtClean="0">
                <a:solidFill>
                  <a:srgbClr val="FF0066"/>
                </a:solidFill>
                <a:latin typeface="Arial" charset="0"/>
              </a:rPr>
              <a:t>CÔNG</a:t>
            </a:r>
          </a:p>
          <a:p>
            <a:pPr indent="-457200" algn="just" eaLnBrk="1" hangingPunct="1">
              <a:lnSpc>
                <a:spcPct val="105000"/>
              </a:lnSpc>
              <a:spcBef>
                <a:spcPts val="600"/>
              </a:spcBef>
              <a:spcAft>
                <a:spcPts val="0"/>
              </a:spcAft>
              <a:buClr>
                <a:srgbClr val="FF0000"/>
              </a:buClr>
              <a:buFont typeface="Wingdings" panose="05000000000000000000" pitchFamily="2" charset="2"/>
              <a:buChar char="Ø"/>
              <a:defRPr/>
            </a:pPr>
            <a:r>
              <a:rPr lang="en-US" sz="1900" b="1" kern="0" smtClean="0">
                <a:solidFill>
                  <a:srgbClr val="008000"/>
                </a:solidFill>
                <a:latin typeface="Arial" charset="0"/>
              </a:rPr>
              <a:t>Điều </a:t>
            </a:r>
            <a:r>
              <a:rPr lang="en-US" sz="1900" b="1" kern="0">
                <a:solidFill>
                  <a:srgbClr val="008000"/>
                </a:solidFill>
                <a:latin typeface="Arial" charset="0"/>
              </a:rPr>
              <a:t>47. </a:t>
            </a:r>
            <a:r>
              <a:rPr lang="en-US" sz="1900" b="1" kern="0">
                <a:solidFill>
                  <a:srgbClr val="0000FF"/>
                </a:solidFill>
                <a:latin typeface="Arial" charset="0"/>
              </a:rPr>
              <a:t>Nội dung Báo cáo nghiên cứu khả thi chương trình, dự </a:t>
            </a:r>
            <a:r>
              <a:rPr lang="en-US" sz="1900" b="1" kern="0" smtClean="0">
                <a:solidFill>
                  <a:srgbClr val="0000FF"/>
                </a:solidFill>
                <a:latin typeface="Arial" charset="0"/>
              </a:rPr>
              <a:t>án</a:t>
            </a:r>
          </a:p>
          <a:p>
            <a:pPr indent="-457200" algn="just" eaLnBrk="1" hangingPunct="1">
              <a:lnSpc>
                <a:spcPct val="105000"/>
              </a:lnSpc>
              <a:spcBef>
                <a:spcPts val="600"/>
              </a:spcBef>
              <a:spcAft>
                <a:spcPts val="0"/>
              </a:spcAft>
              <a:buClr>
                <a:srgbClr val="FF0000"/>
              </a:buClr>
              <a:buFont typeface="Wingdings" panose="05000000000000000000" pitchFamily="2" charset="2"/>
              <a:buChar char="Ø"/>
              <a:defRPr/>
            </a:pPr>
            <a:r>
              <a:rPr lang="en-US" sz="1900" b="1" kern="0" smtClean="0">
                <a:solidFill>
                  <a:srgbClr val="008000"/>
                </a:solidFill>
                <a:latin typeface="Arial" charset="0"/>
              </a:rPr>
              <a:t>Điều </a:t>
            </a:r>
            <a:r>
              <a:rPr lang="en-US" sz="1900" b="1" kern="0">
                <a:solidFill>
                  <a:srgbClr val="008000"/>
                </a:solidFill>
                <a:latin typeface="Arial" charset="0"/>
              </a:rPr>
              <a:t>48.</a:t>
            </a:r>
            <a:r>
              <a:rPr lang="en-US" sz="1900" b="1" kern="0">
                <a:solidFill>
                  <a:srgbClr val="0000FF"/>
                </a:solidFill>
                <a:latin typeface="Arial" charset="0"/>
              </a:rPr>
              <a:t> Hồ sơ, nội dung, thời gian thẩm định chương trình, dự án</a:t>
            </a:r>
          </a:p>
        </p:txBody>
      </p:sp>
    </p:spTree>
    <p:extLst>
      <p:ext uri="{BB962C8B-B14F-4D97-AF65-F5344CB8AC3E}">
        <p14:creationId xmlns:p14="http://schemas.microsoft.com/office/powerpoint/2010/main" val="29699150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en-US" sz="2400" b="1" smtClean="0">
                <a:solidFill>
                  <a:srgbClr val="FF0066"/>
                </a:solidFill>
                <a:latin typeface="Arial" charset="0"/>
              </a:rPr>
              <a:t>Điều </a:t>
            </a:r>
            <a:r>
              <a:rPr lang="en-US" sz="2400" b="1">
                <a:solidFill>
                  <a:srgbClr val="FF0066"/>
                </a:solidFill>
                <a:latin typeface="Arial" charset="0"/>
              </a:rPr>
              <a:t>17. Thẩm quyền quyết định chủ trương đầu tư chương trình, dự </a:t>
            </a:r>
            <a:r>
              <a:rPr lang="en-US" sz="2400" b="1" smtClean="0">
                <a:solidFill>
                  <a:srgbClr val="FF0066"/>
                </a:solidFill>
                <a:latin typeface="Arial" charset="0"/>
              </a:rPr>
              <a:t>án</a:t>
            </a:r>
            <a:endParaRPr lang="en-US" sz="2400" b="1">
              <a:solidFill>
                <a:srgbClr val="FF0066"/>
              </a:solidFill>
              <a:latin typeface="Arial"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Quốc </a:t>
            </a:r>
            <a:r>
              <a:rPr lang="en-US" sz="2200" b="1" kern="0">
                <a:solidFill>
                  <a:srgbClr val="0000FF"/>
                </a:solidFill>
                <a:latin typeface="Arial" charset="0"/>
              </a:rPr>
              <a:t>hội quyết định chủ trương đầu tư chương trình, dự án sau đây</a:t>
            </a:r>
            <a:r>
              <a:rPr lang="en-US" sz="2200" b="1" kern="0" smtClean="0">
                <a:solidFill>
                  <a:srgbClr val="0000FF"/>
                </a:solidFill>
                <a:latin typeface="Arial" charset="0"/>
              </a:rPr>
              <a:t>: Chương </a:t>
            </a:r>
            <a:r>
              <a:rPr lang="en-US" sz="2200" b="1" kern="0">
                <a:solidFill>
                  <a:srgbClr val="0000FF"/>
                </a:solidFill>
                <a:latin typeface="Arial" charset="0"/>
              </a:rPr>
              <a:t>trình mục tiêu quốc gia</a:t>
            </a:r>
            <a:r>
              <a:rPr lang="en-US" sz="2200" b="1" kern="0" smtClean="0">
                <a:solidFill>
                  <a:srgbClr val="0000FF"/>
                </a:solidFill>
                <a:latin typeface="Arial" charset="0"/>
              </a:rPr>
              <a:t>; Dự </a:t>
            </a:r>
            <a:r>
              <a:rPr lang="en-US" sz="2200" b="1" kern="0">
                <a:solidFill>
                  <a:srgbClr val="0000FF"/>
                </a:solidFill>
                <a:latin typeface="Arial" charset="0"/>
              </a:rPr>
              <a:t>án quan trọng quốc </a:t>
            </a:r>
            <a:r>
              <a:rPr lang="en-US" sz="2200" b="1" kern="0" smtClean="0">
                <a:solidFill>
                  <a:srgbClr val="0000FF"/>
                </a:solidFill>
                <a:latin typeface="Arial" charset="0"/>
              </a:rPr>
              <a:t>gia.</a:t>
            </a:r>
          </a:p>
          <a:p>
            <a:pPr indent="-457200" algn="just" eaLnBrk="1" hangingPunct="1">
              <a:lnSpc>
                <a:spcPct val="110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Chính </a:t>
            </a:r>
            <a:r>
              <a:rPr lang="en-US" sz="2200" b="1" kern="0">
                <a:solidFill>
                  <a:srgbClr val="0000FF"/>
                </a:solidFill>
                <a:latin typeface="Arial" charset="0"/>
              </a:rPr>
              <a:t>phủ quyết định chủ trương đầu tư chương trình mục tiêu sử dụng vốn ngân sách trung ương, vốn công trái quốc gia, vốn trái phiếu Chính phủ, vốn ODA và vốn vay ưu đãi của các nhà tài trợ nước ngoài, vốn tín dụng đầu tư phát triển của Nhà nước, vốn từ nguồn thu để lại cho đầu tư nhưng chưa đưa vào cân đối ngân sách nhà </a:t>
            </a:r>
            <a:r>
              <a:rPr lang="en-US" sz="2200" b="1" kern="0" smtClean="0">
                <a:solidFill>
                  <a:srgbClr val="0000FF"/>
                </a:solidFill>
                <a:latin typeface="Arial" charset="0"/>
              </a:rPr>
              <a:t>nước.</a:t>
            </a:r>
          </a:p>
          <a:p>
            <a:pPr indent="-457200" algn="just" eaLnBrk="1" hangingPunct="1">
              <a:lnSpc>
                <a:spcPct val="110000"/>
              </a:lnSpc>
              <a:spcBef>
                <a:spcPts val="1000"/>
              </a:spcBef>
              <a:spcAft>
                <a:spcPts val="0"/>
              </a:spcAft>
              <a:buClr>
                <a:srgbClr val="FF0000"/>
              </a:buClr>
              <a:buFont typeface="+mj-lt"/>
              <a:buAutoNum type="arabicPeriod"/>
              <a:defRPr/>
            </a:pPr>
            <a:r>
              <a:rPr lang="en-US" sz="2200" b="1" kern="0" smtClean="0">
                <a:solidFill>
                  <a:srgbClr val="0000FF"/>
                </a:solidFill>
                <a:latin typeface="Arial" charset="0"/>
              </a:rPr>
              <a:t>Thủ </a:t>
            </a:r>
            <a:r>
              <a:rPr lang="en-US" sz="2200" b="1" kern="0">
                <a:solidFill>
                  <a:srgbClr val="0000FF"/>
                </a:solidFill>
                <a:latin typeface="Arial" charset="0"/>
              </a:rPr>
              <a:t>tướng Chính phủ quyết định chủ trương đầu tư chương trình, dự án sau đây</a:t>
            </a:r>
            <a:r>
              <a:rPr lang="en-US" sz="2200" b="1" kern="0" smtClean="0">
                <a:solidFill>
                  <a:srgbClr val="0000FF"/>
                </a:solidFill>
                <a:latin typeface="Arial" charset="0"/>
              </a:rPr>
              <a:t>: Dự </a:t>
            </a:r>
            <a:r>
              <a:rPr lang="en-US" sz="2200" b="1" kern="0">
                <a:solidFill>
                  <a:srgbClr val="0000FF"/>
                </a:solidFill>
                <a:latin typeface="Arial" charset="0"/>
              </a:rPr>
              <a:t>án nhóm A</a:t>
            </a:r>
            <a:r>
              <a:rPr lang="en-US" sz="2200" b="1" kern="0" smtClean="0">
                <a:solidFill>
                  <a:srgbClr val="0000FF"/>
                </a:solidFill>
                <a:latin typeface="Arial" charset="0"/>
              </a:rPr>
              <a:t>;…; Dự </a:t>
            </a:r>
            <a:r>
              <a:rPr lang="en-US" sz="2200" b="1" kern="0">
                <a:solidFill>
                  <a:srgbClr val="0000FF"/>
                </a:solidFill>
                <a:latin typeface="Arial" charset="0"/>
              </a:rPr>
              <a:t>án khẩn cấp sử dụng vốn ngân sách trung ương</a:t>
            </a:r>
            <a:r>
              <a:rPr lang="en-US" sz="2200" b="1" kern="0" smtClean="0">
                <a:solidFill>
                  <a:srgbClr val="0000FF"/>
                </a:solidFill>
                <a:latin typeface="Arial" charset="0"/>
              </a:rPr>
              <a:t>; Chương </a:t>
            </a:r>
            <a:r>
              <a:rPr lang="en-US" sz="2200" b="1" kern="0">
                <a:solidFill>
                  <a:srgbClr val="0000FF"/>
                </a:solidFill>
                <a:latin typeface="Arial" charset="0"/>
              </a:rPr>
              <a:t>trình đầu tư sử dụng vốn </a:t>
            </a:r>
            <a:r>
              <a:rPr lang="en-US" sz="2200" b="1" kern="0" smtClean="0">
                <a:solidFill>
                  <a:srgbClr val="0000FF"/>
                </a:solidFill>
                <a:latin typeface="Arial" charset="0"/>
              </a:rPr>
              <a:t>ODA…; Dự </a:t>
            </a:r>
            <a:r>
              <a:rPr lang="en-US" sz="2200" b="1" kern="0">
                <a:solidFill>
                  <a:srgbClr val="0000FF"/>
                </a:solidFill>
                <a:latin typeface="Arial" charset="0"/>
              </a:rPr>
              <a:t>án sử dụng vốn </a:t>
            </a:r>
            <a:r>
              <a:rPr lang="en-US" sz="2200" b="1" kern="0" smtClean="0">
                <a:solidFill>
                  <a:srgbClr val="0000FF"/>
                </a:solidFill>
                <a:latin typeface="Arial" charset="0"/>
              </a:rPr>
              <a:t>ODA…</a:t>
            </a:r>
            <a:endParaRPr lang="en-US" sz="2200" b="1" kern="0">
              <a:solidFill>
                <a:srgbClr val="0000FF"/>
              </a:solidFill>
              <a:latin typeface="Arial" charset="0"/>
            </a:endParaRPr>
          </a:p>
        </p:txBody>
      </p:sp>
    </p:spTree>
    <p:extLst>
      <p:ext uri="{BB962C8B-B14F-4D97-AF65-F5344CB8AC3E}">
        <p14:creationId xmlns:p14="http://schemas.microsoft.com/office/powerpoint/2010/main" val="40949982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en-US" sz="2400" b="1" smtClean="0">
                <a:solidFill>
                  <a:srgbClr val="FF0066"/>
                </a:solidFill>
                <a:latin typeface="Arial" charset="0"/>
              </a:rPr>
              <a:t>Điều </a:t>
            </a:r>
            <a:r>
              <a:rPr lang="en-US" sz="2400" b="1">
                <a:solidFill>
                  <a:srgbClr val="FF0066"/>
                </a:solidFill>
                <a:latin typeface="Arial" charset="0"/>
              </a:rPr>
              <a:t>17. Thẩm quyền quyết định chủ trương đầu tư chương trình, dự </a:t>
            </a:r>
            <a:r>
              <a:rPr lang="en-US" sz="2400" b="1" smtClean="0">
                <a:solidFill>
                  <a:srgbClr val="FF0066"/>
                </a:solidFill>
                <a:latin typeface="Arial" charset="0"/>
              </a:rPr>
              <a:t>án</a:t>
            </a:r>
            <a:endParaRPr lang="en-US" sz="2400" b="1">
              <a:solidFill>
                <a:srgbClr val="FF0066"/>
              </a:solidFill>
              <a:latin typeface="Arial"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mj-lt"/>
              <a:buAutoNum type="arabicPeriod" startAt="4"/>
              <a:defRPr/>
            </a:pPr>
            <a:r>
              <a:rPr lang="en-US" sz="1900" b="1" kern="0" smtClean="0">
                <a:solidFill>
                  <a:srgbClr val="0000FF"/>
                </a:solidFill>
                <a:latin typeface="Arial" charset="0"/>
              </a:rPr>
              <a:t>Người </a:t>
            </a:r>
            <a:r>
              <a:rPr lang="en-US" sz="1900" b="1" kern="0">
                <a:solidFill>
                  <a:srgbClr val="0000FF"/>
                </a:solidFill>
                <a:latin typeface="Arial" charset="0"/>
              </a:rPr>
              <a:t>đứng đầu các bộ, cơ quan </a:t>
            </a:r>
            <a:r>
              <a:rPr lang="en-US" sz="1900" b="1" kern="0" smtClean="0">
                <a:solidFill>
                  <a:srgbClr val="0000FF"/>
                </a:solidFill>
                <a:latin typeface="Arial" charset="0"/>
              </a:rPr>
              <a:t>TƯ </a:t>
            </a:r>
            <a:r>
              <a:rPr lang="en-US" sz="1900" b="1" kern="0">
                <a:solidFill>
                  <a:srgbClr val="0000FF"/>
                </a:solidFill>
                <a:latin typeface="Arial" charset="0"/>
              </a:rPr>
              <a:t>quyết định chủ trương đầu tư dự án sau </a:t>
            </a:r>
            <a:r>
              <a:rPr lang="en-US" sz="1900" b="1" kern="0" smtClean="0">
                <a:solidFill>
                  <a:srgbClr val="0000FF"/>
                </a:solidFill>
                <a:latin typeface="Arial" charset="0"/>
              </a:rPr>
              <a:t>đây: Dự </a:t>
            </a:r>
            <a:r>
              <a:rPr lang="en-US" sz="1900" b="1" kern="0">
                <a:solidFill>
                  <a:srgbClr val="0000FF"/>
                </a:solidFill>
                <a:latin typeface="Arial" charset="0"/>
              </a:rPr>
              <a:t>án nhóm B và nhóm </a:t>
            </a:r>
            <a:r>
              <a:rPr lang="en-US" sz="1900" b="1" kern="0" smtClean="0">
                <a:solidFill>
                  <a:srgbClr val="0000FF"/>
                </a:solidFill>
                <a:latin typeface="Arial" charset="0"/>
              </a:rPr>
              <a:t>C…; Dự </a:t>
            </a:r>
            <a:r>
              <a:rPr lang="en-US" sz="1900" b="1" kern="0">
                <a:solidFill>
                  <a:srgbClr val="0000FF"/>
                </a:solidFill>
                <a:latin typeface="Arial" charset="0"/>
              </a:rPr>
              <a:t>án sử dụng vốn ODA và vốn vay ưu </a:t>
            </a:r>
            <a:r>
              <a:rPr lang="en-US" sz="1900" b="1" kern="0" smtClean="0">
                <a:solidFill>
                  <a:srgbClr val="0000FF"/>
                </a:solidFill>
                <a:latin typeface="Arial" charset="0"/>
              </a:rPr>
              <a:t>đãi… do </a:t>
            </a:r>
            <a:r>
              <a:rPr lang="en-US" sz="1900" b="1" kern="0">
                <a:solidFill>
                  <a:srgbClr val="0000FF"/>
                </a:solidFill>
                <a:latin typeface="Arial" charset="0"/>
              </a:rPr>
              <a:t>cơ quan mình quản </a:t>
            </a:r>
            <a:r>
              <a:rPr lang="en-US" sz="1900" b="1" kern="0" smtClean="0">
                <a:solidFill>
                  <a:srgbClr val="0000FF"/>
                </a:solidFill>
                <a:latin typeface="Arial" charset="0"/>
              </a:rPr>
              <a:t>lý...</a:t>
            </a:r>
          </a:p>
          <a:p>
            <a:pPr indent="-457200" algn="just" eaLnBrk="1" hangingPunct="1">
              <a:lnSpc>
                <a:spcPct val="105000"/>
              </a:lnSpc>
              <a:spcBef>
                <a:spcPts val="800"/>
              </a:spcBef>
              <a:spcAft>
                <a:spcPts val="0"/>
              </a:spcAft>
              <a:buClr>
                <a:srgbClr val="FF0000"/>
              </a:buClr>
              <a:buFont typeface="+mj-lt"/>
              <a:buAutoNum type="arabicPeriod" startAt="4"/>
              <a:defRPr/>
            </a:pPr>
            <a:r>
              <a:rPr lang="en-US" sz="1900" b="1" kern="0" smtClean="0">
                <a:solidFill>
                  <a:srgbClr val="0000FF"/>
                </a:solidFill>
                <a:latin typeface="Arial" charset="0"/>
              </a:rPr>
              <a:t>HĐND các cấp </a:t>
            </a:r>
            <a:r>
              <a:rPr lang="en-US" sz="1900" b="1" kern="0">
                <a:solidFill>
                  <a:srgbClr val="0000FF"/>
                </a:solidFill>
                <a:latin typeface="Arial" charset="0"/>
              </a:rPr>
              <a:t>quyết định chủ trương đầu tư chương trình, dự </a:t>
            </a:r>
            <a:r>
              <a:rPr lang="en-US" sz="1900" b="1" kern="0" smtClean="0">
                <a:solidFill>
                  <a:srgbClr val="0000FF"/>
                </a:solidFill>
                <a:latin typeface="Arial" charset="0"/>
              </a:rPr>
              <a:t>án:</a:t>
            </a:r>
          </a:p>
          <a:p>
            <a:pPr indent="-457200" algn="just" eaLnBrk="1" hangingPunct="1">
              <a:lnSpc>
                <a:spcPct val="105000"/>
              </a:lnSpc>
              <a:spcBef>
                <a:spcPts val="800"/>
              </a:spcBef>
              <a:spcAft>
                <a:spcPts val="0"/>
              </a:spcAft>
              <a:buClr>
                <a:srgbClr val="FF0000"/>
              </a:buClr>
              <a:buFont typeface="+mj-lt"/>
              <a:buAutoNum type="alphaLcParenR"/>
              <a:defRPr/>
            </a:pPr>
            <a:r>
              <a:rPr lang="en-US" sz="1900" b="1" kern="0" smtClean="0">
                <a:solidFill>
                  <a:srgbClr val="0000FF"/>
                </a:solidFill>
                <a:latin typeface="Arial" charset="0"/>
              </a:rPr>
              <a:t>Chương </a:t>
            </a:r>
            <a:r>
              <a:rPr lang="en-US" sz="1900" b="1" kern="0">
                <a:solidFill>
                  <a:srgbClr val="0000FF"/>
                </a:solidFill>
                <a:latin typeface="Arial" charset="0"/>
              </a:rPr>
              <a:t>trình đầu tư bằng toàn bộ vốn cân đối ngân sách địa phương, vốn trái phiếu chính quyền địa phương, vốn từ nguồn thu để lại cho đầu tư nhưng chưa đưa vào cân đối ngân sách địa phương thuộc thẩm quyền quyết định của </a:t>
            </a:r>
            <a:r>
              <a:rPr lang="en-US" sz="1900" b="1" kern="0" smtClean="0">
                <a:solidFill>
                  <a:srgbClr val="0000FF"/>
                </a:solidFill>
                <a:latin typeface="Arial" charset="0"/>
              </a:rPr>
              <a:t>HĐND các </a:t>
            </a:r>
            <a:r>
              <a:rPr lang="en-US" sz="1900" b="1" kern="0">
                <a:solidFill>
                  <a:srgbClr val="0000FF"/>
                </a:solidFill>
                <a:latin typeface="Arial" charset="0"/>
              </a:rPr>
              <a:t>cấp và các khoản vốn vay khác của ngân sách địa phương để đầu </a:t>
            </a:r>
            <a:r>
              <a:rPr lang="en-US" sz="1900" b="1" kern="0" smtClean="0">
                <a:solidFill>
                  <a:srgbClr val="0000FF"/>
                </a:solidFill>
                <a:latin typeface="Arial" charset="0"/>
              </a:rPr>
              <a:t>tư;</a:t>
            </a:r>
          </a:p>
          <a:p>
            <a:pPr indent="-457200" algn="just" eaLnBrk="1" hangingPunct="1">
              <a:lnSpc>
                <a:spcPct val="105000"/>
              </a:lnSpc>
              <a:spcBef>
                <a:spcPts val="800"/>
              </a:spcBef>
              <a:spcAft>
                <a:spcPts val="0"/>
              </a:spcAft>
              <a:buClr>
                <a:srgbClr val="FF0000"/>
              </a:buClr>
              <a:buFont typeface="+mj-lt"/>
              <a:buAutoNum type="alphaLcParenR"/>
              <a:defRPr/>
            </a:pPr>
            <a:r>
              <a:rPr lang="en-US" sz="1900" b="1" kern="0" smtClean="0">
                <a:solidFill>
                  <a:srgbClr val="0000FF"/>
                </a:solidFill>
                <a:latin typeface="Arial" charset="0"/>
              </a:rPr>
              <a:t>Dự </a:t>
            </a:r>
            <a:r>
              <a:rPr lang="en-US" sz="1900" b="1" kern="0">
                <a:solidFill>
                  <a:srgbClr val="0000FF"/>
                </a:solidFill>
                <a:latin typeface="Arial" charset="0"/>
              </a:rPr>
              <a:t>án nhóm B và dự án trọng điểm nhóm C thuộc cấp mình quản lý, trừ các dự án quy định tại điểm đ khoản 3 Điều này. Tiêu chí dự án trọng điểm nhóm C của địa phương do </a:t>
            </a:r>
            <a:r>
              <a:rPr lang="en-US" sz="1900" b="1" kern="0" smtClean="0">
                <a:solidFill>
                  <a:srgbClr val="0000FF"/>
                </a:solidFill>
                <a:latin typeface="Arial" charset="0"/>
              </a:rPr>
              <a:t>HĐND cấp </a:t>
            </a:r>
            <a:r>
              <a:rPr lang="en-US" sz="1900" b="1" kern="0">
                <a:solidFill>
                  <a:srgbClr val="0000FF"/>
                </a:solidFill>
                <a:latin typeface="Arial" charset="0"/>
              </a:rPr>
              <a:t>tỉnh quyết định phù hợp với mục tiêu, định hướng phát triển, khả năng tài chính và đặc điểm cụ thể của địa </a:t>
            </a:r>
            <a:r>
              <a:rPr lang="en-US" sz="1900" b="1" kern="0" smtClean="0">
                <a:solidFill>
                  <a:srgbClr val="0000FF"/>
                </a:solidFill>
                <a:latin typeface="Arial" charset="0"/>
              </a:rPr>
              <a:t>phương.</a:t>
            </a:r>
          </a:p>
          <a:p>
            <a:pPr indent="-457200" algn="just" eaLnBrk="1" hangingPunct="1">
              <a:lnSpc>
                <a:spcPct val="105000"/>
              </a:lnSpc>
              <a:spcBef>
                <a:spcPts val="800"/>
              </a:spcBef>
              <a:spcAft>
                <a:spcPts val="0"/>
              </a:spcAft>
              <a:buClr>
                <a:srgbClr val="FF0000"/>
              </a:buClr>
              <a:buFont typeface="+mj-lt"/>
              <a:buAutoNum type="arabicPeriod" startAt="6"/>
              <a:defRPr/>
            </a:pPr>
            <a:r>
              <a:rPr lang="en-US" sz="1900" b="1" kern="0" smtClean="0">
                <a:solidFill>
                  <a:srgbClr val="0000FF"/>
                </a:solidFill>
                <a:latin typeface="Arial" charset="0"/>
              </a:rPr>
              <a:t>UBND các </a:t>
            </a:r>
            <a:r>
              <a:rPr lang="en-US" sz="1900" b="1" kern="0">
                <a:solidFill>
                  <a:srgbClr val="0000FF"/>
                </a:solidFill>
                <a:latin typeface="Arial" charset="0"/>
              </a:rPr>
              <a:t>cấp quyết định chủ trương đầu tư dự án thuộc cấp mình quản lý, trừ các dự án quy định tại các khoản 1, 2, 3, 4 và 5 Điều này</a:t>
            </a:r>
            <a:r>
              <a:rPr lang="en-US" sz="1900" b="1" kern="0" smtClean="0">
                <a:solidFill>
                  <a:srgbClr val="0000FF"/>
                </a:solidFill>
                <a:latin typeface="Arial" charset="0"/>
              </a:rPr>
              <a:t>.</a:t>
            </a:r>
            <a:endParaRPr lang="en-US" sz="1900" b="1" kern="0">
              <a:solidFill>
                <a:srgbClr val="0000FF"/>
              </a:solidFill>
              <a:latin typeface="Arial" charset="0"/>
            </a:endParaRPr>
          </a:p>
        </p:txBody>
      </p:sp>
    </p:spTree>
    <p:extLst>
      <p:ext uri="{BB962C8B-B14F-4D97-AF65-F5344CB8AC3E}">
        <p14:creationId xmlns:p14="http://schemas.microsoft.com/office/powerpoint/2010/main" val="9233324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76200"/>
            <a:ext cx="8680450" cy="990600"/>
          </a:xfrm>
        </p:spPr>
        <p:txBody>
          <a:bodyPr anchor="ctr"/>
          <a:lstStyle/>
          <a:p>
            <a:pPr indent="-457200" algn="ctr" eaLnBrk="1" hangingPunct="1">
              <a:lnSpc>
                <a:spcPct val="110000"/>
              </a:lnSpc>
              <a:spcBef>
                <a:spcPts val="1000"/>
              </a:spcBef>
              <a:spcAft>
                <a:spcPts val="0"/>
              </a:spcAft>
              <a:defRPr/>
            </a:pPr>
            <a:r>
              <a:rPr lang="en-US" sz="1900" b="1" smtClean="0">
                <a:solidFill>
                  <a:srgbClr val="FF0066"/>
                </a:solidFill>
                <a:latin typeface="Arial" charset="0"/>
              </a:rPr>
              <a:t>Điều </a:t>
            </a:r>
            <a:r>
              <a:rPr lang="en-US" sz="1900" b="1">
                <a:solidFill>
                  <a:srgbClr val="FF0066"/>
                </a:solidFill>
                <a:latin typeface="Arial" charset="0"/>
              </a:rPr>
              <a:t>27. Trình tự, thủ tục quyết định chủ trương đầu tư dự án nhóm B, nhóm C sử dụng vốn ngân sách trung ương, vốn công trái quốc gia, </a:t>
            </a:r>
            <a:r>
              <a:rPr lang="en-US" sz="1900" b="1" smtClean="0">
                <a:solidFill>
                  <a:srgbClr val="FF0066"/>
                </a:solidFill>
                <a:latin typeface="Arial" charset="0"/>
              </a:rPr>
              <a:t/>
            </a:r>
            <a:br>
              <a:rPr lang="en-US" sz="1900" b="1" smtClean="0">
                <a:solidFill>
                  <a:srgbClr val="FF0066"/>
                </a:solidFill>
                <a:latin typeface="Arial" charset="0"/>
              </a:rPr>
            </a:br>
            <a:r>
              <a:rPr lang="en-US" sz="1900" b="1" smtClean="0">
                <a:solidFill>
                  <a:srgbClr val="FF0066"/>
                </a:solidFill>
                <a:latin typeface="Arial" charset="0"/>
              </a:rPr>
              <a:t>vốn </a:t>
            </a:r>
            <a:r>
              <a:rPr lang="en-US" sz="1900" b="1">
                <a:solidFill>
                  <a:srgbClr val="FF0066"/>
                </a:solidFill>
                <a:latin typeface="Arial" charset="0"/>
              </a:rPr>
              <a:t>trái phiếu Chính phủ do địa phương quản lý</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startAt="2"/>
              <a:defRPr/>
            </a:pPr>
            <a:r>
              <a:rPr lang="en-US" sz="2200" b="1" kern="0" smtClean="0">
                <a:solidFill>
                  <a:srgbClr val="FF0066"/>
                </a:solidFill>
                <a:latin typeface="Arial" charset="0"/>
              </a:rPr>
              <a:t>Đối </a:t>
            </a:r>
            <a:r>
              <a:rPr lang="en-US" sz="2200" b="1" kern="0">
                <a:solidFill>
                  <a:srgbClr val="FF0066"/>
                </a:solidFill>
                <a:latin typeface="Arial" charset="0"/>
              </a:rPr>
              <a:t>với dự án nhóm B và dự án trọng điểm nhóm </a:t>
            </a:r>
            <a:r>
              <a:rPr lang="en-US" sz="2200" b="1" kern="0" smtClean="0">
                <a:solidFill>
                  <a:srgbClr val="FF0066"/>
                </a:solidFill>
                <a:latin typeface="Arial" charset="0"/>
              </a:rPr>
              <a:t>C:</a:t>
            </a:r>
          </a:p>
          <a:p>
            <a:pPr indent="-457200" algn="just" eaLnBrk="1" hangingPunct="1">
              <a:lnSpc>
                <a:spcPct val="114000"/>
              </a:lnSpc>
              <a:spcBef>
                <a:spcPts val="1200"/>
              </a:spcBef>
              <a:spcAft>
                <a:spcPts val="0"/>
              </a:spcAft>
              <a:buClr>
                <a:srgbClr val="FF0000"/>
              </a:buClr>
              <a:buFont typeface="+mj-lt"/>
              <a:buAutoNum type="alphaLcParenR"/>
              <a:defRPr/>
            </a:pPr>
            <a:r>
              <a:rPr lang="en-US" sz="2200" b="1" kern="0" smtClean="0">
                <a:solidFill>
                  <a:srgbClr val="0000FF"/>
                </a:solidFill>
                <a:latin typeface="Arial" charset="0"/>
              </a:rPr>
              <a:t>Đối </a:t>
            </a:r>
            <a:r>
              <a:rPr lang="en-US" sz="2200" b="1" kern="0">
                <a:solidFill>
                  <a:srgbClr val="0000FF"/>
                </a:solidFill>
                <a:latin typeface="Arial" charset="0"/>
              </a:rPr>
              <a:t>với dự án nhóm B và dự án trọng điểm nhóm C do </a:t>
            </a:r>
            <a:r>
              <a:rPr lang="en-US" sz="2200" b="1" kern="0" smtClean="0">
                <a:solidFill>
                  <a:srgbClr val="0000FF"/>
                </a:solidFill>
                <a:latin typeface="Arial" charset="0"/>
              </a:rPr>
              <a:t>UBND cấp </a:t>
            </a:r>
            <a:r>
              <a:rPr lang="en-US" sz="2200" b="1" kern="0">
                <a:solidFill>
                  <a:srgbClr val="0000FF"/>
                </a:solidFill>
                <a:latin typeface="Arial" charset="0"/>
              </a:rPr>
              <a:t>tỉnh quản lý, </a:t>
            </a:r>
            <a:r>
              <a:rPr lang="en-US" sz="2200" b="1" kern="0" smtClean="0">
                <a:solidFill>
                  <a:srgbClr val="0000FF"/>
                </a:solidFill>
                <a:latin typeface="Arial" charset="0"/>
              </a:rPr>
              <a:t>UBND cấp </a:t>
            </a:r>
            <a:r>
              <a:rPr lang="en-US" sz="2200" b="1" kern="0">
                <a:solidFill>
                  <a:srgbClr val="0000FF"/>
                </a:solidFill>
                <a:latin typeface="Arial" charset="0"/>
              </a:rPr>
              <a:t>tỉnh giao Sở </a:t>
            </a:r>
            <a:r>
              <a:rPr lang="en-US" sz="2200" b="1" kern="0" smtClean="0">
                <a:solidFill>
                  <a:srgbClr val="0000FF"/>
                </a:solidFill>
                <a:latin typeface="Arial" charset="0"/>
              </a:rPr>
              <a:t>KHĐT </a:t>
            </a:r>
            <a:r>
              <a:rPr lang="en-US" sz="2200" b="1" kern="0">
                <a:solidFill>
                  <a:srgbClr val="0000FF"/>
                </a:solidFill>
                <a:latin typeface="Arial" charset="0"/>
              </a:rPr>
              <a:t>thẩm định nguồn vốn và khả năng cân đối vốn trước khi trình </a:t>
            </a:r>
            <a:r>
              <a:rPr lang="en-US" sz="2200" b="1" kern="0" smtClean="0">
                <a:solidFill>
                  <a:srgbClr val="0000FF"/>
                </a:solidFill>
                <a:latin typeface="Arial" charset="0"/>
              </a:rPr>
              <a:t>HĐND cấp </a:t>
            </a:r>
            <a:r>
              <a:rPr lang="en-US" sz="2200" b="1" kern="0">
                <a:solidFill>
                  <a:srgbClr val="0000FF"/>
                </a:solidFill>
                <a:latin typeface="Arial" charset="0"/>
              </a:rPr>
              <a:t>tỉnh cho ý kiến về Báo cáo đề xuất chủ trương đầu </a:t>
            </a:r>
            <a:r>
              <a:rPr lang="en-US" sz="2200" b="1" kern="0" smtClean="0">
                <a:solidFill>
                  <a:srgbClr val="0000FF"/>
                </a:solidFill>
                <a:latin typeface="Arial" charset="0"/>
              </a:rPr>
              <a:t>tư. Sau </a:t>
            </a:r>
            <a:r>
              <a:rPr lang="en-US" sz="2200" b="1" kern="0">
                <a:solidFill>
                  <a:srgbClr val="0000FF"/>
                </a:solidFill>
                <a:latin typeface="Arial" charset="0"/>
              </a:rPr>
              <a:t>khi </a:t>
            </a:r>
            <a:r>
              <a:rPr lang="en-US" sz="2200" b="1" kern="0" smtClean="0">
                <a:solidFill>
                  <a:srgbClr val="0000FF"/>
                </a:solidFill>
                <a:latin typeface="Arial" charset="0"/>
              </a:rPr>
              <a:t>HĐND cấp </a:t>
            </a:r>
            <a:r>
              <a:rPr lang="en-US" sz="2200" b="1" kern="0">
                <a:solidFill>
                  <a:srgbClr val="0000FF"/>
                </a:solidFill>
                <a:latin typeface="Arial" charset="0"/>
              </a:rPr>
              <a:t>tỉnh chấp thuận, </a:t>
            </a:r>
            <a:r>
              <a:rPr lang="en-US" sz="2200" b="1" kern="0" smtClean="0">
                <a:solidFill>
                  <a:srgbClr val="0000FF"/>
                </a:solidFill>
                <a:latin typeface="Arial" charset="0"/>
              </a:rPr>
              <a:t>UBND cấp </a:t>
            </a:r>
            <a:r>
              <a:rPr lang="en-US" sz="2200" b="1" kern="0">
                <a:solidFill>
                  <a:srgbClr val="0000FF"/>
                </a:solidFill>
                <a:latin typeface="Arial" charset="0"/>
              </a:rPr>
              <a:t>tỉnh gửi </a:t>
            </a:r>
            <a:r>
              <a:rPr lang="en-US" sz="2200" b="1" kern="0" smtClean="0">
                <a:solidFill>
                  <a:srgbClr val="0000FF"/>
                </a:solidFill>
                <a:latin typeface="Arial" charset="0"/>
              </a:rPr>
              <a:t>Bộ KHĐT Báo </a:t>
            </a:r>
            <a:r>
              <a:rPr lang="en-US" sz="2200" b="1" kern="0">
                <a:solidFill>
                  <a:srgbClr val="0000FF"/>
                </a:solidFill>
                <a:latin typeface="Arial" charset="0"/>
              </a:rPr>
              <a:t>cáo đề xuất chủ trương đầu </a:t>
            </a:r>
            <a:r>
              <a:rPr lang="en-US" sz="2200" b="1" kern="0" smtClean="0">
                <a:solidFill>
                  <a:srgbClr val="0000FF"/>
                </a:solidFill>
                <a:latin typeface="Arial" charset="0"/>
              </a:rPr>
              <a:t>tư;</a:t>
            </a:r>
          </a:p>
          <a:p>
            <a:pPr indent="-457200" algn="just" eaLnBrk="1" hangingPunct="1">
              <a:lnSpc>
                <a:spcPct val="114000"/>
              </a:lnSpc>
              <a:spcBef>
                <a:spcPts val="1200"/>
              </a:spcBef>
              <a:spcAft>
                <a:spcPts val="0"/>
              </a:spcAft>
              <a:buClr>
                <a:srgbClr val="FF0000"/>
              </a:buClr>
              <a:buFont typeface="+mj-lt"/>
              <a:buAutoNum type="arabicPeriod" startAt="3"/>
              <a:defRPr/>
            </a:pPr>
            <a:r>
              <a:rPr lang="en-US" sz="2200" b="1" kern="0" smtClean="0">
                <a:solidFill>
                  <a:srgbClr val="FF0066"/>
                </a:solidFill>
                <a:latin typeface="Arial" charset="0"/>
              </a:rPr>
              <a:t>Đối </a:t>
            </a:r>
            <a:r>
              <a:rPr lang="en-US" sz="2200" b="1" kern="0">
                <a:solidFill>
                  <a:srgbClr val="FF0066"/>
                </a:solidFill>
                <a:latin typeface="Arial" charset="0"/>
              </a:rPr>
              <a:t>với dự án nhóm C không thuộc quy định tại khoản 2 Điều </a:t>
            </a:r>
            <a:r>
              <a:rPr lang="en-US" sz="2200" b="1" kern="0" smtClean="0">
                <a:solidFill>
                  <a:srgbClr val="FF0066"/>
                </a:solidFill>
                <a:latin typeface="Arial" charset="0"/>
              </a:rPr>
              <a:t>này:</a:t>
            </a:r>
          </a:p>
          <a:p>
            <a:pPr indent="-457200" algn="just" eaLnBrk="1" hangingPunct="1">
              <a:lnSpc>
                <a:spcPct val="114000"/>
              </a:lnSpc>
              <a:spcBef>
                <a:spcPts val="1200"/>
              </a:spcBef>
              <a:spcAft>
                <a:spcPts val="0"/>
              </a:spcAft>
              <a:buClr>
                <a:srgbClr val="FF0000"/>
              </a:buClr>
              <a:buFont typeface="+mj-lt"/>
              <a:buAutoNum type="alphaLcParenR"/>
              <a:defRPr/>
            </a:pPr>
            <a:r>
              <a:rPr lang="en-US" sz="2200" b="1" kern="0" smtClean="0">
                <a:solidFill>
                  <a:srgbClr val="0000FF"/>
                </a:solidFill>
                <a:latin typeface="Arial" charset="0"/>
              </a:rPr>
              <a:t>Đối </a:t>
            </a:r>
            <a:r>
              <a:rPr lang="en-US" sz="2200" b="1" kern="0">
                <a:solidFill>
                  <a:srgbClr val="0000FF"/>
                </a:solidFill>
                <a:latin typeface="Arial" charset="0"/>
              </a:rPr>
              <a:t>với dự án do </a:t>
            </a:r>
            <a:r>
              <a:rPr lang="en-US" sz="2200" b="1" kern="0" smtClean="0">
                <a:solidFill>
                  <a:srgbClr val="0000FF"/>
                </a:solidFill>
                <a:latin typeface="Arial" charset="0"/>
              </a:rPr>
              <a:t>UBND cấp </a:t>
            </a:r>
            <a:r>
              <a:rPr lang="en-US" sz="2200" b="1" kern="0">
                <a:solidFill>
                  <a:srgbClr val="0000FF"/>
                </a:solidFill>
                <a:latin typeface="Arial" charset="0"/>
              </a:rPr>
              <a:t>tỉnh quản lý, </a:t>
            </a:r>
            <a:r>
              <a:rPr lang="en-US" sz="2200" b="1" kern="0" smtClean="0">
                <a:solidFill>
                  <a:srgbClr val="0000FF"/>
                </a:solidFill>
                <a:latin typeface="Arial" charset="0"/>
              </a:rPr>
              <a:t>UBND cấp </a:t>
            </a:r>
            <a:r>
              <a:rPr lang="en-US" sz="2200" b="1" kern="0">
                <a:solidFill>
                  <a:srgbClr val="0000FF"/>
                </a:solidFill>
                <a:latin typeface="Arial" charset="0"/>
              </a:rPr>
              <a:t>tỉnh giao Sở </a:t>
            </a:r>
            <a:r>
              <a:rPr lang="en-US" sz="2200" b="1" kern="0" smtClean="0">
                <a:solidFill>
                  <a:srgbClr val="0000FF"/>
                </a:solidFill>
                <a:latin typeface="Arial" charset="0"/>
              </a:rPr>
              <a:t>KHĐT thẩm </a:t>
            </a:r>
            <a:r>
              <a:rPr lang="en-US" sz="2200" b="1" kern="0">
                <a:solidFill>
                  <a:srgbClr val="0000FF"/>
                </a:solidFill>
                <a:latin typeface="Arial" charset="0"/>
              </a:rPr>
              <a:t>định nguồn vốn và khả năng cân đối vốn trước khi gửi Bộ </a:t>
            </a:r>
            <a:r>
              <a:rPr lang="en-US" sz="2200" b="1" kern="0" smtClean="0">
                <a:solidFill>
                  <a:srgbClr val="0000FF"/>
                </a:solidFill>
                <a:latin typeface="Arial" charset="0"/>
              </a:rPr>
              <a:t>KHĐT Báo </a:t>
            </a:r>
            <a:r>
              <a:rPr lang="en-US" sz="2200" b="1" kern="0">
                <a:solidFill>
                  <a:srgbClr val="0000FF"/>
                </a:solidFill>
                <a:latin typeface="Arial" charset="0"/>
              </a:rPr>
              <a:t>cáo đề xuất chủ trương đầu tư</a:t>
            </a:r>
            <a:r>
              <a:rPr lang="en-US" sz="2200" b="1" kern="0" smtClean="0">
                <a:solidFill>
                  <a:srgbClr val="0000FF"/>
                </a:solidFill>
                <a:latin typeface="Arial" charset="0"/>
              </a:rPr>
              <a:t>;</a:t>
            </a:r>
            <a:endParaRPr lang="en-US" sz="2200" b="1" kern="0">
              <a:solidFill>
                <a:srgbClr val="0000FF"/>
              </a:solidFill>
              <a:latin typeface="Arial" charset="0"/>
            </a:endParaRPr>
          </a:p>
        </p:txBody>
      </p:sp>
    </p:spTree>
    <p:extLst>
      <p:ext uri="{BB962C8B-B14F-4D97-AF65-F5344CB8AC3E}">
        <p14:creationId xmlns:p14="http://schemas.microsoft.com/office/powerpoint/2010/main" val="4132437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 y="76200"/>
            <a:ext cx="9137650" cy="990600"/>
          </a:xfrm>
        </p:spPr>
        <p:txBody>
          <a:bodyPr anchor="ctr"/>
          <a:lstStyle/>
          <a:p>
            <a:pPr indent="-457200" algn="ctr" eaLnBrk="1" hangingPunct="1">
              <a:lnSpc>
                <a:spcPct val="110000"/>
              </a:lnSpc>
              <a:spcBef>
                <a:spcPts val="600"/>
              </a:spcBef>
              <a:spcAft>
                <a:spcPts val="0"/>
              </a:spcAft>
              <a:defRPr/>
            </a:pPr>
            <a:r>
              <a:rPr lang="en-US" sz="1700" b="1" smtClean="0">
                <a:solidFill>
                  <a:srgbClr val="FF0066"/>
                </a:solidFill>
                <a:latin typeface="Arial" charset="0"/>
              </a:rPr>
              <a:t>Điều </a:t>
            </a:r>
            <a:r>
              <a:rPr lang="en-US" sz="1700" b="1">
                <a:solidFill>
                  <a:srgbClr val="FF0066"/>
                </a:solidFill>
                <a:latin typeface="Arial" charset="0"/>
              </a:rPr>
              <a:t>28. Trình tự, thủ tục quyết định chủ trương đầu tư chương trình đầu tư </a:t>
            </a:r>
            <a:r>
              <a:rPr lang="en-US" sz="1700" b="1" smtClean="0">
                <a:solidFill>
                  <a:srgbClr val="FF0066"/>
                </a:solidFill>
                <a:latin typeface="Arial" charset="0"/>
              </a:rPr>
              <a:t>sử </a:t>
            </a:r>
            <a:r>
              <a:rPr lang="en-US" sz="1700" b="1">
                <a:solidFill>
                  <a:srgbClr val="FF0066"/>
                </a:solidFill>
                <a:latin typeface="Arial" charset="0"/>
              </a:rPr>
              <a:t>dụng toàn bộ vốn cân đối </a:t>
            </a:r>
            <a:r>
              <a:rPr lang="en-US" sz="1700" b="1" smtClean="0">
                <a:solidFill>
                  <a:srgbClr val="FF0066"/>
                </a:solidFill>
                <a:latin typeface="Arial" charset="0"/>
              </a:rPr>
              <a:t>NSĐP, </a:t>
            </a:r>
            <a:r>
              <a:rPr lang="en-US" sz="1700" b="1">
                <a:solidFill>
                  <a:srgbClr val="FF0066"/>
                </a:solidFill>
                <a:latin typeface="Arial" charset="0"/>
              </a:rPr>
              <a:t>vốn trái phiếu chính quyền địa phương, </a:t>
            </a:r>
            <a:r>
              <a:rPr lang="en-US" sz="1700" b="1" smtClean="0">
                <a:solidFill>
                  <a:srgbClr val="FF0066"/>
                </a:solidFill>
                <a:latin typeface="Arial" charset="0"/>
              </a:rPr>
              <a:t>vốn </a:t>
            </a:r>
            <a:r>
              <a:rPr lang="en-US" sz="1700" b="1">
                <a:solidFill>
                  <a:srgbClr val="FF0066"/>
                </a:solidFill>
                <a:latin typeface="Arial" charset="0"/>
              </a:rPr>
              <a:t>từ nguồn thu để lại cho đầu tư nhưng chưa đưa vào cân đối </a:t>
            </a:r>
            <a:r>
              <a:rPr lang="en-US" sz="1700" b="1" smtClean="0">
                <a:solidFill>
                  <a:srgbClr val="FF0066"/>
                </a:solidFill>
                <a:latin typeface="Arial" charset="0"/>
              </a:rPr>
              <a:t>NSĐP và </a:t>
            </a:r>
            <a:r>
              <a:rPr lang="en-US" sz="1700" b="1">
                <a:solidFill>
                  <a:srgbClr val="FF0066"/>
                </a:solidFill>
                <a:latin typeface="Arial" charset="0"/>
              </a:rPr>
              <a:t>các khoản vốn vay khác của </a:t>
            </a:r>
            <a:r>
              <a:rPr lang="en-US" sz="1700" b="1" smtClean="0">
                <a:solidFill>
                  <a:srgbClr val="FF0066"/>
                </a:solidFill>
                <a:latin typeface="Arial" charset="0"/>
              </a:rPr>
              <a:t>NSĐP để </a:t>
            </a:r>
            <a:r>
              <a:rPr lang="en-US" sz="1700" b="1">
                <a:solidFill>
                  <a:srgbClr val="FF0066"/>
                </a:solidFill>
                <a:latin typeface="Arial" charset="0"/>
              </a:rPr>
              <a:t>đầu tư</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800"/>
              </a:spcBef>
              <a:spcAft>
                <a:spcPts val="0"/>
              </a:spcAft>
              <a:buClr>
                <a:srgbClr val="FF0000"/>
              </a:buClr>
              <a:buFont typeface="+mj-lt"/>
              <a:buAutoNum type="arabicPeriod"/>
              <a:defRPr/>
            </a:pPr>
            <a:r>
              <a:rPr lang="en-US" sz="2000" b="1" kern="0" smtClean="0">
                <a:solidFill>
                  <a:srgbClr val="FF0066"/>
                </a:solidFill>
                <a:latin typeface="Arial" charset="0"/>
              </a:rPr>
              <a:t>Chủ </a:t>
            </a:r>
            <a:r>
              <a:rPr lang="en-US" sz="2000" b="1" kern="0">
                <a:solidFill>
                  <a:srgbClr val="FF0066"/>
                </a:solidFill>
                <a:latin typeface="Arial" charset="0"/>
              </a:rPr>
              <a:t>chương trình có trách </a:t>
            </a:r>
            <a:r>
              <a:rPr lang="en-US" sz="2000" b="1" kern="0" smtClean="0">
                <a:solidFill>
                  <a:srgbClr val="FF0066"/>
                </a:solidFill>
                <a:latin typeface="Arial" charset="0"/>
              </a:rPr>
              <a:t>nhiệm:</a:t>
            </a:r>
          </a:p>
          <a:p>
            <a:pPr indent="-457200" algn="just" eaLnBrk="1" hangingPunct="1">
              <a:lnSpc>
                <a:spcPct val="110000"/>
              </a:lnSpc>
              <a:spcBef>
                <a:spcPts val="800"/>
              </a:spcBef>
              <a:spcAft>
                <a:spcPts val="0"/>
              </a:spcAft>
              <a:buClr>
                <a:srgbClr val="FF0000"/>
              </a:buClr>
              <a:buFont typeface="+mj-lt"/>
              <a:buAutoNum type="alphaLcParenR"/>
              <a:defRPr/>
            </a:pPr>
            <a:r>
              <a:rPr lang="en-US" sz="2000" b="1" kern="0" smtClean="0">
                <a:solidFill>
                  <a:srgbClr val="0000FF"/>
                </a:solidFill>
                <a:latin typeface="Arial" charset="0"/>
              </a:rPr>
              <a:t>Giao </a:t>
            </a:r>
            <a:r>
              <a:rPr lang="en-US" sz="2000" b="1" kern="0">
                <a:solidFill>
                  <a:srgbClr val="0000FF"/>
                </a:solidFill>
                <a:latin typeface="Arial" charset="0"/>
              </a:rPr>
              <a:t>đơn vị trực thuộc lập Báo cáo đề xuất chủ trương đầu </a:t>
            </a:r>
            <a:r>
              <a:rPr lang="en-US" sz="2000" b="1" kern="0" smtClean="0">
                <a:solidFill>
                  <a:srgbClr val="0000FF"/>
                </a:solidFill>
                <a:latin typeface="Arial" charset="0"/>
              </a:rPr>
              <a:t>tư;</a:t>
            </a:r>
          </a:p>
          <a:p>
            <a:pPr indent="-457200" algn="just" eaLnBrk="1" hangingPunct="1">
              <a:lnSpc>
                <a:spcPct val="110000"/>
              </a:lnSpc>
              <a:spcBef>
                <a:spcPts val="800"/>
              </a:spcBef>
              <a:spcAft>
                <a:spcPts val="0"/>
              </a:spcAft>
              <a:buClr>
                <a:srgbClr val="FF0000"/>
              </a:buClr>
              <a:buFont typeface="+mj-lt"/>
              <a:buAutoNum type="alphaLcParenR"/>
              <a:defRPr/>
            </a:pPr>
            <a:r>
              <a:rPr lang="en-US" sz="2000" b="1" kern="0" smtClean="0">
                <a:solidFill>
                  <a:srgbClr val="0000FF"/>
                </a:solidFill>
                <a:latin typeface="Arial" charset="0"/>
              </a:rPr>
              <a:t>Giao </a:t>
            </a:r>
            <a:r>
              <a:rPr lang="en-US" sz="2000" b="1" kern="0">
                <a:solidFill>
                  <a:srgbClr val="0000FF"/>
                </a:solidFill>
                <a:latin typeface="Arial" charset="0"/>
              </a:rPr>
              <a:t>đơn vị có chức năng thẩm định hoặc thành lập Hội đồng để thẩm định Báo cáo đề xuất chủ trương đầu </a:t>
            </a:r>
            <a:r>
              <a:rPr lang="en-US" sz="2000" b="1" kern="0" smtClean="0">
                <a:solidFill>
                  <a:srgbClr val="0000FF"/>
                </a:solidFill>
                <a:latin typeface="Arial" charset="0"/>
              </a:rPr>
              <a:t>tư;</a:t>
            </a:r>
          </a:p>
          <a:p>
            <a:pPr indent="-457200" algn="just" eaLnBrk="1" hangingPunct="1">
              <a:lnSpc>
                <a:spcPct val="110000"/>
              </a:lnSpc>
              <a:spcBef>
                <a:spcPts val="800"/>
              </a:spcBef>
              <a:spcAft>
                <a:spcPts val="0"/>
              </a:spcAft>
              <a:buClr>
                <a:srgbClr val="FF0000"/>
              </a:buClr>
              <a:buFont typeface="+mj-lt"/>
              <a:buAutoNum type="alphaLcParenR"/>
              <a:defRPr/>
            </a:pPr>
            <a:r>
              <a:rPr lang="en-US" sz="2000" b="1" kern="0" smtClean="0">
                <a:solidFill>
                  <a:srgbClr val="0000FF"/>
                </a:solidFill>
                <a:latin typeface="Arial" charset="0"/>
              </a:rPr>
              <a:t>Hoàn </a:t>
            </a:r>
            <a:r>
              <a:rPr lang="en-US" sz="2000" b="1" kern="0">
                <a:solidFill>
                  <a:srgbClr val="0000FF"/>
                </a:solidFill>
                <a:latin typeface="Arial" charset="0"/>
              </a:rPr>
              <a:t>thiện Báo cáo đề xuất chủ trương đầu tư trình </a:t>
            </a:r>
            <a:r>
              <a:rPr lang="en-US" sz="2000" b="1" kern="0" smtClean="0">
                <a:solidFill>
                  <a:srgbClr val="0000FF"/>
                </a:solidFill>
                <a:latin typeface="Arial" charset="0"/>
              </a:rPr>
              <a:t>UBND </a:t>
            </a:r>
            <a:br>
              <a:rPr lang="en-US" sz="2000" b="1" kern="0" smtClean="0">
                <a:solidFill>
                  <a:srgbClr val="0000FF"/>
                </a:solidFill>
                <a:latin typeface="Arial" charset="0"/>
              </a:rPr>
            </a:br>
            <a:r>
              <a:rPr lang="en-US" sz="2000" b="1" kern="0" smtClean="0">
                <a:solidFill>
                  <a:srgbClr val="0000FF"/>
                </a:solidFill>
                <a:latin typeface="Arial" charset="0"/>
              </a:rPr>
              <a:t>cùng cấp.</a:t>
            </a:r>
          </a:p>
          <a:p>
            <a:pPr indent="-457200" algn="just" eaLnBrk="1" hangingPunct="1">
              <a:lnSpc>
                <a:spcPct val="110000"/>
              </a:lnSpc>
              <a:spcBef>
                <a:spcPts val="800"/>
              </a:spcBef>
              <a:spcAft>
                <a:spcPts val="0"/>
              </a:spcAft>
              <a:buClr>
                <a:srgbClr val="FF0000"/>
              </a:buClr>
              <a:buFont typeface="+mj-lt"/>
              <a:buAutoNum type="arabicPeriod" startAt="2"/>
              <a:defRPr/>
            </a:pPr>
            <a:r>
              <a:rPr lang="en-US" sz="2000" b="1" kern="0" smtClean="0">
                <a:solidFill>
                  <a:srgbClr val="FF0066"/>
                </a:solidFill>
                <a:latin typeface="Arial" charset="0"/>
              </a:rPr>
              <a:t>Chủ </a:t>
            </a:r>
            <a:r>
              <a:rPr lang="en-US" sz="2000" b="1" kern="0">
                <a:solidFill>
                  <a:srgbClr val="FF0066"/>
                </a:solidFill>
                <a:latin typeface="Arial" charset="0"/>
              </a:rPr>
              <a:t>tịch </a:t>
            </a:r>
            <a:r>
              <a:rPr lang="en-US" sz="2000" b="1" kern="0" smtClean="0">
                <a:solidFill>
                  <a:srgbClr val="FF0066"/>
                </a:solidFill>
                <a:latin typeface="Arial" charset="0"/>
              </a:rPr>
              <a:t>UBND các </a:t>
            </a:r>
            <a:r>
              <a:rPr lang="en-US" sz="2000" b="1" kern="0">
                <a:solidFill>
                  <a:srgbClr val="FF0066"/>
                </a:solidFill>
                <a:latin typeface="Arial" charset="0"/>
              </a:rPr>
              <a:t>cấp có trách </a:t>
            </a:r>
            <a:r>
              <a:rPr lang="en-US" sz="2000" b="1" kern="0" smtClean="0">
                <a:solidFill>
                  <a:srgbClr val="FF0066"/>
                </a:solidFill>
                <a:latin typeface="Arial" charset="0"/>
              </a:rPr>
              <a:t>nhiệm:</a:t>
            </a:r>
          </a:p>
          <a:p>
            <a:pPr indent="-457200" algn="just" eaLnBrk="1" hangingPunct="1">
              <a:lnSpc>
                <a:spcPct val="110000"/>
              </a:lnSpc>
              <a:spcBef>
                <a:spcPts val="800"/>
              </a:spcBef>
              <a:spcAft>
                <a:spcPts val="0"/>
              </a:spcAft>
              <a:buClr>
                <a:srgbClr val="FF0000"/>
              </a:buClr>
              <a:buFont typeface="+mj-lt"/>
              <a:buAutoNum type="alphaLcParenR"/>
              <a:defRPr/>
            </a:pPr>
            <a:r>
              <a:rPr lang="en-US" sz="2000" b="1" kern="0" smtClean="0">
                <a:solidFill>
                  <a:srgbClr val="0000FF"/>
                </a:solidFill>
                <a:latin typeface="Arial" charset="0"/>
              </a:rPr>
              <a:t>Đối </a:t>
            </a:r>
            <a:r>
              <a:rPr lang="en-US" sz="2000" b="1" kern="0">
                <a:solidFill>
                  <a:srgbClr val="0000FF"/>
                </a:solidFill>
                <a:latin typeface="Arial" charset="0"/>
              </a:rPr>
              <a:t>với chương trình do cấp tỉnh quản lý, Chủ tịch </a:t>
            </a:r>
            <a:r>
              <a:rPr lang="en-US" sz="2000" b="1" kern="0" smtClean="0">
                <a:solidFill>
                  <a:srgbClr val="0000FF"/>
                </a:solidFill>
                <a:latin typeface="Arial" charset="0"/>
              </a:rPr>
              <a:t>UBND cấp </a:t>
            </a:r>
            <a:r>
              <a:rPr lang="en-US" sz="2000" b="1" kern="0">
                <a:solidFill>
                  <a:srgbClr val="0000FF"/>
                </a:solidFill>
                <a:latin typeface="Arial" charset="0"/>
              </a:rPr>
              <a:t>tỉnh thành lập Hội đồng thẩm định theo quy định </a:t>
            </a:r>
            <a:r>
              <a:rPr lang="en-US" sz="2000" b="1" kern="0" smtClean="0">
                <a:solidFill>
                  <a:srgbClr val="0000FF"/>
                </a:solidFill>
                <a:latin typeface="Arial" charset="0"/>
              </a:rPr>
              <a:t>hoặc </a:t>
            </a:r>
            <a:r>
              <a:rPr lang="en-US" sz="2000" b="1" kern="0">
                <a:solidFill>
                  <a:srgbClr val="0000FF"/>
                </a:solidFill>
                <a:latin typeface="Arial" charset="0"/>
              </a:rPr>
              <a:t>giao Sở </a:t>
            </a:r>
            <a:r>
              <a:rPr lang="en-US" sz="2000" b="1" kern="0" smtClean="0">
                <a:solidFill>
                  <a:srgbClr val="0000FF"/>
                </a:solidFill>
                <a:latin typeface="Arial" charset="0"/>
              </a:rPr>
              <a:t>KHĐT chủ </a:t>
            </a:r>
            <a:r>
              <a:rPr lang="en-US" sz="2000" b="1" kern="0">
                <a:solidFill>
                  <a:srgbClr val="0000FF"/>
                </a:solidFill>
                <a:latin typeface="Arial" charset="0"/>
              </a:rPr>
              <a:t>trì, phối hợp với các cơ quan có liên quan thẩm định Báo cáo đề xuất chủ trương đầu tư, nguồn vốn và khả năng cân đối </a:t>
            </a:r>
            <a:r>
              <a:rPr lang="en-US" sz="2000" b="1" kern="0" smtClean="0">
                <a:solidFill>
                  <a:srgbClr val="0000FF"/>
                </a:solidFill>
                <a:latin typeface="Arial" charset="0"/>
              </a:rPr>
              <a:t>vốn;</a:t>
            </a:r>
          </a:p>
          <a:p>
            <a:pPr indent="-457200" algn="just" eaLnBrk="1" hangingPunct="1">
              <a:lnSpc>
                <a:spcPct val="110000"/>
              </a:lnSpc>
              <a:spcBef>
                <a:spcPts val="800"/>
              </a:spcBef>
              <a:spcAft>
                <a:spcPts val="0"/>
              </a:spcAft>
              <a:buClr>
                <a:srgbClr val="FF0000"/>
              </a:buClr>
              <a:buFont typeface="+mj-lt"/>
              <a:buAutoNum type="alphaLcParenR"/>
              <a:defRPr/>
            </a:pPr>
            <a:r>
              <a:rPr lang="en-US" sz="2000" b="1" kern="0" smtClean="0">
                <a:solidFill>
                  <a:srgbClr val="0000FF"/>
                </a:solidFill>
                <a:latin typeface="Arial" charset="0"/>
              </a:rPr>
              <a:t>Đối </a:t>
            </a:r>
            <a:r>
              <a:rPr lang="en-US" sz="2000" b="1" kern="0">
                <a:solidFill>
                  <a:srgbClr val="0000FF"/>
                </a:solidFill>
                <a:latin typeface="Arial" charset="0"/>
              </a:rPr>
              <a:t>với chương trình do cấp huyện, cấp xã quản lý, Chủ tịch </a:t>
            </a:r>
            <a:r>
              <a:rPr lang="en-US" sz="2000" b="1" kern="0" smtClean="0">
                <a:solidFill>
                  <a:srgbClr val="0000FF"/>
                </a:solidFill>
                <a:latin typeface="Arial" charset="0"/>
              </a:rPr>
              <a:t>UBND cấp huyện</a:t>
            </a:r>
            <a:r>
              <a:rPr lang="en-US" sz="2000" b="1" kern="0">
                <a:solidFill>
                  <a:srgbClr val="0000FF"/>
                </a:solidFill>
                <a:latin typeface="Arial" charset="0"/>
              </a:rPr>
              <a:t>, cấp xã thành lập Hội đồng để thẩm định Báo cáo đề xuất chủ trương đầu tư, nguồn vốn và khả năng cân đối vốn</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1629523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just" eaLnBrk="1" hangingPunct="1">
              <a:lnSpc>
                <a:spcPct val="110000"/>
              </a:lnSpc>
              <a:spcBef>
                <a:spcPts val="600"/>
              </a:spcBef>
              <a:spcAft>
                <a:spcPts val="0"/>
              </a:spcAft>
              <a:buClr>
                <a:srgbClr val="FF0000"/>
              </a:buClr>
              <a:buNone/>
              <a:defRPr/>
            </a:pPr>
            <a:r>
              <a:rPr lang="en-US" sz="2500" b="1" kern="0" smtClean="0">
                <a:solidFill>
                  <a:srgbClr val="0000FF"/>
                </a:solidFill>
                <a:latin typeface="Arial" panose="020B0604020202020204" pitchFamily="34" charset="0"/>
                <a:cs typeface="Arial" panose="020B0604020202020204" pitchFamily="34" charset="0"/>
              </a:rPr>
              <a:t>Xem các video clip minh họa</a:t>
            </a:r>
            <a:endParaRPr lang="en-US" sz="2500" b="1" kern="0">
              <a:solidFill>
                <a:srgbClr val="0000FF"/>
              </a:solidFill>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TÌNH HUỐNG</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78464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 y="76200"/>
            <a:ext cx="9137650" cy="990600"/>
          </a:xfrm>
        </p:spPr>
        <p:txBody>
          <a:bodyPr anchor="ctr"/>
          <a:lstStyle/>
          <a:p>
            <a:pPr indent="-457200" algn="ctr" eaLnBrk="1" hangingPunct="1">
              <a:lnSpc>
                <a:spcPct val="110000"/>
              </a:lnSpc>
              <a:spcBef>
                <a:spcPts val="600"/>
              </a:spcBef>
              <a:spcAft>
                <a:spcPts val="0"/>
              </a:spcAft>
              <a:defRPr/>
            </a:pPr>
            <a:r>
              <a:rPr lang="en-US" sz="1700" b="1" smtClean="0">
                <a:solidFill>
                  <a:srgbClr val="FF0066"/>
                </a:solidFill>
                <a:latin typeface="Arial" charset="0"/>
              </a:rPr>
              <a:t>Điều </a:t>
            </a:r>
            <a:r>
              <a:rPr lang="en-US" sz="1700" b="1">
                <a:solidFill>
                  <a:srgbClr val="FF0066"/>
                </a:solidFill>
                <a:latin typeface="Arial" charset="0"/>
              </a:rPr>
              <a:t>28. Trình tự, thủ tục quyết định chủ trương đầu tư chương trình đầu tư </a:t>
            </a:r>
            <a:r>
              <a:rPr lang="en-US" sz="1700" b="1" smtClean="0">
                <a:solidFill>
                  <a:srgbClr val="FF0066"/>
                </a:solidFill>
                <a:latin typeface="Arial" charset="0"/>
              </a:rPr>
              <a:t>sử </a:t>
            </a:r>
            <a:r>
              <a:rPr lang="en-US" sz="1700" b="1">
                <a:solidFill>
                  <a:srgbClr val="FF0066"/>
                </a:solidFill>
                <a:latin typeface="Arial" charset="0"/>
              </a:rPr>
              <a:t>dụng toàn bộ vốn cân đối </a:t>
            </a:r>
            <a:r>
              <a:rPr lang="en-US" sz="1700" b="1" smtClean="0">
                <a:solidFill>
                  <a:srgbClr val="FF0066"/>
                </a:solidFill>
                <a:latin typeface="Arial" charset="0"/>
              </a:rPr>
              <a:t>NSĐP, </a:t>
            </a:r>
            <a:r>
              <a:rPr lang="en-US" sz="1700" b="1">
                <a:solidFill>
                  <a:srgbClr val="FF0066"/>
                </a:solidFill>
                <a:latin typeface="Arial" charset="0"/>
              </a:rPr>
              <a:t>vốn trái phiếu chính quyền địa phương, </a:t>
            </a:r>
            <a:r>
              <a:rPr lang="en-US" sz="1700" b="1" smtClean="0">
                <a:solidFill>
                  <a:srgbClr val="FF0066"/>
                </a:solidFill>
                <a:latin typeface="Arial" charset="0"/>
              </a:rPr>
              <a:t>vốn </a:t>
            </a:r>
            <a:r>
              <a:rPr lang="en-US" sz="1700" b="1">
                <a:solidFill>
                  <a:srgbClr val="FF0066"/>
                </a:solidFill>
                <a:latin typeface="Arial" charset="0"/>
              </a:rPr>
              <a:t>từ nguồn thu để lại cho đầu tư nhưng chưa đưa vào cân đối </a:t>
            </a:r>
            <a:r>
              <a:rPr lang="en-US" sz="1700" b="1" smtClean="0">
                <a:solidFill>
                  <a:srgbClr val="FF0066"/>
                </a:solidFill>
                <a:latin typeface="Arial" charset="0"/>
              </a:rPr>
              <a:t>NSĐP và </a:t>
            </a:r>
            <a:r>
              <a:rPr lang="en-US" sz="1700" b="1">
                <a:solidFill>
                  <a:srgbClr val="FF0066"/>
                </a:solidFill>
                <a:latin typeface="Arial" charset="0"/>
              </a:rPr>
              <a:t>các khoản vốn vay khác của </a:t>
            </a:r>
            <a:r>
              <a:rPr lang="en-US" sz="1700" b="1" smtClean="0">
                <a:solidFill>
                  <a:srgbClr val="FF0066"/>
                </a:solidFill>
                <a:latin typeface="Arial" charset="0"/>
              </a:rPr>
              <a:t>NSĐP để </a:t>
            </a:r>
            <a:r>
              <a:rPr lang="en-US" sz="1700" b="1">
                <a:solidFill>
                  <a:srgbClr val="FF0066"/>
                </a:solidFill>
                <a:latin typeface="Arial" charset="0"/>
              </a:rPr>
              <a:t>đầu tư</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startAt="3"/>
              <a:defRPr/>
            </a:pPr>
            <a:r>
              <a:rPr lang="en-US" sz="2300" b="1" kern="0" smtClean="0">
                <a:solidFill>
                  <a:srgbClr val="0000FF"/>
                </a:solidFill>
                <a:latin typeface="Arial" charset="0"/>
              </a:rPr>
              <a:t>Chủ </a:t>
            </a:r>
            <a:r>
              <a:rPr lang="en-US" sz="2300" b="1" kern="0">
                <a:solidFill>
                  <a:srgbClr val="0000FF"/>
                </a:solidFill>
                <a:latin typeface="Arial" charset="0"/>
              </a:rPr>
              <a:t>chương trình hoàn thiện Báo cáo đề xuất chủ trương đầu tư chương trình đầu tư công trình Ủy ban nhân dân cùng </a:t>
            </a:r>
            <a:r>
              <a:rPr lang="en-US" sz="2300" b="1" kern="0" smtClean="0">
                <a:solidFill>
                  <a:srgbClr val="0000FF"/>
                </a:solidFill>
                <a:latin typeface="Arial" charset="0"/>
              </a:rPr>
              <a:t>cấp.</a:t>
            </a:r>
          </a:p>
          <a:p>
            <a:pPr indent="-457200" algn="just" eaLnBrk="1" hangingPunct="1">
              <a:lnSpc>
                <a:spcPct val="114000"/>
              </a:lnSpc>
              <a:spcBef>
                <a:spcPts val="1200"/>
              </a:spcBef>
              <a:spcAft>
                <a:spcPts val="0"/>
              </a:spcAft>
              <a:buClr>
                <a:srgbClr val="FF0000"/>
              </a:buClr>
              <a:buFont typeface="+mj-lt"/>
              <a:buAutoNum type="arabicPeriod" startAt="3"/>
              <a:defRPr/>
            </a:pPr>
            <a:r>
              <a:rPr lang="en-US" sz="2300" b="1" kern="0" smtClean="0">
                <a:solidFill>
                  <a:srgbClr val="0000FF"/>
                </a:solidFill>
                <a:latin typeface="Arial" charset="0"/>
              </a:rPr>
              <a:t>Ủy </a:t>
            </a:r>
            <a:r>
              <a:rPr lang="en-US" sz="2300" b="1" kern="0">
                <a:solidFill>
                  <a:srgbClr val="0000FF"/>
                </a:solidFill>
                <a:latin typeface="Arial" charset="0"/>
              </a:rPr>
              <a:t>ban nhân dân trình Hội đồng nhân dân cùng cấp quyết định chủ trương đầu </a:t>
            </a:r>
            <a:r>
              <a:rPr lang="en-US" sz="2300" b="1" kern="0" smtClean="0">
                <a:solidFill>
                  <a:srgbClr val="0000FF"/>
                </a:solidFill>
                <a:latin typeface="Arial" charset="0"/>
              </a:rPr>
              <a:t>tư.</a:t>
            </a:r>
          </a:p>
          <a:p>
            <a:pPr indent="-457200" algn="just" eaLnBrk="1" hangingPunct="1">
              <a:lnSpc>
                <a:spcPct val="114000"/>
              </a:lnSpc>
              <a:spcBef>
                <a:spcPts val="1200"/>
              </a:spcBef>
              <a:spcAft>
                <a:spcPts val="0"/>
              </a:spcAft>
              <a:buClr>
                <a:srgbClr val="FF0000"/>
              </a:buClr>
              <a:buFont typeface="+mj-lt"/>
              <a:buAutoNum type="arabicPeriod" startAt="3"/>
              <a:defRPr/>
            </a:pPr>
            <a:r>
              <a:rPr lang="en-US" sz="2300" b="1" kern="0" smtClean="0">
                <a:solidFill>
                  <a:srgbClr val="0000FF"/>
                </a:solidFill>
                <a:latin typeface="Arial" charset="0"/>
              </a:rPr>
              <a:t>Căn </a:t>
            </a:r>
            <a:r>
              <a:rPr lang="en-US" sz="2300" b="1" kern="0">
                <a:solidFill>
                  <a:srgbClr val="0000FF"/>
                </a:solidFill>
                <a:latin typeface="Arial" charset="0"/>
              </a:rPr>
              <a:t>cứ ý kiến thẩm định quy định tại khoản 2 Điều này, Hội đồng nhân dân các cấp quyết định chủ trương đầu tư, bao gồm mục tiêu, quy mô, tổng vốn đầu tư, địa điểm, thời gian, tiến độ thực hiện</a:t>
            </a:r>
            <a:r>
              <a:rPr lang="en-US" sz="2300" b="1" kern="0" smtClean="0">
                <a:solidFill>
                  <a:srgbClr val="0000FF"/>
                </a:solidFill>
                <a:latin typeface="Arial" charset="0"/>
              </a:rPr>
              <a:t>.</a:t>
            </a:r>
            <a:endParaRPr lang="en-US" sz="2300" b="1" kern="0">
              <a:solidFill>
                <a:srgbClr val="0000FF"/>
              </a:solidFill>
              <a:latin typeface="Arial" charset="0"/>
            </a:endParaRPr>
          </a:p>
        </p:txBody>
      </p:sp>
    </p:spTree>
    <p:extLst>
      <p:ext uri="{BB962C8B-B14F-4D97-AF65-F5344CB8AC3E}">
        <p14:creationId xmlns:p14="http://schemas.microsoft.com/office/powerpoint/2010/main" val="190732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000"/>
              </a:spcBef>
              <a:spcAft>
                <a:spcPts val="0"/>
              </a:spcAft>
              <a:defRPr/>
            </a:pPr>
            <a:r>
              <a:rPr lang="en-US" sz="2400" b="1" smtClean="0">
                <a:solidFill>
                  <a:srgbClr val="FF0066"/>
                </a:solidFill>
                <a:latin typeface="Arial" charset="0"/>
              </a:rPr>
              <a:t>Điều </a:t>
            </a:r>
            <a:r>
              <a:rPr lang="en-US" sz="2400" b="1">
                <a:solidFill>
                  <a:srgbClr val="FF0066"/>
                </a:solidFill>
                <a:latin typeface="Arial" charset="0"/>
              </a:rPr>
              <a:t>36. Nội dung Báo cáo đề xuất chủ trương đầu tư </a:t>
            </a:r>
            <a:r>
              <a:rPr lang="en-US" sz="2400" b="1" smtClean="0">
                <a:solidFill>
                  <a:srgbClr val="FF0066"/>
                </a:solidFill>
                <a:latin typeface="Arial" charset="0"/>
              </a:rPr>
              <a:t/>
            </a:r>
            <a:br>
              <a:rPr lang="en-US" sz="2400" b="1" smtClean="0">
                <a:solidFill>
                  <a:srgbClr val="FF0066"/>
                </a:solidFill>
                <a:latin typeface="Arial" charset="0"/>
              </a:rPr>
            </a:br>
            <a:r>
              <a:rPr lang="en-US" sz="2400" b="1" smtClean="0">
                <a:solidFill>
                  <a:srgbClr val="FF0066"/>
                </a:solidFill>
                <a:latin typeface="Arial" charset="0"/>
              </a:rPr>
              <a:t>dự </a:t>
            </a:r>
            <a:r>
              <a:rPr lang="en-US" sz="2400" b="1">
                <a:solidFill>
                  <a:srgbClr val="FF0066"/>
                </a:solidFill>
                <a:latin typeface="Arial" charset="0"/>
              </a:rPr>
              <a:t>án nhóm B, nhóm C</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Sự </a:t>
            </a:r>
            <a:r>
              <a:rPr lang="en-US" sz="2000" b="1" kern="0">
                <a:solidFill>
                  <a:srgbClr val="0000FF"/>
                </a:solidFill>
                <a:latin typeface="Arial" charset="0"/>
              </a:rPr>
              <a:t>cần thiết đầu tư, các điều kiện để thực hiện đầu tư, đánh giá về sự phù hợp với quy hoạch, kế hoạch đầu </a:t>
            </a:r>
            <a:r>
              <a:rPr lang="en-US" sz="2000" b="1" kern="0" smtClean="0">
                <a:solidFill>
                  <a:srgbClr val="0000FF"/>
                </a:solidFill>
                <a:latin typeface="Arial" charset="0"/>
              </a:rPr>
              <a:t>tư;</a:t>
            </a:r>
          </a:p>
          <a:p>
            <a:pPr indent="-457200" algn="just" eaLnBrk="1" hangingPunct="1">
              <a:lnSpc>
                <a:spcPct val="105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Mục </a:t>
            </a:r>
            <a:r>
              <a:rPr lang="en-US" sz="2000" b="1" kern="0">
                <a:solidFill>
                  <a:srgbClr val="0000FF"/>
                </a:solidFill>
                <a:latin typeface="Arial" charset="0"/>
              </a:rPr>
              <a:t>tiêu, quy mô, địa điểm và phạm vi đầu </a:t>
            </a:r>
            <a:r>
              <a:rPr lang="en-US" sz="2000" b="1" kern="0" smtClean="0">
                <a:solidFill>
                  <a:srgbClr val="0000FF"/>
                </a:solidFill>
                <a:latin typeface="Arial" charset="0"/>
              </a:rPr>
              <a:t>tư;</a:t>
            </a:r>
          </a:p>
          <a:p>
            <a:pPr indent="-457200" algn="just" eaLnBrk="1" hangingPunct="1">
              <a:lnSpc>
                <a:spcPct val="105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Dự </a:t>
            </a:r>
            <a:r>
              <a:rPr lang="en-US" sz="2000" b="1" kern="0">
                <a:solidFill>
                  <a:srgbClr val="0000FF"/>
                </a:solidFill>
                <a:latin typeface="Arial" charset="0"/>
              </a:rPr>
              <a:t>kiến tổng mức đầu tư và cơ cấu nguồn vốn đầu tư, khả năng cân đối nguồn vốn đầu tư công và việc huy động các nguồn vốn, nguồn lực khác để thực hiện dự </a:t>
            </a:r>
            <a:r>
              <a:rPr lang="en-US" sz="2000" b="1" kern="0" smtClean="0">
                <a:solidFill>
                  <a:srgbClr val="0000FF"/>
                </a:solidFill>
                <a:latin typeface="Arial" charset="0"/>
              </a:rPr>
              <a:t>án;</a:t>
            </a:r>
          </a:p>
          <a:p>
            <a:pPr indent="-457200" algn="just" eaLnBrk="1" hangingPunct="1">
              <a:lnSpc>
                <a:spcPct val="105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Dự </a:t>
            </a:r>
            <a:r>
              <a:rPr lang="en-US" sz="2000" b="1" kern="0">
                <a:solidFill>
                  <a:srgbClr val="0000FF"/>
                </a:solidFill>
                <a:latin typeface="Arial" charset="0"/>
              </a:rPr>
              <a:t>kiến tiến độ triển khai thực hiện đầu tư phù hợp với điều kiện thực tế và khả năng huy động các nguồn lực theo thứ tự ưu tiên hợp lý bảo đảm đầu tư tập trung, có hiệu </a:t>
            </a:r>
            <a:r>
              <a:rPr lang="en-US" sz="2000" b="1" kern="0" smtClean="0">
                <a:solidFill>
                  <a:srgbClr val="0000FF"/>
                </a:solidFill>
                <a:latin typeface="Arial" charset="0"/>
              </a:rPr>
              <a:t>quả;</a:t>
            </a:r>
          </a:p>
          <a:p>
            <a:pPr indent="-457200" algn="just" eaLnBrk="1" hangingPunct="1">
              <a:lnSpc>
                <a:spcPct val="105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Xác </a:t>
            </a:r>
            <a:r>
              <a:rPr lang="en-US" sz="2000" b="1" kern="0">
                <a:solidFill>
                  <a:srgbClr val="0000FF"/>
                </a:solidFill>
                <a:latin typeface="Arial" charset="0"/>
              </a:rPr>
              <a:t>định sơ bộ chi phí liên quan trong quá trình thực hiện và chi phí vận hành dự án sau khi hoàn </a:t>
            </a:r>
            <a:r>
              <a:rPr lang="en-US" sz="2000" b="1" kern="0" smtClean="0">
                <a:solidFill>
                  <a:srgbClr val="0000FF"/>
                </a:solidFill>
                <a:latin typeface="Arial" charset="0"/>
              </a:rPr>
              <a:t>thành;</a:t>
            </a:r>
          </a:p>
          <a:p>
            <a:pPr indent="-457200" algn="just" eaLnBrk="1" hangingPunct="1">
              <a:lnSpc>
                <a:spcPct val="105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Phân </a:t>
            </a:r>
            <a:r>
              <a:rPr lang="en-US" sz="2000" b="1" kern="0">
                <a:solidFill>
                  <a:srgbClr val="0000FF"/>
                </a:solidFill>
                <a:latin typeface="Arial" charset="0"/>
              </a:rPr>
              <a:t>tích, đánh giá sơ bộ tác động về môi trường, xã hội; xác định sơ bộ hiệu quả đầu tư về </a:t>
            </a:r>
            <a:r>
              <a:rPr lang="en-US" sz="2000" b="1" kern="0" smtClean="0">
                <a:solidFill>
                  <a:srgbClr val="0000FF"/>
                </a:solidFill>
                <a:latin typeface="Arial" charset="0"/>
              </a:rPr>
              <a:t>KT-XH;</a:t>
            </a:r>
          </a:p>
          <a:p>
            <a:pPr indent="-457200" algn="just" eaLnBrk="1" hangingPunct="1">
              <a:lnSpc>
                <a:spcPct val="105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Phân </a:t>
            </a:r>
            <a:r>
              <a:rPr lang="en-US" sz="2000" b="1" kern="0">
                <a:solidFill>
                  <a:srgbClr val="0000FF"/>
                </a:solidFill>
                <a:latin typeface="Arial" charset="0"/>
              </a:rPr>
              <a:t>chia các dự án thành phần (nếu có</a:t>
            </a:r>
            <a:r>
              <a:rPr lang="en-US" sz="2000" b="1" kern="0" smtClean="0">
                <a:solidFill>
                  <a:srgbClr val="0000FF"/>
                </a:solidFill>
                <a:latin typeface="Arial" charset="0"/>
              </a:rPr>
              <a:t>);</a:t>
            </a:r>
          </a:p>
          <a:p>
            <a:pPr indent="-457200" algn="just" eaLnBrk="1" hangingPunct="1">
              <a:lnSpc>
                <a:spcPct val="105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Các </a:t>
            </a:r>
            <a:r>
              <a:rPr lang="en-US" sz="2000" b="1" kern="0">
                <a:solidFill>
                  <a:srgbClr val="0000FF"/>
                </a:solidFill>
                <a:latin typeface="Arial" charset="0"/>
              </a:rPr>
              <a:t>giải pháp tổ chức thực hiện</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10504262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5000"/>
              </a:lnSpc>
              <a:spcBef>
                <a:spcPts val="700"/>
              </a:spcBef>
              <a:spcAft>
                <a:spcPts val="0"/>
              </a:spcAft>
              <a:defRPr/>
            </a:pPr>
            <a:r>
              <a:rPr lang="en-US" sz="2400" b="1" smtClean="0">
                <a:solidFill>
                  <a:srgbClr val="FF0066"/>
                </a:solidFill>
                <a:latin typeface="Arial" charset="0"/>
              </a:rPr>
              <a:t>Điều </a:t>
            </a:r>
            <a:r>
              <a:rPr lang="en-US" sz="2400" b="1">
                <a:solidFill>
                  <a:srgbClr val="FF0066"/>
                </a:solidFill>
                <a:latin typeface="Arial" charset="0"/>
              </a:rPr>
              <a:t>47. Nội dung Báo cáo nghiên cứu khả thi </a:t>
            </a:r>
            <a:r>
              <a:rPr lang="en-US" sz="2400" b="1" smtClean="0">
                <a:solidFill>
                  <a:srgbClr val="FF0066"/>
                </a:solidFill>
                <a:latin typeface="Arial" charset="0"/>
              </a:rPr>
              <a:t/>
            </a:r>
            <a:br>
              <a:rPr lang="en-US" sz="2400" b="1" smtClean="0">
                <a:solidFill>
                  <a:srgbClr val="FF0066"/>
                </a:solidFill>
                <a:latin typeface="Arial" charset="0"/>
              </a:rPr>
            </a:br>
            <a:r>
              <a:rPr lang="en-US" sz="2400" b="1" smtClean="0">
                <a:solidFill>
                  <a:srgbClr val="FF0066"/>
                </a:solidFill>
                <a:latin typeface="Arial" charset="0"/>
              </a:rPr>
              <a:t>chương </a:t>
            </a:r>
            <a:r>
              <a:rPr lang="en-US" sz="2400" b="1">
                <a:solidFill>
                  <a:srgbClr val="FF0066"/>
                </a:solidFill>
                <a:latin typeface="Arial" charset="0"/>
              </a:rPr>
              <a:t>trình, dự án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lphaLcParenR"/>
              <a:defRPr/>
            </a:pPr>
            <a:r>
              <a:rPr lang="en-US" sz="2300" b="1" kern="0" smtClean="0">
                <a:solidFill>
                  <a:srgbClr val="0000FF"/>
                </a:solidFill>
                <a:latin typeface="Arial" charset="0"/>
              </a:rPr>
              <a:t>Sự </a:t>
            </a:r>
            <a:r>
              <a:rPr lang="en-US" sz="2300" b="1" kern="0">
                <a:solidFill>
                  <a:srgbClr val="0000FF"/>
                </a:solidFill>
                <a:latin typeface="Arial" charset="0"/>
              </a:rPr>
              <a:t>cần thiết đầu </a:t>
            </a:r>
            <a:r>
              <a:rPr lang="en-US" sz="2300" b="1" kern="0" smtClean="0">
                <a:solidFill>
                  <a:srgbClr val="0000FF"/>
                </a:solidFill>
                <a:latin typeface="Arial" charset="0"/>
              </a:rPr>
              <a:t>tư;</a:t>
            </a:r>
          </a:p>
          <a:p>
            <a:pPr indent="-457200" algn="just" eaLnBrk="1" hangingPunct="1">
              <a:lnSpc>
                <a:spcPct val="114000"/>
              </a:lnSpc>
              <a:spcBef>
                <a:spcPts val="1200"/>
              </a:spcBef>
              <a:spcAft>
                <a:spcPts val="0"/>
              </a:spcAft>
              <a:buClr>
                <a:srgbClr val="FF0000"/>
              </a:buClr>
              <a:buFont typeface="+mj-lt"/>
              <a:buAutoNum type="alphaLcParenR"/>
              <a:defRPr/>
            </a:pPr>
            <a:r>
              <a:rPr lang="en-US" sz="2300" b="1" kern="0" smtClean="0">
                <a:solidFill>
                  <a:srgbClr val="0000FF"/>
                </a:solidFill>
                <a:latin typeface="Arial" charset="0"/>
              </a:rPr>
              <a:t>Đánh </a:t>
            </a:r>
            <a:r>
              <a:rPr lang="en-US" sz="2300" b="1" kern="0">
                <a:solidFill>
                  <a:srgbClr val="0000FF"/>
                </a:solidFill>
                <a:latin typeface="Arial" charset="0"/>
              </a:rPr>
              <a:t>giá thực trạng của ngành, lĩnh vực thuộc mục tiêu và phạm vi của chương trình; những vấn đề cấp bách cần được giải quyết trong chương </a:t>
            </a:r>
            <a:r>
              <a:rPr lang="en-US" sz="2300" b="1" kern="0" smtClean="0">
                <a:solidFill>
                  <a:srgbClr val="0000FF"/>
                </a:solidFill>
                <a:latin typeface="Arial" charset="0"/>
              </a:rPr>
              <a:t>trình;</a:t>
            </a:r>
          </a:p>
          <a:p>
            <a:pPr indent="-457200" algn="just" eaLnBrk="1" hangingPunct="1">
              <a:lnSpc>
                <a:spcPct val="114000"/>
              </a:lnSpc>
              <a:spcBef>
                <a:spcPts val="1200"/>
              </a:spcBef>
              <a:spcAft>
                <a:spcPts val="0"/>
              </a:spcAft>
              <a:buClr>
                <a:srgbClr val="FF0000"/>
              </a:buClr>
              <a:buFont typeface="+mj-lt"/>
              <a:buAutoNum type="alphaLcParenR"/>
              <a:defRPr/>
            </a:pPr>
            <a:r>
              <a:rPr lang="en-US" sz="2300" b="1" kern="0" smtClean="0">
                <a:solidFill>
                  <a:srgbClr val="0000FF"/>
                </a:solidFill>
                <a:latin typeface="Arial" charset="0"/>
              </a:rPr>
              <a:t>Mục </a:t>
            </a:r>
            <a:r>
              <a:rPr lang="en-US" sz="2300" b="1" kern="0">
                <a:solidFill>
                  <a:srgbClr val="0000FF"/>
                </a:solidFill>
                <a:latin typeface="Arial" charset="0"/>
              </a:rPr>
              <a:t>tiêu tổng quát, mục tiêu cụ thể, kết quả, các chỉ tiêu chủ yếu trong từng giai </a:t>
            </a:r>
            <a:r>
              <a:rPr lang="en-US" sz="2300" b="1" kern="0" smtClean="0">
                <a:solidFill>
                  <a:srgbClr val="0000FF"/>
                </a:solidFill>
                <a:latin typeface="Arial" charset="0"/>
              </a:rPr>
              <a:t>đoạn;</a:t>
            </a:r>
          </a:p>
          <a:p>
            <a:pPr indent="-457200" algn="just" eaLnBrk="1" hangingPunct="1">
              <a:lnSpc>
                <a:spcPct val="114000"/>
              </a:lnSpc>
              <a:spcBef>
                <a:spcPts val="1200"/>
              </a:spcBef>
              <a:spcAft>
                <a:spcPts val="0"/>
              </a:spcAft>
              <a:buClr>
                <a:srgbClr val="FF0000"/>
              </a:buClr>
              <a:buFont typeface="+mj-lt"/>
              <a:buAutoNum type="alphaLcParenR"/>
              <a:defRPr/>
            </a:pPr>
            <a:r>
              <a:rPr lang="en-US" sz="2300" b="1" kern="0" smtClean="0">
                <a:solidFill>
                  <a:srgbClr val="0000FF"/>
                </a:solidFill>
                <a:latin typeface="Arial" charset="0"/>
              </a:rPr>
              <a:t>Phạm </a:t>
            </a:r>
            <a:r>
              <a:rPr lang="en-US" sz="2300" b="1" kern="0">
                <a:solidFill>
                  <a:srgbClr val="0000FF"/>
                </a:solidFill>
                <a:latin typeface="Arial" charset="0"/>
              </a:rPr>
              <a:t>vi và quy mô của chương </a:t>
            </a:r>
            <a:r>
              <a:rPr lang="en-US" sz="2300" b="1" kern="0" smtClean="0">
                <a:solidFill>
                  <a:srgbClr val="0000FF"/>
                </a:solidFill>
                <a:latin typeface="Arial" charset="0"/>
              </a:rPr>
              <a:t>trình;</a:t>
            </a:r>
          </a:p>
          <a:p>
            <a:pPr marL="577850" indent="-468313" algn="just" eaLnBrk="1" hangingPunct="1">
              <a:lnSpc>
                <a:spcPct val="114000"/>
              </a:lnSpc>
              <a:spcBef>
                <a:spcPts val="1200"/>
              </a:spcBef>
              <a:spcAft>
                <a:spcPts val="0"/>
              </a:spcAft>
              <a:buClr>
                <a:srgbClr val="FF0000"/>
              </a:buClr>
              <a:buNone/>
              <a:defRPr/>
            </a:pPr>
            <a:r>
              <a:rPr lang="en-US" sz="2300" b="1" kern="0" smtClean="0">
                <a:solidFill>
                  <a:srgbClr val="FF0000"/>
                </a:solidFill>
                <a:latin typeface="Arial" charset="0"/>
              </a:rPr>
              <a:t>đ</a:t>
            </a:r>
            <a:r>
              <a:rPr lang="en-US" sz="2300" b="1" kern="0">
                <a:solidFill>
                  <a:srgbClr val="FF0000"/>
                </a:solidFill>
                <a:latin typeface="Arial" charset="0"/>
              </a:rPr>
              <a:t>)</a:t>
            </a:r>
            <a:r>
              <a:rPr lang="en-US" sz="2300" b="1" kern="0">
                <a:solidFill>
                  <a:srgbClr val="0000FF"/>
                </a:solidFill>
                <a:latin typeface="Arial" charset="0"/>
              </a:rPr>
              <a:t> </a:t>
            </a:r>
            <a:r>
              <a:rPr lang="en-US" sz="2300" b="1" kern="0" smtClean="0">
                <a:solidFill>
                  <a:srgbClr val="0000FF"/>
                </a:solidFill>
                <a:latin typeface="Arial" charset="0"/>
              </a:rPr>
              <a:t> Các </a:t>
            </a:r>
            <a:r>
              <a:rPr lang="en-US" sz="2300" b="1" kern="0">
                <a:solidFill>
                  <a:srgbClr val="0000FF"/>
                </a:solidFill>
                <a:latin typeface="Arial" charset="0"/>
              </a:rPr>
              <a:t>dự án thành phần thuộc chương trình cần thực hiện để đạt được mục tiêu của chương trình, thứ tự ưu tiên và thời gian thực hiện các dự án thành </a:t>
            </a:r>
            <a:r>
              <a:rPr lang="en-US" sz="2300" b="1" kern="0" smtClean="0">
                <a:solidFill>
                  <a:srgbClr val="0000FF"/>
                </a:solidFill>
                <a:latin typeface="Arial" charset="0"/>
              </a:rPr>
              <a:t>phần;</a:t>
            </a:r>
            <a:endParaRPr lang="en-US" sz="2300" b="1" kern="0">
              <a:solidFill>
                <a:srgbClr val="0000FF"/>
              </a:solidFill>
              <a:latin typeface="Arial" charset="0"/>
            </a:endParaRPr>
          </a:p>
        </p:txBody>
      </p:sp>
    </p:spTree>
    <p:extLst>
      <p:ext uri="{BB962C8B-B14F-4D97-AF65-F5344CB8AC3E}">
        <p14:creationId xmlns:p14="http://schemas.microsoft.com/office/powerpoint/2010/main" val="27772480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5000"/>
              </a:lnSpc>
              <a:spcBef>
                <a:spcPts val="700"/>
              </a:spcBef>
              <a:spcAft>
                <a:spcPts val="0"/>
              </a:spcAft>
              <a:defRPr/>
            </a:pPr>
            <a:r>
              <a:rPr lang="en-US" sz="2400" b="1" smtClean="0">
                <a:solidFill>
                  <a:srgbClr val="FF0066"/>
                </a:solidFill>
                <a:latin typeface="Arial" charset="0"/>
              </a:rPr>
              <a:t>Điều </a:t>
            </a:r>
            <a:r>
              <a:rPr lang="en-US" sz="2400" b="1">
                <a:solidFill>
                  <a:srgbClr val="FF0066"/>
                </a:solidFill>
                <a:latin typeface="Arial" charset="0"/>
              </a:rPr>
              <a:t>47. Nội dung Báo cáo nghiên cứu khả thi </a:t>
            </a:r>
            <a:r>
              <a:rPr lang="en-US" sz="2400" b="1" smtClean="0">
                <a:solidFill>
                  <a:srgbClr val="FF0066"/>
                </a:solidFill>
                <a:latin typeface="Arial" charset="0"/>
              </a:rPr>
              <a:t/>
            </a:r>
            <a:br>
              <a:rPr lang="en-US" sz="2400" b="1" smtClean="0">
                <a:solidFill>
                  <a:srgbClr val="FF0066"/>
                </a:solidFill>
                <a:latin typeface="Arial" charset="0"/>
              </a:rPr>
            </a:br>
            <a:r>
              <a:rPr lang="en-US" sz="2400" b="1" smtClean="0">
                <a:solidFill>
                  <a:srgbClr val="FF0066"/>
                </a:solidFill>
                <a:latin typeface="Arial" charset="0"/>
              </a:rPr>
              <a:t>chương </a:t>
            </a:r>
            <a:r>
              <a:rPr lang="en-US" sz="2400" b="1">
                <a:solidFill>
                  <a:srgbClr val="FF0066"/>
                </a:solidFill>
                <a:latin typeface="Arial" charset="0"/>
              </a:rPr>
              <a:t>trình, dự án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468313" algn="just" eaLnBrk="1" hangingPunct="1">
              <a:lnSpc>
                <a:spcPct val="114000"/>
              </a:lnSpc>
              <a:spcBef>
                <a:spcPts val="1200"/>
              </a:spcBef>
              <a:spcAft>
                <a:spcPts val="0"/>
              </a:spcAft>
              <a:buClr>
                <a:srgbClr val="FF0000"/>
              </a:buClr>
              <a:buAutoNum type="alphaLcParenR" startAt="5"/>
              <a:defRPr/>
            </a:pPr>
            <a:r>
              <a:rPr lang="en-US" sz="2300" b="1" kern="0" smtClean="0">
                <a:solidFill>
                  <a:srgbClr val="0000FF"/>
                </a:solidFill>
                <a:latin typeface="Arial" charset="0"/>
              </a:rPr>
              <a:t>Dự </a:t>
            </a:r>
            <a:r>
              <a:rPr lang="en-US" sz="2300" b="1" kern="0">
                <a:solidFill>
                  <a:srgbClr val="0000FF"/>
                </a:solidFill>
                <a:latin typeface="Arial" charset="0"/>
              </a:rPr>
              <a:t>kiến tổng mức vốn để thực hiện chương trình, phân bổ vốn theo mục tiêu, dự án thành phần và thời gian thực hiện, nguồn vốn và phương án huy động </a:t>
            </a:r>
            <a:r>
              <a:rPr lang="en-US" sz="2300" b="1" kern="0" smtClean="0">
                <a:solidFill>
                  <a:srgbClr val="0000FF"/>
                </a:solidFill>
                <a:latin typeface="Arial" charset="0"/>
              </a:rPr>
              <a:t>vốn;</a:t>
            </a:r>
          </a:p>
          <a:p>
            <a:pPr indent="-461963" algn="just" eaLnBrk="1" hangingPunct="1">
              <a:lnSpc>
                <a:spcPct val="114000"/>
              </a:lnSpc>
              <a:spcBef>
                <a:spcPts val="1200"/>
              </a:spcBef>
              <a:spcAft>
                <a:spcPts val="0"/>
              </a:spcAft>
              <a:buClr>
                <a:srgbClr val="FF0000"/>
              </a:buClr>
              <a:buAutoNum type="alphaLcParenR" startAt="7"/>
              <a:defRPr/>
            </a:pPr>
            <a:r>
              <a:rPr lang="en-US" sz="2300" b="1" kern="0" smtClean="0">
                <a:solidFill>
                  <a:srgbClr val="0000FF"/>
                </a:solidFill>
                <a:latin typeface="Arial" charset="0"/>
              </a:rPr>
              <a:t>Dự </a:t>
            </a:r>
            <a:r>
              <a:rPr lang="en-US" sz="2300" b="1" kern="0">
                <a:solidFill>
                  <a:srgbClr val="0000FF"/>
                </a:solidFill>
                <a:latin typeface="Arial" charset="0"/>
              </a:rPr>
              <a:t>kiến thời gian và tiến độ thực hiện chương </a:t>
            </a:r>
            <a:r>
              <a:rPr lang="en-US" sz="2300" b="1" kern="0" smtClean="0">
                <a:solidFill>
                  <a:srgbClr val="0000FF"/>
                </a:solidFill>
                <a:latin typeface="Arial" charset="0"/>
              </a:rPr>
              <a:t>trình;</a:t>
            </a:r>
          </a:p>
          <a:p>
            <a:pPr indent="-461963" algn="just" eaLnBrk="1" hangingPunct="1">
              <a:lnSpc>
                <a:spcPct val="114000"/>
              </a:lnSpc>
              <a:spcBef>
                <a:spcPts val="1200"/>
              </a:spcBef>
              <a:spcAft>
                <a:spcPts val="0"/>
              </a:spcAft>
              <a:buClr>
                <a:srgbClr val="FF0000"/>
              </a:buClr>
              <a:buAutoNum type="alphaLcParenR" startAt="7"/>
              <a:defRPr/>
            </a:pPr>
            <a:r>
              <a:rPr lang="en-US" sz="2300" b="1" kern="0" smtClean="0">
                <a:solidFill>
                  <a:srgbClr val="0000FF"/>
                </a:solidFill>
                <a:latin typeface="Arial" charset="0"/>
              </a:rPr>
              <a:t>Các </a:t>
            </a:r>
            <a:r>
              <a:rPr lang="en-US" sz="2300" b="1" kern="0">
                <a:solidFill>
                  <a:srgbClr val="0000FF"/>
                </a:solidFill>
                <a:latin typeface="Arial" charset="0"/>
              </a:rPr>
              <a:t>giải pháp để thực hiện chương trình; cơ chế, chính sách áp dụng đối với chương trình; khả năng lồng ghép, phối hợp với các chương trình </a:t>
            </a:r>
            <a:r>
              <a:rPr lang="en-US" sz="2300" b="1" kern="0" smtClean="0">
                <a:solidFill>
                  <a:srgbClr val="0000FF"/>
                </a:solidFill>
                <a:latin typeface="Arial" charset="0"/>
              </a:rPr>
              <a:t>khác;</a:t>
            </a:r>
          </a:p>
          <a:p>
            <a:pPr indent="-461963" algn="just" eaLnBrk="1" hangingPunct="1">
              <a:lnSpc>
                <a:spcPct val="114000"/>
              </a:lnSpc>
              <a:spcBef>
                <a:spcPts val="1200"/>
              </a:spcBef>
              <a:spcAft>
                <a:spcPts val="0"/>
              </a:spcAft>
              <a:buClr>
                <a:srgbClr val="FF0000"/>
              </a:buClr>
              <a:buAutoNum type="alphaLcParenR" startAt="7"/>
              <a:defRPr/>
            </a:pPr>
            <a:r>
              <a:rPr lang="en-US" sz="2300" b="1" kern="0" smtClean="0">
                <a:solidFill>
                  <a:srgbClr val="0000FF"/>
                </a:solidFill>
                <a:latin typeface="Arial" charset="0"/>
              </a:rPr>
              <a:t>Yêu </a:t>
            </a:r>
            <a:r>
              <a:rPr lang="en-US" sz="2300" b="1" kern="0">
                <a:solidFill>
                  <a:srgbClr val="0000FF"/>
                </a:solidFill>
                <a:latin typeface="Arial" charset="0"/>
              </a:rPr>
              <a:t>cầu hợp tác quốc tế (nếu có</a:t>
            </a:r>
            <a:r>
              <a:rPr lang="en-US" sz="2300" b="1" kern="0" smtClean="0">
                <a:solidFill>
                  <a:srgbClr val="0000FF"/>
                </a:solidFill>
                <a:latin typeface="Arial" charset="0"/>
              </a:rPr>
              <a:t>);</a:t>
            </a:r>
          </a:p>
          <a:p>
            <a:pPr indent="-461963" algn="just" eaLnBrk="1" hangingPunct="1">
              <a:lnSpc>
                <a:spcPct val="114000"/>
              </a:lnSpc>
              <a:spcBef>
                <a:spcPts val="1200"/>
              </a:spcBef>
              <a:spcAft>
                <a:spcPts val="0"/>
              </a:spcAft>
              <a:buClr>
                <a:srgbClr val="FF0000"/>
              </a:buClr>
              <a:buAutoNum type="alphaLcParenR" startAt="11"/>
              <a:defRPr/>
            </a:pPr>
            <a:r>
              <a:rPr lang="en-US" sz="2300" b="1" kern="0" smtClean="0">
                <a:solidFill>
                  <a:srgbClr val="0000FF"/>
                </a:solidFill>
                <a:latin typeface="Arial" charset="0"/>
              </a:rPr>
              <a:t>Tổ </a:t>
            </a:r>
            <a:r>
              <a:rPr lang="en-US" sz="2300" b="1" kern="0">
                <a:solidFill>
                  <a:srgbClr val="0000FF"/>
                </a:solidFill>
                <a:latin typeface="Arial" charset="0"/>
              </a:rPr>
              <a:t>chức thực hiện chương </a:t>
            </a:r>
            <a:r>
              <a:rPr lang="en-US" sz="2300" b="1" kern="0" smtClean="0">
                <a:solidFill>
                  <a:srgbClr val="0000FF"/>
                </a:solidFill>
                <a:latin typeface="Arial" charset="0"/>
              </a:rPr>
              <a:t>trình;</a:t>
            </a:r>
          </a:p>
          <a:p>
            <a:pPr indent="-461963" algn="just" eaLnBrk="1" hangingPunct="1">
              <a:lnSpc>
                <a:spcPct val="114000"/>
              </a:lnSpc>
              <a:spcBef>
                <a:spcPts val="1200"/>
              </a:spcBef>
              <a:spcAft>
                <a:spcPts val="0"/>
              </a:spcAft>
              <a:buClr>
                <a:srgbClr val="FF0000"/>
              </a:buClr>
              <a:buAutoNum type="alphaLcParenR" startAt="11"/>
              <a:defRPr/>
            </a:pPr>
            <a:r>
              <a:rPr lang="en-US" sz="2300" b="1" kern="0" smtClean="0">
                <a:solidFill>
                  <a:srgbClr val="0000FF"/>
                </a:solidFill>
                <a:latin typeface="Arial" charset="0"/>
              </a:rPr>
              <a:t>Đánh </a:t>
            </a:r>
            <a:r>
              <a:rPr lang="en-US" sz="2300" b="1" kern="0">
                <a:solidFill>
                  <a:srgbClr val="0000FF"/>
                </a:solidFill>
                <a:latin typeface="Arial" charset="0"/>
              </a:rPr>
              <a:t>giá hiệu quả </a:t>
            </a:r>
            <a:r>
              <a:rPr lang="en-US" sz="2300" b="1" kern="0" smtClean="0">
                <a:solidFill>
                  <a:srgbClr val="0000FF"/>
                </a:solidFill>
                <a:latin typeface="Arial" charset="0"/>
              </a:rPr>
              <a:t>KT-XH chung </a:t>
            </a:r>
            <a:r>
              <a:rPr lang="en-US" sz="2300" b="1" kern="0">
                <a:solidFill>
                  <a:srgbClr val="0000FF"/>
                </a:solidFill>
                <a:latin typeface="Arial" charset="0"/>
              </a:rPr>
              <a:t>của chương trình</a:t>
            </a:r>
            <a:r>
              <a:rPr lang="en-US" sz="2300" b="1" kern="0" smtClean="0">
                <a:solidFill>
                  <a:srgbClr val="0000FF"/>
                </a:solidFill>
                <a:latin typeface="Arial" charset="0"/>
              </a:rPr>
              <a:t>.</a:t>
            </a:r>
            <a:endParaRPr lang="en-US" sz="2300" b="1" kern="0">
              <a:solidFill>
                <a:srgbClr val="0000FF"/>
              </a:solidFill>
              <a:latin typeface="Arial" charset="0"/>
            </a:endParaRPr>
          </a:p>
        </p:txBody>
      </p:sp>
    </p:spTree>
    <p:extLst>
      <p:ext uri="{BB962C8B-B14F-4D97-AF65-F5344CB8AC3E}">
        <p14:creationId xmlns:p14="http://schemas.microsoft.com/office/powerpoint/2010/main" val="5744304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en-US" sz="2400" b="1" smtClean="0">
                <a:solidFill>
                  <a:srgbClr val="FF0066"/>
                </a:solidFill>
                <a:latin typeface="Arial" charset="0"/>
              </a:rPr>
              <a:t>Điều </a:t>
            </a:r>
            <a:r>
              <a:rPr lang="en-US" sz="2400" b="1">
                <a:solidFill>
                  <a:srgbClr val="FF0066"/>
                </a:solidFill>
                <a:latin typeface="Arial" charset="0"/>
              </a:rPr>
              <a:t>48. Hồ sơ, nội dung, thời gian thẩm định </a:t>
            </a:r>
            <a:r>
              <a:rPr lang="en-US" sz="2400" b="1" smtClean="0">
                <a:solidFill>
                  <a:srgbClr val="FF0066"/>
                </a:solidFill>
                <a:latin typeface="Arial" charset="0"/>
              </a:rPr>
              <a:t/>
            </a:r>
            <a:br>
              <a:rPr lang="en-US" sz="2400" b="1" smtClean="0">
                <a:solidFill>
                  <a:srgbClr val="FF0066"/>
                </a:solidFill>
                <a:latin typeface="Arial" charset="0"/>
              </a:rPr>
            </a:br>
            <a:r>
              <a:rPr lang="en-US" sz="2400" b="1" smtClean="0">
                <a:solidFill>
                  <a:srgbClr val="FF0066"/>
                </a:solidFill>
                <a:latin typeface="Arial" charset="0"/>
              </a:rPr>
              <a:t>chương </a:t>
            </a:r>
            <a:r>
              <a:rPr lang="en-US" sz="2400" b="1">
                <a:solidFill>
                  <a:srgbClr val="FF0066"/>
                </a:solidFill>
                <a:latin typeface="Arial" charset="0"/>
              </a:rPr>
              <a:t>trình, dự án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a:defRPr/>
            </a:pPr>
            <a:r>
              <a:rPr lang="en-US" sz="2400" b="1" kern="0" smtClean="0">
                <a:solidFill>
                  <a:srgbClr val="0000FF"/>
                </a:solidFill>
                <a:latin typeface="Arial" charset="0"/>
              </a:rPr>
              <a:t>Hồ </a:t>
            </a:r>
            <a:r>
              <a:rPr lang="en-US" sz="2400" b="1" kern="0">
                <a:solidFill>
                  <a:srgbClr val="0000FF"/>
                </a:solidFill>
                <a:latin typeface="Arial" charset="0"/>
              </a:rPr>
              <a:t>sơ thẩm định chương trình, dự án bao </a:t>
            </a:r>
            <a:r>
              <a:rPr lang="en-US" sz="2400" b="1" kern="0" smtClean="0">
                <a:solidFill>
                  <a:srgbClr val="0000FF"/>
                </a:solidFill>
                <a:latin typeface="Arial" charset="0"/>
              </a:rPr>
              <a:t>gồm:</a:t>
            </a:r>
          </a:p>
          <a:p>
            <a:pPr indent="-457200" algn="just" eaLnBrk="1" hangingPunct="1">
              <a:lnSpc>
                <a:spcPct val="114000"/>
              </a:lnSpc>
              <a:spcBef>
                <a:spcPts val="1200"/>
              </a:spcBef>
              <a:spcAft>
                <a:spcPts val="0"/>
              </a:spcAft>
              <a:buClr>
                <a:srgbClr val="FF0000"/>
              </a:buClr>
              <a:buFont typeface="+mj-lt"/>
              <a:buAutoNum type="alphaLcParenR"/>
              <a:defRPr/>
            </a:pPr>
            <a:r>
              <a:rPr lang="en-US" sz="2400" b="1" kern="0" smtClean="0">
                <a:solidFill>
                  <a:srgbClr val="0000FF"/>
                </a:solidFill>
                <a:latin typeface="Arial" charset="0"/>
              </a:rPr>
              <a:t>Tờ </a:t>
            </a:r>
            <a:r>
              <a:rPr lang="en-US" sz="2400" b="1" kern="0">
                <a:solidFill>
                  <a:srgbClr val="0000FF"/>
                </a:solidFill>
                <a:latin typeface="Arial" charset="0"/>
              </a:rPr>
              <a:t>trình thẩm định chương trình, dự </a:t>
            </a:r>
            <a:r>
              <a:rPr lang="en-US" sz="2400" b="1" kern="0" smtClean="0">
                <a:solidFill>
                  <a:srgbClr val="0000FF"/>
                </a:solidFill>
                <a:latin typeface="Arial" charset="0"/>
              </a:rPr>
              <a:t>án;</a:t>
            </a:r>
          </a:p>
          <a:p>
            <a:pPr indent="-457200" algn="just" eaLnBrk="1" hangingPunct="1">
              <a:lnSpc>
                <a:spcPct val="114000"/>
              </a:lnSpc>
              <a:spcBef>
                <a:spcPts val="1200"/>
              </a:spcBef>
              <a:spcAft>
                <a:spcPts val="0"/>
              </a:spcAft>
              <a:buClr>
                <a:srgbClr val="FF0000"/>
              </a:buClr>
              <a:buFont typeface="+mj-lt"/>
              <a:buAutoNum type="alphaLcParenR"/>
              <a:defRPr/>
            </a:pPr>
            <a:r>
              <a:rPr lang="en-US" sz="2400" b="1" kern="0" smtClean="0">
                <a:solidFill>
                  <a:srgbClr val="0000FF"/>
                </a:solidFill>
                <a:latin typeface="Arial" charset="0"/>
              </a:rPr>
              <a:t>Báo </a:t>
            </a:r>
            <a:r>
              <a:rPr lang="en-US" sz="2400" b="1" kern="0">
                <a:solidFill>
                  <a:srgbClr val="0000FF"/>
                </a:solidFill>
                <a:latin typeface="Arial" charset="0"/>
              </a:rPr>
              <a:t>cáo nghiên cứu khả thi chương trình, dự </a:t>
            </a:r>
            <a:r>
              <a:rPr lang="en-US" sz="2400" b="1" kern="0" smtClean="0">
                <a:solidFill>
                  <a:srgbClr val="0000FF"/>
                </a:solidFill>
                <a:latin typeface="Arial" charset="0"/>
              </a:rPr>
              <a:t>án;</a:t>
            </a:r>
          </a:p>
          <a:p>
            <a:pPr indent="-457200" algn="just" eaLnBrk="1" hangingPunct="1">
              <a:lnSpc>
                <a:spcPct val="114000"/>
              </a:lnSpc>
              <a:spcBef>
                <a:spcPts val="1200"/>
              </a:spcBef>
              <a:spcAft>
                <a:spcPts val="0"/>
              </a:spcAft>
              <a:buClr>
                <a:srgbClr val="FF0000"/>
              </a:buClr>
              <a:buFont typeface="+mj-lt"/>
              <a:buAutoNum type="alphaLcParenR"/>
              <a:defRPr/>
            </a:pPr>
            <a:r>
              <a:rPr lang="en-US" sz="2400" b="1" kern="0" smtClean="0">
                <a:solidFill>
                  <a:srgbClr val="0000FF"/>
                </a:solidFill>
                <a:latin typeface="Arial" charset="0"/>
              </a:rPr>
              <a:t>Các </a:t>
            </a:r>
            <a:r>
              <a:rPr lang="en-US" sz="2400" b="1" kern="0">
                <a:solidFill>
                  <a:srgbClr val="0000FF"/>
                </a:solidFill>
                <a:latin typeface="Arial" charset="0"/>
              </a:rPr>
              <a:t>tài liệu khác có liên </a:t>
            </a:r>
            <a:r>
              <a:rPr lang="en-US" sz="2400" b="1" kern="0" smtClean="0">
                <a:solidFill>
                  <a:srgbClr val="0000FF"/>
                </a:solidFill>
                <a:latin typeface="Arial" charset="0"/>
              </a:rPr>
              <a:t>quan.</a:t>
            </a:r>
          </a:p>
          <a:p>
            <a:pPr indent="-457200" algn="just" eaLnBrk="1" hangingPunct="1">
              <a:lnSpc>
                <a:spcPct val="114000"/>
              </a:lnSpc>
              <a:spcBef>
                <a:spcPts val="1200"/>
              </a:spcBef>
              <a:spcAft>
                <a:spcPts val="0"/>
              </a:spcAft>
              <a:buClr>
                <a:srgbClr val="FF0000"/>
              </a:buClr>
              <a:buFont typeface="+mj-lt"/>
              <a:buAutoNum type="arabicPeriod" startAt="2"/>
              <a:defRPr/>
            </a:pPr>
            <a:r>
              <a:rPr lang="en-US" sz="2400" b="1" kern="0" smtClean="0">
                <a:solidFill>
                  <a:srgbClr val="0000FF"/>
                </a:solidFill>
                <a:latin typeface="Arial" charset="0"/>
              </a:rPr>
              <a:t>Nội </a:t>
            </a:r>
            <a:r>
              <a:rPr lang="en-US" sz="2400" b="1" kern="0">
                <a:solidFill>
                  <a:srgbClr val="0000FF"/>
                </a:solidFill>
                <a:latin typeface="Arial" charset="0"/>
              </a:rPr>
              <a:t>dung, thời gian thẩm định chương trình, dự án theo quy định của Chính phủ</a:t>
            </a:r>
            <a:r>
              <a:rPr lang="en-US" sz="2400" b="1" kern="0" smtClean="0">
                <a:solidFill>
                  <a:srgbClr val="0000FF"/>
                </a:solidFill>
                <a:latin typeface="Arial" charset="0"/>
              </a:rPr>
              <a:t>.</a:t>
            </a:r>
            <a:endParaRPr lang="en-US" sz="2400" b="1" kern="0">
              <a:solidFill>
                <a:srgbClr val="0000FF"/>
              </a:solidFill>
              <a:latin typeface="Arial" charset="0"/>
            </a:endParaRPr>
          </a:p>
        </p:txBody>
      </p:sp>
    </p:spTree>
    <p:extLst>
      <p:ext uri="{BB962C8B-B14F-4D97-AF65-F5344CB8AC3E}">
        <p14:creationId xmlns:p14="http://schemas.microsoft.com/office/powerpoint/2010/main" val="17020496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en-US" sz="2300" b="1" smtClean="0">
                <a:solidFill>
                  <a:srgbClr val="FF0000"/>
                </a:solidFill>
                <a:latin typeface="Arial" panose="020B0604020202020204" pitchFamily="34" charset="0"/>
                <a:cs typeface="Arial" panose="020B0604020202020204" pitchFamily="34" charset="0"/>
              </a:rPr>
              <a:t>CHƯƠNG </a:t>
            </a:r>
            <a:r>
              <a:rPr lang="en-US" sz="2300" b="1">
                <a:solidFill>
                  <a:srgbClr val="FF0000"/>
                </a:solidFill>
                <a:latin typeface="Arial" panose="020B0604020202020204" pitchFamily="34" charset="0"/>
                <a:cs typeface="Arial" panose="020B0604020202020204" pitchFamily="34" charset="0"/>
              </a:rPr>
              <a:t>III. LẬP, THẨM ĐỊNH, PHÊ DUYỆT VÀ </a:t>
            </a:r>
            <a:r>
              <a:rPr lang="en-US" sz="2300" b="1" smtClean="0">
                <a:solidFill>
                  <a:srgbClr val="FF0000"/>
                </a:solidFill>
                <a:latin typeface="Arial" panose="020B0604020202020204" pitchFamily="34" charset="0"/>
                <a:cs typeface="Arial" panose="020B0604020202020204" pitchFamily="34" charset="0"/>
              </a:rPr>
              <a:t>GIAO </a:t>
            </a:r>
            <a:br>
              <a:rPr lang="en-US" sz="2300" b="1" smtClean="0">
                <a:solidFill>
                  <a:srgbClr val="FF0000"/>
                </a:solidFill>
                <a:latin typeface="Arial" panose="020B0604020202020204" pitchFamily="34" charset="0"/>
                <a:cs typeface="Arial" panose="020B0604020202020204" pitchFamily="34" charset="0"/>
              </a:rPr>
            </a:br>
            <a:r>
              <a:rPr lang="en-US" sz="2300" b="1" smtClean="0">
                <a:solidFill>
                  <a:srgbClr val="FF0000"/>
                </a:solidFill>
                <a:latin typeface="Arial" panose="020B0604020202020204" pitchFamily="34" charset="0"/>
                <a:cs typeface="Arial" panose="020B0604020202020204" pitchFamily="34" charset="0"/>
              </a:rPr>
              <a:t>KẾ </a:t>
            </a:r>
            <a:r>
              <a:rPr lang="en-US" sz="2300" b="1">
                <a:solidFill>
                  <a:srgbClr val="FF0000"/>
                </a:solidFill>
                <a:latin typeface="Arial" panose="020B0604020202020204" pitchFamily="34" charset="0"/>
                <a:cs typeface="Arial" panose="020B0604020202020204" pitchFamily="34" charset="0"/>
              </a:rPr>
              <a:t>HOẠCH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1000"/>
              </a:spcBef>
              <a:spcAft>
                <a:spcPts val="0"/>
              </a:spcAft>
              <a:buClr>
                <a:srgbClr val="FF0000"/>
              </a:buClr>
              <a:buFont typeface="Wingdings" panose="05000000000000000000" pitchFamily="2" charset="2"/>
              <a:buChar char="Ø"/>
              <a:defRPr/>
            </a:pPr>
            <a:r>
              <a:rPr lang="en-US" sz="2200" b="1" kern="0" smtClean="0">
                <a:solidFill>
                  <a:srgbClr val="0000FF"/>
                </a:solidFill>
                <a:latin typeface="Arial" charset="0"/>
              </a:rPr>
              <a:t>Điều </a:t>
            </a:r>
            <a:r>
              <a:rPr lang="en-US" sz="2200" b="1" kern="0">
                <a:solidFill>
                  <a:srgbClr val="0000FF"/>
                </a:solidFill>
                <a:latin typeface="Arial" charset="0"/>
              </a:rPr>
              <a:t>49. Phân loại kế hoạch đầu tư </a:t>
            </a:r>
            <a:r>
              <a:rPr lang="en-US" sz="2200" b="1" kern="0" smtClean="0">
                <a:solidFill>
                  <a:srgbClr val="0000FF"/>
                </a:solidFill>
                <a:latin typeface="Arial" charset="0"/>
              </a:rPr>
              <a:t>công</a:t>
            </a:r>
          </a:p>
          <a:p>
            <a:pPr indent="-457200" algn="just" eaLnBrk="1" hangingPunct="1">
              <a:lnSpc>
                <a:spcPct val="105000"/>
              </a:lnSpc>
              <a:spcBef>
                <a:spcPts val="1000"/>
              </a:spcBef>
              <a:spcAft>
                <a:spcPts val="0"/>
              </a:spcAft>
              <a:buClr>
                <a:srgbClr val="FF0000"/>
              </a:buClr>
              <a:buFont typeface="Wingdings" panose="05000000000000000000" pitchFamily="2" charset="2"/>
              <a:buChar char="Ø"/>
              <a:defRPr/>
            </a:pPr>
            <a:r>
              <a:rPr lang="en-US" sz="2200" b="1" kern="0" smtClean="0">
                <a:solidFill>
                  <a:srgbClr val="0000FF"/>
                </a:solidFill>
                <a:latin typeface="Arial" charset="0"/>
              </a:rPr>
              <a:t>Điều </a:t>
            </a:r>
            <a:r>
              <a:rPr lang="en-US" sz="2200" b="1" kern="0">
                <a:solidFill>
                  <a:srgbClr val="0000FF"/>
                </a:solidFill>
                <a:latin typeface="Arial" charset="0"/>
              </a:rPr>
              <a:t>51. Nguyên tắc lập kế hoạch đầu tư công trung hạn và hằng </a:t>
            </a:r>
            <a:r>
              <a:rPr lang="en-US" sz="2200" b="1" kern="0" smtClean="0">
                <a:solidFill>
                  <a:srgbClr val="0000FF"/>
                </a:solidFill>
                <a:latin typeface="Arial" charset="0"/>
              </a:rPr>
              <a:t>năm</a:t>
            </a:r>
          </a:p>
          <a:p>
            <a:pPr indent="-457200" algn="just" eaLnBrk="1" hangingPunct="1">
              <a:lnSpc>
                <a:spcPct val="105000"/>
              </a:lnSpc>
              <a:spcBef>
                <a:spcPts val="1000"/>
              </a:spcBef>
              <a:spcAft>
                <a:spcPts val="0"/>
              </a:spcAft>
              <a:buClr>
                <a:srgbClr val="FF0000"/>
              </a:buClr>
              <a:buFont typeface="Wingdings" panose="05000000000000000000" pitchFamily="2" charset="2"/>
              <a:buChar char="Ø"/>
              <a:defRPr/>
            </a:pPr>
            <a:r>
              <a:rPr lang="en-US" sz="2200" b="1" kern="0" smtClean="0">
                <a:solidFill>
                  <a:srgbClr val="0000FF"/>
                </a:solidFill>
                <a:latin typeface="Arial" charset="0"/>
              </a:rPr>
              <a:t>Điều </a:t>
            </a:r>
            <a:r>
              <a:rPr lang="en-US" sz="2200" b="1" kern="0">
                <a:solidFill>
                  <a:srgbClr val="0000FF"/>
                </a:solidFill>
                <a:latin typeface="Arial" charset="0"/>
              </a:rPr>
              <a:t>52. Nội dung báo cáo kế hoạch đầu tư công trung hạn trình cấp có thẩm quyền phê </a:t>
            </a:r>
            <a:r>
              <a:rPr lang="en-US" sz="2200" b="1" kern="0" smtClean="0">
                <a:solidFill>
                  <a:srgbClr val="0000FF"/>
                </a:solidFill>
                <a:latin typeface="Arial" charset="0"/>
              </a:rPr>
              <a:t>duyệt</a:t>
            </a:r>
          </a:p>
          <a:p>
            <a:pPr indent="-457200" algn="just" eaLnBrk="1" hangingPunct="1">
              <a:lnSpc>
                <a:spcPct val="105000"/>
              </a:lnSpc>
              <a:spcBef>
                <a:spcPts val="1000"/>
              </a:spcBef>
              <a:spcAft>
                <a:spcPts val="0"/>
              </a:spcAft>
              <a:buClr>
                <a:srgbClr val="FF0000"/>
              </a:buClr>
              <a:buFont typeface="Wingdings" panose="05000000000000000000" pitchFamily="2" charset="2"/>
              <a:buChar char="Ø"/>
              <a:defRPr/>
            </a:pPr>
            <a:r>
              <a:rPr lang="en-US" sz="2200" b="1" kern="0" smtClean="0">
                <a:solidFill>
                  <a:srgbClr val="0000FF"/>
                </a:solidFill>
                <a:latin typeface="Arial" charset="0"/>
              </a:rPr>
              <a:t>Điều </a:t>
            </a:r>
            <a:r>
              <a:rPr lang="en-US" sz="2200" b="1" kern="0">
                <a:solidFill>
                  <a:srgbClr val="0000FF"/>
                </a:solidFill>
                <a:latin typeface="Arial" charset="0"/>
              </a:rPr>
              <a:t>53. Nội dung báo cáo kế hoạch đầu tư công hằng năm trình cấp có thẩm quyền phê </a:t>
            </a:r>
            <a:r>
              <a:rPr lang="en-US" sz="2200" b="1" kern="0" smtClean="0">
                <a:solidFill>
                  <a:srgbClr val="0000FF"/>
                </a:solidFill>
                <a:latin typeface="Arial" charset="0"/>
              </a:rPr>
              <a:t>duyệt</a:t>
            </a:r>
          </a:p>
          <a:p>
            <a:pPr indent="-457200" algn="just" eaLnBrk="1" hangingPunct="1">
              <a:lnSpc>
                <a:spcPct val="105000"/>
              </a:lnSpc>
              <a:spcBef>
                <a:spcPts val="1000"/>
              </a:spcBef>
              <a:spcAft>
                <a:spcPts val="0"/>
              </a:spcAft>
              <a:buClr>
                <a:srgbClr val="FF0000"/>
              </a:buClr>
              <a:buFont typeface="Wingdings" panose="05000000000000000000" pitchFamily="2" charset="2"/>
              <a:buChar char="Ø"/>
              <a:defRPr/>
            </a:pPr>
            <a:r>
              <a:rPr lang="en-US" sz="2200" b="1" kern="0" smtClean="0">
                <a:solidFill>
                  <a:srgbClr val="0000FF"/>
                </a:solidFill>
                <a:latin typeface="Arial" charset="0"/>
              </a:rPr>
              <a:t>Điều </a:t>
            </a:r>
            <a:r>
              <a:rPr lang="en-US" sz="2200" b="1" kern="0">
                <a:solidFill>
                  <a:srgbClr val="0000FF"/>
                </a:solidFill>
                <a:latin typeface="Arial" charset="0"/>
              </a:rPr>
              <a:t>58. Trình tự lập, thẩm định kế hoạch đầu tư công </a:t>
            </a:r>
            <a:r>
              <a:rPr lang="en-US" sz="2200" b="1" kern="0" smtClean="0">
                <a:solidFill>
                  <a:srgbClr val="0000FF"/>
                </a:solidFill>
                <a:latin typeface="Arial" charset="0"/>
              </a:rPr>
              <a:t/>
            </a:r>
            <a:br>
              <a:rPr lang="en-US" sz="2200" b="1" kern="0" smtClean="0">
                <a:solidFill>
                  <a:srgbClr val="0000FF"/>
                </a:solidFill>
                <a:latin typeface="Arial" charset="0"/>
              </a:rPr>
            </a:br>
            <a:r>
              <a:rPr lang="en-US" sz="2200" b="1" kern="0" smtClean="0">
                <a:solidFill>
                  <a:srgbClr val="0000FF"/>
                </a:solidFill>
                <a:latin typeface="Arial" charset="0"/>
              </a:rPr>
              <a:t>trung hạn</a:t>
            </a:r>
          </a:p>
          <a:p>
            <a:pPr indent="-457200" algn="just" eaLnBrk="1" hangingPunct="1">
              <a:lnSpc>
                <a:spcPct val="105000"/>
              </a:lnSpc>
              <a:spcBef>
                <a:spcPts val="1000"/>
              </a:spcBef>
              <a:spcAft>
                <a:spcPts val="0"/>
              </a:spcAft>
              <a:buClr>
                <a:srgbClr val="FF0000"/>
              </a:buClr>
              <a:buFont typeface="Wingdings" panose="05000000000000000000" pitchFamily="2" charset="2"/>
              <a:buChar char="Ø"/>
              <a:defRPr/>
            </a:pPr>
            <a:r>
              <a:rPr lang="en-US" sz="2200" b="1" kern="0" smtClean="0">
                <a:solidFill>
                  <a:srgbClr val="0000FF"/>
                </a:solidFill>
                <a:latin typeface="Arial" charset="0"/>
              </a:rPr>
              <a:t>Điều </a:t>
            </a:r>
            <a:r>
              <a:rPr lang="en-US" sz="2200" b="1" kern="0">
                <a:solidFill>
                  <a:srgbClr val="0000FF"/>
                </a:solidFill>
                <a:latin typeface="Arial" charset="0"/>
              </a:rPr>
              <a:t>59. Trình tự lập, thẩm định kế hoạch đầu tư công </a:t>
            </a:r>
            <a:r>
              <a:rPr lang="en-US" sz="2200" b="1" kern="0" smtClean="0">
                <a:solidFill>
                  <a:srgbClr val="0000FF"/>
                </a:solidFill>
                <a:latin typeface="Arial" charset="0"/>
              </a:rPr>
              <a:t/>
            </a:r>
            <a:br>
              <a:rPr lang="en-US" sz="2200" b="1" kern="0" smtClean="0">
                <a:solidFill>
                  <a:srgbClr val="0000FF"/>
                </a:solidFill>
                <a:latin typeface="Arial" charset="0"/>
              </a:rPr>
            </a:br>
            <a:r>
              <a:rPr lang="en-US" sz="2200" b="1" kern="0" smtClean="0">
                <a:solidFill>
                  <a:srgbClr val="0000FF"/>
                </a:solidFill>
                <a:latin typeface="Arial" charset="0"/>
              </a:rPr>
              <a:t>hằng năm</a:t>
            </a:r>
          </a:p>
          <a:p>
            <a:pPr indent="-457200" algn="just" eaLnBrk="1" hangingPunct="1">
              <a:lnSpc>
                <a:spcPct val="105000"/>
              </a:lnSpc>
              <a:spcBef>
                <a:spcPts val="1000"/>
              </a:spcBef>
              <a:spcAft>
                <a:spcPts val="0"/>
              </a:spcAft>
              <a:buClr>
                <a:srgbClr val="FF0000"/>
              </a:buClr>
              <a:buFont typeface="Wingdings" panose="05000000000000000000" pitchFamily="2" charset="2"/>
              <a:buChar char="Ø"/>
              <a:defRPr/>
            </a:pPr>
            <a:r>
              <a:rPr lang="en-US" sz="2200" b="1" kern="0" smtClean="0">
                <a:solidFill>
                  <a:srgbClr val="0000FF"/>
                </a:solidFill>
                <a:latin typeface="Arial" charset="0"/>
              </a:rPr>
              <a:t>…</a:t>
            </a:r>
          </a:p>
          <a:p>
            <a:pPr indent="-457200" algn="just" eaLnBrk="1" hangingPunct="1">
              <a:lnSpc>
                <a:spcPct val="105000"/>
              </a:lnSpc>
              <a:spcBef>
                <a:spcPts val="1000"/>
              </a:spcBef>
              <a:spcAft>
                <a:spcPts val="0"/>
              </a:spcAft>
              <a:buClr>
                <a:srgbClr val="FF0000"/>
              </a:buClr>
              <a:buFont typeface="Wingdings" panose="05000000000000000000" pitchFamily="2" charset="2"/>
              <a:buChar char="Ø"/>
              <a:defRPr/>
            </a:pPr>
            <a:r>
              <a:rPr lang="en-US" sz="2200" b="1" kern="0" smtClean="0">
                <a:solidFill>
                  <a:srgbClr val="0000FF"/>
                </a:solidFill>
                <a:latin typeface="Arial" charset="0"/>
              </a:rPr>
              <a:t>…</a:t>
            </a:r>
          </a:p>
        </p:txBody>
      </p:sp>
    </p:spTree>
    <p:extLst>
      <p:ext uri="{BB962C8B-B14F-4D97-AF65-F5344CB8AC3E}">
        <p14:creationId xmlns:p14="http://schemas.microsoft.com/office/powerpoint/2010/main" val="41835317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pPr>
            <a:r>
              <a:rPr lang="vi-VN" sz="2200" b="1">
                <a:solidFill>
                  <a:srgbClr val="FF0000"/>
                </a:solidFill>
                <a:latin typeface="Arial" panose="020B0604020202020204" pitchFamily="34" charset="0"/>
                <a:cs typeface="Arial" panose="020B0604020202020204" pitchFamily="34" charset="0"/>
              </a:rPr>
              <a:t>C</a:t>
            </a:r>
            <a:r>
              <a:rPr lang="en-US" sz="2200" b="1">
                <a:solidFill>
                  <a:srgbClr val="FF0000"/>
                </a:solidFill>
                <a:latin typeface="Arial" panose="020B0604020202020204" pitchFamily="34" charset="0"/>
                <a:cs typeface="Arial" panose="020B0604020202020204" pitchFamily="34" charset="0"/>
              </a:rPr>
              <a:t>HƯƠNG </a:t>
            </a:r>
            <a:r>
              <a:rPr lang="en-US" sz="2200" b="1" smtClean="0">
                <a:solidFill>
                  <a:srgbClr val="FF0000"/>
                </a:solidFill>
                <a:latin typeface="Arial" panose="020B0604020202020204" pitchFamily="34" charset="0"/>
                <a:cs typeface="Arial" panose="020B0604020202020204" pitchFamily="34" charset="0"/>
              </a:rPr>
              <a:t>IV: THỰC </a:t>
            </a:r>
            <a:r>
              <a:rPr lang="en-US" sz="2200" b="1">
                <a:solidFill>
                  <a:srgbClr val="FF0000"/>
                </a:solidFill>
                <a:latin typeface="Arial" panose="020B0604020202020204" pitchFamily="34" charset="0"/>
                <a:cs typeface="Arial" panose="020B0604020202020204" pitchFamily="34" charset="0"/>
              </a:rPr>
              <a:t>HIỆN VÀ THEO DÕI, KIỂM TRA, </a:t>
            </a:r>
            <a:r>
              <a:rPr lang="en-US" sz="2200" b="1" smtClean="0">
                <a:solidFill>
                  <a:srgbClr val="FF0000"/>
                </a:solidFill>
                <a:latin typeface="Arial" panose="020B0604020202020204" pitchFamily="34" charset="0"/>
                <a:cs typeface="Arial" panose="020B0604020202020204" pitchFamily="34" charset="0"/>
              </a:rPr>
              <a:t>ĐÁNH </a:t>
            </a:r>
            <a:r>
              <a:rPr lang="en-US" sz="2200" b="1">
                <a:solidFill>
                  <a:srgbClr val="FF0000"/>
                </a:solidFill>
                <a:latin typeface="Arial" panose="020B0604020202020204" pitchFamily="34" charset="0"/>
                <a:cs typeface="Arial" panose="020B0604020202020204" pitchFamily="34" charset="0"/>
              </a:rPr>
              <a:t>GIÁ, THANH TRA KẾ HOẠCH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anose="05000000000000000000" pitchFamily="2" charset="2"/>
              <a:buChar char="v"/>
              <a:defRPr/>
            </a:pPr>
            <a:r>
              <a:rPr lang="en-US" sz="2100" b="1" kern="0" smtClean="0">
                <a:solidFill>
                  <a:srgbClr val="FF0066"/>
                </a:solidFill>
                <a:latin typeface="Arial" charset="0"/>
              </a:rPr>
              <a:t>Điều </a:t>
            </a:r>
            <a:r>
              <a:rPr lang="en-US" sz="2100" b="1" kern="0">
                <a:solidFill>
                  <a:srgbClr val="FF0066"/>
                </a:solidFill>
                <a:latin typeface="Arial" charset="0"/>
              </a:rPr>
              <a:t>76. Thời gian thực hiện và giải ngân vốn kế hoạch đầu tư công trung hạn và hằng </a:t>
            </a:r>
            <a:r>
              <a:rPr lang="en-US" sz="2100" b="1" kern="0" smtClean="0">
                <a:solidFill>
                  <a:srgbClr val="FF0066"/>
                </a:solidFill>
                <a:latin typeface="Arial" charset="0"/>
              </a:rPr>
              <a:t>năm</a:t>
            </a:r>
          </a:p>
          <a:p>
            <a:pPr indent="-457200" algn="just" eaLnBrk="1" hangingPunct="1">
              <a:lnSpc>
                <a:spcPct val="114000"/>
              </a:lnSpc>
              <a:spcBef>
                <a:spcPts val="1200"/>
              </a:spcBef>
              <a:spcAft>
                <a:spcPts val="0"/>
              </a:spcAft>
              <a:buClr>
                <a:srgbClr val="FF0000"/>
              </a:buClr>
              <a:buFont typeface="+mj-lt"/>
              <a:buAutoNum type="arabicPeriod"/>
              <a:defRPr/>
            </a:pPr>
            <a:r>
              <a:rPr lang="en-US" sz="2100" b="1" kern="0" smtClean="0">
                <a:solidFill>
                  <a:srgbClr val="0000FF"/>
                </a:solidFill>
                <a:latin typeface="Arial" charset="0"/>
              </a:rPr>
              <a:t>Đối </a:t>
            </a:r>
            <a:r>
              <a:rPr lang="en-US" sz="2100" b="1" kern="0">
                <a:solidFill>
                  <a:srgbClr val="0000FF"/>
                </a:solidFill>
                <a:latin typeface="Arial" charset="0"/>
              </a:rPr>
              <a:t>với dự án sử dụng vốn ngân sách nhà nước, vốn công trái quốc gia, vốn trái phiếu Chính phủ, vốn trái phiếu chính quyền địa phương, vốn từ nguồn thu để lại cho đầu tư nhưng chưa đưa vào cân đối ngân sách nhà </a:t>
            </a:r>
            <a:r>
              <a:rPr lang="en-US" sz="2100" b="1" kern="0" smtClean="0">
                <a:solidFill>
                  <a:srgbClr val="0000FF"/>
                </a:solidFill>
                <a:latin typeface="Arial" charset="0"/>
              </a:rPr>
              <a:t>nước:</a:t>
            </a:r>
          </a:p>
          <a:p>
            <a:pPr indent="-457200" algn="just" eaLnBrk="1" hangingPunct="1">
              <a:lnSpc>
                <a:spcPct val="114000"/>
              </a:lnSpc>
              <a:spcBef>
                <a:spcPts val="1200"/>
              </a:spcBef>
              <a:spcAft>
                <a:spcPts val="0"/>
              </a:spcAft>
              <a:buClr>
                <a:srgbClr val="FF0000"/>
              </a:buClr>
              <a:buFont typeface="+mj-lt"/>
              <a:buAutoNum type="alphaLcParenR"/>
              <a:defRPr/>
            </a:pPr>
            <a:r>
              <a:rPr lang="en-US" sz="2100" b="1" kern="0" smtClean="0">
                <a:solidFill>
                  <a:srgbClr val="0000FF"/>
                </a:solidFill>
                <a:latin typeface="Arial" charset="0"/>
              </a:rPr>
              <a:t>Thời </a:t>
            </a:r>
            <a:r>
              <a:rPr lang="en-US" sz="2100" b="1" kern="0">
                <a:solidFill>
                  <a:srgbClr val="0000FF"/>
                </a:solidFill>
                <a:latin typeface="Arial" charset="0"/>
              </a:rPr>
              <a:t>gian thực hiện và giải ngân vốn kế hoạch đầu tư công trung hạn giai đoạn trước đến hết ngày 31 tháng 12 năm đầu tiên của kế hoạch đầu tư công trung hạn giai đoạn </a:t>
            </a:r>
            <a:r>
              <a:rPr lang="en-US" sz="2100" b="1" kern="0" smtClean="0">
                <a:solidFill>
                  <a:srgbClr val="0000FF"/>
                </a:solidFill>
                <a:latin typeface="Arial" charset="0"/>
              </a:rPr>
              <a:t>sau;</a:t>
            </a:r>
          </a:p>
          <a:p>
            <a:pPr indent="-457200" algn="just" eaLnBrk="1" hangingPunct="1">
              <a:lnSpc>
                <a:spcPct val="114000"/>
              </a:lnSpc>
              <a:spcBef>
                <a:spcPts val="1200"/>
              </a:spcBef>
              <a:spcAft>
                <a:spcPts val="0"/>
              </a:spcAft>
              <a:buClr>
                <a:srgbClr val="FF0000"/>
              </a:buClr>
              <a:buFont typeface="+mj-lt"/>
              <a:buAutoNum type="alphaLcParenR"/>
              <a:defRPr/>
            </a:pPr>
            <a:r>
              <a:rPr lang="en-US" sz="2100" b="1" kern="0" smtClean="0">
                <a:solidFill>
                  <a:srgbClr val="0000FF"/>
                </a:solidFill>
                <a:latin typeface="Arial" charset="0"/>
              </a:rPr>
              <a:t>Thời </a:t>
            </a:r>
            <a:r>
              <a:rPr lang="en-US" sz="2100" b="1" kern="0">
                <a:solidFill>
                  <a:srgbClr val="0000FF"/>
                </a:solidFill>
                <a:latin typeface="Arial" charset="0"/>
              </a:rPr>
              <a:t>gian giải ngân vốn kế hoạch đầu tư công hằng năm được kéo dài sang năm sau. Trường hợp đặc biệt, được cấp có thẩm quyền cho phép thì được kéo dài thời gian giải ngân nhưng không quá kế hoạch đầu tư công trung hạn</a:t>
            </a:r>
            <a:r>
              <a:rPr lang="en-US" sz="2100" b="1" kern="0" smtClean="0">
                <a:solidFill>
                  <a:srgbClr val="0000FF"/>
                </a:solidFill>
                <a:latin typeface="Arial" charset="0"/>
              </a:rPr>
              <a:t>.</a:t>
            </a:r>
            <a:endParaRPr lang="en-US" sz="2100" b="1" kern="0">
              <a:solidFill>
                <a:srgbClr val="0000FF"/>
              </a:solidFill>
              <a:latin typeface="Arial" charset="0"/>
            </a:endParaRPr>
          </a:p>
        </p:txBody>
      </p:sp>
    </p:spTree>
    <p:extLst>
      <p:ext uri="{BB962C8B-B14F-4D97-AF65-F5344CB8AC3E}">
        <p14:creationId xmlns:p14="http://schemas.microsoft.com/office/powerpoint/2010/main" val="32436529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pPr>
            <a:r>
              <a:rPr lang="vi-VN" sz="2000" b="1">
                <a:solidFill>
                  <a:srgbClr val="FF0000"/>
                </a:solidFill>
                <a:latin typeface="Arial" panose="020B0604020202020204" pitchFamily="34" charset="0"/>
                <a:cs typeface="Arial" panose="020B0604020202020204" pitchFamily="34" charset="0"/>
              </a:rPr>
              <a:t>C</a:t>
            </a:r>
            <a:r>
              <a:rPr lang="en-US" sz="2000" b="1">
                <a:solidFill>
                  <a:srgbClr val="FF0000"/>
                </a:solidFill>
                <a:latin typeface="Arial" panose="020B0604020202020204" pitchFamily="34" charset="0"/>
                <a:cs typeface="Arial" panose="020B0604020202020204" pitchFamily="34" charset="0"/>
              </a:rPr>
              <a:t>HƯƠNG </a:t>
            </a:r>
            <a:r>
              <a:rPr lang="en-US" sz="2000" b="1" smtClean="0">
                <a:solidFill>
                  <a:srgbClr val="FF0000"/>
                </a:solidFill>
                <a:latin typeface="Arial" panose="020B0604020202020204" pitchFamily="34" charset="0"/>
                <a:cs typeface="Arial" panose="020B0604020202020204" pitchFamily="34" charset="0"/>
              </a:rPr>
              <a:t>V: NHIỆM </a:t>
            </a:r>
            <a:r>
              <a:rPr lang="en-US" sz="2000" b="1">
                <a:solidFill>
                  <a:srgbClr val="FF0000"/>
                </a:solidFill>
                <a:latin typeface="Arial" panose="020B0604020202020204" pitchFamily="34" charset="0"/>
                <a:cs typeface="Arial" panose="020B0604020202020204" pitchFamily="34" charset="0"/>
              </a:rPr>
              <a:t>VỤ, QUYỀN HẠN, TRÁCH NHIỆM CỦA CÁC CƠ QUAN, TỔ CHỨC, CÁ NHÂN TRONG HOẠT ĐỘNG ĐẦU TƯ CÔNG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Wingdings" panose="05000000000000000000"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92. Nhiệm vụ, quyền hạn của </a:t>
            </a:r>
            <a:r>
              <a:rPr lang="en-US" sz="2000" b="1" kern="0" smtClean="0">
                <a:solidFill>
                  <a:srgbClr val="FF0066"/>
                </a:solidFill>
                <a:latin typeface="Arial" charset="0"/>
              </a:rPr>
              <a:t>UBND cấp </a:t>
            </a:r>
            <a:r>
              <a:rPr lang="en-US" sz="2000" b="1" kern="0">
                <a:solidFill>
                  <a:srgbClr val="FF0066"/>
                </a:solidFill>
                <a:latin typeface="Arial" charset="0"/>
              </a:rPr>
              <a:t>tỉnh</a:t>
            </a:r>
          </a:p>
          <a:p>
            <a:pPr indent="-457200" algn="just" eaLnBrk="1" hangingPunct="1">
              <a:lnSpc>
                <a:spcPct val="110000"/>
              </a:lnSpc>
              <a:spcBef>
                <a:spcPts val="1000"/>
              </a:spcBef>
              <a:spcAft>
                <a:spcPts val="0"/>
              </a:spcAft>
              <a:buClr>
                <a:srgbClr val="FF0000"/>
              </a:buClr>
              <a:buFont typeface="+mj-lt"/>
              <a:buAutoNum type="arabicPeriod"/>
              <a:defRPr/>
            </a:pPr>
            <a:r>
              <a:rPr lang="en-US" sz="2000" b="1" kern="0" smtClean="0">
                <a:solidFill>
                  <a:srgbClr val="0000FF"/>
                </a:solidFill>
                <a:latin typeface="Arial" charset="0"/>
              </a:rPr>
              <a:t>Thực </a:t>
            </a:r>
            <a:r>
              <a:rPr lang="en-US" sz="2000" b="1" kern="0">
                <a:solidFill>
                  <a:srgbClr val="0000FF"/>
                </a:solidFill>
                <a:latin typeface="Arial" charset="0"/>
              </a:rPr>
              <a:t>hiện quản lý nhà nước về đầu tư công trên địa bàn theo quy định của pháp </a:t>
            </a:r>
            <a:r>
              <a:rPr lang="en-US" sz="2000" b="1" kern="0" smtClean="0">
                <a:solidFill>
                  <a:srgbClr val="0000FF"/>
                </a:solidFill>
                <a:latin typeface="Arial" charset="0"/>
              </a:rPr>
              <a:t>luật.</a:t>
            </a:r>
          </a:p>
          <a:p>
            <a:pPr indent="-457200" algn="just" eaLnBrk="1" hangingPunct="1">
              <a:lnSpc>
                <a:spcPct val="110000"/>
              </a:lnSpc>
              <a:spcBef>
                <a:spcPts val="1000"/>
              </a:spcBef>
              <a:spcAft>
                <a:spcPts val="0"/>
              </a:spcAft>
              <a:buClr>
                <a:srgbClr val="FF0000"/>
              </a:buClr>
              <a:buFont typeface="+mj-lt"/>
              <a:buAutoNum type="arabicPeriod"/>
              <a:defRPr/>
            </a:pPr>
            <a:r>
              <a:rPr lang="en-US" sz="2000" b="1" kern="0" smtClean="0">
                <a:solidFill>
                  <a:srgbClr val="0000FF"/>
                </a:solidFill>
                <a:latin typeface="Arial" charset="0"/>
              </a:rPr>
              <a:t>Trình HĐND cấp tỉnh:</a:t>
            </a:r>
          </a:p>
          <a:p>
            <a:pPr indent="-457200" algn="just" eaLnBrk="1" hangingPunct="1">
              <a:lnSpc>
                <a:spcPct val="110000"/>
              </a:lnSpc>
              <a:spcBef>
                <a:spcPts val="1000"/>
              </a:spcBef>
              <a:spcAft>
                <a:spcPts val="0"/>
              </a:spcAft>
              <a:buClr>
                <a:srgbClr val="FF0000"/>
              </a:buClr>
              <a:buFont typeface="+mj-lt"/>
              <a:buAutoNum type="alphaLcParenR"/>
              <a:defRPr/>
            </a:pPr>
            <a:r>
              <a:rPr lang="en-US" sz="2000" b="1" kern="0" smtClean="0">
                <a:solidFill>
                  <a:srgbClr val="0000FF"/>
                </a:solidFill>
                <a:latin typeface="Arial" charset="0"/>
              </a:rPr>
              <a:t>Quyết </a:t>
            </a:r>
            <a:r>
              <a:rPr lang="en-US" sz="2000" b="1" kern="0">
                <a:solidFill>
                  <a:srgbClr val="0000FF"/>
                </a:solidFill>
                <a:latin typeface="Arial" charset="0"/>
              </a:rPr>
              <a:t>định chủ trương đầu tư chương trình đầu tư bằng vốn cân đối </a:t>
            </a:r>
            <a:r>
              <a:rPr lang="en-US" sz="2000" b="1" kern="0" smtClean="0">
                <a:solidFill>
                  <a:srgbClr val="0000FF"/>
                </a:solidFill>
                <a:latin typeface="Arial" charset="0"/>
              </a:rPr>
              <a:t>NSĐP, </a:t>
            </a:r>
            <a:r>
              <a:rPr lang="en-US" sz="2000" b="1" kern="0">
                <a:solidFill>
                  <a:srgbClr val="0000FF"/>
                </a:solidFill>
                <a:latin typeface="Arial" charset="0"/>
              </a:rPr>
              <a:t>vốn trái phiếu chính quyền địa phương, vốn từ nguồn thu để lại cho đầu tư nhưng chưa đưa vào cân đối </a:t>
            </a:r>
            <a:r>
              <a:rPr lang="en-US" sz="2000" b="1" kern="0" smtClean="0">
                <a:solidFill>
                  <a:srgbClr val="0000FF"/>
                </a:solidFill>
                <a:latin typeface="Arial" charset="0"/>
              </a:rPr>
              <a:t>NSĐP, </a:t>
            </a:r>
            <a:r>
              <a:rPr lang="en-US" sz="2000" b="1" kern="0">
                <a:solidFill>
                  <a:srgbClr val="0000FF"/>
                </a:solidFill>
                <a:latin typeface="Arial" charset="0"/>
              </a:rPr>
              <a:t>các khoản vốn vay khác của </a:t>
            </a:r>
            <a:r>
              <a:rPr lang="en-US" sz="2000" b="1" kern="0" smtClean="0">
                <a:solidFill>
                  <a:srgbClr val="0000FF"/>
                </a:solidFill>
                <a:latin typeface="Arial" charset="0"/>
              </a:rPr>
              <a:t>NSĐP để </a:t>
            </a:r>
            <a:r>
              <a:rPr lang="en-US" sz="2000" b="1" kern="0">
                <a:solidFill>
                  <a:srgbClr val="0000FF"/>
                </a:solidFill>
                <a:latin typeface="Arial" charset="0"/>
              </a:rPr>
              <a:t>đầu </a:t>
            </a:r>
            <a:r>
              <a:rPr lang="en-US" sz="2000" b="1" kern="0" smtClean="0">
                <a:solidFill>
                  <a:srgbClr val="0000FF"/>
                </a:solidFill>
                <a:latin typeface="Arial" charset="0"/>
              </a:rPr>
              <a:t>tư;</a:t>
            </a:r>
          </a:p>
          <a:p>
            <a:pPr indent="-457200" algn="just" eaLnBrk="1" hangingPunct="1">
              <a:lnSpc>
                <a:spcPct val="110000"/>
              </a:lnSpc>
              <a:spcBef>
                <a:spcPts val="1000"/>
              </a:spcBef>
              <a:spcAft>
                <a:spcPts val="0"/>
              </a:spcAft>
              <a:buClr>
                <a:srgbClr val="FF0000"/>
              </a:buClr>
              <a:buFont typeface="+mj-lt"/>
              <a:buAutoNum type="alphaLcParenR"/>
              <a:defRPr/>
            </a:pPr>
            <a:r>
              <a:rPr lang="en-US" sz="2000" b="1" kern="0" smtClean="0">
                <a:solidFill>
                  <a:srgbClr val="0000FF"/>
                </a:solidFill>
                <a:latin typeface="Arial" charset="0"/>
              </a:rPr>
              <a:t>Xem </a:t>
            </a:r>
            <a:r>
              <a:rPr lang="en-US" sz="2000" b="1" kern="0">
                <a:solidFill>
                  <a:srgbClr val="0000FF"/>
                </a:solidFill>
                <a:latin typeface="Arial" charset="0"/>
              </a:rPr>
              <a:t>xét, có ý kiến về chủ trương đầu tư dự án thuộc thẩm quyền quyết định chủ trương đầu tư của Thủ tướng Chính phủ theo quy định tại khoản 3 Điều 17 của Luật </a:t>
            </a:r>
            <a:r>
              <a:rPr lang="en-US" sz="2000" b="1" kern="0" smtClean="0">
                <a:solidFill>
                  <a:srgbClr val="0000FF"/>
                </a:solidFill>
                <a:latin typeface="Arial" charset="0"/>
              </a:rPr>
              <a:t>này;</a:t>
            </a:r>
          </a:p>
          <a:p>
            <a:pPr indent="-457200" algn="just" eaLnBrk="1" hangingPunct="1">
              <a:lnSpc>
                <a:spcPct val="110000"/>
              </a:lnSpc>
              <a:spcBef>
                <a:spcPts val="1000"/>
              </a:spcBef>
              <a:spcAft>
                <a:spcPts val="0"/>
              </a:spcAft>
              <a:buClr>
                <a:srgbClr val="FF0000"/>
              </a:buClr>
              <a:buFont typeface="+mj-lt"/>
              <a:buAutoNum type="alphaLcParenR"/>
              <a:defRPr/>
            </a:pPr>
            <a:r>
              <a:rPr lang="en-US" sz="2000" b="1" kern="0" smtClean="0">
                <a:solidFill>
                  <a:srgbClr val="0000FF"/>
                </a:solidFill>
                <a:latin typeface="Arial" charset="0"/>
              </a:rPr>
              <a:t>Quyết </a:t>
            </a:r>
            <a:r>
              <a:rPr lang="en-US" sz="2000" b="1" kern="0">
                <a:solidFill>
                  <a:srgbClr val="0000FF"/>
                </a:solidFill>
                <a:latin typeface="Arial" charset="0"/>
              </a:rPr>
              <a:t>định chủ trương đầu tư dự án nhóm B và dự án trọng điểm nhóm C thuộc cấp mình quản lý theo quy định tại điểm b khoản 5 Điều 17 của Luật này;</a:t>
            </a:r>
          </a:p>
        </p:txBody>
      </p:sp>
    </p:spTree>
    <p:extLst>
      <p:ext uri="{BB962C8B-B14F-4D97-AF65-F5344CB8AC3E}">
        <p14:creationId xmlns:p14="http://schemas.microsoft.com/office/powerpoint/2010/main" val="19458233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0000"/>
              </a:lnSpc>
              <a:spcBef>
                <a:spcPts val="1000"/>
              </a:spcBef>
              <a:spcAft>
                <a:spcPts val="0"/>
              </a:spcAft>
              <a:defRPr/>
            </a:pPr>
            <a:r>
              <a:rPr lang="en-US" sz="2400" b="1" smtClean="0">
                <a:solidFill>
                  <a:srgbClr val="FF0066"/>
                </a:solidFill>
                <a:latin typeface="Arial" panose="020B0604020202020204" pitchFamily="34" charset="0"/>
                <a:cs typeface="Arial" panose="020B0604020202020204" pitchFamily="34" charset="0"/>
              </a:rPr>
              <a:t>Điều </a:t>
            </a:r>
            <a:r>
              <a:rPr lang="en-US" sz="2400" b="1">
                <a:solidFill>
                  <a:srgbClr val="FF0066"/>
                </a:solidFill>
                <a:latin typeface="Arial" panose="020B0604020202020204" pitchFamily="34" charset="0"/>
                <a:cs typeface="Arial" panose="020B0604020202020204" pitchFamily="34" charset="0"/>
              </a:rPr>
              <a:t>92. Nhiệm vụ, quyền hạn của UBND cấp tỉnh</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6000"/>
              </a:lnSpc>
              <a:spcBef>
                <a:spcPts val="1000"/>
              </a:spcBef>
              <a:spcAft>
                <a:spcPts val="0"/>
              </a:spcAft>
              <a:buClr>
                <a:srgbClr val="FF0000"/>
              </a:buClr>
              <a:buFont typeface="+mj-lt"/>
              <a:buAutoNum type="alphaLcParenR" startAt="4"/>
              <a:defRPr/>
            </a:pPr>
            <a:r>
              <a:rPr lang="en-US" sz="1900" b="1" kern="0" smtClean="0">
                <a:solidFill>
                  <a:srgbClr val="0000FF"/>
                </a:solidFill>
                <a:latin typeface="Arial" charset="0"/>
              </a:rPr>
              <a:t>Xem </a:t>
            </a:r>
            <a:r>
              <a:rPr lang="en-US" sz="1900" b="1" kern="0">
                <a:solidFill>
                  <a:srgbClr val="0000FF"/>
                </a:solidFill>
                <a:latin typeface="Arial" charset="0"/>
              </a:rPr>
              <a:t>xét, có ý kiến về kế hoạch đầu tư trung hạn và hằng năm vốn ngân sách trung ương, vốn công trái quốc gia, vốn trái phiếu Chính phủ, vốn ODA và vốn vay ưu đãi của các nhà tài trợ nước ngoài theo danh mục và mức vốn bố trí cho từng dự </a:t>
            </a:r>
            <a:r>
              <a:rPr lang="en-US" sz="1900" b="1" kern="0" smtClean="0">
                <a:solidFill>
                  <a:srgbClr val="0000FF"/>
                </a:solidFill>
                <a:latin typeface="Arial" charset="0"/>
              </a:rPr>
              <a:t>án;</a:t>
            </a:r>
          </a:p>
          <a:p>
            <a:pPr marL="577850" indent="-468313" algn="just" eaLnBrk="1" hangingPunct="1">
              <a:lnSpc>
                <a:spcPct val="106000"/>
              </a:lnSpc>
              <a:spcBef>
                <a:spcPts val="1000"/>
              </a:spcBef>
              <a:spcAft>
                <a:spcPts val="0"/>
              </a:spcAft>
              <a:buClr>
                <a:srgbClr val="FF0000"/>
              </a:buClr>
              <a:buNone/>
              <a:defRPr/>
            </a:pPr>
            <a:r>
              <a:rPr lang="en-US" sz="1900" b="1" kern="0" smtClean="0">
                <a:solidFill>
                  <a:srgbClr val="FF0066"/>
                </a:solidFill>
                <a:latin typeface="Arial" charset="0"/>
              </a:rPr>
              <a:t>đ) </a:t>
            </a:r>
            <a:r>
              <a:rPr lang="en-US" sz="1900" b="1" kern="0" smtClean="0">
                <a:solidFill>
                  <a:srgbClr val="0000FF"/>
                </a:solidFill>
                <a:latin typeface="Arial" charset="0"/>
              </a:rPr>
              <a:t> Quyết </a:t>
            </a:r>
            <a:r>
              <a:rPr lang="en-US" sz="1900" b="1" kern="0">
                <a:solidFill>
                  <a:srgbClr val="0000FF"/>
                </a:solidFill>
                <a:latin typeface="Arial" charset="0"/>
              </a:rPr>
              <a:t>định kế hoạch đầu tư trung hạn và hằng năm vốn cân đối ngân sách địa phương, vốn trái phiếu chính quyền địa phương, vốn tín dụng đầu tư phát triển của Nhà nước và vốn từ nguồn thu để lại cho đầu tư nhưng chưa đưa vào cân đối </a:t>
            </a:r>
            <a:r>
              <a:rPr lang="en-US" sz="1900" b="1" kern="0" smtClean="0">
                <a:solidFill>
                  <a:srgbClr val="0000FF"/>
                </a:solidFill>
                <a:latin typeface="Arial" charset="0"/>
              </a:rPr>
              <a:t>NSĐP và các </a:t>
            </a:r>
            <a:r>
              <a:rPr lang="en-US" sz="1900" b="1" kern="0">
                <a:solidFill>
                  <a:srgbClr val="0000FF"/>
                </a:solidFill>
                <a:latin typeface="Arial" charset="0"/>
              </a:rPr>
              <a:t>khoản vốn vay khác của </a:t>
            </a:r>
            <a:r>
              <a:rPr lang="en-US" sz="1900" b="1" kern="0" smtClean="0">
                <a:solidFill>
                  <a:srgbClr val="0000FF"/>
                </a:solidFill>
                <a:latin typeface="Arial" charset="0"/>
              </a:rPr>
              <a:t>NSĐP để </a:t>
            </a:r>
            <a:r>
              <a:rPr lang="en-US" sz="1900" b="1" kern="0">
                <a:solidFill>
                  <a:srgbClr val="0000FF"/>
                </a:solidFill>
                <a:latin typeface="Arial" charset="0"/>
              </a:rPr>
              <a:t>đầu </a:t>
            </a:r>
            <a:r>
              <a:rPr lang="en-US" sz="1900" b="1" kern="0" smtClean="0">
                <a:solidFill>
                  <a:srgbClr val="0000FF"/>
                </a:solidFill>
                <a:latin typeface="Arial" charset="0"/>
              </a:rPr>
              <a:t>tư.</a:t>
            </a:r>
          </a:p>
          <a:p>
            <a:pPr marL="577850" indent="-468313" algn="just" eaLnBrk="1" hangingPunct="1">
              <a:lnSpc>
                <a:spcPct val="106000"/>
              </a:lnSpc>
              <a:spcBef>
                <a:spcPts val="1000"/>
              </a:spcBef>
              <a:spcAft>
                <a:spcPts val="0"/>
              </a:spcAft>
              <a:buClr>
                <a:srgbClr val="FF0000"/>
              </a:buClr>
              <a:buFont typeface="+mj-lt"/>
              <a:buAutoNum type="arabicPeriod" startAt="3"/>
              <a:defRPr/>
            </a:pPr>
            <a:r>
              <a:rPr lang="en-US" sz="1900" b="1" kern="0" smtClean="0">
                <a:solidFill>
                  <a:srgbClr val="0000FF"/>
                </a:solidFill>
                <a:latin typeface="Arial" charset="0"/>
              </a:rPr>
              <a:t>Quyết </a:t>
            </a:r>
            <a:r>
              <a:rPr lang="en-US" sz="1900" b="1" kern="0">
                <a:solidFill>
                  <a:srgbClr val="0000FF"/>
                </a:solidFill>
                <a:latin typeface="Arial" charset="0"/>
              </a:rPr>
              <a:t>định chủ trương đầu tư dự án theo quy định tại khoản 6 Điều 17 của Luật này và quyết định đầu tư chương trình, dự án theo quy định tại khoản 3 Điều 39 của Luật </a:t>
            </a:r>
            <a:r>
              <a:rPr lang="en-US" sz="1900" b="1" kern="0" smtClean="0">
                <a:solidFill>
                  <a:srgbClr val="0000FF"/>
                </a:solidFill>
                <a:latin typeface="Arial" charset="0"/>
              </a:rPr>
              <a:t>này.</a:t>
            </a:r>
          </a:p>
          <a:p>
            <a:pPr marL="577850" indent="-468313" algn="just" eaLnBrk="1" hangingPunct="1">
              <a:lnSpc>
                <a:spcPct val="106000"/>
              </a:lnSpc>
              <a:spcBef>
                <a:spcPts val="1000"/>
              </a:spcBef>
              <a:spcAft>
                <a:spcPts val="0"/>
              </a:spcAft>
              <a:buClr>
                <a:srgbClr val="FF0000"/>
              </a:buClr>
              <a:buFont typeface="+mj-lt"/>
              <a:buAutoNum type="arabicPeriod" startAt="3"/>
              <a:defRPr/>
            </a:pPr>
            <a:r>
              <a:rPr lang="en-US" sz="1900" b="1" kern="0" smtClean="0">
                <a:solidFill>
                  <a:srgbClr val="0000FF"/>
                </a:solidFill>
                <a:latin typeface="Arial" charset="0"/>
              </a:rPr>
              <a:t>Tổ </a:t>
            </a:r>
            <a:r>
              <a:rPr lang="en-US" sz="1900" b="1" kern="0">
                <a:solidFill>
                  <a:srgbClr val="0000FF"/>
                </a:solidFill>
                <a:latin typeface="Arial" charset="0"/>
              </a:rPr>
              <a:t>chức triển khai thực hiện và theo dõi, đánh giá kế hoạch đầu tư công thuộc nguồn vốn đầu tư công do cấp mình quản </a:t>
            </a:r>
            <a:r>
              <a:rPr lang="en-US" sz="1900" b="1" kern="0" smtClean="0">
                <a:solidFill>
                  <a:srgbClr val="0000FF"/>
                </a:solidFill>
                <a:latin typeface="Arial" charset="0"/>
              </a:rPr>
              <a:t>lý.</a:t>
            </a:r>
          </a:p>
          <a:p>
            <a:pPr marL="577850" indent="-468313" algn="just" eaLnBrk="1" hangingPunct="1">
              <a:lnSpc>
                <a:spcPct val="106000"/>
              </a:lnSpc>
              <a:spcBef>
                <a:spcPts val="1000"/>
              </a:spcBef>
              <a:spcAft>
                <a:spcPts val="0"/>
              </a:spcAft>
              <a:buClr>
                <a:srgbClr val="FF0000"/>
              </a:buClr>
              <a:buFont typeface="+mj-lt"/>
              <a:buAutoNum type="arabicPeriod" startAt="3"/>
              <a:defRPr/>
            </a:pPr>
            <a:r>
              <a:rPr lang="en-US" sz="1900" b="1" kern="0" smtClean="0">
                <a:solidFill>
                  <a:srgbClr val="0000FF"/>
                </a:solidFill>
                <a:latin typeface="Arial" charset="0"/>
              </a:rPr>
              <a:t>Phối </a:t>
            </a:r>
            <a:r>
              <a:rPr lang="en-US" sz="1900" b="1" kern="0">
                <a:solidFill>
                  <a:srgbClr val="0000FF"/>
                </a:solidFill>
                <a:latin typeface="Arial" charset="0"/>
              </a:rPr>
              <a:t>hợp với bộ, cơ quan trung ương tổ chức triển khai thực hiện, theo dõi, kiểm tra, đánh giá chương trình, dự án trên địa bàn tỉnh</a:t>
            </a:r>
            <a:r>
              <a:rPr lang="en-US" sz="1900" b="1" kern="0" smtClean="0">
                <a:solidFill>
                  <a:srgbClr val="0000FF"/>
                </a:solidFill>
                <a:latin typeface="Arial" charset="0"/>
              </a:rPr>
              <a:t>.</a:t>
            </a:r>
            <a:endParaRPr lang="en-US" sz="1900" b="1" kern="0">
              <a:solidFill>
                <a:srgbClr val="0000FF"/>
              </a:solidFill>
              <a:latin typeface="Arial" charset="0"/>
            </a:endParaRPr>
          </a:p>
        </p:txBody>
      </p:sp>
    </p:spTree>
    <p:extLst>
      <p:ext uri="{BB962C8B-B14F-4D97-AF65-F5344CB8AC3E}">
        <p14:creationId xmlns:p14="http://schemas.microsoft.com/office/powerpoint/2010/main" val="31850107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marL="577850" indent="-468313" algn="ctr" eaLnBrk="1" hangingPunct="1">
              <a:lnSpc>
                <a:spcPct val="106000"/>
              </a:lnSpc>
              <a:spcBef>
                <a:spcPts val="1000"/>
              </a:spcBef>
              <a:spcAft>
                <a:spcPts val="0"/>
              </a:spcAft>
              <a:defRPr/>
            </a:pPr>
            <a:r>
              <a:rPr lang="en-US" sz="2400" b="1" smtClean="0">
                <a:solidFill>
                  <a:srgbClr val="FF0066"/>
                </a:solidFill>
                <a:latin typeface="Arial" panose="020B0604020202020204" pitchFamily="34" charset="0"/>
                <a:cs typeface="Arial" panose="020B0604020202020204" pitchFamily="34" charset="0"/>
              </a:rPr>
              <a:t>Điều </a:t>
            </a:r>
            <a:r>
              <a:rPr lang="en-US" sz="2400" b="1">
                <a:solidFill>
                  <a:srgbClr val="FF0066"/>
                </a:solidFill>
                <a:latin typeface="Arial" panose="020B0604020202020204" pitchFamily="34" charset="0"/>
                <a:cs typeface="Arial" panose="020B0604020202020204" pitchFamily="34" charset="0"/>
              </a:rPr>
              <a:t>94. Nhiệm vụ, quyền hạn của Kiểm toán Nhà nước</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468313"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Quyết </a:t>
            </a:r>
            <a:r>
              <a:rPr lang="en-US" sz="2300" b="1" kern="0">
                <a:solidFill>
                  <a:srgbClr val="0000FF"/>
                </a:solidFill>
                <a:latin typeface="Arial" charset="0"/>
              </a:rPr>
              <a:t>định kế hoạch kiểm toán hằng năm về kế hoạch, chương trình, dự án và báo cáo Quốc hội, Chính phủ trước khi </a:t>
            </a:r>
            <a:r>
              <a:rPr lang="en-US" sz="2300" b="1" kern="0">
                <a:solidFill>
                  <a:srgbClr val="0000FF"/>
                </a:solidFill>
                <a:latin typeface="Arial" charset="0"/>
              </a:rPr>
              <a:t>thực </a:t>
            </a:r>
            <a:r>
              <a:rPr lang="en-US" sz="2300" b="1" kern="0" smtClean="0">
                <a:solidFill>
                  <a:srgbClr val="0000FF"/>
                </a:solidFill>
                <a:latin typeface="Arial" charset="0"/>
              </a:rPr>
              <a:t>hiện.</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Tổ </a:t>
            </a:r>
            <a:r>
              <a:rPr lang="en-US" sz="2300" b="1" kern="0">
                <a:solidFill>
                  <a:srgbClr val="0000FF"/>
                </a:solidFill>
                <a:latin typeface="Arial" charset="0"/>
              </a:rPr>
              <a:t>chức thực hiện kế hoạch kiểm toán hằng năm, kiểm toán chuyên đề và thực hiện kiểm toán về kế hoạch, chương trình, dự án theo yêu cầu của Quốc hội, Ủy ban thường vụ Quốc hội, Chính phủ, Thủ tướng </a:t>
            </a:r>
            <a:r>
              <a:rPr lang="en-US" sz="2300" b="1" kern="0">
                <a:solidFill>
                  <a:srgbClr val="0000FF"/>
                </a:solidFill>
                <a:latin typeface="Arial" charset="0"/>
              </a:rPr>
              <a:t>Chính </a:t>
            </a:r>
            <a:r>
              <a:rPr lang="en-US" sz="2300" b="1" kern="0" smtClean="0">
                <a:solidFill>
                  <a:srgbClr val="0000FF"/>
                </a:solidFill>
                <a:latin typeface="Arial" charset="0"/>
              </a:rPr>
              <a:t>phủ.</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Báo </a:t>
            </a:r>
            <a:r>
              <a:rPr lang="en-US" sz="2300" b="1" kern="0">
                <a:solidFill>
                  <a:srgbClr val="0000FF"/>
                </a:solidFill>
                <a:latin typeface="Arial" charset="0"/>
              </a:rPr>
              <a:t>cáo Quốc hội, Ủy ban thường vụ Quốc hội kết quả kiểm toán năm, kiểm toán chuyên đề và kết quả thực hiện kiến nghị kiểm toán về kế hoạch, chương trình, </a:t>
            </a:r>
            <a:r>
              <a:rPr lang="en-US" sz="2300" b="1" kern="0">
                <a:solidFill>
                  <a:srgbClr val="0000FF"/>
                </a:solidFill>
                <a:latin typeface="Arial" charset="0"/>
              </a:rPr>
              <a:t>dự </a:t>
            </a:r>
            <a:r>
              <a:rPr lang="en-US" sz="2300" b="1" kern="0" smtClean="0">
                <a:solidFill>
                  <a:srgbClr val="0000FF"/>
                </a:solidFill>
                <a:latin typeface="Arial" charset="0"/>
              </a:rPr>
              <a:t>án.</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Tổ </a:t>
            </a:r>
            <a:r>
              <a:rPr lang="en-US" sz="2300" b="1" kern="0">
                <a:solidFill>
                  <a:srgbClr val="0000FF"/>
                </a:solidFill>
                <a:latin typeface="Arial" charset="0"/>
              </a:rPr>
              <a:t>chức công bố, công khai báo cáo kiểm toán về kế hoạch, chương trình, dự án theo quy định của pháp luật.</a:t>
            </a:r>
          </a:p>
        </p:txBody>
      </p:sp>
    </p:spTree>
    <p:extLst>
      <p:ext uri="{BB962C8B-B14F-4D97-AF65-F5344CB8AC3E}">
        <p14:creationId xmlns:p14="http://schemas.microsoft.com/office/powerpoint/2010/main" val="2981672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CÂU HỎI TÌNH HUỐNG</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62266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marL="577850" indent="-468313" algn="ctr" eaLnBrk="1" hangingPunct="1">
              <a:lnSpc>
                <a:spcPct val="106000"/>
              </a:lnSpc>
              <a:spcBef>
                <a:spcPts val="1000"/>
              </a:spcBef>
              <a:spcAft>
                <a:spcPts val="0"/>
              </a:spcAft>
              <a:defRPr/>
            </a:pPr>
            <a:r>
              <a:rPr lang="en-US" sz="2400" b="1" smtClean="0">
                <a:solidFill>
                  <a:srgbClr val="FF0066"/>
                </a:solidFill>
                <a:latin typeface="Arial" panose="020B0604020202020204" pitchFamily="34" charset="0"/>
                <a:cs typeface="Arial" panose="020B0604020202020204" pitchFamily="34" charset="0"/>
              </a:rPr>
              <a:t>Điều </a:t>
            </a:r>
            <a:r>
              <a:rPr lang="en-US" sz="2400" b="1">
                <a:solidFill>
                  <a:srgbClr val="FF0066"/>
                </a:solidFill>
                <a:latin typeface="Arial" panose="020B0604020202020204" pitchFamily="34" charset="0"/>
                <a:cs typeface="Arial" panose="020B0604020202020204" pitchFamily="34" charset="0"/>
              </a:rPr>
              <a:t>98. Quyền và trách nhiệm của chủ chương trình, chủ đầu tư liên quan đến lập chương trình, dự </a:t>
            </a:r>
            <a:r>
              <a:rPr lang="en-US" sz="2400" b="1">
                <a:solidFill>
                  <a:srgbClr val="FF0066"/>
                </a:solidFill>
                <a:latin typeface="Arial" panose="020B0604020202020204" pitchFamily="34" charset="0"/>
                <a:cs typeface="Arial" panose="020B0604020202020204" pitchFamily="34" charset="0"/>
              </a:rPr>
              <a:t>án</a:t>
            </a:r>
            <a:endParaRPr lang="en-US" sz="2400" b="1">
              <a:solidFill>
                <a:srgbClr val="FF0066"/>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468313"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Chịu </a:t>
            </a:r>
            <a:r>
              <a:rPr lang="en-US" sz="2300" b="1" kern="0">
                <a:solidFill>
                  <a:srgbClr val="0000FF"/>
                </a:solidFill>
                <a:latin typeface="Arial" charset="0"/>
              </a:rPr>
              <a:t>trách nhiệm trước pháp luật về nội dung của hồ sơ trình cấp có thẩm quyền thẩm định, </a:t>
            </a:r>
            <a:r>
              <a:rPr lang="en-US" sz="2300" b="1" kern="0">
                <a:solidFill>
                  <a:srgbClr val="0000FF"/>
                </a:solidFill>
                <a:latin typeface="Arial" charset="0"/>
              </a:rPr>
              <a:t>quyết </a:t>
            </a:r>
            <a:r>
              <a:rPr lang="en-US" sz="2300" b="1" kern="0" smtClean="0">
                <a:solidFill>
                  <a:srgbClr val="0000FF"/>
                </a:solidFill>
                <a:latin typeface="Arial" charset="0"/>
              </a:rPr>
              <a:t>định.</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Cung </a:t>
            </a:r>
            <a:r>
              <a:rPr lang="en-US" sz="2300" b="1" kern="0">
                <a:solidFill>
                  <a:srgbClr val="0000FF"/>
                </a:solidFill>
                <a:latin typeface="Arial" charset="0"/>
              </a:rPr>
              <a:t>cấp các tài liệu cần thiết cho các cơ quan thẩm định, thẩm tra chương trình, </a:t>
            </a:r>
            <a:r>
              <a:rPr lang="en-US" sz="2300" b="1" kern="0">
                <a:solidFill>
                  <a:srgbClr val="0000FF"/>
                </a:solidFill>
                <a:latin typeface="Arial" charset="0"/>
              </a:rPr>
              <a:t>dự </a:t>
            </a:r>
            <a:r>
              <a:rPr lang="en-US" sz="2300" b="1" kern="0" smtClean="0">
                <a:solidFill>
                  <a:srgbClr val="0000FF"/>
                </a:solidFill>
                <a:latin typeface="Arial" charset="0"/>
              </a:rPr>
              <a:t>án.</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Đề </a:t>
            </a:r>
            <a:r>
              <a:rPr lang="en-US" sz="2300" b="1" kern="0">
                <a:solidFill>
                  <a:srgbClr val="0000FF"/>
                </a:solidFill>
                <a:latin typeface="Arial" charset="0"/>
              </a:rPr>
              <a:t>xuất các giải pháp huy động các nguồn vốn để thực hiện chương trình, dự án theo đúng tiến độ, thời gian </a:t>
            </a:r>
            <a:r>
              <a:rPr lang="en-US" sz="2300" b="1" kern="0">
                <a:solidFill>
                  <a:srgbClr val="0000FF"/>
                </a:solidFill>
                <a:latin typeface="Arial" charset="0"/>
              </a:rPr>
              <a:t>quy </a:t>
            </a:r>
            <a:r>
              <a:rPr lang="en-US" sz="2300" b="1" kern="0" smtClean="0">
                <a:solidFill>
                  <a:srgbClr val="0000FF"/>
                </a:solidFill>
                <a:latin typeface="Arial" charset="0"/>
              </a:rPr>
              <a:t>định.</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0000FF"/>
                </a:solidFill>
                <a:latin typeface="Arial" charset="0"/>
              </a:rPr>
              <a:t>Chịu </a:t>
            </a:r>
            <a:r>
              <a:rPr lang="en-US" sz="2300" b="1" kern="0">
                <a:solidFill>
                  <a:srgbClr val="0000FF"/>
                </a:solidFill>
                <a:latin typeface="Arial" charset="0"/>
              </a:rPr>
              <a:t>trách nhiệm trước pháp luật về lập chương trình, dự án. Trường hợp có hành vi vi phạm thì tùy theo tính chất, mức độ vi phạm mà bị xử lý kỷ luật, xử phạt vi phạm hành chính hoặc bị truy cứu trách nhiệm hình sự; nếu gây thiệt hại thì bồi thường theo quy định của pháp luật.</a:t>
            </a:r>
          </a:p>
          <a:p>
            <a:pPr marL="577850" indent="-468313" algn="just" eaLnBrk="1" hangingPunct="1">
              <a:lnSpc>
                <a:spcPct val="110000"/>
              </a:lnSpc>
              <a:spcBef>
                <a:spcPts val="1200"/>
              </a:spcBef>
              <a:spcAft>
                <a:spcPts val="0"/>
              </a:spcAft>
              <a:buClr>
                <a:srgbClr val="FF0000"/>
              </a:buClr>
              <a:buFont typeface="+mj-lt"/>
              <a:buAutoNum type="arabicPeriod"/>
              <a:defRPr/>
            </a:pPr>
            <a:endParaRPr lang="en-US" sz="2300" b="1" kern="0">
              <a:solidFill>
                <a:srgbClr val="0000FF"/>
              </a:solidFill>
              <a:latin typeface="Arial" charset="0"/>
            </a:endParaRPr>
          </a:p>
        </p:txBody>
      </p:sp>
    </p:spTree>
    <p:extLst>
      <p:ext uri="{BB962C8B-B14F-4D97-AF65-F5344CB8AC3E}">
        <p14:creationId xmlns:p14="http://schemas.microsoft.com/office/powerpoint/2010/main" val="3192941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marL="577850" indent="-468313" algn="ctr" eaLnBrk="1" hangingPunct="1">
              <a:lnSpc>
                <a:spcPct val="106000"/>
              </a:lnSpc>
              <a:spcBef>
                <a:spcPts val="1000"/>
              </a:spcBef>
              <a:spcAft>
                <a:spcPts val="0"/>
              </a:spcAft>
              <a:defRPr/>
            </a:pPr>
            <a:r>
              <a:rPr lang="en-US" sz="2400" b="1" smtClean="0">
                <a:solidFill>
                  <a:srgbClr val="FF0066"/>
                </a:solidFill>
                <a:latin typeface="Arial" panose="020B0604020202020204" pitchFamily="34" charset="0"/>
                <a:cs typeface="Arial" panose="020B0604020202020204" pitchFamily="34" charset="0"/>
              </a:rPr>
              <a:t>Điều </a:t>
            </a:r>
            <a:r>
              <a:rPr lang="en-US" sz="2400" b="1">
                <a:solidFill>
                  <a:srgbClr val="FF0066"/>
                </a:solidFill>
                <a:latin typeface="Arial" panose="020B0604020202020204" pitchFamily="34" charset="0"/>
                <a:cs typeface="Arial" panose="020B0604020202020204" pitchFamily="34" charset="0"/>
              </a:rPr>
              <a:t>98. Quyền và trách nhiệm của chủ chương trình, chủ đầu tư liên quan đến lập chương trình, dự </a:t>
            </a:r>
            <a:r>
              <a:rPr lang="en-US" sz="2400" b="1">
                <a:solidFill>
                  <a:srgbClr val="FF0066"/>
                </a:solidFill>
                <a:latin typeface="Arial" panose="020B0604020202020204" pitchFamily="34" charset="0"/>
                <a:cs typeface="Arial" panose="020B0604020202020204" pitchFamily="34" charset="0"/>
              </a:rPr>
              <a:t>án</a:t>
            </a:r>
            <a:endParaRPr lang="en-US" sz="2400" b="1">
              <a:solidFill>
                <a:srgbClr val="FF0066"/>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468313" algn="just" eaLnBrk="1" hangingPunct="1">
              <a:lnSpc>
                <a:spcPct val="110000"/>
              </a:lnSpc>
              <a:spcBef>
                <a:spcPts val="1200"/>
              </a:spcBef>
              <a:spcAft>
                <a:spcPts val="0"/>
              </a:spcAft>
              <a:buClr>
                <a:srgbClr val="FF0000"/>
              </a:buClr>
              <a:buFont typeface="Wingdings" pitchFamily="2" charset="2"/>
              <a:buChar char="Ø"/>
              <a:defRPr/>
            </a:pPr>
            <a:r>
              <a:rPr lang="en-US" sz="2000" b="1" kern="0" smtClean="0">
                <a:solidFill>
                  <a:srgbClr val="008000"/>
                </a:solidFill>
                <a:latin typeface="Arial" charset="0"/>
              </a:rPr>
              <a:t>Điều </a:t>
            </a:r>
            <a:r>
              <a:rPr lang="en-US" sz="2000" b="1" kern="0">
                <a:solidFill>
                  <a:srgbClr val="008000"/>
                </a:solidFill>
                <a:latin typeface="Arial" charset="0"/>
              </a:rPr>
              <a:t>100. </a:t>
            </a:r>
            <a:r>
              <a:rPr lang="en-US" sz="2000" b="1" kern="0">
                <a:solidFill>
                  <a:srgbClr val="0000FF"/>
                </a:solidFill>
                <a:latin typeface="Arial" charset="0"/>
              </a:rPr>
              <a:t>Quyền và trách nhiệm của cơ quan, tổ chức, cá nhân liên quan đến tư vấn thiết kế chương trình, </a:t>
            </a:r>
            <a:r>
              <a:rPr lang="en-US" sz="2000" b="1" kern="0">
                <a:solidFill>
                  <a:srgbClr val="0000FF"/>
                </a:solidFill>
                <a:latin typeface="Arial" charset="0"/>
              </a:rPr>
              <a:t>dự </a:t>
            </a:r>
            <a:r>
              <a:rPr lang="en-US" sz="2000" b="1" kern="0" smtClean="0">
                <a:solidFill>
                  <a:srgbClr val="0000FF"/>
                </a:solidFill>
                <a:latin typeface="Arial" charset="0"/>
              </a:rPr>
              <a:t>án</a:t>
            </a:r>
          </a:p>
          <a:p>
            <a:pPr marL="577850" indent="-468313" algn="just" eaLnBrk="1" hangingPunct="1">
              <a:lnSpc>
                <a:spcPct val="110000"/>
              </a:lnSpc>
              <a:spcBef>
                <a:spcPts val="1200"/>
              </a:spcBef>
              <a:spcAft>
                <a:spcPts val="0"/>
              </a:spcAft>
              <a:buClr>
                <a:srgbClr val="FF0000"/>
              </a:buClr>
              <a:buFont typeface="Wingdings" pitchFamily="2" charset="2"/>
              <a:buChar char="Ø"/>
              <a:defRPr/>
            </a:pPr>
            <a:r>
              <a:rPr lang="en-US" sz="2000" b="1" kern="0" smtClean="0">
                <a:solidFill>
                  <a:srgbClr val="008000"/>
                </a:solidFill>
                <a:latin typeface="Arial" charset="0"/>
              </a:rPr>
              <a:t>Điều </a:t>
            </a:r>
            <a:r>
              <a:rPr lang="en-US" sz="2000" b="1" kern="0">
                <a:solidFill>
                  <a:srgbClr val="008000"/>
                </a:solidFill>
                <a:latin typeface="Arial" charset="0"/>
              </a:rPr>
              <a:t>101. </a:t>
            </a:r>
            <a:r>
              <a:rPr lang="en-US" sz="2000" b="1" kern="0">
                <a:solidFill>
                  <a:srgbClr val="0000FF"/>
                </a:solidFill>
                <a:latin typeface="Arial" charset="0"/>
              </a:rPr>
              <a:t>Quyền và trách nhiệm của cơ quan, tổ chức, cá nhân liên quan đến thẩm định kế hoạch, chương trình, </a:t>
            </a:r>
            <a:r>
              <a:rPr lang="en-US" sz="2000" b="1" kern="0">
                <a:solidFill>
                  <a:srgbClr val="0000FF"/>
                </a:solidFill>
                <a:latin typeface="Arial" charset="0"/>
              </a:rPr>
              <a:t>dự </a:t>
            </a:r>
            <a:r>
              <a:rPr lang="en-US" sz="2000" b="1" kern="0" smtClean="0">
                <a:solidFill>
                  <a:srgbClr val="0000FF"/>
                </a:solidFill>
                <a:latin typeface="Arial" charset="0"/>
              </a:rPr>
              <a:t>án</a:t>
            </a:r>
          </a:p>
          <a:p>
            <a:pPr marL="577850" indent="-468313" algn="just" eaLnBrk="1" hangingPunct="1">
              <a:lnSpc>
                <a:spcPct val="110000"/>
              </a:lnSpc>
              <a:spcBef>
                <a:spcPts val="1200"/>
              </a:spcBef>
              <a:spcAft>
                <a:spcPts val="0"/>
              </a:spcAft>
              <a:buClr>
                <a:srgbClr val="FF0000"/>
              </a:buClr>
              <a:buFont typeface="Wingdings" pitchFamily="2" charset="2"/>
              <a:buChar char="Ø"/>
              <a:defRPr/>
            </a:pPr>
            <a:r>
              <a:rPr lang="en-US" sz="2000" b="1" kern="0" smtClean="0">
                <a:solidFill>
                  <a:srgbClr val="FF0066"/>
                </a:solidFill>
                <a:latin typeface="Arial" charset="0"/>
              </a:rPr>
              <a:t>Điều </a:t>
            </a:r>
            <a:r>
              <a:rPr lang="en-US" sz="2000" b="1" kern="0">
                <a:solidFill>
                  <a:srgbClr val="FF0066"/>
                </a:solidFill>
                <a:latin typeface="Arial" charset="0"/>
              </a:rPr>
              <a:t>102. Quyền và trách nhiệm của chủ chương trình, chủ đầu tư trong quản lý, thực hiện chương trình, </a:t>
            </a:r>
            <a:r>
              <a:rPr lang="en-US" sz="2000" b="1" kern="0">
                <a:solidFill>
                  <a:srgbClr val="FF0066"/>
                </a:solidFill>
                <a:latin typeface="Arial" charset="0"/>
              </a:rPr>
              <a:t>dự </a:t>
            </a:r>
            <a:r>
              <a:rPr lang="en-US" sz="2000" b="1" kern="0" smtClean="0">
                <a:solidFill>
                  <a:srgbClr val="FF0066"/>
                </a:solidFill>
                <a:latin typeface="Arial" charset="0"/>
              </a:rPr>
              <a:t>án</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000" b="1" kern="0" smtClean="0">
                <a:solidFill>
                  <a:srgbClr val="0000FF"/>
                </a:solidFill>
                <a:latin typeface="Arial" charset="0"/>
              </a:rPr>
              <a:t>Tổ </a:t>
            </a:r>
            <a:r>
              <a:rPr lang="en-US" sz="2000" b="1" kern="0">
                <a:solidFill>
                  <a:srgbClr val="0000FF"/>
                </a:solidFill>
                <a:latin typeface="Arial" charset="0"/>
              </a:rPr>
              <a:t>chức quản lý, thực hiện chương trình, dự án, bảo đảm đúng mục tiêu, tiến độ, </a:t>
            </a:r>
            <a:r>
              <a:rPr lang="en-US" sz="2000" b="1" kern="0">
                <a:solidFill>
                  <a:srgbClr val="0000FF"/>
                </a:solidFill>
                <a:latin typeface="Arial" charset="0"/>
              </a:rPr>
              <a:t>chất </a:t>
            </a:r>
            <a:r>
              <a:rPr lang="en-US" sz="2000" b="1" kern="0" smtClean="0">
                <a:solidFill>
                  <a:srgbClr val="0000FF"/>
                </a:solidFill>
                <a:latin typeface="Arial" charset="0"/>
              </a:rPr>
              <a:t>lượng.</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000" b="1" kern="0" smtClean="0">
                <a:solidFill>
                  <a:srgbClr val="0000FF"/>
                </a:solidFill>
                <a:latin typeface="Arial" charset="0"/>
              </a:rPr>
              <a:t>Báo cáo việc thực hiện chương trình, dự án theo quy định của Luật này và quy định khác của pháp luật có liên quan.</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000" b="1" kern="0" smtClean="0">
                <a:solidFill>
                  <a:srgbClr val="0000FF"/>
                </a:solidFill>
                <a:latin typeface="Arial" charset="0"/>
              </a:rPr>
              <a:t>Trường </a:t>
            </a:r>
            <a:r>
              <a:rPr lang="en-US" sz="2000" b="1" kern="0">
                <a:solidFill>
                  <a:srgbClr val="0000FF"/>
                </a:solidFill>
                <a:latin typeface="Arial" charset="0"/>
              </a:rPr>
              <a:t>hợp để xảy ra thất thoát, lãng phí thì tùy theo tính chất, mức độ vi phạm mà bị xử lý kỷ luật, xử phạt vi phạm hành chính hoặc bị truy cứu trách nhiệm hình sự; nếu gây thiệt hại thì bồi thường theo quy định của pháp </a:t>
            </a:r>
            <a:r>
              <a:rPr lang="en-US" sz="2000" b="1" kern="0">
                <a:solidFill>
                  <a:srgbClr val="0000FF"/>
                </a:solidFill>
                <a:latin typeface="Arial" charset="0"/>
              </a:rPr>
              <a:t>luật</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35483330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marL="577850" indent="-468313" algn="ctr" eaLnBrk="1" hangingPunct="1">
              <a:lnSpc>
                <a:spcPct val="110000"/>
              </a:lnSpc>
              <a:spcBef>
                <a:spcPts val="1200"/>
              </a:spcBef>
              <a:spcAft>
                <a:spcPts val="0"/>
              </a:spcAft>
              <a:defRPr/>
            </a:pPr>
            <a:r>
              <a:rPr lang="en-US" sz="2400" b="1" smtClean="0">
                <a:solidFill>
                  <a:srgbClr val="FF0066"/>
                </a:solidFill>
                <a:latin typeface="Arial" panose="020B0604020202020204" pitchFamily="34" charset="0"/>
                <a:cs typeface="Arial" panose="020B0604020202020204" pitchFamily="34" charset="0"/>
              </a:rPr>
              <a:t>Điều </a:t>
            </a:r>
            <a:r>
              <a:rPr lang="en-US" sz="2400" b="1">
                <a:solidFill>
                  <a:srgbClr val="FF0066"/>
                </a:solidFill>
                <a:latin typeface="Arial" panose="020B0604020202020204" pitchFamily="34" charset="0"/>
                <a:cs typeface="Arial" panose="020B0604020202020204" pitchFamily="34" charset="0"/>
              </a:rPr>
              <a:t>103. Quyền và trách </a:t>
            </a:r>
            <a:r>
              <a:rPr lang="en-US" sz="2400" b="1">
                <a:solidFill>
                  <a:srgbClr val="FF0066"/>
                </a:solidFill>
                <a:latin typeface="Arial" panose="020B0604020202020204" pitchFamily="34" charset="0"/>
                <a:cs typeface="Arial" panose="020B0604020202020204" pitchFamily="34" charset="0"/>
              </a:rPr>
              <a:t>nhiệm </a:t>
            </a:r>
            <a:r>
              <a:rPr lang="en-US" sz="2400" b="1" smtClean="0">
                <a:solidFill>
                  <a:srgbClr val="FF0066"/>
                </a:solidFill>
                <a:latin typeface="Arial" panose="020B0604020202020204" pitchFamily="34" charset="0"/>
                <a:cs typeface="Arial" panose="020B0604020202020204" pitchFamily="34" charset="0"/>
              </a:rPr>
              <a:t/>
            </a:r>
            <a:br>
              <a:rPr lang="en-US" sz="2400" b="1" smtClean="0">
                <a:solidFill>
                  <a:srgbClr val="FF0066"/>
                </a:solidFill>
                <a:latin typeface="Arial" panose="020B0604020202020204" pitchFamily="34" charset="0"/>
                <a:cs typeface="Arial" panose="020B0604020202020204" pitchFamily="34" charset="0"/>
              </a:rPr>
            </a:br>
            <a:r>
              <a:rPr lang="en-US" sz="2400" b="1" smtClean="0">
                <a:solidFill>
                  <a:srgbClr val="FF0066"/>
                </a:solidFill>
                <a:latin typeface="Arial" panose="020B0604020202020204" pitchFamily="34" charset="0"/>
                <a:cs typeface="Arial" panose="020B0604020202020204" pitchFamily="34" charset="0"/>
              </a:rPr>
              <a:t>của Ban </a:t>
            </a:r>
            <a:r>
              <a:rPr lang="en-US" sz="2400" b="1">
                <a:solidFill>
                  <a:srgbClr val="FF0066"/>
                </a:solidFill>
                <a:latin typeface="Arial" panose="020B0604020202020204" pitchFamily="34" charset="0"/>
                <a:cs typeface="Arial" panose="020B0604020202020204" pitchFamily="34" charset="0"/>
              </a:rPr>
              <a:t>Quản lý chương trình, dự án</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468313" algn="just" eaLnBrk="1" hangingPunct="1">
              <a:lnSpc>
                <a:spcPct val="110000"/>
              </a:lnSpc>
              <a:spcBef>
                <a:spcPts val="1200"/>
              </a:spcBef>
              <a:spcAft>
                <a:spcPts val="0"/>
              </a:spcAft>
              <a:buClr>
                <a:srgbClr val="FF0000"/>
              </a:buClr>
              <a:buFont typeface="+mj-lt"/>
              <a:buAutoNum type="arabicPeriod"/>
              <a:defRPr/>
            </a:pPr>
            <a:r>
              <a:rPr lang="en-US" sz="2100" b="1" kern="0" smtClean="0">
                <a:solidFill>
                  <a:srgbClr val="0000FF"/>
                </a:solidFill>
                <a:latin typeface="Arial" charset="0"/>
              </a:rPr>
              <a:t>Đề </a:t>
            </a:r>
            <a:r>
              <a:rPr lang="en-US" sz="2100" b="1" kern="0">
                <a:solidFill>
                  <a:srgbClr val="0000FF"/>
                </a:solidFill>
                <a:latin typeface="Arial" charset="0"/>
              </a:rPr>
              <a:t>xuất các phương án, giải pháp và tổ chức quản lý, thực hiện chương trình, dự án bảo đảm đúng mục tiêu, tiến độ, chất lượng theo ủy quyền của chủ chương trình, chủ </a:t>
            </a:r>
            <a:r>
              <a:rPr lang="en-US" sz="2100" b="1" kern="0">
                <a:solidFill>
                  <a:srgbClr val="0000FF"/>
                </a:solidFill>
                <a:latin typeface="Arial" charset="0"/>
              </a:rPr>
              <a:t>đầu </a:t>
            </a:r>
            <a:r>
              <a:rPr lang="en-US" sz="2100" b="1" kern="0" smtClean="0">
                <a:solidFill>
                  <a:srgbClr val="0000FF"/>
                </a:solidFill>
                <a:latin typeface="Arial" charset="0"/>
              </a:rPr>
              <a:t>tư.</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100" b="1" kern="0" smtClean="0">
                <a:solidFill>
                  <a:srgbClr val="0000FF"/>
                </a:solidFill>
                <a:latin typeface="Arial" charset="0"/>
              </a:rPr>
              <a:t>Báo </a:t>
            </a:r>
            <a:r>
              <a:rPr lang="en-US" sz="2100" b="1" kern="0">
                <a:solidFill>
                  <a:srgbClr val="0000FF"/>
                </a:solidFill>
                <a:latin typeface="Arial" charset="0"/>
              </a:rPr>
              <a:t>cáo chủ chương trình, chủ đầu tư về tình hình triển khai thực hiện chương trình, </a:t>
            </a:r>
            <a:r>
              <a:rPr lang="en-US" sz="2100" b="1" kern="0">
                <a:solidFill>
                  <a:srgbClr val="0000FF"/>
                </a:solidFill>
                <a:latin typeface="Arial" charset="0"/>
              </a:rPr>
              <a:t>dự </a:t>
            </a:r>
            <a:r>
              <a:rPr lang="en-US" sz="2100" b="1" kern="0" smtClean="0">
                <a:solidFill>
                  <a:srgbClr val="0000FF"/>
                </a:solidFill>
                <a:latin typeface="Arial" charset="0"/>
              </a:rPr>
              <a:t>án.</a:t>
            </a:r>
          </a:p>
          <a:p>
            <a:pPr marL="577850" indent="-468313" algn="just" eaLnBrk="1" hangingPunct="1">
              <a:lnSpc>
                <a:spcPct val="110000"/>
              </a:lnSpc>
              <a:spcBef>
                <a:spcPts val="1200"/>
              </a:spcBef>
              <a:spcAft>
                <a:spcPts val="0"/>
              </a:spcAft>
              <a:buClr>
                <a:srgbClr val="FF0000"/>
              </a:buClr>
              <a:buFont typeface="+mj-lt"/>
              <a:buAutoNum type="arabicPeriod"/>
              <a:defRPr/>
            </a:pPr>
            <a:r>
              <a:rPr lang="en-US" sz="2100" b="1" kern="0">
                <a:solidFill>
                  <a:srgbClr val="0000FF"/>
                </a:solidFill>
                <a:latin typeface="Arial" charset="0"/>
              </a:rPr>
              <a:t>Trường </a:t>
            </a:r>
            <a:r>
              <a:rPr lang="en-US" sz="2100" b="1" kern="0">
                <a:solidFill>
                  <a:srgbClr val="0000FF"/>
                </a:solidFill>
                <a:latin typeface="Arial" charset="0"/>
              </a:rPr>
              <a:t>hợp để xảy ra thất thoát, lãng phí thì tùy theo tính chất, mức độ vi phạm mà bị xử lý kỷ luật, xử phạt vi phạm hành chính hoặc bị truy cứu trách nhiệm hình sự; nếu gây thiệt hại thì bồi thường theo quy định của </a:t>
            </a:r>
            <a:r>
              <a:rPr lang="en-US" sz="2100" b="1" kern="0">
                <a:solidFill>
                  <a:srgbClr val="0000FF"/>
                </a:solidFill>
                <a:latin typeface="Arial" charset="0"/>
              </a:rPr>
              <a:t>pháp </a:t>
            </a:r>
            <a:r>
              <a:rPr lang="en-US" sz="2100" b="1" kern="0" smtClean="0">
                <a:solidFill>
                  <a:srgbClr val="0000FF"/>
                </a:solidFill>
                <a:latin typeface="Arial" charset="0"/>
              </a:rPr>
              <a:t>luật.</a:t>
            </a:r>
          </a:p>
          <a:p>
            <a:pPr marL="577850" indent="-468313" algn="just" eaLnBrk="1" hangingPunct="1">
              <a:lnSpc>
                <a:spcPct val="110000"/>
              </a:lnSpc>
              <a:spcBef>
                <a:spcPts val="1200"/>
              </a:spcBef>
              <a:spcAft>
                <a:spcPts val="0"/>
              </a:spcAft>
              <a:buClr>
                <a:srgbClr val="FF0000"/>
              </a:buClr>
              <a:buFont typeface="Wingdings" pitchFamily="2" charset="2"/>
              <a:buChar char="Ø"/>
              <a:defRPr/>
            </a:pPr>
            <a:r>
              <a:rPr lang="en-US" sz="2100" b="1" kern="0" smtClean="0">
                <a:solidFill>
                  <a:srgbClr val="FF0066"/>
                </a:solidFill>
                <a:latin typeface="Arial" charset="0"/>
              </a:rPr>
              <a:t>Điều </a:t>
            </a:r>
            <a:r>
              <a:rPr lang="en-US" sz="2100" b="1" kern="0">
                <a:solidFill>
                  <a:srgbClr val="FF0066"/>
                </a:solidFill>
                <a:latin typeface="Arial" charset="0"/>
              </a:rPr>
              <a:t>105. Xử lý </a:t>
            </a:r>
            <a:r>
              <a:rPr lang="en-US" sz="2100" b="1" kern="0">
                <a:solidFill>
                  <a:srgbClr val="FF0066"/>
                </a:solidFill>
                <a:latin typeface="Arial" charset="0"/>
              </a:rPr>
              <a:t>vi </a:t>
            </a:r>
            <a:r>
              <a:rPr lang="en-US" sz="2100" b="1" kern="0" smtClean="0">
                <a:solidFill>
                  <a:srgbClr val="FF0066"/>
                </a:solidFill>
                <a:latin typeface="Arial" charset="0"/>
              </a:rPr>
              <a:t>phạm: </a:t>
            </a:r>
            <a:r>
              <a:rPr lang="en-US" sz="2100" b="1" kern="0" smtClean="0">
                <a:solidFill>
                  <a:srgbClr val="0000FF"/>
                </a:solidFill>
                <a:latin typeface="Arial" charset="0"/>
              </a:rPr>
              <a:t>Cơ </a:t>
            </a:r>
            <a:r>
              <a:rPr lang="en-US" sz="2100" b="1" kern="0">
                <a:solidFill>
                  <a:srgbClr val="0000FF"/>
                </a:solidFill>
                <a:latin typeface="Arial" charset="0"/>
              </a:rPr>
              <a:t>quan, tổ chức, cá nhân có hành vi vi phạm các quy định của Luật này thì tùy theo tính chất, mức độ vi phạm mà bị xử lý kỷ luật, xử phạt vi phạm hành chính hoặc bị truy cứu trách nhiệm hình sự; nếu gây thiệt hại thì phải bồi thường theo quy định của pháp </a:t>
            </a:r>
            <a:r>
              <a:rPr lang="en-US" sz="2100" b="1" kern="0">
                <a:solidFill>
                  <a:srgbClr val="0000FF"/>
                </a:solidFill>
                <a:latin typeface="Arial" charset="0"/>
              </a:rPr>
              <a:t>luật</a:t>
            </a:r>
            <a:r>
              <a:rPr lang="en-US" sz="2100" b="1" kern="0" smtClean="0">
                <a:solidFill>
                  <a:srgbClr val="0000FF"/>
                </a:solidFill>
                <a:latin typeface="Arial" charset="0"/>
              </a:rPr>
              <a:t>.</a:t>
            </a:r>
            <a:endParaRPr lang="en-US" sz="2100" b="1" kern="0">
              <a:solidFill>
                <a:srgbClr val="0000FF"/>
              </a:solidFill>
              <a:latin typeface="Arial" charset="0"/>
            </a:endParaRPr>
          </a:p>
        </p:txBody>
      </p:sp>
    </p:spTree>
    <p:extLst>
      <p:ext uri="{BB962C8B-B14F-4D97-AF65-F5344CB8AC3E}">
        <p14:creationId xmlns:p14="http://schemas.microsoft.com/office/powerpoint/2010/main" val="33954925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marL="577850" indent="-468313" algn="ctr" eaLnBrk="1" hangingPunct="1">
              <a:lnSpc>
                <a:spcPct val="110000"/>
              </a:lnSpc>
              <a:spcBef>
                <a:spcPts val="1200"/>
              </a:spcBef>
              <a:spcAft>
                <a:spcPts val="0"/>
              </a:spcAft>
              <a:defRPr/>
            </a:pPr>
            <a:r>
              <a:rPr lang="en-US" sz="2600" b="1" smtClean="0">
                <a:solidFill>
                  <a:srgbClr val="FF0066"/>
                </a:solidFill>
                <a:latin typeface="Arial" panose="020B0604020202020204" pitchFamily="34" charset="0"/>
                <a:cs typeface="Arial" panose="020B0604020202020204" pitchFamily="34" charset="0"/>
              </a:rPr>
              <a:t>Văn bản liên quan</a:t>
            </a:r>
            <a:endParaRPr lang="en-US" sz="2600" b="1">
              <a:solidFill>
                <a:srgbClr val="FF0066"/>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468313" algn="just" eaLnBrk="1" hangingPunct="1">
              <a:lnSpc>
                <a:spcPct val="120000"/>
              </a:lnSpc>
              <a:spcBef>
                <a:spcPts val="1200"/>
              </a:spcBef>
              <a:spcAft>
                <a:spcPts val="0"/>
              </a:spcAft>
              <a:buClr>
                <a:srgbClr val="FF0000"/>
              </a:buClr>
              <a:buFont typeface="+mj-lt"/>
              <a:buAutoNum type="arabicPeriod"/>
              <a:defRPr/>
            </a:pPr>
            <a:r>
              <a:rPr lang="en-US" sz="2500" b="1" kern="0">
                <a:solidFill>
                  <a:srgbClr val="0000FF"/>
                </a:solidFill>
                <a:latin typeface="Arial" charset="0"/>
              </a:rPr>
              <a:t>Nghị định số </a:t>
            </a:r>
            <a:r>
              <a:rPr lang="en-US" sz="2500" b="1" kern="0">
                <a:solidFill>
                  <a:srgbClr val="FF0066"/>
                </a:solidFill>
                <a:latin typeface="Arial" charset="0"/>
              </a:rPr>
              <a:t>77/2015/NĐ-CP</a:t>
            </a:r>
            <a:r>
              <a:rPr lang="en-US" sz="2500" b="1" kern="0">
                <a:solidFill>
                  <a:srgbClr val="0000FF"/>
                </a:solidFill>
                <a:latin typeface="Arial" charset="0"/>
              </a:rPr>
              <a:t> ngày 10/92015 của Chính phủ v</a:t>
            </a:r>
            <a:r>
              <a:rPr lang="vi-VN" sz="2500" b="1" kern="0">
                <a:solidFill>
                  <a:srgbClr val="0000FF"/>
                </a:solidFill>
                <a:latin typeface="Arial" charset="0"/>
              </a:rPr>
              <a:t>ề </a:t>
            </a:r>
            <a:r>
              <a:rPr lang="vi-VN" sz="2500" b="1" kern="0">
                <a:solidFill>
                  <a:srgbClr val="0000FF"/>
                </a:solidFill>
                <a:latin typeface="Arial" charset="0"/>
              </a:rPr>
              <a:t>kế hoạch đầu tư công trung hạn và hằng </a:t>
            </a:r>
            <a:r>
              <a:rPr lang="vi-VN" sz="2500" b="1" kern="0">
                <a:solidFill>
                  <a:srgbClr val="0000FF"/>
                </a:solidFill>
                <a:latin typeface="Arial" charset="0"/>
              </a:rPr>
              <a:t>năm</a:t>
            </a:r>
            <a:endParaRPr lang="en-US" sz="2500" b="1" kern="0">
              <a:solidFill>
                <a:srgbClr val="0000FF"/>
              </a:solidFill>
              <a:latin typeface="Arial" charset="0"/>
            </a:endParaRPr>
          </a:p>
          <a:p>
            <a:pPr marL="577850" indent="-468313" algn="just" eaLnBrk="1" hangingPunct="1">
              <a:lnSpc>
                <a:spcPct val="120000"/>
              </a:lnSpc>
              <a:spcBef>
                <a:spcPts val="1200"/>
              </a:spcBef>
              <a:spcAft>
                <a:spcPts val="0"/>
              </a:spcAft>
              <a:buClr>
                <a:srgbClr val="FF0000"/>
              </a:buClr>
              <a:buFont typeface="+mj-lt"/>
              <a:buAutoNum type="arabicPeriod"/>
              <a:defRPr/>
            </a:pPr>
            <a:r>
              <a:rPr lang="en-US" sz="2500" b="1" kern="0" smtClean="0">
                <a:solidFill>
                  <a:srgbClr val="0000FF"/>
                </a:solidFill>
                <a:latin typeface="Arial" charset="0"/>
              </a:rPr>
              <a:t>Nghị định số </a:t>
            </a:r>
            <a:r>
              <a:rPr lang="vi-VN" sz="2500" b="1" kern="0" smtClean="0">
                <a:solidFill>
                  <a:srgbClr val="FF0066"/>
                </a:solidFill>
                <a:latin typeface="Arial" charset="0"/>
              </a:rPr>
              <a:t>136/2015/NĐ-CP</a:t>
            </a:r>
            <a:r>
              <a:rPr lang="en-US" sz="2500" b="1" kern="0" smtClean="0">
                <a:solidFill>
                  <a:srgbClr val="FF0066"/>
                </a:solidFill>
                <a:latin typeface="Arial" charset="0"/>
              </a:rPr>
              <a:t> </a:t>
            </a:r>
            <a:r>
              <a:rPr lang="vi-VN" sz="2500" b="1" kern="0">
                <a:solidFill>
                  <a:srgbClr val="0000FF"/>
                </a:solidFill>
                <a:latin typeface="Arial" charset="0"/>
              </a:rPr>
              <a:t>ngày </a:t>
            </a:r>
            <a:r>
              <a:rPr lang="vi-VN" sz="2500" b="1" kern="0" smtClean="0">
                <a:solidFill>
                  <a:srgbClr val="0000FF"/>
                </a:solidFill>
                <a:latin typeface="Arial" charset="0"/>
              </a:rPr>
              <a:t>31</a:t>
            </a:r>
            <a:r>
              <a:rPr lang="en-US" sz="2500" b="1" kern="0" smtClean="0">
                <a:solidFill>
                  <a:srgbClr val="0000FF"/>
                </a:solidFill>
                <a:latin typeface="Arial" charset="0"/>
              </a:rPr>
              <a:t>/</a:t>
            </a:r>
            <a:r>
              <a:rPr lang="vi-VN" sz="2500" b="1" kern="0" smtClean="0">
                <a:solidFill>
                  <a:srgbClr val="0000FF"/>
                </a:solidFill>
                <a:latin typeface="Arial" charset="0"/>
              </a:rPr>
              <a:t>12</a:t>
            </a:r>
            <a:r>
              <a:rPr lang="en-US" sz="2500" b="1" kern="0" smtClean="0">
                <a:solidFill>
                  <a:srgbClr val="0000FF"/>
                </a:solidFill>
                <a:latin typeface="Arial" charset="0"/>
              </a:rPr>
              <a:t>/</a:t>
            </a:r>
            <a:r>
              <a:rPr lang="vi-VN" sz="2500" b="1" kern="0" smtClean="0">
                <a:solidFill>
                  <a:srgbClr val="0000FF"/>
                </a:solidFill>
                <a:latin typeface="Arial" charset="0"/>
              </a:rPr>
              <a:t>2015</a:t>
            </a:r>
            <a:r>
              <a:rPr lang="en-US" sz="2500" b="1" kern="0" smtClean="0">
                <a:solidFill>
                  <a:srgbClr val="0000FF"/>
                </a:solidFill>
                <a:latin typeface="Arial" charset="0"/>
              </a:rPr>
              <a:t> của Chính phủ hướng dẫn thi hành một số điều của Luật đầu tư công</a:t>
            </a:r>
            <a:endParaRPr lang="en-US" sz="2500" b="1" kern="0">
              <a:solidFill>
                <a:srgbClr val="0000FF"/>
              </a:solidFill>
              <a:latin typeface="Arial" charset="0"/>
            </a:endParaRPr>
          </a:p>
        </p:txBody>
      </p:sp>
    </p:spTree>
    <p:extLst>
      <p:ext uri="{BB962C8B-B14F-4D97-AF65-F5344CB8AC3E}">
        <p14:creationId xmlns:p14="http://schemas.microsoft.com/office/powerpoint/2010/main" val="7456700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7006A05-71E8-4A6D-8CFB-62065BD41703}" type="slidenum">
              <a:rPr lang="en-US" smtClean="0"/>
              <a:pPr>
                <a:defRPr/>
              </a:pPr>
              <a:t>44</a:t>
            </a:fld>
            <a:endParaRPr lang="en-US"/>
          </a:p>
        </p:txBody>
      </p:sp>
      <p:sp>
        <p:nvSpPr>
          <p:cNvPr id="4" name="TextBox 3"/>
          <p:cNvSpPr txBox="1"/>
          <p:nvPr/>
        </p:nvSpPr>
        <p:spPr bwMode="auto">
          <a:xfrm>
            <a:off x="457200" y="2186214"/>
            <a:ext cx="8305800" cy="1549014"/>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spAutoFit/>
          </a:bodyPr>
          <a:lstStyle/>
          <a:p>
            <a:pPr>
              <a:lnSpc>
                <a:spcPct val="150000"/>
              </a:lnSpc>
              <a:spcBef>
                <a:spcPts val="600"/>
              </a:spcBef>
              <a:spcAft>
                <a:spcPts val="600"/>
              </a:spcAft>
            </a:pPr>
            <a:r>
              <a:rPr lang="en-US" sz="7200" b="1" kern="0" smtClean="0">
                <a:solidFill>
                  <a:srgbClr val="FF0000"/>
                </a:solidFill>
                <a:latin typeface="Arial" pitchFamily="34" charset="0"/>
                <a:ea typeface="+mj-ea"/>
                <a:cs typeface="Arial" pitchFamily="34" charset="0"/>
              </a:rPr>
              <a:t>Q &amp; A</a:t>
            </a:r>
          </a:p>
        </p:txBody>
      </p:sp>
    </p:spTree>
    <p:extLst>
      <p:ext uri="{BB962C8B-B14F-4D97-AF65-F5344CB8AC3E}">
        <p14:creationId xmlns:p14="http://schemas.microsoft.com/office/powerpoint/2010/main" val="4007211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3700266" y="1295400"/>
            <a:ext cx="5302447" cy="5406788"/>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347663" indent="-342900" algn="just" eaLnBrk="1" hangingPunct="1">
              <a:lnSpc>
                <a:spcPct val="120000"/>
              </a:lnSpc>
              <a:spcBef>
                <a:spcPts val="1200"/>
              </a:spcBef>
              <a:spcAft>
                <a:spcPts val="0"/>
              </a:spcAft>
              <a:buClr>
                <a:srgbClr val="FF0000"/>
              </a:buClr>
              <a:buFont typeface="Wingdings" panose="05000000000000000000" pitchFamily="2" charset="2"/>
              <a:buChar char="Ø"/>
              <a:defRPr/>
            </a:pPr>
            <a:r>
              <a:rPr lang="vi-VN" sz="2500" b="1" kern="0">
                <a:solidFill>
                  <a:srgbClr val="0000FF"/>
                </a:solidFill>
                <a:latin typeface="Arial" charset="0"/>
              </a:rPr>
              <a:t>Với 88,35% tỷ lệ </a:t>
            </a:r>
            <a:r>
              <a:rPr lang="en-US" sz="2500" b="1" kern="0">
                <a:solidFill>
                  <a:srgbClr val="0000FF"/>
                </a:solidFill>
                <a:latin typeface="Arial" charset="0"/>
              </a:rPr>
              <a:t>Đ</a:t>
            </a:r>
            <a:r>
              <a:rPr lang="vi-VN" sz="2500" b="1" kern="0" smtClean="0">
                <a:solidFill>
                  <a:srgbClr val="0000FF"/>
                </a:solidFill>
                <a:latin typeface="Arial" charset="0"/>
              </a:rPr>
              <a:t>ại </a:t>
            </a:r>
            <a:r>
              <a:rPr lang="vi-VN" sz="2500" b="1" kern="0">
                <a:solidFill>
                  <a:srgbClr val="0000FF"/>
                </a:solidFill>
                <a:latin typeface="Arial" charset="0"/>
              </a:rPr>
              <a:t>biểu </a:t>
            </a:r>
            <a:r>
              <a:rPr lang="en-US" sz="2500" b="1" kern="0" smtClean="0">
                <a:solidFill>
                  <a:srgbClr val="0000FF"/>
                </a:solidFill>
                <a:latin typeface="Arial" charset="0"/>
              </a:rPr>
              <a:t/>
            </a:r>
            <a:br>
              <a:rPr lang="en-US" sz="2500" b="1" kern="0" smtClean="0">
                <a:solidFill>
                  <a:srgbClr val="0000FF"/>
                </a:solidFill>
                <a:latin typeface="Arial" charset="0"/>
              </a:rPr>
            </a:br>
            <a:r>
              <a:rPr lang="vi-VN" sz="2500" b="1" kern="0" smtClean="0">
                <a:solidFill>
                  <a:srgbClr val="0000FF"/>
                </a:solidFill>
                <a:latin typeface="Arial" charset="0"/>
              </a:rPr>
              <a:t>Quốc </a:t>
            </a:r>
            <a:r>
              <a:rPr lang="vi-VN" sz="2500" b="1" kern="0">
                <a:solidFill>
                  <a:srgbClr val="0000FF"/>
                </a:solidFill>
                <a:latin typeface="Arial" charset="0"/>
              </a:rPr>
              <a:t>hội tán </a:t>
            </a:r>
            <a:r>
              <a:rPr lang="vi-VN" sz="2500" b="1" kern="0" smtClean="0">
                <a:solidFill>
                  <a:srgbClr val="0000FF"/>
                </a:solidFill>
                <a:latin typeface="Arial" charset="0"/>
              </a:rPr>
              <a:t>thành</a:t>
            </a:r>
            <a:r>
              <a:rPr lang="en-US" sz="2500" b="1" kern="0" smtClean="0">
                <a:solidFill>
                  <a:srgbClr val="0000FF"/>
                </a:solidFill>
                <a:latin typeface="Arial" charset="0"/>
              </a:rPr>
              <a:t>, Luật Đầu tư công số </a:t>
            </a:r>
            <a:r>
              <a:rPr lang="en-US" sz="2500" b="1" kern="0" smtClean="0">
                <a:solidFill>
                  <a:srgbClr val="FF0000"/>
                </a:solidFill>
                <a:latin typeface="Arial" charset="0"/>
              </a:rPr>
              <a:t>49/2014/QH13</a:t>
            </a:r>
            <a:r>
              <a:rPr lang="en-US" sz="2500" smtClean="0"/>
              <a:t> </a:t>
            </a:r>
            <a:r>
              <a:rPr lang="en-US" sz="2500" b="1" kern="0" smtClean="0">
                <a:solidFill>
                  <a:srgbClr val="0000FF"/>
                </a:solidFill>
                <a:latin typeface="Arial" charset="0"/>
              </a:rPr>
              <a:t>đã được </a:t>
            </a:r>
            <a:r>
              <a:rPr lang="en-US" sz="2500" b="1" kern="0">
                <a:solidFill>
                  <a:srgbClr val="0000FF"/>
                </a:solidFill>
                <a:latin typeface="Arial" charset="0"/>
              </a:rPr>
              <a:t>Quốc hội </a:t>
            </a:r>
            <a:r>
              <a:rPr lang="en-US" sz="2500" b="1" kern="0" smtClean="0">
                <a:solidFill>
                  <a:srgbClr val="0000FF"/>
                </a:solidFill>
                <a:latin typeface="Arial" charset="0"/>
              </a:rPr>
              <a:t>khóa </a:t>
            </a:r>
            <a:r>
              <a:rPr lang="en-US" sz="2500" b="1" kern="0">
                <a:solidFill>
                  <a:srgbClr val="0000FF"/>
                </a:solidFill>
                <a:latin typeface="Arial" charset="0"/>
              </a:rPr>
              <a:t>13 thông qua ngày 18/6/2014 tại kỳ họp thứ 7. </a:t>
            </a:r>
            <a:endParaRPr lang="vi-VN" sz="2500" b="1" kern="0">
              <a:solidFill>
                <a:srgbClr val="0000FF"/>
              </a:solidFill>
              <a:latin typeface="Arial" charset="0"/>
            </a:endParaRPr>
          </a:p>
          <a:p>
            <a:pPr marL="347663" indent="-342900" algn="just" eaLnBrk="1" hangingPunct="1">
              <a:lnSpc>
                <a:spcPct val="120000"/>
              </a:lnSpc>
              <a:spcBef>
                <a:spcPts val="1200"/>
              </a:spcBef>
              <a:spcAft>
                <a:spcPts val="0"/>
              </a:spcAft>
              <a:buClr>
                <a:srgbClr val="FF0000"/>
              </a:buClr>
              <a:buFont typeface="Wingdings" panose="05000000000000000000" pitchFamily="2" charset="2"/>
              <a:buChar char="Ø"/>
              <a:defRPr/>
            </a:pPr>
            <a:r>
              <a:rPr lang="it-IT" sz="2500" b="1" kern="0" smtClean="0">
                <a:solidFill>
                  <a:srgbClr val="0000FF"/>
                </a:solidFill>
                <a:latin typeface="Arial" charset="0"/>
              </a:rPr>
              <a:t>Luật </a:t>
            </a:r>
            <a:r>
              <a:rPr lang="it-IT" sz="2500" b="1" kern="0">
                <a:solidFill>
                  <a:srgbClr val="0000FF"/>
                </a:solidFill>
                <a:latin typeface="Arial" charset="0"/>
              </a:rPr>
              <a:t>có hiệu lực thi hành kể từ ngày </a:t>
            </a:r>
            <a:r>
              <a:rPr lang="it-IT" sz="2500" b="1" kern="0" smtClean="0">
                <a:solidFill>
                  <a:srgbClr val="0000FF"/>
                </a:solidFill>
                <a:latin typeface="Arial" charset="0"/>
              </a:rPr>
              <a:t>01/01/2015.</a:t>
            </a:r>
            <a:endParaRPr lang="en-US" sz="2500" b="1" kern="0">
              <a:solidFill>
                <a:srgbClr val="0000FF"/>
              </a:solidFill>
              <a:latin typeface="Arial" charset="0"/>
            </a:endParaRPr>
          </a:p>
        </p:txBody>
      </p:sp>
      <p:sp>
        <p:nvSpPr>
          <p:cNvPr id="9"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500" b="1" smtClean="0">
                <a:solidFill>
                  <a:srgbClr val="FF0000"/>
                </a:solidFill>
                <a:latin typeface="Arial" panose="020B0604020202020204" pitchFamily="34" charset="0"/>
                <a:cs typeface="Arial" panose="020B0604020202020204" pitchFamily="34" charset="0"/>
              </a:rPr>
              <a:t>GIỚI </a:t>
            </a:r>
            <a:r>
              <a:rPr lang="en-US" sz="2500" b="1">
                <a:solidFill>
                  <a:srgbClr val="FF0000"/>
                </a:solidFill>
                <a:latin typeface="Arial" panose="020B0604020202020204" pitchFamily="34" charset="0"/>
                <a:cs typeface="Arial" panose="020B0604020202020204" pitchFamily="34" charset="0"/>
              </a:rPr>
              <a:t>THIỆU LUẬT </a:t>
            </a:r>
            <a:r>
              <a:rPr lang="en-US" sz="2500" b="1" smtClean="0">
                <a:solidFill>
                  <a:srgbClr val="FF0000"/>
                </a:solidFill>
                <a:latin typeface="Arial" panose="020B0604020202020204" pitchFamily="34" charset="0"/>
                <a:cs typeface="Arial" panose="020B0604020202020204" pitchFamily="34" charset="0"/>
              </a:rPr>
              <a:t>ĐẦU TƯ CÔNG NĂM 2014</a:t>
            </a:r>
            <a:endParaRPr lang="en-US" sz="2500" b="1">
              <a:solidFill>
                <a:srgbClr val="FF0000"/>
              </a:solidFill>
              <a:latin typeface="Arial" panose="020B0604020202020204" pitchFamily="34" charset="0"/>
              <a:cs typeface="Arial" panose="020B0604020202020204" pitchFamily="34" charset="0"/>
            </a:endParaRPr>
          </a:p>
        </p:txBody>
      </p:sp>
      <p:pic>
        <p:nvPicPr>
          <p:cNvPr id="4" name="Picture 3"/>
          <p:cNvPicPr>
            <a:picLocks/>
          </p:cNvPicPr>
          <p:nvPr/>
        </p:nvPicPr>
        <p:blipFill>
          <a:blip r:embed="rId2">
            <a:extLst>
              <a:ext uri="{28A0092B-C50C-407E-A947-70E740481C1C}">
                <a14:useLocalDpi xmlns:a14="http://schemas.microsoft.com/office/drawing/2010/main" val="0"/>
              </a:ext>
            </a:extLst>
          </a:blip>
          <a:stretch>
            <a:fillRect/>
          </a:stretch>
        </p:blipFill>
        <p:spPr>
          <a:xfrm>
            <a:off x="231648" y="1288940"/>
            <a:ext cx="3502152" cy="5413248"/>
          </a:xfrm>
          <a:prstGeom prst="rect">
            <a:avLst/>
          </a:prstGeom>
        </p:spPr>
      </p:pic>
    </p:spTree>
    <p:extLst>
      <p:ext uri="{BB962C8B-B14F-4D97-AF65-F5344CB8AC3E}">
        <p14:creationId xmlns:p14="http://schemas.microsoft.com/office/powerpoint/2010/main" val="2465659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SỰ </a:t>
            </a:r>
            <a:r>
              <a:rPr lang="en-US" sz="2600" b="1">
                <a:solidFill>
                  <a:srgbClr val="FF0000"/>
                </a:solidFill>
                <a:latin typeface="Arial" panose="020B0604020202020204" pitchFamily="34" charset="0"/>
                <a:cs typeface="Arial" panose="020B0604020202020204" pitchFamily="34" charset="0"/>
              </a:rPr>
              <a:t>CẦN THIẾT BAN HÀNH </a:t>
            </a:r>
            <a:r>
              <a:rPr lang="en-US" sz="2600" b="1" smtClean="0">
                <a:solidFill>
                  <a:srgbClr val="FF0000"/>
                </a:solidFill>
                <a:latin typeface="Arial" panose="020B0604020202020204" pitchFamily="34" charset="0"/>
                <a:cs typeface="Arial" panose="020B0604020202020204" pitchFamily="34" charset="0"/>
              </a:rPr>
              <a:t>LUẬT</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6738" indent="-457200" algn="just" eaLnBrk="1" hangingPunct="1">
              <a:lnSpc>
                <a:spcPct val="108000"/>
              </a:lnSpc>
              <a:spcBef>
                <a:spcPts val="800"/>
              </a:spcBef>
              <a:spcAft>
                <a:spcPts val="0"/>
              </a:spcAft>
              <a:buClr>
                <a:srgbClr val="FF0000"/>
              </a:buClr>
              <a:buFont typeface="Wingdings" panose="05000000000000000000" pitchFamily="2" charset="2"/>
              <a:buChar char="Ø"/>
              <a:defRPr/>
            </a:pPr>
            <a:r>
              <a:rPr lang="it-IT" sz="2100" b="1" kern="0" smtClean="0">
                <a:solidFill>
                  <a:srgbClr val="0000FF"/>
                </a:solidFill>
                <a:latin typeface="Arial" charset="0"/>
              </a:rPr>
              <a:t>Do </a:t>
            </a:r>
            <a:r>
              <a:rPr lang="it-IT" sz="2100" b="1" kern="0">
                <a:solidFill>
                  <a:srgbClr val="0000FF"/>
                </a:solidFill>
                <a:latin typeface="Arial" charset="0"/>
              </a:rPr>
              <a:t>hệ thống pháp luật quản lý đầu tư công chưa hoàn chỉnh và đồng bộ, thiếu các chế tài và biện pháp quản lý, giám sát, nên đã phát sinh nhiều tồn tại, hạn chế; đầu tư còn dàn trải, phân tán, kế hoạch đầu tư bị cắt khúc ra từng năm, hiệu quả đầu tư kém. Tình trạng thi công vượt quá vốn kế hoạch được giao, gây nợ đọng xây dựng cơ bản quá mức, gây áp lực lớn đến cân đối NSNN các </a:t>
            </a:r>
            <a:r>
              <a:rPr lang="it-IT" sz="2100" b="1" kern="0" smtClean="0">
                <a:solidFill>
                  <a:srgbClr val="0000FF"/>
                </a:solidFill>
                <a:latin typeface="Arial" charset="0"/>
              </a:rPr>
              <a:t>cấp.</a:t>
            </a:r>
          </a:p>
          <a:p>
            <a:pPr marL="566738" indent="-457200" algn="just" eaLnBrk="1" hangingPunct="1">
              <a:lnSpc>
                <a:spcPct val="108000"/>
              </a:lnSpc>
              <a:spcBef>
                <a:spcPts val="800"/>
              </a:spcBef>
              <a:spcAft>
                <a:spcPts val="0"/>
              </a:spcAft>
              <a:buClr>
                <a:srgbClr val="FF0000"/>
              </a:buClr>
              <a:buFont typeface="Wingdings" panose="05000000000000000000" pitchFamily="2" charset="2"/>
              <a:buChar char="Ø"/>
              <a:defRPr/>
            </a:pPr>
            <a:r>
              <a:rPr lang="it-IT" sz="2100" b="1" kern="0" smtClean="0">
                <a:solidFill>
                  <a:srgbClr val="0000FF"/>
                </a:solidFill>
                <a:latin typeface="Arial" charset="0"/>
              </a:rPr>
              <a:t>Việc </a:t>
            </a:r>
            <a:r>
              <a:rPr lang="it-IT" sz="2100" b="1" kern="0">
                <a:solidFill>
                  <a:srgbClr val="0000FF"/>
                </a:solidFill>
                <a:latin typeface="Arial" charset="0"/>
              </a:rPr>
              <a:t>quản lý đầu tư công được quy định rải rác trong nhiều văn bản pháp luật khác nhau, như: Luật Ngân sách nhà nước, Luật Xây dựng, Luật Đầu tư, Luật Đầu </a:t>
            </a:r>
            <a:r>
              <a:rPr lang="it-IT" sz="2100" b="1" kern="0" smtClean="0">
                <a:solidFill>
                  <a:srgbClr val="0000FF"/>
                </a:solidFill>
                <a:latin typeface="Arial" charset="0"/>
              </a:rPr>
              <a:t>thầu... </a:t>
            </a:r>
          </a:p>
          <a:p>
            <a:pPr marL="566738" indent="-457200" algn="just" eaLnBrk="1" hangingPunct="1">
              <a:lnSpc>
                <a:spcPct val="108000"/>
              </a:lnSpc>
              <a:spcBef>
                <a:spcPts val="800"/>
              </a:spcBef>
              <a:spcAft>
                <a:spcPts val="0"/>
              </a:spcAft>
              <a:buClr>
                <a:srgbClr val="FF0000"/>
              </a:buClr>
              <a:buFont typeface="Wingdings" panose="05000000000000000000" pitchFamily="2" charset="2"/>
              <a:buChar char="Ø"/>
              <a:defRPr/>
            </a:pPr>
            <a:r>
              <a:rPr lang="de-DE" sz="2100" b="1" kern="0" smtClean="0">
                <a:solidFill>
                  <a:srgbClr val="0000FF"/>
                </a:solidFill>
                <a:latin typeface="Arial" charset="0"/>
              </a:rPr>
              <a:t>Bổ </a:t>
            </a:r>
            <a:r>
              <a:rPr lang="de-DE" sz="2100" b="1" kern="0">
                <a:solidFill>
                  <a:srgbClr val="0000FF"/>
                </a:solidFill>
                <a:latin typeface="Arial" charset="0"/>
              </a:rPr>
              <a:t>sung những chế tài mới, </a:t>
            </a:r>
            <a:r>
              <a:rPr lang="it-IT" sz="2100" b="1" kern="0" smtClean="0">
                <a:solidFill>
                  <a:srgbClr val="0000FF"/>
                </a:solidFill>
                <a:latin typeface="Arial" charset="0"/>
              </a:rPr>
              <a:t>đầy </a:t>
            </a:r>
            <a:r>
              <a:rPr lang="it-IT" sz="2100" b="1" kern="0">
                <a:solidFill>
                  <a:srgbClr val="0000FF"/>
                </a:solidFill>
                <a:latin typeface="Arial" charset="0"/>
              </a:rPr>
              <a:t>đủ toàn bộ quá trình đầu tư công từ chủ trương đầu tư, thẩm định nguồn vốn đối với các chương trình, dự án sử dụng vốn đầu tư công, lập, thẩm định, phê duyệt kế hoạch đầu tư, triển khai thực hiện kế hoạch, theo dõi, đánh giá, kiểm tra, thanh tra kế hoạch đầu tư công.</a:t>
            </a:r>
            <a:endParaRPr lang="en-US" sz="2100" b="1" kern="0">
              <a:solidFill>
                <a:srgbClr val="0000FF"/>
              </a:solidFill>
              <a:latin typeface="Arial" charset="0"/>
            </a:endParaRPr>
          </a:p>
        </p:txBody>
      </p:sp>
    </p:spTree>
    <p:extLst>
      <p:ext uri="{BB962C8B-B14F-4D97-AF65-F5344CB8AC3E}">
        <p14:creationId xmlns:p14="http://schemas.microsoft.com/office/powerpoint/2010/main" val="4183552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a:solidFill>
                  <a:srgbClr val="FF0000"/>
                </a:solidFill>
                <a:latin typeface="Arial" panose="020B0604020202020204" pitchFamily="34" charset="0"/>
                <a:cs typeface="Arial" panose="020B0604020202020204" pitchFamily="34" charset="0"/>
              </a:rPr>
              <a:t>MỤC TIÊU, QUAN ĐIỂM </a:t>
            </a:r>
            <a:r>
              <a:rPr lang="en-US" sz="2600" b="1" smtClean="0">
                <a:solidFill>
                  <a:srgbClr val="FF0000"/>
                </a:solidFill>
                <a:latin typeface="Arial" panose="020B0604020202020204" pitchFamily="34" charset="0"/>
                <a:cs typeface="Arial" panose="020B0604020202020204" pitchFamily="34" charset="0"/>
              </a:rPr>
              <a:t>XÂY </a:t>
            </a:r>
            <a:r>
              <a:rPr lang="en-US" sz="2600" b="1">
                <a:solidFill>
                  <a:srgbClr val="FF0000"/>
                </a:solidFill>
                <a:latin typeface="Arial" panose="020B0604020202020204" pitchFamily="34" charset="0"/>
                <a:cs typeface="Arial" panose="020B0604020202020204" pitchFamily="34" charset="0"/>
              </a:rPr>
              <a:t>DỰNG LUẬT</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6738" indent="-457200" algn="just" eaLnBrk="1" hangingPunct="1">
              <a:lnSpc>
                <a:spcPct val="106000"/>
              </a:lnSpc>
              <a:spcBef>
                <a:spcPts val="700"/>
              </a:spcBef>
              <a:spcAft>
                <a:spcPts val="0"/>
              </a:spcAft>
              <a:buClr>
                <a:srgbClr val="FF0000"/>
              </a:buClr>
              <a:buFont typeface="Wingdings" pitchFamily="2" charset="2"/>
              <a:buChar char="Ø"/>
              <a:defRPr/>
            </a:pPr>
            <a:r>
              <a:rPr lang="it-IT" sz="2000" b="1" kern="0" smtClean="0">
                <a:solidFill>
                  <a:srgbClr val="0000FF"/>
                </a:solidFill>
                <a:latin typeface="Arial" charset="0"/>
              </a:rPr>
              <a:t>Nhằm </a:t>
            </a:r>
            <a:r>
              <a:rPr lang="it-IT" sz="2000" b="1" kern="0">
                <a:solidFill>
                  <a:srgbClr val="0000FF"/>
                </a:solidFill>
                <a:latin typeface="Arial" charset="0"/>
              </a:rPr>
              <a:t>tạo cơ sở pháp lý thống nhất, đồng bộ và hoàn chỉnh để nâng cao hiệu lực, hiệu quả </a:t>
            </a:r>
            <a:r>
              <a:rPr lang="it-IT" sz="2000" b="1" kern="0" smtClean="0">
                <a:solidFill>
                  <a:srgbClr val="0000FF"/>
                </a:solidFill>
                <a:latin typeface="Arial" charset="0"/>
              </a:rPr>
              <a:t>hoạt </a:t>
            </a:r>
            <a:r>
              <a:rPr lang="it-IT" sz="2000" b="1" kern="0">
                <a:solidFill>
                  <a:srgbClr val="0000FF"/>
                </a:solidFill>
                <a:latin typeface="Arial" charset="0"/>
              </a:rPr>
              <a:t>động đầu tư và sử dụng vốn đầu tư công; khắc phục tình trạng đầu tư dàn trải, phân </a:t>
            </a:r>
            <a:r>
              <a:rPr lang="it-IT" sz="2000" b="1" kern="0" smtClean="0">
                <a:solidFill>
                  <a:srgbClr val="0000FF"/>
                </a:solidFill>
                <a:latin typeface="Arial" charset="0"/>
              </a:rPr>
              <a:t>tán...; </a:t>
            </a:r>
            <a:r>
              <a:rPr lang="it-IT" sz="2000" b="1" kern="0">
                <a:solidFill>
                  <a:srgbClr val="0000FF"/>
                </a:solidFill>
                <a:latin typeface="Arial" charset="0"/>
              </a:rPr>
              <a:t>chống thất thoát, lãng phí; bảo đảm tính công khai, minh bạch trong quản lý đầu tư </a:t>
            </a:r>
            <a:r>
              <a:rPr lang="it-IT" sz="2000" b="1" kern="0" smtClean="0">
                <a:solidFill>
                  <a:srgbClr val="0000FF"/>
                </a:solidFill>
                <a:latin typeface="Arial" charset="0"/>
              </a:rPr>
              <a:t>công.</a:t>
            </a:r>
          </a:p>
          <a:p>
            <a:pPr marL="566738" indent="-457200" algn="just" eaLnBrk="1" hangingPunct="1">
              <a:lnSpc>
                <a:spcPct val="106000"/>
              </a:lnSpc>
              <a:spcBef>
                <a:spcPts val="700"/>
              </a:spcBef>
              <a:spcAft>
                <a:spcPts val="0"/>
              </a:spcAft>
              <a:buClr>
                <a:srgbClr val="FF0000"/>
              </a:buClr>
              <a:buFont typeface="Wingdings" pitchFamily="2" charset="2"/>
              <a:buChar char="Ø"/>
              <a:defRPr/>
            </a:pPr>
            <a:r>
              <a:rPr lang="it-IT" sz="2000" b="1" kern="0" smtClean="0">
                <a:solidFill>
                  <a:srgbClr val="0000FF"/>
                </a:solidFill>
                <a:latin typeface="Arial" charset="0"/>
              </a:rPr>
              <a:t>Quy </a:t>
            </a:r>
            <a:r>
              <a:rPr lang="it-IT" sz="2000" b="1" kern="0">
                <a:solidFill>
                  <a:srgbClr val="0000FF"/>
                </a:solidFill>
                <a:latin typeface="Arial" charset="0"/>
              </a:rPr>
              <a:t>định rõ quyền hạn và trách nhiệm của các cơ quan, tổ chức, cá nhân trong tất cả các khâu liên quan đến quản lý và sử dụng vốn đầu tư công; trong đó quy định rõ quyền hạn và trách nhiệm của người đứng đầu các tổ chức, cơ quan đơn vị liên quan đến việc quản lý và sử dụng vốn đầu tư </a:t>
            </a:r>
            <a:r>
              <a:rPr lang="it-IT" sz="2000" b="1" kern="0" smtClean="0">
                <a:solidFill>
                  <a:srgbClr val="0000FF"/>
                </a:solidFill>
                <a:latin typeface="Arial" charset="0"/>
              </a:rPr>
              <a:t>công.</a:t>
            </a:r>
          </a:p>
          <a:p>
            <a:pPr marL="566738" indent="-457200" algn="just" eaLnBrk="1" hangingPunct="1">
              <a:lnSpc>
                <a:spcPct val="106000"/>
              </a:lnSpc>
              <a:spcBef>
                <a:spcPts val="700"/>
              </a:spcBef>
              <a:spcAft>
                <a:spcPts val="0"/>
              </a:spcAft>
              <a:buClr>
                <a:srgbClr val="FF0000"/>
              </a:buClr>
              <a:buFont typeface="Wingdings" pitchFamily="2" charset="2"/>
              <a:buChar char="Ø"/>
              <a:defRPr/>
            </a:pPr>
            <a:r>
              <a:rPr lang="it-IT" sz="2000" b="1" kern="0" smtClean="0">
                <a:solidFill>
                  <a:srgbClr val="0000FF"/>
                </a:solidFill>
                <a:latin typeface="Arial" charset="0"/>
              </a:rPr>
              <a:t>Các </a:t>
            </a:r>
            <a:r>
              <a:rPr lang="it-IT" sz="2000" b="1" kern="0">
                <a:solidFill>
                  <a:srgbClr val="0000FF"/>
                </a:solidFill>
                <a:latin typeface="Arial" charset="0"/>
              </a:rPr>
              <a:t>quy định trong Luật phải rõ ràng, cụ thể, không chồng chéo, trùng lắp với các quy định của các Luật khác. Đồng thời bảo đảm phù hợp với yêu cầu cải cách hành chính nhằm giảm tối đa các nội dung cần hướng dẫn thực hiện sau khi ban hành Luật. </a:t>
            </a:r>
            <a:endParaRPr lang="it-IT" sz="2000" b="1" kern="0" smtClean="0">
              <a:solidFill>
                <a:srgbClr val="0000FF"/>
              </a:solidFill>
              <a:latin typeface="Arial" charset="0"/>
            </a:endParaRPr>
          </a:p>
          <a:p>
            <a:pPr marL="566738" indent="-457200" algn="just" eaLnBrk="1" hangingPunct="1">
              <a:lnSpc>
                <a:spcPct val="106000"/>
              </a:lnSpc>
              <a:spcBef>
                <a:spcPts val="700"/>
              </a:spcBef>
              <a:spcAft>
                <a:spcPts val="0"/>
              </a:spcAft>
              <a:buClr>
                <a:srgbClr val="FF0000"/>
              </a:buClr>
              <a:buFont typeface="Wingdings" pitchFamily="2" charset="2"/>
              <a:buChar char="Ø"/>
              <a:defRPr/>
            </a:pPr>
            <a:r>
              <a:rPr lang="it-IT" sz="2000" b="1" kern="0" smtClean="0">
                <a:solidFill>
                  <a:srgbClr val="0000FF"/>
                </a:solidFill>
                <a:latin typeface="Arial" charset="0"/>
              </a:rPr>
              <a:t>Từng </a:t>
            </a:r>
            <a:r>
              <a:rPr lang="it-IT" sz="2000" b="1" kern="0">
                <a:solidFill>
                  <a:srgbClr val="0000FF"/>
                </a:solidFill>
                <a:latin typeface="Arial" charset="0"/>
              </a:rPr>
              <a:t>bước hội nhập, phù hợp với thông lệ quốc tế trong quản lý đầu tư công</a:t>
            </a:r>
            <a:r>
              <a:rPr lang="it-IT" sz="2000" b="1" kern="0" smtClean="0">
                <a:solidFill>
                  <a:srgbClr val="0000FF"/>
                </a:solidFill>
                <a:latin typeface="Arial" charset="0"/>
              </a:rPr>
              <a:t>.</a:t>
            </a:r>
            <a:endParaRPr lang="de-DE" sz="2000" b="1" kern="0">
              <a:solidFill>
                <a:srgbClr val="0000FF"/>
              </a:solidFill>
              <a:latin typeface="Arial" charset="0"/>
            </a:endParaRPr>
          </a:p>
        </p:txBody>
      </p:sp>
    </p:spTree>
    <p:extLst>
      <p:ext uri="{BB962C8B-B14F-4D97-AF65-F5344CB8AC3E}">
        <p14:creationId xmlns:p14="http://schemas.microsoft.com/office/powerpoint/2010/main" val="354310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20000"/>
              </a:lnSpc>
              <a:spcBef>
                <a:spcPts val="1200"/>
              </a:spcBef>
              <a:spcAft>
                <a:spcPts val="0"/>
              </a:spcAft>
              <a:buClr>
                <a:srgbClr val="FF0000"/>
              </a:buClr>
              <a:buFont typeface="+mj-lt"/>
              <a:buAutoNum type="arabicPeriod"/>
              <a:defRPr/>
            </a:pPr>
            <a:r>
              <a:rPr lang="vi-VN" sz="2400" b="1" kern="0">
                <a:solidFill>
                  <a:srgbClr val="FF0066"/>
                </a:solidFill>
                <a:latin typeface="Arial" charset="0"/>
              </a:rPr>
              <a:t>Chương </a:t>
            </a:r>
            <a:r>
              <a:rPr lang="en-US" sz="2400" b="1" kern="0">
                <a:solidFill>
                  <a:srgbClr val="FF0066"/>
                </a:solidFill>
                <a:latin typeface="Arial" charset="0"/>
              </a:rPr>
              <a:t>I</a:t>
            </a:r>
            <a:r>
              <a:rPr lang="vi-VN" sz="2400" b="1" kern="0">
                <a:solidFill>
                  <a:srgbClr val="FF0066"/>
                </a:solidFill>
                <a:latin typeface="Arial" charset="0"/>
              </a:rPr>
              <a:t>: </a:t>
            </a:r>
            <a:r>
              <a:rPr lang="en-US" sz="2400" b="1" kern="0">
                <a:solidFill>
                  <a:srgbClr val="FF0066"/>
                </a:solidFill>
                <a:latin typeface="Arial" charset="0"/>
              </a:rPr>
              <a:t>N</a:t>
            </a:r>
            <a:r>
              <a:rPr lang="vi-VN" sz="2400" b="1" kern="0">
                <a:solidFill>
                  <a:srgbClr val="FF0066"/>
                </a:solidFill>
                <a:latin typeface="Arial" charset="0"/>
              </a:rPr>
              <a:t>hững quy định </a:t>
            </a:r>
            <a:r>
              <a:rPr lang="vi-VN" sz="2400" b="1" kern="0" smtClean="0">
                <a:solidFill>
                  <a:srgbClr val="FF0066"/>
                </a:solidFill>
                <a:latin typeface="Arial" charset="0"/>
              </a:rPr>
              <a:t>chung</a:t>
            </a:r>
            <a:endParaRPr lang="en-US" sz="2400" b="1" kern="0" smtClean="0">
              <a:solidFill>
                <a:srgbClr val="FF0066"/>
              </a:solidFill>
              <a:latin typeface="Arial" charset="0"/>
            </a:endParaRPr>
          </a:p>
          <a:p>
            <a:pPr indent="-457200" algn="just" eaLnBrk="1" hangingPunct="1">
              <a:lnSpc>
                <a:spcPct val="120000"/>
              </a:lnSpc>
              <a:spcBef>
                <a:spcPts val="1200"/>
              </a:spcBef>
              <a:spcAft>
                <a:spcPts val="0"/>
              </a:spcAft>
              <a:buClr>
                <a:srgbClr val="FF0000"/>
              </a:buClr>
              <a:buFont typeface="+mj-lt"/>
              <a:buAutoNum type="arabicPeriod"/>
              <a:defRPr/>
            </a:pPr>
            <a:r>
              <a:rPr lang="en-US" sz="2400" b="1" kern="0">
                <a:solidFill>
                  <a:srgbClr val="FF0066"/>
                </a:solidFill>
                <a:latin typeface="Arial" charset="0"/>
              </a:rPr>
              <a:t>C</a:t>
            </a:r>
            <a:r>
              <a:rPr lang="vi-VN" sz="2400" b="1" kern="0" smtClean="0">
                <a:solidFill>
                  <a:srgbClr val="FF0066"/>
                </a:solidFill>
                <a:latin typeface="Arial" charset="0"/>
              </a:rPr>
              <a:t>hương </a:t>
            </a:r>
            <a:r>
              <a:rPr lang="en-US" sz="2400" b="1" kern="0" smtClean="0">
                <a:solidFill>
                  <a:srgbClr val="FF0066"/>
                </a:solidFill>
                <a:latin typeface="Arial" charset="0"/>
              </a:rPr>
              <a:t>II: C</a:t>
            </a:r>
            <a:r>
              <a:rPr lang="vi-VN" sz="2400" b="1" kern="0" smtClean="0">
                <a:solidFill>
                  <a:srgbClr val="FF0066"/>
                </a:solidFill>
                <a:latin typeface="Arial" charset="0"/>
              </a:rPr>
              <a:t>hủ </a:t>
            </a:r>
            <a:r>
              <a:rPr lang="vi-VN" sz="2400" b="1" kern="0">
                <a:solidFill>
                  <a:srgbClr val="FF0066"/>
                </a:solidFill>
                <a:latin typeface="Arial" charset="0"/>
              </a:rPr>
              <a:t>trương đầu tư và quyết định đầu tư chương trình, dự án đầu tư </a:t>
            </a:r>
            <a:r>
              <a:rPr lang="vi-VN" sz="2400" b="1" kern="0" smtClean="0">
                <a:solidFill>
                  <a:srgbClr val="FF0066"/>
                </a:solidFill>
                <a:latin typeface="Arial" charset="0"/>
              </a:rPr>
              <a:t>công</a:t>
            </a:r>
            <a:endParaRPr lang="en-US" sz="2400" b="1" kern="0" smtClean="0">
              <a:solidFill>
                <a:srgbClr val="FF0066"/>
              </a:solidFill>
              <a:latin typeface="Arial" charset="0"/>
            </a:endParaRPr>
          </a:p>
          <a:p>
            <a:pPr indent="-457200" algn="just" eaLnBrk="1" hangingPunct="1">
              <a:lnSpc>
                <a:spcPct val="120000"/>
              </a:lnSpc>
              <a:spcBef>
                <a:spcPts val="1200"/>
              </a:spcBef>
              <a:spcAft>
                <a:spcPts val="0"/>
              </a:spcAft>
              <a:buClr>
                <a:srgbClr val="FF0000"/>
              </a:buClr>
              <a:buFont typeface="+mj-lt"/>
              <a:buAutoNum type="arabicPeriod"/>
              <a:defRPr/>
            </a:pPr>
            <a:r>
              <a:rPr lang="en-US" sz="2400" b="1" kern="0">
                <a:solidFill>
                  <a:srgbClr val="0000FF"/>
                </a:solidFill>
                <a:latin typeface="Arial" charset="0"/>
              </a:rPr>
              <a:t>C</a:t>
            </a:r>
            <a:r>
              <a:rPr lang="vi-VN" sz="2400" b="1" kern="0" smtClean="0">
                <a:solidFill>
                  <a:srgbClr val="0000FF"/>
                </a:solidFill>
                <a:latin typeface="Arial" charset="0"/>
              </a:rPr>
              <a:t>hương </a:t>
            </a:r>
            <a:r>
              <a:rPr lang="en-US" sz="2400" b="1" kern="0" smtClean="0">
                <a:solidFill>
                  <a:srgbClr val="0000FF"/>
                </a:solidFill>
                <a:latin typeface="Arial" charset="0"/>
              </a:rPr>
              <a:t>III: </a:t>
            </a:r>
            <a:r>
              <a:rPr lang="en-US" sz="2400" b="1" kern="0">
                <a:solidFill>
                  <a:srgbClr val="0000FF"/>
                </a:solidFill>
                <a:latin typeface="Arial" charset="0"/>
              </a:rPr>
              <a:t>L</a:t>
            </a:r>
            <a:r>
              <a:rPr lang="vi-VN" sz="2400" b="1" kern="0" smtClean="0">
                <a:solidFill>
                  <a:srgbClr val="0000FF"/>
                </a:solidFill>
                <a:latin typeface="Arial" charset="0"/>
              </a:rPr>
              <a:t>ập</a:t>
            </a:r>
            <a:r>
              <a:rPr lang="vi-VN" sz="2400" b="1" kern="0">
                <a:solidFill>
                  <a:srgbClr val="0000FF"/>
                </a:solidFill>
                <a:latin typeface="Arial" charset="0"/>
              </a:rPr>
              <a:t>, thẩm định, phê duyệt </a:t>
            </a:r>
            <a:r>
              <a:rPr lang="vi-VN" sz="2400" b="1" kern="0" smtClean="0">
                <a:solidFill>
                  <a:srgbClr val="0000FF"/>
                </a:solidFill>
                <a:latin typeface="Arial" charset="0"/>
              </a:rPr>
              <a:t>và </a:t>
            </a:r>
            <a:r>
              <a:rPr lang="vi-VN" sz="2400" b="1" kern="0">
                <a:solidFill>
                  <a:srgbClr val="0000FF"/>
                </a:solidFill>
                <a:latin typeface="Arial" charset="0"/>
              </a:rPr>
              <a:t>giao kế hoạch đầu tư </a:t>
            </a:r>
            <a:r>
              <a:rPr lang="vi-VN" sz="2400" b="1" kern="0" smtClean="0">
                <a:solidFill>
                  <a:srgbClr val="0000FF"/>
                </a:solidFill>
                <a:latin typeface="Arial" charset="0"/>
              </a:rPr>
              <a:t>công</a:t>
            </a:r>
            <a:endParaRPr lang="en-US" sz="2400" b="1" kern="0" smtClean="0">
              <a:solidFill>
                <a:srgbClr val="0000FF"/>
              </a:solidFill>
              <a:latin typeface="Arial" charset="0"/>
            </a:endParaRPr>
          </a:p>
          <a:p>
            <a:pPr indent="-457200" algn="just" eaLnBrk="1" hangingPunct="1">
              <a:lnSpc>
                <a:spcPct val="120000"/>
              </a:lnSpc>
              <a:spcBef>
                <a:spcPts val="1200"/>
              </a:spcBef>
              <a:spcAft>
                <a:spcPts val="0"/>
              </a:spcAft>
              <a:buClr>
                <a:srgbClr val="FF0000"/>
              </a:buClr>
              <a:buFont typeface="+mj-lt"/>
              <a:buAutoNum type="arabicPeriod"/>
              <a:defRPr/>
            </a:pPr>
            <a:r>
              <a:rPr lang="en-US" sz="2400" b="1" kern="0">
                <a:solidFill>
                  <a:srgbClr val="008000"/>
                </a:solidFill>
                <a:latin typeface="Arial" charset="0"/>
              </a:rPr>
              <a:t>C</a:t>
            </a:r>
            <a:r>
              <a:rPr lang="vi-VN" sz="2400" b="1" kern="0" smtClean="0">
                <a:solidFill>
                  <a:srgbClr val="008000"/>
                </a:solidFill>
                <a:latin typeface="Arial" charset="0"/>
              </a:rPr>
              <a:t>hương </a:t>
            </a:r>
            <a:r>
              <a:rPr lang="en-US" sz="2400" b="1" kern="0" smtClean="0">
                <a:solidFill>
                  <a:srgbClr val="008000"/>
                </a:solidFill>
                <a:latin typeface="Arial" charset="0"/>
              </a:rPr>
              <a:t>IV: T</a:t>
            </a:r>
            <a:r>
              <a:rPr lang="vi-VN" sz="2400" b="1" kern="0" smtClean="0">
                <a:solidFill>
                  <a:srgbClr val="008000"/>
                </a:solidFill>
                <a:latin typeface="Arial" charset="0"/>
              </a:rPr>
              <a:t>hực </a:t>
            </a:r>
            <a:r>
              <a:rPr lang="vi-VN" sz="2400" b="1" kern="0">
                <a:solidFill>
                  <a:srgbClr val="008000"/>
                </a:solidFill>
                <a:latin typeface="Arial" charset="0"/>
              </a:rPr>
              <a:t>hiện và theo dõi, kiểm tra, đánh giá, thanh tra kế hoạch đầu tư </a:t>
            </a:r>
            <a:r>
              <a:rPr lang="vi-VN" sz="2400" b="1" kern="0" smtClean="0">
                <a:solidFill>
                  <a:srgbClr val="008000"/>
                </a:solidFill>
                <a:latin typeface="Arial" charset="0"/>
              </a:rPr>
              <a:t>công</a:t>
            </a:r>
            <a:endParaRPr lang="en-US" sz="2400" b="1" kern="0" smtClean="0">
              <a:solidFill>
                <a:srgbClr val="008000"/>
              </a:solidFill>
              <a:latin typeface="Arial" charset="0"/>
            </a:endParaRPr>
          </a:p>
          <a:p>
            <a:pPr indent="-457200" algn="just" eaLnBrk="1" hangingPunct="1">
              <a:lnSpc>
                <a:spcPct val="120000"/>
              </a:lnSpc>
              <a:spcBef>
                <a:spcPts val="1200"/>
              </a:spcBef>
              <a:spcAft>
                <a:spcPts val="0"/>
              </a:spcAft>
              <a:buClr>
                <a:srgbClr val="FF0000"/>
              </a:buClr>
              <a:buFont typeface="+mj-lt"/>
              <a:buAutoNum type="arabicPeriod"/>
              <a:defRPr/>
            </a:pPr>
            <a:r>
              <a:rPr lang="en-US" sz="2400" b="1" kern="0">
                <a:solidFill>
                  <a:srgbClr val="008000"/>
                </a:solidFill>
                <a:latin typeface="Arial" charset="0"/>
              </a:rPr>
              <a:t>C</a:t>
            </a:r>
            <a:r>
              <a:rPr lang="vi-VN" sz="2400" b="1" kern="0" smtClean="0">
                <a:solidFill>
                  <a:srgbClr val="008000"/>
                </a:solidFill>
                <a:latin typeface="Arial" charset="0"/>
              </a:rPr>
              <a:t>hương </a:t>
            </a:r>
            <a:r>
              <a:rPr lang="en-US" sz="2400" b="1" kern="0" smtClean="0">
                <a:solidFill>
                  <a:srgbClr val="008000"/>
                </a:solidFill>
                <a:latin typeface="Arial" charset="0"/>
              </a:rPr>
              <a:t>V: N</a:t>
            </a:r>
            <a:r>
              <a:rPr lang="vi-VN" sz="2400" b="1" kern="0" smtClean="0">
                <a:solidFill>
                  <a:srgbClr val="008000"/>
                </a:solidFill>
                <a:latin typeface="Arial" charset="0"/>
              </a:rPr>
              <a:t>hiệm </a:t>
            </a:r>
            <a:r>
              <a:rPr lang="vi-VN" sz="2400" b="1" kern="0">
                <a:solidFill>
                  <a:srgbClr val="008000"/>
                </a:solidFill>
                <a:latin typeface="Arial" charset="0"/>
              </a:rPr>
              <a:t>vụ, quyền hạn, trách nhiệm của các cơ quan, tổ chức, cá nhân trong hoạt động đầu tư </a:t>
            </a:r>
            <a:r>
              <a:rPr lang="vi-VN" sz="2400" b="1" kern="0" smtClean="0">
                <a:solidFill>
                  <a:srgbClr val="008000"/>
                </a:solidFill>
                <a:latin typeface="Arial" charset="0"/>
              </a:rPr>
              <a:t>công</a:t>
            </a:r>
            <a:endParaRPr lang="en-US" sz="2400" b="1" kern="0" smtClean="0">
              <a:solidFill>
                <a:srgbClr val="008000"/>
              </a:solidFill>
              <a:latin typeface="Arial" charset="0"/>
            </a:endParaRPr>
          </a:p>
          <a:p>
            <a:pPr indent="-457200" algn="just" eaLnBrk="1" hangingPunct="1">
              <a:lnSpc>
                <a:spcPct val="120000"/>
              </a:lnSpc>
              <a:spcBef>
                <a:spcPts val="1200"/>
              </a:spcBef>
              <a:spcAft>
                <a:spcPts val="0"/>
              </a:spcAft>
              <a:buClr>
                <a:srgbClr val="FF0000"/>
              </a:buClr>
              <a:buFont typeface="+mj-lt"/>
              <a:buAutoNum type="arabicPeriod"/>
              <a:defRPr/>
            </a:pPr>
            <a:r>
              <a:rPr lang="en-US" sz="2400" b="1" kern="0">
                <a:solidFill>
                  <a:srgbClr val="0000FF"/>
                </a:solidFill>
                <a:latin typeface="Arial" charset="0"/>
              </a:rPr>
              <a:t>C</a:t>
            </a:r>
            <a:r>
              <a:rPr lang="vi-VN" sz="2400" b="1" kern="0" smtClean="0">
                <a:solidFill>
                  <a:srgbClr val="0000FF"/>
                </a:solidFill>
                <a:latin typeface="Arial" charset="0"/>
              </a:rPr>
              <a:t>hương </a:t>
            </a:r>
            <a:r>
              <a:rPr lang="en-US" sz="2400" b="1" kern="0" smtClean="0">
                <a:solidFill>
                  <a:srgbClr val="0000FF"/>
                </a:solidFill>
                <a:latin typeface="Arial" charset="0"/>
              </a:rPr>
              <a:t>VI: Đ</a:t>
            </a:r>
            <a:r>
              <a:rPr lang="vi-VN" sz="2400" b="1" kern="0" smtClean="0">
                <a:solidFill>
                  <a:srgbClr val="0000FF"/>
                </a:solidFill>
                <a:latin typeface="Arial" charset="0"/>
              </a:rPr>
              <a:t>iều </a:t>
            </a:r>
            <a:r>
              <a:rPr lang="vi-VN" sz="2400" b="1" kern="0">
                <a:solidFill>
                  <a:srgbClr val="0000FF"/>
                </a:solidFill>
                <a:latin typeface="Arial" charset="0"/>
              </a:rPr>
              <a:t>khoản thi hành</a:t>
            </a:r>
          </a:p>
        </p:txBody>
      </p:sp>
      <p:sp>
        <p:nvSpPr>
          <p:cNvPr id="5" name="Title 1"/>
          <p:cNvSpPr>
            <a:spLocks noGrp="1"/>
          </p:cNvSpPr>
          <p:nvPr>
            <p:ph type="title"/>
          </p:nvPr>
        </p:nvSpPr>
        <p:spPr>
          <a:xfrm>
            <a:off x="234950" y="55983"/>
            <a:ext cx="8680450" cy="1066800"/>
          </a:xfrm>
        </p:spPr>
        <p:txBody>
          <a:bodyPr anchor="ctr"/>
          <a:lstStyle/>
          <a:p>
            <a:pPr algn="ctr">
              <a:lnSpc>
                <a:spcPct val="105000"/>
              </a:lnSpc>
              <a:spcBef>
                <a:spcPts val="600"/>
              </a:spcBef>
              <a:spcAft>
                <a:spcPts val="600"/>
              </a:spcAft>
            </a:pPr>
            <a:r>
              <a:rPr lang="en-US" sz="2400" b="1" smtClean="0">
                <a:solidFill>
                  <a:srgbClr val="FF0000"/>
                </a:solidFill>
                <a:latin typeface="Arial" panose="020B0604020202020204" pitchFamily="34" charset="0"/>
                <a:cs typeface="Arial" panose="020B0604020202020204" pitchFamily="34" charset="0"/>
              </a:rPr>
              <a:t>BỐ CỤC CỦA LUẬT</a:t>
            </a:r>
            <a:br>
              <a:rPr lang="en-US" sz="2400" b="1" smtClean="0">
                <a:solidFill>
                  <a:srgbClr val="FF0000"/>
                </a:solidFill>
                <a:latin typeface="Arial" panose="020B0604020202020204" pitchFamily="34" charset="0"/>
                <a:cs typeface="Arial" panose="020B0604020202020204" pitchFamily="34" charset="0"/>
              </a:rPr>
            </a:br>
            <a:r>
              <a:rPr lang="es-MX" sz="2100" b="1">
                <a:solidFill>
                  <a:srgbClr val="0000FF"/>
                </a:solidFill>
                <a:latin typeface="Arial" panose="020B0604020202020204" pitchFamily="34" charset="0"/>
                <a:cs typeface="Arial" panose="020B0604020202020204" pitchFamily="34" charset="0"/>
              </a:rPr>
              <a:t>Luật gồm </a:t>
            </a:r>
            <a:r>
              <a:rPr lang="en-US" sz="2100" b="1" smtClean="0">
                <a:solidFill>
                  <a:srgbClr val="FF0000"/>
                </a:solidFill>
                <a:latin typeface="Arial" panose="020B0604020202020204" pitchFamily="34" charset="0"/>
                <a:cs typeface="Arial" panose="020B0604020202020204" pitchFamily="34" charset="0"/>
              </a:rPr>
              <a:t>0</a:t>
            </a:r>
            <a:r>
              <a:rPr lang="da-DK" sz="2100" b="1" smtClean="0">
                <a:solidFill>
                  <a:srgbClr val="FF0000"/>
                </a:solidFill>
                <a:latin typeface="Arial" panose="020B0604020202020204" pitchFamily="34" charset="0"/>
                <a:cs typeface="Arial" panose="020B0604020202020204" pitchFamily="34" charset="0"/>
              </a:rPr>
              <a:t>6 </a:t>
            </a:r>
            <a:r>
              <a:rPr lang="da-DK" sz="2100" b="1">
                <a:solidFill>
                  <a:srgbClr val="FF0000"/>
                </a:solidFill>
                <a:latin typeface="Arial" panose="020B0604020202020204" pitchFamily="34" charset="0"/>
                <a:cs typeface="Arial" panose="020B0604020202020204" pitchFamily="34" charset="0"/>
              </a:rPr>
              <a:t>chương </a:t>
            </a:r>
            <a:r>
              <a:rPr lang="da-DK" sz="2100" b="1">
                <a:solidFill>
                  <a:srgbClr val="0000FF"/>
                </a:solidFill>
                <a:latin typeface="Arial" panose="020B0604020202020204" pitchFamily="34" charset="0"/>
                <a:cs typeface="Arial" panose="020B0604020202020204" pitchFamily="34" charset="0"/>
              </a:rPr>
              <a:t>với</a:t>
            </a:r>
            <a:r>
              <a:rPr lang="da-DK" sz="2100" b="1">
                <a:solidFill>
                  <a:srgbClr val="FF0000"/>
                </a:solidFill>
                <a:latin typeface="Arial" panose="020B0604020202020204" pitchFamily="34" charset="0"/>
                <a:cs typeface="Arial" panose="020B0604020202020204" pitchFamily="34" charset="0"/>
              </a:rPr>
              <a:t> 108 điều</a:t>
            </a:r>
            <a:endParaRPr lang="en-US" sz="21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0013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400" b="1" smtClean="0">
                <a:solidFill>
                  <a:srgbClr val="FF0000"/>
                </a:solidFill>
                <a:latin typeface="Arial" panose="020B0604020202020204" pitchFamily="34" charset="0"/>
                <a:cs typeface="Arial" panose="020B0604020202020204" pitchFamily="34" charset="0"/>
              </a:rPr>
              <a:t>C</a:t>
            </a:r>
            <a:r>
              <a:rPr lang="en-US" sz="2400" b="1" smtClean="0">
                <a:solidFill>
                  <a:srgbClr val="FF0000"/>
                </a:solidFill>
                <a:latin typeface="Arial" panose="020B0604020202020204" pitchFamily="34" charset="0"/>
                <a:cs typeface="Arial" panose="020B0604020202020204" pitchFamily="34" charset="0"/>
              </a:rPr>
              <a:t>HƯƠNG I. NHỮNG QUY ĐỊNH CHUNG</a:t>
            </a:r>
            <a:endParaRPr lang="en-US" sz="24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anose="05000000000000000000" pitchFamily="2" charset="2"/>
              <a:buChar char="v"/>
              <a:defRPr/>
            </a:pPr>
            <a:r>
              <a:rPr lang="en-US" sz="2400" b="1" kern="0" smtClean="0">
                <a:solidFill>
                  <a:srgbClr val="FF0066"/>
                </a:solidFill>
                <a:latin typeface="Arial" charset="0"/>
              </a:rPr>
              <a:t>Điều 1. </a:t>
            </a:r>
            <a:r>
              <a:rPr lang="en-US" sz="2400" b="1" kern="0">
                <a:solidFill>
                  <a:srgbClr val="FF0066"/>
                </a:solidFill>
                <a:latin typeface="Arial" charset="0"/>
              </a:rPr>
              <a:t>Phạm vi điều </a:t>
            </a:r>
            <a:r>
              <a:rPr lang="en-US" sz="2400" b="1" kern="0" smtClean="0">
                <a:solidFill>
                  <a:srgbClr val="FF0066"/>
                </a:solidFill>
                <a:latin typeface="Arial" charset="0"/>
              </a:rPr>
              <a:t>chỉnh</a:t>
            </a:r>
          </a:p>
          <a:p>
            <a:pPr marL="565150" indent="0" algn="just" eaLnBrk="1" hangingPunct="1">
              <a:lnSpc>
                <a:spcPct val="114000"/>
              </a:lnSpc>
              <a:spcBef>
                <a:spcPts val="1200"/>
              </a:spcBef>
              <a:spcAft>
                <a:spcPts val="0"/>
              </a:spcAft>
              <a:buClr>
                <a:srgbClr val="FF0000"/>
              </a:buClr>
              <a:buNone/>
              <a:defRPr/>
            </a:pPr>
            <a:r>
              <a:rPr lang="en-US" sz="2400" b="1" kern="0" smtClean="0">
                <a:solidFill>
                  <a:srgbClr val="0000FF"/>
                </a:solidFill>
                <a:latin typeface="Arial" charset="0"/>
              </a:rPr>
              <a:t>Luật </a:t>
            </a:r>
            <a:r>
              <a:rPr lang="en-US" sz="2400" b="1" kern="0">
                <a:solidFill>
                  <a:srgbClr val="0000FF"/>
                </a:solidFill>
                <a:latin typeface="Arial" charset="0"/>
              </a:rPr>
              <a:t>này quy định việc quản lý và sử dụng vốn đầu tư công; quản lý nhà nước về đầu tư công; quyền, nghĩa vụ và trách nhiệm của cơ quan, đơn vị, tổ chức, cá nhân liên quan đến hoạt động đầu tư </a:t>
            </a:r>
            <a:r>
              <a:rPr lang="en-US" sz="2400" b="1" kern="0" smtClean="0">
                <a:solidFill>
                  <a:srgbClr val="0000FF"/>
                </a:solidFill>
                <a:latin typeface="Arial" charset="0"/>
              </a:rPr>
              <a:t>công.</a:t>
            </a:r>
          </a:p>
          <a:p>
            <a:pPr marL="579438" indent="-457200" algn="just" defTabSz="573088" eaLnBrk="1" hangingPunct="1">
              <a:lnSpc>
                <a:spcPct val="114000"/>
              </a:lnSpc>
              <a:spcBef>
                <a:spcPts val="1200"/>
              </a:spcBef>
              <a:spcAft>
                <a:spcPts val="0"/>
              </a:spcAft>
              <a:buClr>
                <a:srgbClr val="FF0000"/>
              </a:buClr>
              <a:buFont typeface="Wingdings" panose="05000000000000000000" pitchFamily="2" charset="2"/>
              <a:buChar char="v"/>
              <a:defRPr/>
            </a:pPr>
            <a:r>
              <a:rPr lang="en-US" sz="2400" b="1" kern="0" smtClean="0">
                <a:solidFill>
                  <a:srgbClr val="FF0066"/>
                </a:solidFill>
                <a:latin typeface="Arial" charset="0"/>
              </a:rPr>
              <a:t>Điều </a:t>
            </a:r>
            <a:r>
              <a:rPr lang="en-US" sz="2400" b="1" kern="0">
                <a:solidFill>
                  <a:srgbClr val="FF0066"/>
                </a:solidFill>
                <a:latin typeface="Arial" charset="0"/>
              </a:rPr>
              <a:t>2. Đối tượng áp </a:t>
            </a:r>
            <a:r>
              <a:rPr lang="en-US" sz="2400" b="1" kern="0" smtClean="0">
                <a:solidFill>
                  <a:srgbClr val="FF0066"/>
                </a:solidFill>
                <a:latin typeface="Arial" charset="0"/>
              </a:rPr>
              <a:t>dụng</a:t>
            </a:r>
          </a:p>
          <a:p>
            <a:pPr marL="565150" indent="0" algn="just" eaLnBrk="1" hangingPunct="1">
              <a:lnSpc>
                <a:spcPct val="114000"/>
              </a:lnSpc>
              <a:spcBef>
                <a:spcPts val="1200"/>
              </a:spcBef>
              <a:spcAft>
                <a:spcPts val="0"/>
              </a:spcAft>
              <a:buClr>
                <a:srgbClr val="FF0000"/>
              </a:buClr>
              <a:buNone/>
              <a:defRPr/>
            </a:pPr>
            <a:r>
              <a:rPr lang="en-US" sz="2400" b="1" kern="0" smtClean="0">
                <a:solidFill>
                  <a:srgbClr val="0000FF"/>
                </a:solidFill>
                <a:latin typeface="Arial" charset="0"/>
              </a:rPr>
              <a:t>Luật </a:t>
            </a:r>
            <a:r>
              <a:rPr lang="en-US" sz="2400" b="1" kern="0">
                <a:solidFill>
                  <a:srgbClr val="0000FF"/>
                </a:solidFill>
                <a:latin typeface="Arial" charset="0"/>
              </a:rPr>
              <a:t>này áp dụng đối với cơ quan, tổ chức, cá nhân tham gia hoặc có liên quan đến hoạt động đầu tư công, quản lý và sử dụng vốn đầu tư </a:t>
            </a:r>
            <a:r>
              <a:rPr lang="en-US" sz="2400" b="1" kern="0" smtClean="0">
                <a:solidFill>
                  <a:srgbClr val="0000FF"/>
                </a:solidFill>
                <a:latin typeface="Arial" charset="0"/>
              </a:rPr>
              <a:t>công.</a:t>
            </a:r>
          </a:p>
        </p:txBody>
      </p:sp>
    </p:spTree>
    <p:extLst>
      <p:ext uri="{BB962C8B-B14F-4D97-AF65-F5344CB8AC3E}">
        <p14:creationId xmlns:p14="http://schemas.microsoft.com/office/powerpoint/2010/main" val="1055218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txDef>
      <a:spPr bwMode="auto">
        <a:noFill/>
        <a:ln w="9525">
          <a:noFill/>
          <a:miter lim="800000"/>
          <a:headEnd/>
          <a:tailEnd/>
        </a:ln>
      </a:spPr>
      <a:bodyPr vert="horz" wrap="square" lIns="91440" tIns="45720" rIns="91440" bIns="45720" numCol="1" anchor="ctr" anchorCtr="0" compatLnSpc="1">
        <a:prstTxWarp prst="textNoShape">
          <a:avLst/>
        </a:prstTxWarp>
      </a:bodyPr>
      <a:lstStyle>
        <a:defPPr>
          <a:spcBef>
            <a:spcPct val="20000"/>
          </a:spcBef>
          <a:defRPr sz="3200" b="1" kern="0" smtClean="0">
            <a:solidFill>
              <a:srgbClr val="FF0000"/>
            </a:solidFill>
            <a:latin typeface="Arial" pitchFamily="34" charset="0"/>
            <a:ea typeface="+mj-ea"/>
            <a:cs typeface="Arial" pitchFamily="34" charset="0"/>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22599</TotalTime>
  <Words>6376</Words>
  <Application>Microsoft Office PowerPoint</Application>
  <PresentationFormat>On-screen Show (4:3)</PresentationFormat>
  <Paragraphs>246</Paragraphs>
  <Slides>44</Slides>
  <Notes>2</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Profile</vt:lpstr>
      <vt:lpstr>GIỚI THIỆU  LUẬT ĐẦU TƯ CÔNG NĂM 2014</vt:lpstr>
      <vt:lpstr>MỤC LỤC</vt:lpstr>
      <vt:lpstr>TÌNH HUỐNG</vt:lpstr>
      <vt:lpstr>CÂU HỎI TÌNH HUỐNG</vt:lpstr>
      <vt:lpstr>GIỚI THIỆU LUẬT ĐẦU TƯ CÔNG NĂM 2014</vt:lpstr>
      <vt:lpstr>SỰ CẦN THIẾT BAN HÀNH LUẬT</vt:lpstr>
      <vt:lpstr>MỤC TIÊU, QUAN ĐIỂM XÂY DỰNG LUẬT</vt:lpstr>
      <vt:lpstr>BỐ CỤC CỦA LUẬT Luật gồm 06 chương với 108 điều</vt:lpstr>
      <vt:lpstr>CHƯƠNG I. NHỮNG QUY ĐỊNH CHUNG</vt:lpstr>
      <vt:lpstr>Điều 4. Giải thích từ ngữ</vt:lpstr>
      <vt:lpstr>Điều 4. Giải thích từ ngữ</vt:lpstr>
      <vt:lpstr>Điều 4. Giải thích từ ngữ</vt:lpstr>
      <vt:lpstr>Điều 4. Giải thích từ ngữ</vt:lpstr>
      <vt:lpstr>Điều 5. Lĩnh vực đầu tư công</vt:lpstr>
      <vt:lpstr>Điều 6. Phân loại dự án đầu tư công</vt:lpstr>
      <vt:lpstr>Điều 7. Tiêu chí phân loại dự án quan trọng quốc gia</vt:lpstr>
      <vt:lpstr>Điều 8. Tiêu chí phân loại dự án nhóm A Trừ các dự án quan trọng quốc gia quy định tại Điều 7 của Luật này,  các dự án thuộc một trong các tiêu chí dưới đây là dự án nhóm A:</vt:lpstr>
      <vt:lpstr>Điều 9. Tiêu chí phân loại dự án nhóm B</vt:lpstr>
      <vt:lpstr>Điều 10. Tiêu chí phân loại dự án nhóm C</vt:lpstr>
      <vt:lpstr>Điều 12. Nguyên tắc quản lý đầu tư công</vt:lpstr>
      <vt:lpstr>Điều 14. Công khai, minh bạch trong đầu tư công</vt:lpstr>
      <vt:lpstr>Điều 14. Công khai, minh bạch trong đầu tư công</vt:lpstr>
      <vt:lpstr>Điều 16. Các hành vi bị cấm trong đầu tư công</vt:lpstr>
      <vt:lpstr>Điều 16. Các hành vi bị cấm trong đầu tư công</vt:lpstr>
      <vt:lpstr>CHƯƠNG II. CHỦ TRƯƠNG ĐẦU TƯ VÀ QUYẾT ĐỊNH  ĐẦU TƯ CHƯƠNG TRÌNH, DỰ ÁN ĐẦU TƯ CÔNG</vt:lpstr>
      <vt:lpstr>Điều 17. Thẩm quyền quyết định chủ trương đầu tư chương trình, dự án</vt:lpstr>
      <vt:lpstr>Điều 17. Thẩm quyền quyết định chủ trương đầu tư chương trình, dự án</vt:lpstr>
      <vt:lpstr>Điều 27. Trình tự, thủ tục quyết định chủ trương đầu tư dự án nhóm B, nhóm C sử dụng vốn ngân sách trung ương, vốn công trái quốc gia,  vốn trái phiếu Chính phủ do địa phương quản lý</vt:lpstr>
      <vt:lpstr>Điều 28. Trình tự, thủ tục quyết định chủ trương đầu tư chương trình đầu tư sử dụng toàn bộ vốn cân đối NSĐP, vốn trái phiếu chính quyền địa phương, vốn từ nguồn thu để lại cho đầu tư nhưng chưa đưa vào cân đối NSĐP và các khoản vốn vay khác của NSĐP để đầu tư</vt:lpstr>
      <vt:lpstr>Điều 28. Trình tự, thủ tục quyết định chủ trương đầu tư chương trình đầu tư sử dụng toàn bộ vốn cân đối NSĐP, vốn trái phiếu chính quyền địa phương, vốn từ nguồn thu để lại cho đầu tư nhưng chưa đưa vào cân đối NSĐP và các khoản vốn vay khác của NSĐP để đầu tư</vt:lpstr>
      <vt:lpstr>Điều 36. Nội dung Báo cáo đề xuất chủ trương đầu tư  dự án nhóm B, nhóm C</vt:lpstr>
      <vt:lpstr>Điều 47. Nội dung Báo cáo nghiên cứu khả thi  chương trình, dự án</vt:lpstr>
      <vt:lpstr>Điều 47. Nội dung Báo cáo nghiên cứu khả thi  chương trình, dự án</vt:lpstr>
      <vt:lpstr>Điều 48. Hồ sơ, nội dung, thời gian thẩm định  chương trình, dự án</vt:lpstr>
      <vt:lpstr>CHƯƠNG III. LẬP, THẨM ĐỊNH, PHÊ DUYỆT VÀ GIAO  KẾ HOẠCH ĐẦU TƯ CÔNG</vt:lpstr>
      <vt:lpstr>CHƯƠNG IV: THỰC HIỆN VÀ THEO DÕI, KIỂM TRA, ĐÁNH GIÁ, THANH TRA KẾ HOẠCH ĐẦU TƯ CÔNG</vt:lpstr>
      <vt:lpstr>CHƯƠNG V: NHIỆM VỤ, QUYỀN HẠN, TRÁCH NHIỆM CỦA CÁC CƠ QUAN, TỔ CHỨC, CÁ NHÂN TRONG HOẠT ĐỘNG ĐẦU TƯ CÔNG</vt:lpstr>
      <vt:lpstr>Điều 92. Nhiệm vụ, quyền hạn của UBND cấp tỉnh</vt:lpstr>
      <vt:lpstr>Điều 94. Nhiệm vụ, quyền hạn của Kiểm toán Nhà nước</vt:lpstr>
      <vt:lpstr>Điều 98. Quyền và trách nhiệm của chủ chương trình, chủ đầu tư liên quan đến lập chương trình, dự án</vt:lpstr>
      <vt:lpstr>Điều 98. Quyền và trách nhiệm của chủ chương trình, chủ đầu tư liên quan đến lập chương trình, dự án</vt:lpstr>
      <vt:lpstr>Điều 103. Quyền và trách nhiệm  của Ban Quản lý chương trình, dự án</vt:lpstr>
      <vt:lpstr>Văn bản liên quan</vt:lpstr>
      <vt:lpstr>PowerPoint Presentation</vt:lpstr>
    </vt:vector>
  </TitlesOfParts>
  <Company>So Giao duc va Dao tao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 huan e-mail, QLVB</dc:title>
  <dc:creator>LeNguyenMinhNgoc</dc:creator>
  <cp:lastModifiedBy>Huynh Nguyet Thao</cp:lastModifiedBy>
  <cp:revision>2278</cp:revision>
  <cp:lastPrinted>2017-10-09T03:25:03Z</cp:lastPrinted>
  <dcterms:created xsi:type="dcterms:W3CDTF">2006-08-23T15:52:09Z</dcterms:created>
  <dcterms:modified xsi:type="dcterms:W3CDTF">2018-03-28T13:16:10Z</dcterms:modified>
</cp:coreProperties>
</file>