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7"/>
  </p:notesMasterIdLst>
  <p:handoutMasterIdLst>
    <p:handoutMasterId r:id="rId68"/>
  </p:handoutMasterIdLst>
  <p:sldIdLst>
    <p:sldId id="822" r:id="rId2"/>
    <p:sldId id="1556" r:id="rId3"/>
    <p:sldId id="1594" r:id="rId4"/>
    <p:sldId id="1589" r:id="rId5"/>
    <p:sldId id="1595" r:id="rId6"/>
    <p:sldId id="1590" r:id="rId7"/>
    <p:sldId id="1596" r:id="rId8"/>
    <p:sldId id="1591" r:id="rId9"/>
    <p:sldId id="1597" r:id="rId10"/>
    <p:sldId id="1592" r:id="rId11"/>
    <p:sldId id="1593" r:id="rId12"/>
    <p:sldId id="1598" r:id="rId13"/>
    <p:sldId id="1559" r:id="rId14"/>
    <p:sldId id="1599" r:id="rId15"/>
    <p:sldId id="1561" r:id="rId16"/>
    <p:sldId id="1562" r:id="rId17"/>
    <p:sldId id="1459" r:id="rId18"/>
    <p:sldId id="1563" r:id="rId19"/>
    <p:sldId id="1600" r:id="rId20"/>
    <p:sldId id="1417" r:id="rId21"/>
    <p:sldId id="1564" r:id="rId22"/>
    <p:sldId id="1601" r:id="rId23"/>
    <p:sldId id="1565" r:id="rId24"/>
    <p:sldId id="1566" r:id="rId25"/>
    <p:sldId id="1567" r:id="rId26"/>
    <p:sldId id="1419" r:id="rId27"/>
    <p:sldId id="1469" r:id="rId28"/>
    <p:sldId id="1586" r:id="rId29"/>
    <p:sldId id="1568" r:id="rId30"/>
    <p:sldId id="1602" r:id="rId31"/>
    <p:sldId id="1569" r:id="rId32"/>
    <p:sldId id="1570" r:id="rId33"/>
    <p:sldId id="1571" r:id="rId34"/>
    <p:sldId id="1604" r:id="rId35"/>
    <p:sldId id="1511" r:id="rId36"/>
    <p:sldId id="1572" r:id="rId37"/>
    <p:sldId id="1530" r:id="rId38"/>
    <p:sldId id="1574" r:id="rId39"/>
    <p:sldId id="1573" r:id="rId40"/>
    <p:sldId id="1605" r:id="rId41"/>
    <p:sldId id="1587" r:id="rId42"/>
    <p:sldId id="1588" r:id="rId43"/>
    <p:sldId id="1606" r:id="rId44"/>
    <p:sldId id="1533" r:id="rId45"/>
    <p:sldId id="1575" r:id="rId46"/>
    <p:sldId id="1576" r:id="rId47"/>
    <p:sldId id="1577" r:id="rId48"/>
    <p:sldId id="1578" r:id="rId49"/>
    <p:sldId id="1579" r:id="rId50"/>
    <p:sldId id="1515" r:id="rId51"/>
    <p:sldId id="1580" r:id="rId52"/>
    <p:sldId id="1581" r:id="rId53"/>
    <p:sldId id="1582" r:id="rId54"/>
    <p:sldId id="1583" r:id="rId55"/>
    <p:sldId id="1584" r:id="rId56"/>
    <p:sldId id="1607" r:id="rId57"/>
    <p:sldId id="1516" r:id="rId58"/>
    <p:sldId id="1612" r:id="rId59"/>
    <p:sldId id="1585" r:id="rId60"/>
    <p:sldId id="1608" r:id="rId61"/>
    <p:sldId id="1609" r:id="rId62"/>
    <p:sldId id="1610" r:id="rId63"/>
    <p:sldId id="1611" r:id="rId64"/>
    <p:sldId id="1613" r:id="rId65"/>
    <p:sldId id="1024" r:id="rId66"/>
  </p:sldIdLst>
  <p:sldSz cx="9144000" cy="6858000" type="screen4x3"/>
  <p:notesSz cx="6858000" cy="9296400"/>
  <p:defaultTextStyle>
    <a:defPPr>
      <a:defRPr lang="en-US"/>
    </a:defPPr>
    <a:lvl1pPr algn="ctr" rtl="0" fontAlgn="base">
      <a:spcBef>
        <a:spcPct val="0"/>
      </a:spcBef>
      <a:spcAft>
        <a:spcPct val="0"/>
      </a:spcAft>
      <a:defRPr kern="1200">
        <a:solidFill>
          <a:schemeClr val="tx1"/>
        </a:solidFill>
        <a:latin typeface="Times New Roman" pitchFamily="18" charset="0"/>
        <a:ea typeface="+mn-ea"/>
        <a:cs typeface="+mn-cs"/>
      </a:defRPr>
    </a:lvl1pPr>
    <a:lvl2pPr marL="457200" algn="ctr" rtl="0" fontAlgn="base">
      <a:spcBef>
        <a:spcPct val="0"/>
      </a:spcBef>
      <a:spcAft>
        <a:spcPct val="0"/>
      </a:spcAft>
      <a:defRPr kern="1200">
        <a:solidFill>
          <a:schemeClr val="tx1"/>
        </a:solidFill>
        <a:latin typeface="Times New Roman" pitchFamily="18" charset="0"/>
        <a:ea typeface="+mn-ea"/>
        <a:cs typeface="+mn-cs"/>
      </a:defRPr>
    </a:lvl2pPr>
    <a:lvl3pPr marL="914400" algn="ctr" rtl="0" fontAlgn="base">
      <a:spcBef>
        <a:spcPct val="0"/>
      </a:spcBef>
      <a:spcAft>
        <a:spcPct val="0"/>
      </a:spcAft>
      <a:defRPr kern="1200">
        <a:solidFill>
          <a:schemeClr val="tx1"/>
        </a:solidFill>
        <a:latin typeface="Times New Roman" pitchFamily="18" charset="0"/>
        <a:ea typeface="+mn-ea"/>
        <a:cs typeface="+mn-cs"/>
      </a:defRPr>
    </a:lvl3pPr>
    <a:lvl4pPr marL="1371600" algn="ctr" rtl="0" fontAlgn="base">
      <a:spcBef>
        <a:spcPct val="0"/>
      </a:spcBef>
      <a:spcAft>
        <a:spcPct val="0"/>
      </a:spcAft>
      <a:defRPr kern="1200">
        <a:solidFill>
          <a:schemeClr val="tx1"/>
        </a:solidFill>
        <a:latin typeface="Times New Roman" pitchFamily="18" charset="0"/>
        <a:ea typeface="+mn-ea"/>
        <a:cs typeface="+mn-cs"/>
      </a:defRPr>
    </a:lvl4pPr>
    <a:lvl5pPr marL="1828800" algn="ctr"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66"/>
    <a:srgbClr val="009900"/>
    <a:srgbClr val="0000FF"/>
    <a:srgbClr val="CC3300"/>
    <a:srgbClr val="FFFF00"/>
    <a:srgbClr val="FF9900"/>
    <a:srgbClr val="008000"/>
    <a:srgbClr val="000066"/>
    <a:srgbClr val="FF33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88" autoAdjust="0"/>
    <p:restoredTop sz="98339" autoAdjust="0"/>
  </p:normalViewPr>
  <p:slideViewPr>
    <p:cSldViewPr>
      <p:cViewPr>
        <p:scale>
          <a:sx n="75" d="100"/>
          <a:sy n="75" d="100"/>
        </p:scale>
        <p:origin x="-1098" y="-24"/>
      </p:cViewPr>
      <p:guideLst>
        <p:guide orient="horz" pos="2160"/>
        <p:guide pos="2880"/>
      </p:guideLst>
    </p:cSldViewPr>
  </p:slideViewPr>
  <p:outlineViewPr>
    <p:cViewPr>
      <p:scale>
        <a:sx n="33" d="100"/>
        <a:sy n="33" d="100"/>
      </p:scale>
      <p:origin x="54" y="0"/>
    </p:cViewPr>
  </p:outlineViewPr>
  <p:notesTextViewPr>
    <p:cViewPr>
      <p:scale>
        <a:sx n="100" d="100"/>
        <a:sy n="100" d="100"/>
      </p:scale>
      <p:origin x="0" y="0"/>
    </p:cViewPr>
  </p:notesTextViewPr>
  <p:sorterViewPr>
    <p:cViewPr>
      <p:scale>
        <a:sx n="66" d="100"/>
        <a:sy n="66" d="100"/>
      </p:scale>
      <p:origin x="0" y="2352"/>
    </p:cViewPr>
  </p:sorterViewPr>
  <p:notesViewPr>
    <p:cSldViewPr>
      <p:cViewPr varScale="1">
        <p:scale>
          <a:sx n="56" d="100"/>
          <a:sy n="56" d="100"/>
        </p:scale>
        <p:origin x="-2802" y="-96"/>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1440" tIns="45720" rIns="91440" bIns="45720" rtlCol="0"/>
          <a:lstStyle>
            <a:lvl1pPr algn="r">
              <a:defRPr sz="1200"/>
            </a:lvl1pPr>
          </a:lstStyle>
          <a:p>
            <a:pPr>
              <a:defRPr/>
            </a:pPr>
            <a:fld id="{3D9F1EC7-5449-454A-B3B5-9CACFF7D4CAE}" type="datetimeFigureOut">
              <a:rPr lang="en-US"/>
              <a:pPr>
                <a:defRPr/>
              </a:pPr>
              <a:t>11/02/2019</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lIns="91440" tIns="45720" rIns="91440" bIns="45720" rtlCol="0" anchor="b"/>
          <a:lstStyle>
            <a:lvl1pPr algn="r">
              <a:defRPr sz="1200"/>
            </a:lvl1pPr>
          </a:lstStyle>
          <a:p>
            <a:pPr>
              <a:defRPr/>
            </a:pPr>
            <a:fld id="{8C4F075F-9739-4055-B81D-8D2EC637FBEE}" type="slidenum">
              <a:rPr lang="en-US"/>
              <a:pPr>
                <a:defRPr/>
              </a:pPr>
              <a:t>‹#›</a:t>
            </a:fld>
            <a:endParaRPr lang="en-US"/>
          </a:p>
        </p:txBody>
      </p:sp>
    </p:spTree>
    <p:extLst>
      <p:ext uri="{BB962C8B-B14F-4D97-AF65-F5344CB8AC3E}">
        <p14:creationId xmlns:p14="http://schemas.microsoft.com/office/powerpoint/2010/main" val="4912356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defRPr>
            </a:lvl1pPr>
          </a:lstStyle>
          <a:p>
            <a:pPr>
              <a:defRPr/>
            </a:pPr>
            <a:endParaRPr lang="en-US"/>
          </a:p>
        </p:txBody>
      </p:sp>
      <p:sp>
        <p:nvSpPr>
          <p:cNvPr id="87043"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5837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5"/>
          <p:cNvSpPr>
            <a:spLocks noGrp="1" noChangeArrowheads="1"/>
          </p:cNvSpPr>
          <p:nvPr>
            <p:ph type="body" sz="quarter" idx="3"/>
          </p:nvPr>
        </p:nvSpPr>
        <p:spPr bwMode="auto">
          <a:xfrm>
            <a:off x="685800" y="4416425"/>
            <a:ext cx="54864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7046"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defRPr>
            </a:lvl1pPr>
          </a:lstStyle>
          <a:p>
            <a:pPr>
              <a:defRPr/>
            </a:pPr>
            <a:endParaRPr lang="en-US"/>
          </a:p>
        </p:txBody>
      </p:sp>
      <p:sp>
        <p:nvSpPr>
          <p:cNvPr id="87047"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E38C21A9-C8EE-4C7E-92BD-9559CA321883}" type="slidenum">
              <a:rPr lang="en-US"/>
              <a:pPr>
                <a:defRPr/>
              </a:pPr>
              <a:t>‹#›</a:t>
            </a:fld>
            <a:endParaRPr lang="en-US"/>
          </a:p>
        </p:txBody>
      </p:sp>
    </p:spTree>
    <p:extLst>
      <p:ext uri="{BB962C8B-B14F-4D97-AF65-F5344CB8AC3E}">
        <p14:creationId xmlns:p14="http://schemas.microsoft.com/office/powerpoint/2010/main" val="22827728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8166A5B-222C-4E27-906E-FA263834F6CC}" type="slidenum">
              <a:rPr lang="en-US" altLang="en-US" smtClean="0"/>
              <a:pPr algn="r" eaLnBrk="1" hangingPunct="1">
                <a:spcBef>
                  <a:spcPct val="0"/>
                </a:spcBef>
              </a:pPr>
              <a:t>1</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8166A5B-222C-4E27-906E-FA263834F6CC}" type="slidenum">
              <a:rPr lang="en-US" altLang="en-US" smtClean="0"/>
              <a:pPr algn="r" eaLnBrk="1" hangingPunct="1">
                <a:spcBef>
                  <a:spcPct val="0"/>
                </a:spcBef>
              </a:pPr>
              <a:t>9</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8166A5B-222C-4E27-906E-FA263834F6CC}" type="slidenum">
              <a:rPr lang="en-US" altLang="en-US" smtClean="0"/>
              <a:pPr algn="r" eaLnBrk="1" hangingPunct="1">
                <a:spcBef>
                  <a:spcPct val="0"/>
                </a:spcBef>
              </a:pPr>
              <a:t>12</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200">
                <a:solidFill>
                  <a:schemeClr val="tx1"/>
                </a:solidFill>
                <a:latin typeface="Arial" charset="0"/>
              </a:defRPr>
            </a:lvl1pPr>
            <a:lvl2pPr marL="742950" indent="-285750" algn="l" eaLnBrk="0" hangingPunct="0">
              <a:spcBef>
                <a:spcPct val="30000"/>
              </a:spcBef>
              <a:defRPr sz="1200">
                <a:solidFill>
                  <a:schemeClr val="tx1"/>
                </a:solidFill>
                <a:latin typeface="Arial" charset="0"/>
              </a:defRPr>
            </a:lvl2pPr>
            <a:lvl3pPr marL="1143000" indent="-228600" algn="l" eaLnBrk="0" hangingPunct="0">
              <a:spcBef>
                <a:spcPct val="30000"/>
              </a:spcBef>
              <a:defRPr sz="1200">
                <a:solidFill>
                  <a:schemeClr val="tx1"/>
                </a:solidFill>
                <a:latin typeface="Arial" charset="0"/>
              </a:defRPr>
            </a:lvl3pPr>
            <a:lvl4pPr marL="1600200" indent="-228600" algn="l" eaLnBrk="0" hangingPunct="0">
              <a:spcBef>
                <a:spcPct val="30000"/>
              </a:spcBef>
              <a:defRPr sz="1200">
                <a:solidFill>
                  <a:schemeClr val="tx1"/>
                </a:solidFill>
                <a:latin typeface="Arial" charset="0"/>
              </a:defRPr>
            </a:lvl4pPr>
            <a:lvl5pPr marL="2057400" indent="-228600" algn="l"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A8166A5B-222C-4E27-906E-FA263834F6CC}" type="slidenum">
              <a:rPr lang="en-US" altLang="en-US" smtClean="0"/>
              <a:pPr algn="r" eaLnBrk="1" hangingPunct="1">
                <a:spcBef>
                  <a:spcPct val="0"/>
                </a:spcBef>
              </a:pPr>
              <a:t>34</a:t>
            </a:fld>
            <a:endParaRPr lang="en-US" altLang="en-US"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1138" name="Rectangle 2"/>
          <p:cNvSpPr>
            <a:spLocks noGrp="1" noChangeArrowheads="1"/>
          </p:cNvSpPr>
          <p:nvPr>
            <p:ph type="ctrTitle"/>
          </p:nvPr>
        </p:nvSpPr>
        <p:spPr>
          <a:xfrm>
            <a:off x="685800" y="990600"/>
            <a:ext cx="7772400" cy="1371600"/>
          </a:xfrm>
        </p:spPr>
        <p:txBody>
          <a:bodyPr/>
          <a:lstStyle>
            <a:lvl1pPr>
              <a:defRPr/>
            </a:lvl1pPr>
          </a:lstStyle>
          <a:p>
            <a:r>
              <a:rPr lang="en-US"/>
              <a:t>Click to edit Master title style</a:t>
            </a:r>
          </a:p>
        </p:txBody>
      </p:sp>
      <p:sp>
        <p:nvSpPr>
          <p:cNvPr id="91139" name="Rectangle 3"/>
          <p:cNvSpPr>
            <a:spLocks noGrp="1" noChangeArrowheads="1"/>
          </p:cNvSpPr>
          <p:nvPr>
            <p:ph type="subTitle" idx="1"/>
          </p:nvPr>
        </p:nvSpPr>
        <p:spPr>
          <a:xfrm>
            <a:off x="1447800" y="3429000"/>
            <a:ext cx="7010400" cy="1600200"/>
          </a:xfrm>
        </p:spPr>
        <p:txBody>
          <a:bodyPr/>
          <a:lstStyle>
            <a:lvl1pPr marL="0" indent="0" algn="ctr">
              <a:buFont typeface="Wingdings" pitchFamily="2" charset="2"/>
              <a:buNone/>
              <a:defRPr/>
            </a:lvl1pPr>
          </a:lstStyle>
          <a:p>
            <a:r>
              <a:rPr lang="en-US"/>
              <a:t>Click to edit Master subtitle style</a:t>
            </a:r>
          </a:p>
        </p:txBody>
      </p:sp>
    </p:spTree>
    <p:extLst>
      <p:ext uri="{BB962C8B-B14F-4D97-AF65-F5344CB8AC3E}">
        <p14:creationId xmlns:p14="http://schemas.microsoft.com/office/powerpoint/2010/main" val="37861211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C0099AA3-E0E1-4781-8B6F-02414BEADD8F}" type="slidenum">
              <a:rPr lang="en-US"/>
              <a:pPr>
                <a:defRPr/>
              </a:pPr>
              <a:t>‹#›</a:t>
            </a:fld>
            <a:endParaRPr lang="en-US"/>
          </a:p>
        </p:txBody>
      </p:sp>
    </p:spTree>
    <p:extLst>
      <p:ext uri="{BB962C8B-B14F-4D97-AF65-F5344CB8AC3E}">
        <p14:creationId xmlns:p14="http://schemas.microsoft.com/office/powerpoint/2010/main" val="3199565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719" y="152400"/>
            <a:ext cx="200171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67104" y="152400"/>
            <a:ext cx="5865934"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lvl1pPr>
          </a:lstStyle>
          <a:p>
            <a:pPr>
              <a:defRPr/>
            </a:pPr>
            <a:fld id="{BAF846ED-DDBC-419E-90DE-F9F2315506B4}" type="slidenum">
              <a:rPr lang="en-US"/>
              <a:pPr>
                <a:defRPr/>
              </a:pPr>
              <a:t>‹#›</a:t>
            </a:fld>
            <a:endParaRPr lang="en-US"/>
          </a:p>
        </p:txBody>
      </p:sp>
    </p:spTree>
    <p:extLst>
      <p:ext uri="{BB962C8B-B14F-4D97-AF65-F5344CB8AC3E}">
        <p14:creationId xmlns:p14="http://schemas.microsoft.com/office/powerpoint/2010/main" val="34886018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sldNum" sz="quarter" idx="10"/>
          </p:nvPr>
        </p:nvSpPr>
        <p:spPr>
          <a:ln/>
        </p:spPr>
        <p:txBody>
          <a:bodyPr/>
          <a:lstStyle>
            <a:lvl1pPr>
              <a:defRPr>
                <a:solidFill>
                  <a:schemeClr val="bg1"/>
                </a:solidFill>
              </a:defRPr>
            </a:lvl1pPr>
          </a:lstStyle>
          <a:p>
            <a:pPr>
              <a:defRPr/>
            </a:pPr>
            <a:fld id="{1877AE51-D50E-46B6-BB93-30AA5F75488D}" type="slidenum">
              <a:rPr lang="en-US" smtClean="0"/>
              <a:pPr>
                <a:defRPr/>
              </a:pPr>
              <a:t>‹#›</a:t>
            </a:fld>
            <a:endParaRPr lang="en-US"/>
          </a:p>
        </p:txBody>
      </p:sp>
      <p:sp>
        <p:nvSpPr>
          <p:cNvPr id="5" name="Rectangle 11"/>
          <p:cNvSpPr txBox="1">
            <a:spLocks noChangeArrowheads="1"/>
          </p:cNvSpPr>
          <p:nvPr userDrawn="1"/>
        </p:nvSpPr>
        <p:spPr bwMode="auto">
          <a:xfrm>
            <a:off x="6822744" y="6553200"/>
            <a:ext cx="19685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kern="1200">
                <a:solidFill>
                  <a:schemeClr val="tx1"/>
                </a:solidFill>
                <a:latin typeface="Arial Black" pitchFamily="34" charset="0"/>
                <a:ea typeface="+mn-ea"/>
                <a:cs typeface="+mn-cs"/>
              </a:defRPr>
            </a:lvl1pPr>
            <a:lvl2pPr marL="457200" algn="ctr" rtl="0" fontAlgn="base">
              <a:spcBef>
                <a:spcPct val="0"/>
              </a:spcBef>
              <a:spcAft>
                <a:spcPct val="0"/>
              </a:spcAft>
              <a:defRPr kern="1200">
                <a:solidFill>
                  <a:schemeClr val="tx1"/>
                </a:solidFill>
                <a:latin typeface="Times New Roman" pitchFamily="18" charset="0"/>
                <a:ea typeface="+mn-ea"/>
                <a:cs typeface="+mn-cs"/>
              </a:defRPr>
            </a:lvl2pPr>
            <a:lvl3pPr marL="914400" algn="ctr" rtl="0" fontAlgn="base">
              <a:spcBef>
                <a:spcPct val="0"/>
              </a:spcBef>
              <a:spcAft>
                <a:spcPct val="0"/>
              </a:spcAft>
              <a:defRPr kern="1200">
                <a:solidFill>
                  <a:schemeClr val="tx1"/>
                </a:solidFill>
                <a:latin typeface="Times New Roman" pitchFamily="18" charset="0"/>
                <a:ea typeface="+mn-ea"/>
                <a:cs typeface="+mn-cs"/>
              </a:defRPr>
            </a:lvl3pPr>
            <a:lvl4pPr marL="1371600" algn="ctr" rtl="0" fontAlgn="base">
              <a:spcBef>
                <a:spcPct val="0"/>
              </a:spcBef>
              <a:spcAft>
                <a:spcPct val="0"/>
              </a:spcAft>
              <a:defRPr kern="1200">
                <a:solidFill>
                  <a:schemeClr val="tx1"/>
                </a:solidFill>
                <a:latin typeface="Times New Roman" pitchFamily="18" charset="0"/>
                <a:ea typeface="+mn-ea"/>
                <a:cs typeface="+mn-cs"/>
              </a:defRPr>
            </a:lvl4pPr>
            <a:lvl5pPr marL="1828800" algn="ctr" rtl="0" fontAlgn="base">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a:lstStyle>
          <a:p>
            <a:pPr>
              <a:defRPr/>
            </a:pPr>
            <a:fld id="{0181F552-57E3-4163-968A-15EACE64F2C9}" type="slidenum">
              <a:rPr lang="en-US" smtClean="0"/>
              <a:pPr>
                <a:defRPr/>
              </a:pPr>
              <a:t>‹#›</a:t>
            </a:fld>
            <a:endParaRPr lang="en-US"/>
          </a:p>
        </p:txBody>
      </p:sp>
    </p:spTree>
    <p:extLst>
      <p:ext uri="{BB962C8B-B14F-4D97-AF65-F5344CB8AC3E}">
        <p14:creationId xmlns:p14="http://schemas.microsoft.com/office/powerpoint/2010/main" val="2209477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35"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sldNum" sz="quarter" idx="10"/>
          </p:nvPr>
        </p:nvSpPr>
        <p:spPr>
          <a:ln/>
        </p:spPr>
        <p:txBody>
          <a:bodyPr/>
          <a:lstStyle>
            <a:lvl1pPr>
              <a:defRPr>
                <a:solidFill>
                  <a:schemeClr val="bg1"/>
                </a:solidFill>
              </a:defRPr>
            </a:lvl1pPr>
          </a:lstStyle>
          <a:p>
            <a:pPr>
              <a:defRPr/>
            </a:pPr>
            <a:fld id="{1FB029C8-BFDE-4586-AADC-A5C16A970B65}" type="slidenum">
              <a:rPr lang="en-US" smtClean="0"/>
              <a:pPr>
                <a:defRPr/>
              </a:pPr>
              <a:t>‹#›</a:t>
            </a:fld>
            <a:endParaRPr lang="en-US"/>
          </a:p>
        </p:txBody>
      </p:sp>
    </p:spTree>
    <p:extLst>
      <p:ext uri="{BB962C8B-B14F-4D97-AF65-F5344CB8AC3E}">
        <p14:creationId xmlns:p14="http://schemas.microsoft.com/office/powerpoint/2010/main" val="2286359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67105" y="1219200"/>
            <a:ext cx="3930162"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7943" y="1219200"/>
            <a:ext cx="3930162"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sldNum" sz="quarter" idx="10"/>
          </p:nvPr>
        </p:nvSpPr>
        <p:spPr>
          <a:ln/>
        </p:spPr>
        <p:txBody>
          <a:bodyPr/>
          <a:lstStyle>
            <a:lvl1pPr>
              <a:defRPr/>
            </a:lvl1pPr>
          </a:lstStyle>
          <a:p>
            <a:pPr>
              <a:defRPr/>
            </a:pPr>
            <a:fld id="{CADF17B8-E81A-4D26-A307-E634C5721969}" type="slidenum">
              <a:rPr lang="en-US"/>
              <a:pPr>
                <a:defRPr/>
              </a:pPr>
              <a:t>‹#›</a:t>
            </a:fld>
            <a:endParaRPr lang="en-US"/>
          </a:p>
        </p:txBody>
      </p:sp>
    </p:spTree>
    <p:extLst>
      <p:ext uri="{BB962C8B-B14F-4D97-AF65-F5344CB8AC3E}">
        <p14:creationId xmlns:p14="http://schemas.microsoft.com/office/powerpoint/2010/main" val="97082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06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273" y="1535113"/>
            <a:ext cx="4041531"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273"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sldNum" sz="quarter" idx="10"/>
          </p:nvPr>
        </p:nvSpPr>
        <p:spPr>
          <a:ln/>
        </p:spPr>
        <p:txBody>
          <a:bodyPr/>
          <a:lstStyle>
            <a:lvl1pPr>
              <a:defRPr/>
            </a:lvl1pPr>
          </a:lstStyle>
          <a:p>
            <a:pPr>
              <a:defRPr/>
            </a:pPr>
            <a:fld id="{EBE9721F-8C1E-46C8-9CEA-77F85A618653}" type="slidenum">
              <a:rPr lang="en-US"/>
              <a:pPr>
                <a:defRPr/>
              </a:pPr>
              <a:t>‹#›</a:t>
            </a:fld>
            <a:endParaRPr lang="en-US"/>
          </a:p>
        </p:txBody>
      </p:sp>
    </p:spTree>
    <p:extLst>
      <p:ext uri="{BB962C8B-B14F-4D97-AF65-F5344CB8AC3E}">
        <p14:creationId xmlns:p14="http://schemas.microsoft.com/office/powerpoint/2010/main" val="318023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sldNum" sz="quarter" idx="10"/>
          </p:nvPr>
        </p:nvSpPr>
        <p:spPr>
          <a:ln/>
        </p:spPr>
        <p:txBody>
          <a:bodyPr/>
          <a:lstStyle>
            <a:lvl1pPr>
              <a:defRPr/>
            </a:lvl1pPr>
          </a:lstStyle>
          <a:p>
            <a:pPr>
              <a:defRPr/>
            </a:pPr>
            <a:fld id="{8E866B33-5E0C-4FD2-BD6E-5E0C5F06744D}" type="slidenum">
              <a:rPr lang="en-US"/>
              <a:pPr>
                <a:defRPr/>
              </a:pPr>
              <a:t>‹#›</a:t>
            </a:fld>
            <a:endParaRPr lang="en-US"/>
          </a:p>
        </p:txBody>
      </p:sp>
    </p:spTree>
    <p:extLst>
      <p:ext uri="{BB962C8B-B14F-4D97-AF65-F5344CB8AC3E}">
        <p14:creationId xmlns:p14="http://schemas.microsoft.com/office/powerpoint/2010/main" val="16960671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ln/>
        </p:spPr>
        <p:txBody>
          <a:bodyPr/>
          <a:lstStyle>
            <a:lvl1pPr>
              <a:defRPr/>
            </a:lvl1pPr>
          </a:lstStyle>
          <a:p>
            <a:pPr>
              <a:defRPr/>
            </a:pPr>
            <a:fld id="{47006A05-71E8-4A6D-8CFB-62065BD41703}" type="slidenum">
              <a:rPr lang="en-US"/>
              <a:pPr>
                <a:defRPr/>
              </a:pPr>
              <a:t>‹#›</a:t>
            </a:fld>
            <a:endParaRPr lang="en-US"/>
          </a:p>
        </p:txBody>
      </p:sp>
    </p:spTree>
    <p:extLst>
      <p:ext uri="{BB962C8B-B14F-4D97-AF65-F5344CB8AC3E}">
        <p14:creationId xmlns:p14="http://schemas.microsoft.com/office/powerpoint/2010/main" val="15917542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49"/>
            <a:ext cx="3008435" cy="1162051"/>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538" y="273054"/>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435104"/>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0F101A41-98A0-467F-A011-D91A5EE15BC7}" type="slidenum">
              <a:rPr lang="en-US"/>
              <a:pPr>
                <a:defRPr/>
              </a:pPr>
              <a:t>‹#›</a:t>
            </a:fld>
            <a:endParaRPr lang="en-US"/>
          </a:p>
        </p:txBody>
      </p:sp>
    </p:spTree>
    <p:extLst>
      <p:ext uri="{BB962C8B-B14F-4D97-AF65-F5344CB8AC3E}">
        <p14:creationId xmlns:p14="http://schemas.microsoft.com/office/powerpoint/2010/main" val="3676672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66" y="4800600"/>
            <a:ext cx="5486400" cy="566739"/>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166"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sldNum" sz="quarter" idx="10"/>
          </p:nvPr>
        </p:nvSpPr>
        <p:spPr>
          <a:ln/>
        </p:spPr>
        <p:txBody>
          <a:bodyPr/>
          <a:lstStyle>
            <a:lvl1pPr>
              <a:defRPr/>
            </a:lvl1pPr>
          </a:lstStyle>
          <a:p>
            <a:pPr>
              <a:defRPr/>
            </a:pPr>
            <a:fld id="{87041E87-93BC-4F7B-9474-9DFA9B6A39CD}" type="slidenum">
              <a:rPr lang="en-US"/>
              <a:pPr>
                <a:defRPr/>
              </a:pPr>
              <a:t>‹#›</a:t>
            </a:fld>
            <a:endParaRPr lang="en-US"/>
          </a:p>
        </p:txBody>
      </p:sp>
    </p:spTree>
    <p:extLst>
      <p:ext uri="{BB962C8B-B14F-4D97-AF65-F5344CB8AC3E}">
        <p14:creationId xmlns:p14="http://schemas.microsoft.com/office/powerpoint/2010/main" val="131769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74675" y="1524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566738" y="1219200"/>
            <a:ext cx="8001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0123" name="Rectangle 11"/>
          <p:cNvSpPr>
            <a:spLocks noGrp="1" noChangeArrowheads="1"/>
          </p:cNvSpPr>
          <p:nvPr>
            <p:ph type="sldNum" sz="quarter" idx="4"/>
          </p:nvPr>
        </p:nvSpPr>
        <p:spPr bwMode="auto">
          <a:xfrm>
            <a:off x="6823075" y="6553200"/>
            <a:ext cx="1968500" cy="3048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a:defRPr/>
            </a:pPr>
            <a:fld id="{7AF6D13B-C75B-4DA3-BD12-0EF6D1F3E0F2}" type="slidenum">
              <a:rPr lang="en-US"/>
              <a:pPr>
                <a:defRPr/>
              </a:pPr>
              <a:t>‹#›</a:t>
            </a:fld>
            <a:endParaRPr lang="en-US"/>
          </a:p>
        </p:txBody>
      </p:sp>
      <p:sp>
        <p:nvSpPr>
          <p:cNvPr id="1029" name="Line 12"/>
          <p:cNvSpPr>
            <a:spLocks noChangeShapeType="1"/>
          </p:cNvSpPr>
          <p:nvPr/>
        </p:nvSpPr>
        <p:spPr bwMode="auto">
          <a:xfrm>
            <a:off x="280988" y="1143000"/>
            <a:ext cx="8582025" cy="0"/>
          </a:xfrm>
          <a:prstGeom prst="line">
            <a:avLst/>
          </a:prstGeom>
          <a:noFill/>
          <a:ln w="63500">
            <a:solidFill>
              <a:schemeClr val="accent2"/>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Tree>
  </p:cSld>
  <p:clrMap bg1="lt1" tx1="dk1" bg2="lt2" tx2="dk2" accent1="accent1" accent2="accent2" accent3="accent3" accent4="accent4" accent5="accent5" accent6="accent6" hlink="hlink" folHlink="folHlink"/>
  <p:sldLayoutIdLst>
    <p:sldLayoutId id="2147484176"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iming>
    <p:tnLst>
      <p:par>
        <p:cTn id="1" dur="indefinite" restart="never" nodeType="tmRoot"/>
      </p:par>
    </p:tnLst>
  </p:timing>
  <p:hf hdr="0" ftr="0" dt="0"/>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Verdana" pitchFamily="34" charset="0"/>
        </a:defRPr>
      </a:lvl2pPr>
      <a:lvl3pPr algn="l" rtl="0" eaLnBrk="0" fontAlgn="base" hangingPunct="0">
        <a:spcBef>
          <a:spcPct val="0"/>
        </a:spcBef>
        <a:spcAft>
          <a:spcPct val="0"/>
        </a:spcAft>
        <a:defRPr sz="3800">
          <a:solidFill>
            <a:schemeClr val="tx2"/>
          </a:solidFill>
          <a:latin typeface="Verdana" pitchFamily="34" charset="0"/>
        </a:defRPr>
      </a:lvl3pPr>
      <a:lvl4pPr algn="l" rtl="0" eaLnBrk="0" fontAlgn="base" hangingPunct="0">
        <a:spcBef>
          <a:spcPct val="0"/>
        </a:spcBef>
        <a:spcAft>
          <a:spcPct val="0"/>
        </a:spcAft>
        <a:defRPr sz="3800">
          <a:solidFill>
            <a:schemeClr val="tx2"/>
          </a:solidFill>
          <a:latin typeface="Verdana" pitchFamily="34" charset="0"/>
        </a:defRPr>
      </a:lvl4pPr>
      <a:lvl5pPr algn="l" rtl="0" eaLnBrk="0" fontAlgn="base" hangingPunct="0">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2" descr="Line"/>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066800"/>
            <a:ext cx="9140825"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Hp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477000"/>
            <a:ext cx="914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Hpec.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0"/>
          <p:cNvSpPr>
            <a:spLocks noChangeArrowheads="1"/>
          </p:cNvSpPr>
          <p:nvPr/>
        </p:nvSpPr>
        <p:spPr bwMode="auto">
          <a:xfrm>
            <a:off x="1270000" y="0"/>
            <a:ext cx="7797800" cy="1066800"/>
          </a:xfrm>
          <a:prstGeom prst="rect">
            <a:avLst/>
          </a:prstGeom>
          <a:noFill/>
          <a:ln w="9525">
            <a:noFill/>
            <a:miter lim="800000"/>
            <a:headEnd/>
            <a:tailEnd/>
          </a:ln>
          <a:effectLst/>
        </p:spPr>
        <p:txBody>
          <a:bodyPr wrap="none" anchor="ctr"/>
          <a:lstStyle/>
          <a:p>
            <a:pPr algn="ctr">
              <a:spcBef>
                <a:spcPct val="5000"/>
              </a:spcBef>
              <a:spcAft>
                <a:spcPct val="5000"/>
              </a:spcAft>
              <a:defRPr/>
            </a:pPr>
            <a:r>
              <a:rPr lang="en-US" altLang="en-US" sz="3000" b="1" smtClean="0">
                <a:solidFill>
                  <a:srgbClr val="FFFF00"/>
                </a:solidFill>
                <a:latin typeface="Arial" panose="020B0604020202020204" pitchFamily="34" charset="0"/>
                <a:cs typeface="Arial" panose="020B0604020202020204" pitchFamily="34" charset="0"/>
              </a:rPr>
              <a:t>LUẬT NGHĨA VỤ QUÂN SỰ NĂM 2015</a:t>
            </a:r>
            <a:endParaRPr lang="en-US" sz="3000" b="1">
              <a:solidFill>
                <a:srgbClr val="FFFF00"/>
              </a:solidFill>
              <a:latin typeface="Arial" panose="020B0604020202020204" pitchFamily="34" charset="0"/>
              <a:cs typeface="Arial" panose="020B0604020202020204" pitchFamily="34" charset="0"/>
            </a:endParaRPr>
          </a:p>
        </p:txBody>
      </p:sp>
      <p:pic>
        <p:nvPicPr>
          <p:cNvPr id="16" name="Picture 22" descr="Logo So (1000x1000).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0" y="0"/>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9"/>
          <p:cNvSpPr>
            <a:spLocks noChangeArrowheads="1"/>
          </p:cNvSpPr>
          <p:nvPr/>
        </p:nvSpPr>
        <p:spPr bwMode="auto">
          <a:xfrm>
            <a:off x="0" y="6517944"/>
            <a:ext cx="9080500" cy="304800"/>
          </a:xfrm>
          <a:prstGeom prst="rect">
            <a:avLst/>
          </a:prstGeom>
          <a:noFill/>
          <a:ln w="9525">
            <a:noFill/>
            <a:miter lim="800000"/>
            <a:headEnd/>
            <a:tailEnd/>
          </a:ln>
          <a:effectLst/>
        </p:spPr>
        <p:txBody>
          <a:bodyPr wrap="none" anchor="ctr"/>
          <a:lstStyle/>
          <a:p>
            <a:pPr>
              <a:defRPr/>
            </a:pPr>
            <a:r>
              <a:rPr lang="en-US" sz="1400" b="1" smtClean="0">
                <a:solidFill>
                  <a:srgbClr val="FFFF00"/>
                </a:solidFill>
                <a:latin typeface="Arial" panose="020B0604020202020204" pitchFamily="34" charset="0"/>
                <a:cs typeface="Arial" panose="020B0604020202020204" pitchFamily="34" charset="0"/>
              </a:rPr>
              <a:t>  Trình bày:  Lê Nguyễn Minh Ngọc</a:t>
            </a:r>
            <a:r>
              <a:rPr lang="en-US" sz="1400" b="1">
                <a:solidFill>
                  <a:srgbClr val="FFFF00"/>
                </a:solidFill>
                <a:latin typeface="Arial" panose="020B0604020202020204" pitchFamily="34" charset="0"/>
                <a:cs typeface="Arial" panose="020B0604020202020204" pitchFamily="34" charset="0"/>
              </a:rPr>
              <a:t>	</a:t>
            </a:r>
            <a:r>
              <a:rPr lang="en-US" sz="1400" b="1" smtClean="0">
                <a:solidFill>
                  <a:srgbClr val="FFFF00"/>
                </a:solidFill>
                <a:latin typeface="Arial" panose="020B0604020202020204" pitchFamily="34" charset="0"/>
                <a:cs typeface="Arial" panose="020B0604020202020204" pitchFamily="34" charset="0"/>
              </a:rPr>
              <a:t>                   ngoclnm@sgdbinhduong.edu.vn</a:t>
            </a:r>
            <a:endParaRPr lang="en-US" sz="1400" b="1">
              <a:solidFill>
                <a:srgbClr val="FFFF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 y="1143000"/>
            <a:ext cx="9140825" cy="5334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57200" indent="-342900" algn="just" eaLnBrk="1" hangingPunct="1">
              <a:lnSpc>
                <a:spcPct val="114000"/>
              </a:lnSpc>
              <a:spcBef>
                <a:spcPts val="1200"/>
              </a:spcBef>
              <a:spcAft>
                <a:spcPts val="0"/>
              </a:spcAft>
              <a:buClr>
                <a:srgbClr val="FF0000"/>
              </a:buClr>
              <a:buFont typeface="Wingdings" panose="05000000000000000000" pitchFamily="2" charset="2"/>
              <a:buChar char="§"/>
              <a:defRPr/>
            </a:pPr>
            <a:r>
              <a:rPr lang="en-US" sz="2000" b="1" kern="0" smtClean="0">
                <a:solidFill>
                  <a:srgbClr val="FF0066"/>
                </a:solidFill>
                <a:latin typeface="Arial" panose="020B0604020202020204" pitchFamily="34" charset="0"/>
                <a:cs typeface="Arial" panose="020B0604020202020204" pitchFamily="34" charset="0"/>
              </a:rPr>
              <a:t>TX. Thuận An: </a:t>
            </a:r>
            <a:r>
              <a:rPr lang="en-US" sz="2000" b="1" kern="0" smtClean="0">
                <a:solidFill>
                  <a:srgbClr val="0000FF"/>
                </a:solidFill>
                <a:latin typeface="Arial" panose="020B0604020202020204" pitchFamily="34" charset="0"/>
                <a:cs typeface="Arial" panose="020B0604020202020204" pitchFamily="34" charset="0"/>
              </a:rPr>
              <a:t>Điều </a:t>
            </a:r>
            <a:r>
              <a:rPr lang="en-US" sz="2000" b="1" kern="0">
                <a:solidFill>
                  <a:srgbClr val="0000FF"/>
                </a:solidFill>
                <a:latin typeface="Arial" panose="020B0604020202020204" pitchFamily="34" charset="0"/>
                <a:cs typeface="Arial" panose="020B0604020202020204" pitchFamily="34" charset="0"/>
              </a:rPr>
              <a:t>khám 734 thanh niên, </a:t>
            </a:r>
            <a:r>
              <a:rPr lang="en-US" sz="2000" b="1" kern="0" smtClean="0">
                <a:solidFill>
                  <a:srgbClr val="0000FF"/>
                </a:solidFill>
                <a:latin typeface="Arial" panose="020B0604020202020204" pitchFamily="34" charset="0"/>
                <a:cs typeface="Arial" panose="020B0604020202020204" pitchFamily="34" charset="0"/>
              </a:rPr>
              <a:t>trúng </a:t>
            </a:r>
            <a:r>
              <a:rPr lang="en-US" sz="2000" b="1" kern="0">
                <a:solidFill>
                  <a:srgbClr val="0000FF"/>
                </a:solidFill>
                <a:latin typeface="Arial" panose="020B0604020202020204" pitchFamily="34" charset="0"/>
                <a:cs typeface="Arial" panose="020B0604020202020204" pitchFamily="34" charset="0"/>
              </a:rPr>
              <a:t>tuyển </a:t>
            </a:r>
            <a:r>
              <a:rPr lang="en-US" sz="2000" b="1" kern="0" smtClean="0">
                <a:solidFill>
                  <a:srgbClr val="0000FF"/>
                </a:solidFill>
                <a:latin typeface="Arial" panose="020B0604020202020204" pitchFamily="34" charset="0"/>
                <a:cs typeface="Arial" panose="020B0604020202020204" pitchFamily="34" charset="0"/>
              </a:rPr>
              <a:t>245 </a:t>
            </a:r>
            <a:r>
              <a:rPr lang="en-US" sz="2000" b="1" kern="0">
                <a:solidFill>
                  <a:srgbClr val="0000FF"/>
                </a:solidFill>
                <a:latin typeface="Arial" panose="020B0604020202020204" pitchFamily="34" charset="0"/>
                <a:cs typeface="Arial" panose="020B0604020202020204" pitchFamily="34" charset="0"/>
              </a:rPr>
              <a:t>thanh niên, đạt tỷ lệ 33,37%, trong đó </a:t>
            </a:r>
            <a:r>
              <a:rPr lang="en-US" sz="2000" b="1" kern="0" smtClean="0">
                <a:solidFill>
                  <a:srgbClr val="0000FF"/>
                </a:solidFill>
                <a:latin typeface="Arial" panose="020B0604020202020204" pitchFamily="34" charset="0"/>
                <a:cs typeface="Arial" panose="020B0604020202020204" pitchFamily="34" charset="0"/>
              </a:rPr>
              <a:t>đạt </a:t>
            </a:r>
            <a:r>
              <a:rPr lang="en-US" sz="2000" b="1" kern="0">
                <a:solidFill>
                  <a:srgbClr val="0000FF"/>
                </a:solidFill>
                <a:latin typeface="Arial" panose="020B0604020202020204" pitchFamily="34" charset="0"/>
                <a:cs typeface="Arial" panose="020B0604020202020204" pitchFamily="34" charset="0"/>
              </a:rPr>
              <a:t>sức khỏe loại 1 có 33 người, loại 2 có 142 người, loại 3 có 70 người; trong đó có 5 đảng </a:t>
            </a:r>
            <a:r>
              <a:rPr lang="en-US" sz="2000" b="1" kern="0" smtClean="0">
                <a:solidFill>
                  <a:srgbClr val="0000FF"/>
                </a:solidFill>
                <a:latin typeface="Arial" panose="020B0604020202020204" pitchFamily="34" charset="0"/>
                <a:cs typeface="Arial" panose="020B0604020202020204" pitchFamily="34" charset="0"/>
              </a:rPr>
              <a:t>viên.</a:t>
            </a:r>
          </a:p>
          <a:p>
            <a:pPr marL="457200" indent="-342900" algn="just" eaLnBrk="1" hangingPunct="1">
              <a:lnSpc>
                <a:spcPct val="114000"/>
              </a:lnSpc>
              <a:spcBef>
                <a:spcPts val="1200"/>
              </a:spcBef>
              <a:spcAft>
                <a:spcPts val="0"/>
              </a:spcAft>
              <a:buClr>
                <a:srgbClr val="FF0000"/>
              </a:buClr>
              <a:buFont typeface="Wingdings" panose="05000000000000000000" pitchFamily="2" charset="2"/>
              <a:buChar char="§"/>
              <a:defRPr/>
            </a:pPr>
            <a:r>
              <a:rPr lang="en-US" sz="2000" b="1" kern="0" smtClean="0">
                <a:solidFill>
                  <a:srgbClr val="FF0066"/>
                </a:solidFill>
                <a:latin typeface="Arial" panose="020B0604020202020204" pitchFamily="34" charset="0"/>
                <a:cs typeface="Arial" panose="020B0604020202020204" pitchFamily="34" charset="0"/>
              </a:rPr>
              <a:t>TX Tân Uyên: </a:t>
            </a:r>
            <a:r>
              <a:rPr lang="en-US" sz="2000" b="1" kern="0" smtClean="0">
                <a:solidFill>
                  <a:srgbClr val="0000FF"/>
                </a:solidFill>
                <a:latin typeface="Arial" panose="020B0604020202020204" pitchFamily="34" charset="0"/>
                <a:cs typeface="Arial" panose="020B0604020202020204" pitchFamily="34" charset="0"/>
              </a:rPr>
              <a:t>Tinh </a:t>
            </a:r>
            <a:r>
              <a:rPr lang="en-US" sz="2000" b="1" kern="0">
                <a:solidFill>
                  <a:srgbClr val="0000FF"/>
                </a:solidFill>
                <a:latin typeface="Arial" panose="020B0604020202020204" pitchFamily="34" charset="0"/>
                <a:cs typeface="Arial" panose="020B0604020202020204" pitchFamily="34" charset="0"/>
              </a:rPr>
              <a:t>thần chấp hành lệnh điều khám của thanh niên địa phương khá rõ nét, 710 thanh niên đã lên trạm khám tuyển, </a:t>
            </a:r>
            <a:r>
              <a:rPr lang="en-US" sz="2000" b="1" kern="0" smtClean="0">
                <a:solidFill>
                  <a:srgbClr val="0000FF"/>
                </a:solidFill>
                <a:latin typeface="Arial" panose="020B0604020202020204" pitchFamily="34" charset="0"/>
                <a:cs typeface="Arial" panose="020B0604020202020204" pitchFamily="34" charset="0"/>
              </a:rPr>
              <a:t>đạt </a:t>
            </a:r>
            <a:r>
              <a:rPr lang="en-US" sz="2000" b="1" kern="0">
                <a:solidFill>
                  <a:srgbClr val="0000FF"/>
                </a:solidFill>
                <a:latin typeface="Arial" panose="020B0604020202020204" pitchFamily="34" charset="0"/>
                <a:cs typeface="Arial" panose="020B0604020202020204" pitchFamily="34" charset="0"/>
              </a:rPr>
              <a:t>100%. Kết quả, có 238 thanh niên đạt sức khỏe đủ điều kiện sẵn sàng nhập ngũ năm 2019, đạt tỷ lệ 33,52%. Cụ thể, </a:t>
            </a:r>
            <a:r>
              <a:rPr lang="en-US" sz="2000" b="1" kern="0" smtClean="0">
                <a:solidFill>
                  <a:srgbClr val="0000FF"/>
                </a:solidFill>
                <a:latin typeface="Arial" panose="020B0604020202020204" pitchFamily="34" charset="0"/>
                <a:cs typeface="Arial" panose="020B0604020202020204" pitchFamily="34" charset="0"/>
              </a:rPr>
              <a:t>đạt </a:t>
            </a:r>
            <a:r>
              <a:rPr lang="en-US" sz="2000" b="1" kern="0">
                <a:solidFill>
                  <a:srgbClr val="0000FF"/>
                </a:solidFill>
                <a:latin typeface="Arial" panose="020B0604020202020204" pitchFamily="34" charset="0"/>
                <a:cs typeface="Arial" panose="020B0604020202020204" pitchFamily="34" charset="0"/>
              </a:rPr>
              <a:t>sức khỏe </a:t>
            </a:r>
            <a:r>
              <a:rPr lang="en-US" sz="2000" b="1" kern="0" smtClean="0">
                <a:solidFill>
                  <a:srgbClr val="0000FF"/>
                </a:solidFill>
                <a:latin typeface="Arial" panose="020B0604020202020204" pitchFamily="34" charset="0"/>
                <a:cs typeface="Arial" panose="020B0604020202020204" pitchFamily="34" charset="0"/>
              </a:rPr>
              <a:t/>
            </a:r>
            <a:br>
              <a:rPr lang="en-US" sz="2000" b="1" kern="0" smtClean="0">
                <a:solidFill>
                  <a:srgbClr val="0000FF"/>
                </a:solidFill>
                <a:latin typeface="Arial" panose="020B0604020202020204" pitchFamily="34" charset="0"/>
                <a:cs typeface="Arial" panose="020B0604020202020204" pitchFamily="34" charset="0"/>
              </a:rPr>
            </a:br>
            <a:r>
              <a:rPr lang="en-US" sz="2000" b="1" kern="0" smtClean="0">
                <a:solidFill>
                  <a:srgbClr val="0000FF"/>
                </a:solidFill>
                <a:latin typeface="Arial" panose="020B0604020202020204" pitchFamily="34" charset="0"/>
                <a:cs typeface="Arial" panose="020B0604020202020204" pitchFamily="34" charset="0"/>
              </a:rPr>
              <a:t>loại </a:t>
            </a:r>
            <a:r>
              <a:rPr lang="en-US" sz="2000" b="1" kern="0">
                <a:solidFill>
                  <a:srgbClr val="0000FF"/>
                </a:solidFill>
                <a:latin typeface="Arial" panose="020B0604020202020204" pitchFamily="34" charset="0"/>
                <a:cs typeface="Arial" panose="020B0604020202020204" pitchFamily="34" charset="0"/>
              </a:rPr>
              <a:t>1 có 45 người, loại 2 có 102 người, loại 3 có 91 người; trong đó có 12 đảng viên. Đây là tỷ lệ khá cao so với các năm </a:t>
            </a:r>
            <a:r>
              <a:rPr lang="en-US" sz="2000" b="1" kern="0" smtClean="0">
                <a:solidFill>
                  <a:srgbClr val="0000FF"/>
                </a:solidFill>
                <a:latin typeface="Arial" panose="020B0604020202020204" pitchFamily="34" charset="0"/>
                <a:cs typeface="Arial" panose="020B0604020202020204" pitchFamily="34" charset="0"/>
              </a:rPr>
              <a:t>trước.</a:t>
            </a:r>
          </a:p>
          <a:p>
            <a:pPr marL="457200" indent="-342900" algn="just" eaLnBrk="1" hangingPunct="1">
              <a:lnSpc>
                <a:spcPct val="114000"/>
              </a:lnSpc>
              <a:spcBef>
                <a:spcPts val="1200"/>
              </a:spcBef>
              <a:spcAft>
                <a:spcPts val="0"/>
              </a:spcAft>
              <a:buClr>
                <a:srgbClr val="FF0000"/>
              </a:buClr>
              <a:buFont typeface="Wingdings" panose="05000000000000000000" pitchFamily="2" charset="2"/>
              <a:buChar char="§"/>
              <a:defRPr/>
            </a:pPr>
            <a:r>
              <a:rPr lang="en-US" sz="2000" b="1" kern="0" smtClean="0">
                <a:solidFill>
                  <a:srgbClr val="FF0066"/>
                </a:solidFill>
                <a:latin typeface="Arial" panose="020B0604020202020204" pitchFamily="34" charset="0"/>
                <a:cs typeface="Arial" panose="020B0604020202020204" pitchFamily="34" charset="0"/>
              </a:rPr>
              <a:t>H. Phú Giáo: </a:t>
            </a:r>
            <a:r>
              <a:rPr lang="en-US" sz="2000" b="1" kern="0" smtClean="0">
                <a:solidFill>
                  <a:srgbClr val="0000FF"/>
                </a:solidFill>
                <a:latin typeface="Arial" panose="020B0604020202020204" pitchFamily="34" charset="0"/>
                <a:cs typeface="Arial" panose="020B0604020202020204" pitchFamily="34" charset="0"/>
              </a:rPr>
              <a:t>Đã </a:t>
            </a:r>
            <a:r>
              <a:rPr lang="en-US" sz="2000" b="1" kern="0">
                <a:solidFill>
                  <a:srgbClr val="0000FF"/>
                </a:solidFill>
                <a:latin typeface="Arial" panose="020B0604020202020204" pitchFamily="34" charset="0"/>
                <a:cs typeface="Arial" panose="020B0604020202020204" pitchFamily="34" charset="0"/>
              </a:rPr>
              <a:t>tổ chức khám tuyển cho 571 thanh niên, đạt 100%. Kết quả khám tuyển có 232 thanh niên trúng tuyển sức khỏe, đạt tỷ lệ 56,56%, tỷ lệ khá ấn tượng, hứa hẹn một mùa tuyển quân đạt chất lượng </a:t>
            </a:r>
            <a:r>
              <a:rPr lang="en-US" sz="2000" b="1" kern="0" smtClean="0">
                <a:solidFill>
                  <a:srgbClr val="0000FF"/>
                </a:solidFill>
                <a:latin typeface="Arial" panose="020B0604020202020204" pitchFamily="34" charset="0"/>
                <a:cs typeface="Arial" panose="020B0604020202020204" pitchFamily="34" charset="0"/>
              </a:rPr>
              <a:t>cao. </a:t>
            </a:r>
            <a:r>
              <a:rPr lang="en-US" sz="2000" b="1" kern="0">
                <a:solidFill>
                  <a:srgbClr val="0000FF"/>
                </a:solidFill>
                <a:latin typeface="Arial" panose="020B0604020202020204" pitchFamily="34" charset="0"/>
                <a:cs typeface="Arial" panose="020B0604020202020204" pitchFamily="34" charset="0"/>
              </a:rPr>
              <a:t>Năm nay, Phú Giáo cũng có 2 đảng viên đủ điều kiện về sức khỏe sẵn sàng nhập </a:t>
            </a:r>
            <a:r>
              <a:rPr lang="en-US" sz="2000" b="1" kern="0" smtClean="0">
                <a:solidFill>
                  <a:srgbClr val="0000FF"/>
                </a:solidFill>
                <a:latin typeface="Arial" panose="020B0604020202020204" pitchFamily="34" charset="0"/>
                <a:cs typeface="Arial" panose="020B0604020202020204" pitchFamily="34" charset="0"/>
              </a:rPr>
              <a:t>ngũ.</a:t>
            </a:r>
            <a:endParaRPr lang="en-US" sz="20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500" b="1" smtClean="0">
                <a:solidFill>
                  <a:srgbClr val="FF0000"/>
                </a:solidFill>
                <a:latin typeface="Arial" panose="020B0604020202020204" pitchFamily="34" charset="0"/>
                <a:cs typeface="Arial" panose="020B0604020202020204" pitchFamily="34" charset="0"/>
              </a:rPr>
              <a:t>Năm 2019: Công tác chuẩn bị của tỉnh </a:t>
            </a:r>
            <a:r>
              <a:rPr lang="en-US" sz="2500" b="1">
                <a:solidFill>
                  <a:srgbClr val="FF0000"/>
                </a:solidFill>
                <a:latin typeface="Arial" panose="020B0604020202020204" pitchFamily="34" charset="0"/>
                <a:cs typeface="Arial" panose="020B0604020202020204" pitchFamily="34" charset="0"/>
              </a:rPr>
              <a:t>Bình </a:t>
            </a:r>
            <a:r>
              <a:rPr lang="en-US" sz="2500" b="1" smtClean="0">
                <a:solidFill>
                  <a:srgbClr val="FF0000"/>
                </a:solidFill>
                <a:latin typeface="Arial" panose="020B0604020202020204" pitchFamily="34" charset="0"/>
                <a:cs typeface="Arial" panose="020B0604020202020204" pitchFamily="34" charset="0"/>
              </a:rPr>
              <a:t>Dương</a:t>
            </a:r>
            <a:endParaRPr lang="en-US" sz="25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171145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57200" indent="-342900" algn="just" eaLnBrk="1" hangingPunct="1">
              <a:lnSpc>
                <a:spcPct val="112000"/>
              </a:lnSpc>
              <a:spcBef>
                <a:spcPts val="800"/>
              </a:spcBef>
              <a:spcAft>
                <a:spcPts val="0"/>
              </a:spcAft>
              <a:buClr>
                <a:srgbClr val="FF0000"/>
              </a:buClr>
              <a:buFont typeface="Wingdings" panose="05000000000000000000" pitchFamily="2" charset="2"/>
              <a:buChar char="§"/>
              <a:defRPr/>
            </a:pPr>
            <a:r>
              <a:rPr lang="en-US" sz="1900" b="1" kern="0" smtClean="0">
                <a:solidFill>
                  <a:srgbClr val="FF0066"/>
                </a:solidFill>
                <a:latin typeface="Arial" panose="020B0604020202020204" pitchFamily="34" charset="0"/>
                <a:cs typeface="Arial" panose="020B0604020202020204" pitchFamily="34" charset="0"/>
              </a:rPr>
              <a:t>TP. TDM: </a:t>
            </a:r>
            <a:r>
              <a:rPr lang="en-US" sz="1900" b="1" kern="0" smtClean="0">
                <a:solidFill>
                  <a:srgbClr val="0000FF"/>
                </a:solidFill>
                <a:latin typeface="Arial" panose="020B0604020202020204" pitchFamily="34" charset="0"/>
                <a:cs typeface="Arial" panose="020B0604020202020204" pitchFamily="34" charset="0"/>
              </a:rPr>
              <a:t>Để </a:t>
            </a:r>
            <a:r>
              <a:rPr lang="en-US" sz="1900" b="1" kern="0">
                <a:solidFill>
                  <a:srgbClr val="0000FF"/>
                </a:solidFill>
                <a:latin typeface="Arial" panose="020B0604020202020204" pitchFamily="34" charset="0"/>
                <a:cs typeface="Arial" panose="020B0604020202020204" pitchFamily="34" charset="0"/>
              </a:rPr>
              <a:t>chuẩn bị tốt nguồn đảng viên sẵn sàng nhập ngũ cho năm 2019, ngay từ năm 2018, Ban CHQS, Công an, Phòng Y tế và Phòng </a:t>
            </a:r>
            <a:r>
              <a:rPr lang="en-US" sz="1900" b="1" kern="0" smtClean="0">
                <a:solidFill>
                  <a:srgbClr val="0000FF"/>
                </a:solidFill>
                <a:latin typeface="Arial" panose="020B0604020202020204" pitchFamily="34" charset="0"/>
                <a:cs typeface="Arial" panose="020B0604020202020204" pitchFamily="34" charset="0"/>
              </a:rPr>
              <a:t>GDĐT </a:t>
            </a:r>
            <a:r>
              <a:rPr lang="en-US" sz="1900" b="1" kern="0">
                <a:solidFill>
                  <a:srgbClr val="0000FF"/>
                </a:solidFill>
                <a:latin typeface="Arial" panose="020B0604020202020204" pitchFamily="34" charset="0"/>
                <a:cs typeface="Arial" panose="020B0604020202020204" pitchFamily="34" charset="0"/>
              </a:rPr>
              <a:t>đã có kế hoạch phối hợp chặt chẽ trong việc rà soát tổng điều tra, phúc tra từng hộ gia đình, đăng ký, bổ sung nắm chắc nguồn thanh niên trong độ tuổi nhập ngũ (từ </a:t>
            </a:r>
            <a:r>
              <a:rPr lang="en-US" sz="1900" b="1" kern="0" smtClean="0">
                <a:solidFill>
                  <a:srgbClr val="0000FF"/>
                </a:solidFill>
                <a:latin typeface="Arial" panose="020B0604020202020204" pitchFamily="34" charset="0"/>
                <a:cs typeface="Arial" panose="020B0604020202020204" pitchFamily="34" charset="0"/>
              </a:rPr>
              <a:t>18 - 27 </a:t>
            </a:r>
            <a:r>
              <a:rPr lang="en-US" sz="1900" b="1" kern="0">
                <a:solidFill>
                  <a:srgbClr val="0000FF"/>
                </a:solidFill>
                <a:latin typeface="Arial" panose="020B0604020202020204" pitchFamily="34" charset="0"/>
                <a:cs typeface="Arial" panose="020B0604020202020204" pitchFamily="34" charset="0"/>
              </a:rPr>
              <a:t>tuổi) và phân loại chất lượng theo tiêu chuẩn quy định, làm cơ sở xét duyệt chính trị, chính sách, đúng luật, đúng đối tượng, bảo đảm chất lượng, hạn chế sai sót. </a:t>
            </a:r>
            <a:endParaRPr lang="en-US" sz="1900" b="1" kern="0" smtClean="0">
              <a:solidFill>
                <a:srgbClr val="0000FF"/>
              </a:solidFill>
              <a:latin typeface="Arial" panose="020B0604020202020204" pitchFamily="34" charset="0"/>
              <a:cs typeface="Arial" panose="020B0604020202020204" pitchFamily="34" charset="0"/>
            </a:endParaRPr>
          </a:p>
          <a:p>
            <a:pPr marL="457200" indent="-342900" algn="just" eaLnBrk="1" hangingPunct="1">
              <a:lnSpc>
                <a:spcPct val="112000"/>
              </a:lnSpc>
              <a:spcBef>
                <a:spcPts val="800"/>
              </a:spcBef>
              <a:spcAft>
                <a:spcPts val="0"/>
              </a:spcAft>
              <a:buClr>
                <a:srgbClr val="FF0000"/>
              </a:buClr>
              <a:buFont typeface="Wingdings" panose="05000000000000000000" pitchFamily="2" charset="2"/>
              <a:buChar char="§"/>
              <a:defRPr/>
            </a:pPr>
            <a:r>
              <a:rPr lang="en-US" sz="1900" b="1" kern="0" smtClean="0">
                <a:solidFill>
                  <a:srgbClr val="0000FF"/>
                </a:solidFill>
                <a:latin typeface="Arial" panose="020B0604020202020204" pitchFamily="34" charset="0"/>
                <a:cs typeface="Arial" panose="020B0604020202020204" pitchFamily="34" charset="0"/>
              </a:rPr>
              <a:t>Thường </a:t>
            </a:r>
            <a:r>
              <a:rPr lang="en-US" sz="1900" b="1" kern="0">
                <a:solidFill>
                  <a:srgbClr val="0000FF"/>
                </a:solidFill>
                <a:latin typeface="Arial" panose="020B0604020202020204" pitchFamily="34" charset="0"/>
                <a:cs typeface="Arial" panose="020B0604020202020204" pitchFamily="34" charset="0"/>
              </a:rPr>
              <a:t>trực Hội đồng NVQS thành phố phối hợp với Hội đồng NVQS các phường tổ chức kiểm tra, rà soát, nắm chắc nguồn chuẩn bị gọi nhập ngũ. Đại tá Võ Minh Huệ cho biết, năm 2019, trên địa bàn thành phố có 7.208 công dân từ 18 đến hết 27 tuổi trong diện sẵn sàng nhập ngũ. Qua công tác xét duyệt chính trị, chính sách tạm hoãn, Hội đồng NVQS thành phố chốt danh sách 1.642 TN đủ điều kiện khám sức khỏe. Qua các bước xét duyệt chính trị, chính sách, sức khỏe, trong đợt này, Ban CHQS TP.Thủ Dầu Một giao chỉ tiêu gọi công dân nhập ngũ năm 2019 cho các phường là 265 TN; nghĩa vụ công an là 34 TN</a:t>
            </a:r>
            <a:r>
              <a:rPr lang="en-US" sz="1900" b="1" kern="0" smtClean="0">
                <a:solidFill>
                  <a:srgbClr val="0000FF"/>
                </a:solidFill>
                <a:latin typeface="Arial" panose="020B0604020202020204" pitchFamily="34" charset="0"/>
                <a:cs typeface="Arial" panose="020B0604020202020204" pitchFamily="34" charset="0"/>
              </a:rPr>
              <a:t>.</a:t>
            </a:r>
            <a:endParaRPr lang="en-US" sz="19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500" b="1" smtClean="0">
                <a:solidFill>
                  <a:srgbClr val="FF0000"/>
                </a:solidFill>
                <a:latin typeface="Arial" panose="020B0604020202020204" pitchFamily="34" charset="0"/>
                <a:cs typeface="Arial" panose="020B0604020202020204" pitchFamily="34" charset="0"/>
              </a:rPr>
              <a:t>Năm 2019: Công tác chuẩn bị của tỉnh </a:t>
            </a:r>
            <a:r>
              <a:rPr lang="en-US" sz="2500" b="1">
                <a:solidFill>
                  <a:srgbClr val="FF0000"/>
                </a:solidFill>
                <a:latin typeface="Arial" panose="020B0604020202020204" pitchFamily="34" charset="0"/>
                <a:cs typeface="Arial" panose="020B0604020202020204" pitchFamily="34" charset="0"/>
              </a:rPr>
              <a:t>Bình </a:t>
            </a:r>
            <a:r>
              <a:rPr lang="en-US" sz="2500" b="1" smtClean="0">
                <a:solidFill>
                  <a:srgbClr val="FF0000"/>
                </a:solidFill>
                <a:latin typeface="Arial" panose="020B0604020202020204" pitchFamily="34" charset="0"/>
                <a:cs typeface="Arial" panose="020B0604020202020204" pitchFamily="34" charset="0"/>
              </a:rPr>
              <a:t>Dương</a:t>
            </a:r>
            <a:endParaRPr lang="en-US" sz="25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1411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p:cNvPicPr>
          <p:nvPr/>
        </p:nvPicPr>
        <p:blipFill>
          <a:blip r:embed="rId3">
            <a:extLst>
              <a:ext uri="{28A0092B-C50C-407E-A947-70E740481C1C}">
                <a14:useLocalDpi xmlns:a14="http://schemas.microsoft.com/office/drawing/2010/main" val="0"/>
              </a:ext>
            </a:extLst>
          </a:blip>
          <a:stretch>
            <a:fillRect/>
          </a:stretch>
        </p:blipFill>
        <p:spPr>
          <a:xfrm>
            <a:off x="20320" y="3459480"/>
            <a:ext cx="4526280" cy="3017520"/>
          </a:xfrm>
          <a:prstGeom prst="rect">
            <a:avLst/>
          </a:prstGeom>
          <a:ln w="25400">
            <a:solidFill>
              <a:srgbClr val="FFFF00"/>
            </a:solidFill>
          </a:ln>
        </p:spPr>
      </p:pic>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20320" y="404854"/>
            <a:ext cx="4526280" cy="3017520"/>
          </a:xfrm>
          <a:prstGeom prst="rect">
            <a:avLst/>
          </a:prstGeom>
          <a:ln w="25400">
            <a:solidFill>
              <a:srgbClr val="FFFF00"/>
            </a:solidFill>
          </a:ln>
        </p:spPr>
      </p:pic>
      <p:pic>
        <p:nvPicPr>
          <p:cNvPr id="11" name="Picture 10"/>
          <p:cNvPicPr>
            <a:picLocks/>
          </p:cNvPicPr>
          <p:nvPr/>
        </p:nvPicPr>
        <p:blipFill>
          <a:blip r:embed="rId5">
            <a:extLst>
              <a:ext uri="{28A0092B-C50C-407E-A947-70E740481C1C}">
                <a14:useLocalDpi xmlns:a14="http://schemas.microsoft.com/office/drawing/2010/main" val="0"/>
              </a:ext>
            </a:extLst>
          </a:blip>
          <a:stretch>
            <a:fillRect/>
          </a:stretch>
        </p:blipFill>
        <p:spPr>
          <a:xfrm>
            <a:off x="4592320" y="404854"/>
            <a:ext cx="4526280" cy="3017520"/>
          </a:xfrm>
          <a:prstGeom prst="rect">
            <a:avLst/>
          </a:prstGeom>
          <a:ln w="25400">
            <a:solidFill>
              <a:srgbClr val="FFFF00"/>
            </a:solidFill>
          </a:ln>
        </p:spPr>
      </p:pic>
      <p:pic>
        <p:nvPicPr>
          <p:cNvPr id="12" name="Picture 11"/>
          <p:cNvPicPr>
            <a:picLocks/>
          </p:cNvPicPr>
          <p:nvPr/>
        </p:nvPicPr>
        <p:blipFill>
          <a:blip r:embed="rId6">
            <a:extLst>
              <a:ext uri="{28A0092B-C50C-407E-A947-70E740481C1C}">
                <a14:useLocalDpi xmlns:a14="http://schemas.microsoft.com/office/drawing/2010/main" val="0"/>
              </a:ext>
            </a:extLst>
          </a:blip>
          <a:stretch>
            <a:fillRect/>
          </a:stretch>
        </p:blipFill>
        <p:spPr>
          <a:xfrm>
            <a:off x="4592320" y="3455394"/>
            <a:ext cx="4526280" cy="3017520"/>
          </a:xfrm>
          <a:prstGeom prst="rect">
            <a:avLst/>
          </a:prstGeom>
          <a:ln w="25400">
            <a:solidFill>
              <a:srgbClr val="FFFF00"/>
            </a:solidFill>
          </a:ln>
        </p:spPr>
      </p:pic>
    </p:spTree>
    <p:extLst>
      <p:ext uri="{BB962C8B-B14F-4D97-AF65-F5344CB8AC3E}">
        <p14:creationId xmlns:p14="http://schemas.microsoft.com/office/powerpoint/2010/main" val="3493722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bwMode="auto">
          <a:xfrm>
            <a:off x="3700266" y="1219200"/>
            <a:ext cx="5302447" cy="5496272"/>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57200" indent="-342900" algn="just" eaLnBrk="1" hangingPunct="1">
              <a:lnSpc>
                <a:spcPct val="114000"/>
              </a:lnSpc>
              <a:spcBef>
                <a:spcPts val="1200"/>
              </a:spcBef>
              <a:spcAft>
                <a:spcPts val="0"/>
              </a:spcAft>
              <a:buClr>
                <a:srgbClr val="FF0000"/>
              </a:buClr>
              <a:buFont typeface="Wingdings" panose="05000000000000000000" pitchFamily="2" charset="2"/>
              <a:buChar char="Ø"/>
              <a:defRPr/>
            </a:pPr>
            <a:r>
              <a:rPr lang="en-US" sz="2400" b="1" kern="0" smtClean="0">
                <a:solidFill>
                  <a:srgbClr val="0000FF"/>
                </a:solidFill>
                <a:latin typeface="Arial" charset="0"/>
              </a:rPr>
              <a:t>Luật </a:t>
            </a:r>
            <a:r>
              <a:rPr lang="en-US" sz="2400" b="1" kern="0">
                <a:solidFill>
                  <a:srgbClr val="0000FF"/>
                </a:solidFill>
                <a:latin typeface="Arial" charset="0"/>
              </a:rPr>
              <a:t>nghĩa vụ quân sự số </a:t>
            </a:r>
            <a:r>
              <a:rPr lang="en-US" sz="2400" b="1" kern="0">
                <a:solidFill>
                  <a:srgbClr val="FF0000"/>
                </a:solidFill>
                <a:latin typeface="Arial" charset="0"/>
              </a:rPr>
              <a:t>78/2015/QH13</a:t>
            </a:r>
            <a:r>
              <a:rPr lang="en-US" sz="2400" b="1" kern="0">
                <a:solidFill>
                  <a:srgbClr val="0000FF"/>
                </a:solidFill>
                <a:latin typeface="Arial" charset="0"/>
              </a:rPr>
              <a:t> được Quốc hội khóa </a:t>
            </a:r>
            <a:r>
              <a:rPr lang="en-US" sz="2400" b="1" kern="0" smtClean="0">
                <a:solidFill>
                  <a:srgbClr val="0000FF"/>
                </a:solidFill>
                <a:latin typeface="Arial" charset="0"/>
              </a:rPr>
              <a:t>XIII thông </a:t>
            </a:r>
            <a:r>
              <a:rPr lang="en-US" sz="2400" b="1" kern="0">
                <a:solidFill>
                  <a:srgbClr val="0000FF"/>
                </a:solidFill>
                <a:latin typeface="Arial" charset="0"/>
              </a:rPr>
              <a:t>qua ngày </a:t>
            </a:r>
            <a:r>
              <a:rPr lang="en-US" sz="2400" b="1" kern="0" smtClean="0">
                <a:solidFill>
                  <a:srgbClr val="0000FF"/>
                </a:solidFill>
                <a:latin typeface="Arial" charset="0"/>
              </a:rPr>
              <a:t>19/6/2015 tại </a:t>
            </a:r>
            <a:r>
              <a:rPr lang="en-US" sz="2400" b="1" kern="0">
                <a:solidFill>
                  <a:srgbClr val="0000FF"/>
                </a:solidFill>
                <a:latin typeface="Arial" charset="0"/>
              </a:rPr>
              <a:t>kỳ họp thứ </a:t>
            </a:r>
            <a:r>
              <a:rPr lang="en-US" sz="2400" b="1" kern="0" smtClean="0">
                <a:solidFill>
                  <a:srgbClr val="0000FF"/>
                </a:solidFill>
                <a:latin typeface="Arial" charset="0"/>
              </a:rPr>
              <a:t>9.</a:t>
            </a:r>
          </a:p>
          <a:p>
            <a:pPr marL="457200" indent="-342900" algn="just" eaLnBrk="1" hangingPunct="1">
              <a:lnSpc>
                <a:spcPct val="114000"/>
              </a:lnSpc>
              <a:spcBef>
                <a:spcPts val="1200"/>
              </a:spcBef>
              <a:spcAft>
                <a:spcPts val="0"/>
              </a:spcAft>
              <a:buClr>
                <a:srgbClr val="FF0000"/>
              </a:buClr>
              <a:buFont typeface="Wingdings" panose="05000000000000000000" pitchFamily="2" charset="2"/>
              <a:buChar char="Ø"/>
              <a:defRPr/>
            </a:pPr>
            <a:r>
              <a:rPr lang="en-US" sz="2400" b="1" kern="0" smtClean="0">
                <a:solidFill>
                  <a:srgbClr val="0000FF"/>
                </a:solidFill>
                <a:latin typeface="Arial" charset="0"/>
              </a:rPr>
              <a:t>Luật </a:t>
            </a:r>
            <a:r>
              <a:rPr lang="en-US" sz="2400" b="1" kern="0">
                <a:solidFill>
                  <a:srgbClr val="0000FF"/>
                </a:solidFill>
                <a:latin typeface="Arial" charset="0"/>
              </a:rPr>
              <a:t>có hiệu lực thi hành </a:t>
            </a:r>
            <a:r>
              <a:rPr lang="en-US" sz="2400" b="1" kern="0" smtClean="0">
                <a:solidFill>
                  <a:srgbClr val="0000FF"/>
                </a:solidFill>
                <a:latin typeface="Arial" charset="0"/>
              </a:rPr>
              <a:t>kể từ ngày </a:t>
            </a:r>
            <a:r>
              <a:rPr lang="en-US" sz="2400" b="1" kern="0">
                <a:solidFill>
                  <a:srgbClr val="FF0000"/>
                </a:solidFill>
                <a:latin typeface="Arial" charset="0"/>
              </a:rPr>
              <a:t>01/01/2016</a:t>
            </a:r>
            <a:r>
              <a:rPr lang="en-US" sz="2400" b="1" kern="0" smtClean="0">
                <a:solidFill>
                  <a:srgbClr val="FF0000"/>
                </a:solidFill>
                <a:latin typeface="Arial" charset="0"/>
              </a:rPr>
              <a:t>.</a:t>
            </a:r>
          </a:p>
          <a:p>
            <a:pPr marL="457200" indent="-342900" algn="just" eaLnBrk="1" hangingPunct="1">
              <a:lnSpc>
                <a:spcPct val="114000"/>
              </a:lnSpc>
              <a:spcBef>
                <a:spcPts val="1200"/>
              </a:spcBef>
              <a:spcAft>
                <a:spcPts val="0"/>
              </a:spcAft>
              <a:buClr>
                <a:srgbClr val="FF0000"/>
              </a:buClr>
              <a:buFont typeface="Wingdings" panose="05000000000000000000" pitchFamily="2" charset="2"/>
              <a:buChar char="Ø"/>
              <a:defRPr/>
            </a:pPr>
            <a:r>
              <a:rPr lang="en-US" sz="2400" b="1" kern="0" smtClean="0">
                <a:solidFill>
                  <a:srgbClr val="0000FF"/>
                </a:solidFill>
                <a:latin typeface="Arial" charset="0"/>
              </a:rPr>
              <a:t>Đây </a:t>
            </a:r>
            <a:r>
              <a:rPr lang="en-US" sz="2400" b="1" kern="0">
                <a:solidFill>
                  <a:srgbClr val="0000FF"/>
                </a:solidFill>
                <a:latin typeface="Arial" charset="0"/>
              </a:rPr>
              <a:t>là cơ sở để các cơ quan, tổ chức, cá nhân thực hiện quyền và nghĩa vụ bảo vệ Tổ quốc - nghĩa vụ thiêng liêng và quyền cao quý của công dân đã được </a:t>
            </a:r>
            <a:r>
              <a:rPr lang="en-US" sz="2400" b="1" kern="0">
                <a:solidFill>
                  <a:srgbClr val="FF0066"/>
                </a:solidFill>
                <a:latin typeface="Arial" charset="0"/>
              </a:rPr>
              <a:t>Hiến pháp</a:t>
            </a:r>
            <a:r>
              <a:rPr lang="en-US" sz="2400" b="1" kern="0">
                <a:solidFill>
                  <a:srgbClr val="0000FF"/>
                </a:solidFill>
                <a:latin typeface="Arial" charset="0"/>
              </a:rPr>
              <a:t> ghi nhận.</a:t>
            </a:r>
            <a:endParaRPr lang="vi-VN" sz="2400" b="1" kern="0">
              <a:solidFill>
                <a:srgbClr val="0000FF"/>
              </a:solidFill>
              <a:latin typeface="Arial" charset="0"/>
            </a:endParaRPr>
          </a:p>
        </p:txBody>
      </p:sp>
      <p:sp>
        <p:nvSpPr>
          <p:cNvPr id="9" name="Title 1"/>
          <p:cNvSpPr>
            <a:spLocks noGrp="1"/>
          </p:cNvSpPr>
          <p:nvPr>
            <p:ph type="title"/>
          </p:nvPr>
        </p:nvSpPr>
        <p:spPr>
          <a:xfrm>
            <a:off x="234950" y="152400"/>
            <a:ext cx="8680450" cy="762000"/>
          </a:xfrm>
        </p:spPr>
        <p:txBody>
          <a:bodyPr anchor="ctr"/>
          <a:lstStyle/>
          <a:p>
            <a:pPr algn="ctr">
              <a:lnSpc>
                <a:spcPct val="110000"/>
              </a:lnSpc>
              <a:spcBef>
                <a:spcPts val="0"/>
              </a:spcBef>
            </a:pPr>
            <a:r>
              <a:rPr lang="en-US" sz="2500" b="1">
                <a:solidFill>
                  <a:srgbClr val="FF0000"/>
                </a:solidFill>
                <a:latin typeface="Arial" panose="020B0604020202020204" pitchFamily="34" charset="0"/>
                <a:cs typeface="Arial" panose="020B0604020202020204" pitchFamily="34" charset="0"/>
              </a:rPr>
              <a:t>GIỚI THIỆU </a:t>
            </a:r>
            <a:r>
              <a:rPr lang="en-US" sz="2500" b="1" smtClean="0">
                <a:solidFill>
                  <a:srgbClr val="FF0000"/>
                </a:solidFill>
                <a:latin typeface="Arial" panose="020B0604020202020204" pitchFamily="34" charset="0"/>
                <a:cs typeface="Arial" panose="020B0604020202020204" pitchFamily="34" charset="0"/>
              </a:rPr>
              <a:t>LUẬT NGHĨA VỤ QUÂN SỰ NĂM 2015</a:t>
            </a:r>
            <a:endParaRPr lang="en-US" sz="2500" b="1">
              <a:solidFill>
                <a:srgbClr val="FF0000"/>
              </a:solidFill>
              <a:latin typeface="Arial" panose="020B0604020202020204" pitchFamily="34" charset="0"/>
              <a:cs typeface="Arial" panose="020B0604020202020204" pitchFamily="34" charset="0"/>
            </a:endParaRPr>
          </a:p>
        </p:txBody>
      </p:sp>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228600" y="1305537"/>
            <a:ext cx="3502152" cy="5413248"/>
          </a:xfrm>
          <a:prstGeom prst="rect">
            <a:avLst/>
          </a:prstGeom>
        </p:spPr>
      </p:pic>
    </p:spTree>
    <p:extLst>
      <p:ext uri="{BB962C8B-B14F-4D97-AF65-F5344CB8AC3E}">
        <p14:creationId xmlns:p14="http://schemas.microsoft.com/office/powerpoint/2010/main" val="7940332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88896"/>
            <a:ext cx="9144000" cy="6088104"/>
          </a:xfrm>
          <a:prstGeom prst="rect">
            <a:avLst/>
          </a:prstGeom>
        </p:spPr>
      </p:pic>
    </p:spTree>
    <p:extLst>
      <p:ext uri="{BB962C8B-B14F-4D97-AF65-F5344CB8AC3E}">
        <p14:creationId xmlns:p14="http://schemas.microsoft.com/office/powerpoint/2010/main" val="151326808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600" b="1" smtClean="0">
                <a:solidFill>
                  <a:srgbClr val="FF0000"/>
                </a:solidFill>
                <a:latin typeface="Arial" panose="020B0604020202020204" pitchFamily="34" charset="0"/>
                <a:cs typeface="Arial" panose="020B0604020202020204" pitchFamily="34" charset="0"/>
              </a:rPr>
              <a:t>HIẾN PHÁP NĂM 2013</a:t>
            </a:r>
            <a:endParaRPr lang="en-US" sz="2600" b="1">
              <a:solidFill>
                <a:srgbClr val="FF0000"/>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63563" indent="-444500" algn="just" eaLnBrk="1" hangingPunct="1">
              <a:lnSpc>
                <a:spcPct val="114000"/>
              </a:lnSpc>
              <a:spcBef>
                <a:spcPts val="1200"/>
              </a:spcBef>
              <a:spcAft>
                <a:spcPts val="0"/>
              </a:spcAft>
              <a:buClr>
                <a:srgbClr val="FF0000"/>
              </a:buClr>
              <a:buFont typeface="Wingdings" pitchFamily="2" charset="2"/>
              <a:buChar char="v"/>
              <a:defRPr/>
            </a:pPr>
            <a:r>
              <a:rPr lang="vi-VN" sz="2800" b="1" kern="0" smtClean="0">
                <a:solidFill>
                  <a:srgbClr val="FF0066"/>
                </a:solidFill>
                <a:latin typeface="Arial" panose="020B0604020202020204" pitchFamily="34" charset="0"/>
                <a:cs typeface="Arial" panose="020B0604020202020204" pitchFamily="34" charset="0"/>
              </a:rPr>
              <a:t>Điều </a:t>
            </a:r>
            <a:r>
              <a:rPr lang="en-US" sz="2800" b="1" kern="0" smtClean="0">
                <a:solidFill>
                  <a:srgbClr val="FF0066"/>
                </a:solidFill>
                <a:latin typeface="Arial" panose="020B0604020202020204" pitchFamily="34" charset="0"/>
                <a:cs typeface="Arial" panose="020B0604020202020204" pitchFamily="34" charset="0"/>
              </a:rPr>
              <a:t>45</a:t>
            </a:r>
            <a:r>
              <a:rPr lang="en-US" sz="2800" b="1" kern="0">
                <a:solidFill>
                  <a:srgbClr val="FF0066"/>
                </a:solidFill>
                <a:latin typeface="Arial" panose="020B0604020202020204" pitchFamily="34" charset="0"/>
                <a:cs typeface="Arial" panose="020B0604020202020204" pitchFamily="34" charset="0"/>
              </a:rPr>
              <a:t>:</a:t>
            </a:r>
            <a:endParaRPr lang="en-US" sz="2800" b="1" kern="0" smtClean="0">
              <a:solidFill>
                <a:srgbClr val="FF0066"/>
              </a:solidFill>
              <a:latin typeface="Arial" panose="020B0604020202020204" pitchFamily="34" charset="0"/>
              <a:cs typeface="Arial" panose="020B0604020202020204" pitchFamily="34" charset="0"/>
            </a:endParaRPr>
          </a:p>
          <a:p>
            <a:pPr marL="1035050" indent="-465138" algn="just" eaLnBrk="1" hangingPunct="1">
              <a:lnSpc>
                <a:spcPct val="114000"/>
              </a:lnSpc>
              <a:spcBef>
                <a:spcPts val="1200"/>
              </a:spcBef>
              <a:spcAft>
                <a:spcPts val="0"/>
              </a:spcAft>
              <a:buClr>
                <a:srgbClr val="FF0000"/>
              </a:buClr>
              <a:defRPr/>
            </a:pPr>
            <a:r>
              <a:rPr lang="en-US" sz="2800" b="1" kern="0" smtClean="0">
                <a:solidFill>
                  <a:srgbClr val="0000FF"/>
                </a:solidFill>
                <a:latin typeface="Arial" panose="020B0604020202020204" pitchFamily="34" charset="0"/>
                <a:cs typeface="Arial" panose="020B0604020202020204" pitchFamily="34" charset="0"/>
              </a:rPr>
              <a:t>Bảo </a:t>
            </a:r>
            <a:r>
              <a:rPr lang="en-US" sz="2800" b="1" kern="0">
                <a:solidFill>
                  <a:srgbClr val="0000FF"/>
                </a:solidFill>
                <a:latin typeface="Arial" panose="020B0604020202020204" pitchFamily="34" charset="0"/>
                <a:cs typeface="Arial" panose="020B0604020202020204" pitchFamily="34" charset="0"/>
              </a:rPr>
              <a:t>vệ Tổ quốc là nghĩa vụ thiêng liêng và quyền cao quý của công </a:t>
            </a:r>
            <a:r>
              <a:rPr lang="en-US" sz="2800" b="1" kern="0" smtClean="0">
                <a:solidFill>
                  <a:srgbClr val="0000FF"/>
                </a:solidFill>
                <a:latin typeface="Arial" panose="020B0604020202020204" pitchFamily="34" charset="0"/>
                <a:cs typeface="Arial" panose="020B0604020202020204" pitchFamily="34" charset="0"/>
              </a:rPr>
              <a:t>dân.</a:t>
            </a:r>
          </a:p>
          <a:p>
            <a:pPr marL="1035050" indent="-465138" algn="just" eaLnBrk="1" hangingPunct="1">
              <a:lnSpc>
                <a:spcPct val="114000"/>
              </a:lnSpc>
              <a:spcBef>
                <a:spcPts val="1200"/>
              </a:spcBef>
              <a:spcAft>
                <a:spcPts val="0"/>
              </a:spcAft>
              <a:buClr>
                <a:srgbClr val="FF0000"/>
              </a:buClr>
              <a:defRPr/>
            </a:pPr>
            <a:r>
              <a:rPr lang="en-US" sz="2800" b="1" kern="0" smtClean="0">
                <a:solidFill>
                  <a:srgbClr val="0000FF"/>
                </a:solidFill>
                <a:latin typeface="Arial" panose="020B0604020202020204" pitchFamily="34" charset="0"/>
                <a:cs typeface="Arial" panose="020B0604020202020204" pitchFamily="34" charset="0"/>
              </a:rPr>
              <a:t>Công </a:t>
            </a:r>
            <a:r>
              <a:rPr lang="en-US" sz="2800" b="1" kern="0">
                <a:solidFill>
                  <a:srgbClr val="0000FF"/>
                </a:solidFill>
                <a:latin typeface="Arial" panose="020B0604020202020204" pitchFamily="34" charset="0"/>
                <a:cs typeface="Arial" panose="020B0604020202020204" pitchFamily="34" charset="0"/>
              </a:rPr>
              <a:t>dân phải thực hiện </a:t>
            </a:r>
            <a:r>
              <a:rPr lang="en-US" sz="2800" b="1" kern="0">
                <a:solidFill>
                  <a:srgbClr val="FF0066"/>
                </a:solidFill>
                <a:latin typeface="Arial" panose="020B0604020202020204" pitchFamily="34" charset="0"/>
                <a:cs typeface="Arial" panose="020B0604020202020204" pitchFamily="34" charset="0"/>
              </a:rPr>
              <a:t>nghĩa vụ quân sự</a:t>
            </a:r>
            <a:r>
              <a:rPr lang="en-US" sz="2800" b="1" kern="0">
                <a:solidFill>
                  <a:srgbClr val="0000FF"/>
                </a:solidFill>
                <a:latin typeface="Arial" panose="020B0604020202020204" pitchFamily="34" charset="0"/>
                <a:cs typeface="Arial" panose="020B0604020202020204" pitchFamily="34" charset="0"/>
              </a:rPr>
              <a:t> và tham gia xây dựng nền quốc phòng </a:t>
            </a:r>
            <a:r>
              <a:rPr lang="en-US" sz="2800" b="1" kern="0" smtClean="0">
                <a:solidFill>
                  <a:srgbClr val="0000FF"/>
                </a:solidFill>
                <a:latin typeface="Arial" panose="020B0604020202020204" pitchFamily="34" charset="0"/>
                <a:cs typeface="Arial" panose="020B0604020202020204" pitchFamily="34" charset="0"/>
              </a:rPr>
              <a:t/>
            </a:r>
            <a:br>
              <a:rPr lang="en-US" sz="2800" b="1" kern="0" smtClean="0">
                <a:solidFill>
                  <a:srgbClr val="0000FF"/>
                </a:solidFill>
                <a:latin typeface="Arial" panose="020B0604020202020204" pitchFamily="34" charset="0"/>
                <a:cs typeface="Arial" panose="020B0604020202020204" pitchFamily="34" charset="0"/>
              </a:rPr>
            </a:br>
            <a:r>
              <a:rPr lang="en-US" sz="2800" b="1" kern="0" smtClean="0">
                <a:solidFill>
                  <a:srgbClr val="0000FF"/>
                </a:solidFill>
                <a:latin typeface="Arial" panose="020B0604020202020204" pitchFamily="34" charset="0"/>
                <a:cs typeface="Arial" panose="020B0604020202020204" pitchFamily="34" charset="0"/>
              </a:rPr>
              <a:t>toàn </a:t>
            </a:r>
            <a:r>
              <a:rPr lang="en-US" sz="2800" b="1" kern="0">
                <a:solidFill>
                  <a:srgbClr val="0000FF"/>
                </a:solidFill>
                <a:latin typeface="Arial" panose="020B0604020202020204" pitchFamily="34" charset="0"/>
                <a:cs typeface="Arial" panose="020B0604020202020204" pitchFamily="34" charset="0"/>
              </a:rPr>
              <a:t>dân.  </a:t>
            </a:r>
          </a:p>
          <a:p>
            <a:pPr marL="468313" indent="0" algn="just" eaLnBrk="1" hangingPunct="1">
              <a:lnSpc>
                <a:spcPct val="114000"/>
              </a:lnSpc>
              <a:spcBef>
                <a:spcPts val="1200"/>
              </a:spcBef>
              <a:spcAft>
                <a:spcPts val="0"/>
              </a:spcAft>
              <a:buClr>
                <a:srgbClr val="FF0000"/>
              </a:buClr>
              <a:buNone/>
              <a:defRPr/>
            </a:pPr>
            <a:endParaRPr lang="en-US" sz="2800" b="1" kern="0">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8591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55983"/>
            <a:ext cx="8680450" cy="1066800"/>
          </a:xfrm>
        </p:spPr>
        <p:txBody>
          <a:bodyPr anchor="ctr"/>
          <a:lstStyle/>
          <a:p>
            <a:pPr algn="ctr">
              <a:lnSpc>
                <a:spcPct val="120000"/>
              </a:lnSpc>
              <a:spcBef>
                <a:spcPts val="600"/>
              </a:spcBef>
              <a:spcAft>
                <a:spcPts val="600"/>
              </a:spcAft>
            </a:pPr>
            <a:r>
              <a:rPr lang="en-US" sz="2600" b="1" smtClean="0">
                <a:solidFill>
                  <a:srgbClr val="FF0000"/>
                </a:solidFill>
                <a:latin typeface="Arial" panose="020B0604020202020204" pitchFamily="34" charset="0"/>
                <a:cs typeface="Arial" panose="020B0604020202020204" pitchFamily="34" charset="0"/>
              </a:rPr>
              <a:t>BỐ CỤC CỦA LUẬT</a:t>
            </a:r>
            <a:br>
              <a:rPr lang="en-US" sz="2600" b="1" smtClean="0">
                <a:solidFill>
                  <a:srgbClr val="FF0000"/>
                </a:solidFill>
                <a:latin typeface="Arial" panose="020B0604020202020204" pitchFamily="34" charset="0"/>
                <a:cs typeface="Arial" panose="020B0604020202020204" pitchFamily="34" charset="0"/>
              </a:rPr>
            </a:br>
            <a:r>
              <a:rPr lang="en-US" sz="2600" b="1" smtClean="0">
                <a:solidFill>
                  <a:srgbClr val="009900"/>
                </a:solidFill>
                <a:latin typeface="Arial" panose="020B0604020202020204" pitchFamily="34" charset="0"/>
                <a:cs typeface="Arial" panose="020B0604020202020204" pitchFamily="34" charset="0"/>
              </a:rPr>
              <a:t>(09 chương, 62 điều)</a:t>
            </a:r>
            <a:endParaRPr lang="en-US" sz="2600" b="1">
              <a:solidFill>
                <a:srgbClr val="009900"/>
              </a:solidFill>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3000"/>
              </a:lnSpc>
              <a:spcBef>
                <a:spcPts val="800"/>
              </a:spcBef>
              <a:spcAft>
                <a:spcPts val="0"/>
              </a:spcAft>
              <a:buClr>
                <a:srgbClr val="FF0000"/>
              </a:buClr>
              <a:buFont typeface="+mj-lt"/>
              <a:buAutoNum type="arabicPeriod"/>
              <a:defRPr/>
            </a:pPr>
            <a:r>
              <a:rPr lang="en-US" sz="2100" b="1" kern="0">
                <a:solidFill>
                  <a:srgbClr val="FF0066"/>
                </a:solidFill>
                <a:latin typeface="Arial" charset="0"/>
              </a:rPr>
              <a:t>Chương I. </a:t>
            </a:r>
            <a:r>
              <a:rPr lang="en-US" sz="2100" b="1" kern="0">
                <a:solidFill>
                  <a:srgbClr val="0000FF"/>
                </a:solidFill>
                <a:latin typeface="Arial" charset="0"/>
              </a:rPr>
              <a:t>NHỮNG QUY ĐỊNH CHUNG</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a:solidFill>
                  <a:srgbClr val="FF0066"/>
                </a:solidFill>
                <a:latin typeface="Arial" charset="0"/>
              </a:rPr>
              <a:t>Chương II. </a:t>
            </a:r>
            <a:r>
              <a:rPr lang="en-US" sz="2100" b="1" kern="0">
                <a:solidFill>
                  <a:srgbClr val="0000FF"/>
                </a:solidFill>
                <a:latin typeface="Arial" charset="0"/>
              </a:rPr>
              <a:t>ĐĂNG KÝ NGHĨA VỤ QUÂN SỰ VÀ QUẢN LÝ CÔNG DÂN TRONG ĐỘ TUỔI THỰC HIỆN NGHĨA VỤ QUÂN SỰ</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a:solidFill>
                  <a:srgbClr val="FF0066"/>
                </a:solidFill>
                <a:latin typeface="Arial" charset="0"/>
              </a:rPr>
              <a:t>Chương III. </a:t>
            </a:r>
            <a:r>
              <a:rPr lang="en-US" sz="2100" b="1" kern="0">
                <a:solidFill>
                  <a:srgbClr val="0000FF"/>
                </a:solidFill>
                <a:latin typeface="Arial" charset="0"/>
              </a:rPr>
              <a:t>PHỤC VỤ CỦA HẠ SĨ QUAN, BINH SĨ TẠI NGŨ VÀ HẠ SĨ QUAN, BINH SĨ DỰ BỊ</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a:solidFill>
                  <a:srgbClr val="FF0066"/>
                </a:solidFill>
                <a:latin typeface="Arial" charset="0"/>
              </a:rPr>
              <a:t>Chương IV. </a:t>
            </a:r>
            <a:r>
              <a:rPr lang="en-US" sz="2100" b="1" kern="0">
                <a:solidFill>
                  <a:srgbClr val="0000FF"/>
                </a:solidFill>
                <a:latin typeface="Arial" charset="0"/>
              </a:rPr>
              <a:t>NHẬP NGŨ VÀ XUẤT NGŨ TRONG THỜI BÌNH</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a:solidFill>
                  <a:srgbClr val="0000FF"/>
                </a:solidFill>
                <a:latin typeface="Arial" charset="0"/>
              </a:rPr>
              <a:t>Chương V. NHẬP NGŨ THEO LỆNH ĐỘNG VIÊN, XUẤT NGŨ KHI BÃI BỎ TÌNH TRẠNG CHIẾN TRANH HOẶC TÌNH TRẠNG KHẨN CẤP VỀ QUỐC PHÒNG</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a:solidFill>
                  <a:srgbClr val="FF0066"/>
                </a:solidFill>
                <a:latin typeface="Arial" charset="0"/>
              </a:rPr>
              <a:t>Chương VI. </a:t>
            </a:r>
            <a:r>
              <a:rPr lang="en-US" sz="2100" b="1" kern="0">
                <a:solidFill>
                  <a:srgbClr val="0000FF"/>
                </a:solidFill>
                <a:latin typeface="Arial" charset="0"/>
              </a:rPr>
              <a:t>CHẾ ĐỘ, CHÍNH SÁCH VÀ NGÂN SÁCH BẢO ĐẢM TRONG VIỆC THỰC HIỆN NGHĨA VỤ QUÂN SỰ</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a:solidFill>
                  <a:srgbClr val="0000FF"/>
                </a:solidFill>
                <a:latin typeface="Arial" charset="0"/>
              </a:rPr>
              <a:t>Chương VII. NHIỆM VỤ, QUYỀN HẠN CỦA CƠ QUAN, TỔ </a:t>
            </a:r>
            <a:r>
              <a:rPr lang="en-US" sz="2100" b="1" kern="0" smtClean="0">
                <a:solidFill>
                  <a:srgbClr val="0000FF"/>
                </a:solidFill>
                <a:latin typeface="Arial" charset="0"/>
              </a:rPr>
              <a:t>CHỨC</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smtClean="0">
                <a:solidFill>
                  <a:srgbClr val="0000FF"/>
                </a:solidFill>
                <a:latin typeface="Arial" charset="0"/>
              </a:rPr>
              <a:t>Chương </a:t>
            </a:r>
            <a:r>
              <a:rPr lang="en-US" sz="2100" b="1" kern="0">
                <a:solidFill>
                  <a:srgbClr val="0000FF"/>
                </a:solidFill>
                <a:latin typeface="Arial" charset="0"/>
              </a:rPr>
              <a:t>VIII. XỬ LÝ VI </a:t>
            </a:r>
            <a:r>
              <a:rPr lang="en-US" sz="2100" b="1" kern="0" smtClean="0">
                <a:solidFill>
                  <a:srgbClr val="0000FF"/>
                </a:solidFill>
                <a:latin typeface="Arial" charset="0"/>
              </a:rPr>
              <a:t>PHẠM</a:t>
            </a:r>
          </a:p>
          <a:p>
            <a:pPr indent="-457200" algn="just" eaLnBrk="1" hangingPunct="1">
              <a:lnSpc>
                <a:spcPct val="103000"/>
              </a:lnSpc>
              <a:spcBef>
                <a:spcPts val="800"/>
              </a:spcBef>
              <a:spcAft>
                <a:spcPts val="0"/>
              </a:spcAft>
              <a:buClr>
                <a:srgbClr val="FF0000"/>
              </a:buClr>
              <a:buFont typeface="+mj-lt"/>
              <a:buAutoNum type="arabicPeriod"/>
              <a:defRPr/>
            </a:pPr>
            <a:r>
              <a:rPr lang="en-US" sz="2100" b="1" kern="0" smtClean="0">
                <a:solidFill>
                  <a:srgbClr val="0000FF"/>
                </a:solidFill>
                <a:latin typeface="Arial" charset="0"/>
              </a:rPr>
              <a:t>Chương </a:t>
            </a:r>
            <a:r>
              <a:rPr lang="en-US" sz="2100" b="1" kern="0">
                <a:solidFill>
                  <a:srgbClr val="0000FF"/>
                </a:solidFill>
                <a:latin typeface="Arial" charset="0"/>
              </a:rPr>
              <a:t>IX. ĐIỀU KHOẢN THI </a:t>
            </a:r>
            <a:r>
              <a:rPr lang="en-US" sz="2100" b="1" kern="0" smtClean="0">
                <a:solidFill>
                  <a:srgbClr val="0000FF"/>
                </a:solidFill>
                <a:latin typeface="Arial" charset="0"/>
              </a:rPr>
              <a:t>HÀNH</a:t>
            </a:r>
            <a:endParaRPr lang="en-US" sz="2100" b="1" kern="0">
              <a:solidFill>
                <a:srgbClr val="0000FF"/>
              </a:solidFill>
              <a:latin typeface="Arial" charset="0"/>
            </a:endParaRPr>
          </a:p>
        </p:txBody>
      </p:sp>
    </p:spTree>
    <p:extLst>
      <p:ext uri="{BB962C8B-B14F-4D97-AF65-F5344CB8AC3E}">
        <p14:creationId xmlns:p14="http://schemas.microsoft.com/office/powerpoint/2010/main" val="25009910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76200"/>
            <a:ext cx="8680450" cy="990600"/>
          </a:xfrm>
        </p:spPr>
        <p:txBody>
          <a:bodyPr anchor="ctr"/>
          <a:lstStyle/>
          <a:p>
            <a:pPr algn="ctr">
              <a:lnSpc>
                <a:spcPct val="110000"/>
              </a:lnSpc>
              <a:spcBef>
                <a:spcPts val="200"/>
              </a:spcBef>
            </a:pPr>
            <a:r>
              <a:rPr lang="en-US" sz="2400" b="1" smtClean="0">
                <a:solidFill>
                  <a:srgbClr val="FF0000"/>
                </a:solidFill>
                <a:latin typeface="Arial" panose="020B0604020202020204" pitchFamily="34" charset="0"/>
                <a:cs typeface="Arial" panose="020B0604020202020204" pitchFamily="34" charset="0"/>
              </a:rPr>
              <a:t>CHƯƠNG I. NHỮNG QUY ĐỊNH CHUNG</a:t>
            </a:r>
            <a:br>
              <a:rPr lang="en-US" sz="2400" b="1" smtClean="0">
                <a:solidFill>
                  <a:srgbClr val="FF0000"/>
                </a:solidFill>
                <a:latin typeface="Arial" panose="020B0604020202020204" pitchFamily="34" charset="0"/>
                <a:cs typeface="Arial" panose="020B0604020202020204" pitchFamily="34" charset="0"/>
              </a:rPr>
            </a:br>
            <a:r>
              <a:rPr lang="en-US" sz="2400" b="1">
                <a:solidFill>
                  <a:srgbClr val="009900"/>
                </a:solidFill>
                <a:latin typeface="Arial" charset="0"/>
              </a:rPr>
              <a:t>Điều 3. Giải thích từ </a:t>
            </a:r>
            <a:r>
              <a:rPr lang="en-US" sz="2400" b="1" smtClean="0">
                <a:solidFill>
                  <a:srgbClr val="009900"/>
                </a:solidFill>
                <a:latin typeface="Arial" charset="0"/>
              </a:rPr>
              <a:t>ngữ</a:t>
            </a:r>
            <a:endParaRPr lang="en-US" sz="2400" b="1">
              <a:solidFill>
                <a:srgbClr val="009900"/>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Độ </a:t>
            </a:r>
            <a:r>
              <a:rPr lang="en-US" sz="2400" b="1" kern="0">
                <a:solidFill>
                  <a:srgbClr val="FF0066"/>
                </a:solidFill>
                <a:latin typeface="Arial" charset="0"/>
              </a:rPr>
              <a:t>tuổi thực hiện nghĩa vụ quân sự </a:t>
            </a:r>
            <a:r>
              <a:rPr lang="en-US" sz="2400" b="1" kern="0">
                <a:solidFill>
                  <a:srgbClr val="0000FF"/>
                </a:solidFill>
                <a:latin typeface="Arial" charset="0"/>
              </a:rPr>
              <a:t>là độ tuổi công dân thực hiện nghĩa vụ phục vụ tại ngũ và phục vụ trong ngạch dự bị của Quân đội nhân </a:t>
            </a:r>
            <a:r>
              <a:rPr lang="en-US" sz="2400" b="1" kern="0" smtClean="0">
                <a:solidFill>
                  <a:srgbClr val="0000FF"/>
                </a:solidFill>
                <a:latin typeface="Arial" charset="0"/>
              </a:rPr>
              <a:t>dân.</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Đăng </a:t>
            </a:r>
            <a:r>
              <a:rPr lang="en-US" sz="2400" b="1" kern="0">
                <a:solidFill>
                  <a:srgbClr val="FF0066"/>
                </a:solidFill>
                <a:latin typeface="Arial" charset="0"/>
              </a:rPr>
              <a:t>ký nghĩa vụ quân sự </a:t>
            </a:r>
            <a:r>
              <a:rPr lang="en-US" sz="2400" b="1" kern="0">
                <a:solidFill>
                  <a:srgbClr val="0000FF"/>
                </a:solidFill>
                <a:latin typeface="Arial" charset="0"/>
              </a:rPr>
              <a:t>là việc lập hồ sơ về nghĩa vụ quân sự của công dân trong độ tuổi thực hiện nghĩa vụ quân </a:t>
            </a:r>
            <a:r>
              <a:rPr lang="en-US" sz="24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Nhập </a:t>
            </a:r>
            <a:r>
              <a:rPr lang="en-US" sz="2400" b="1" kern="0">
                <a:solidFill>
                  <a:srgbClr val="FF0066"/>
                </a:solidFill>
                <a:latin typeface="Arial" charset="0"/>
              </a:rPr>
              <a:t>ngũ </a:t>
            </a:r>
            <a:r>
              <a:rPr lang="en-US" sz="2400" b="1" kern="0">
                <a:solidFill>
                  <a:srgbClr val="0000FF"/>
                </a:solidFill>
                <a:latin typeface="Arial" charset="0"/>
              </a:rPr>
              <a:t>là việc công dân vào phục vụ có thời hạn trong lực lượng thường trực của Quân đội nhân dân và lực lượng Cảnh sát </a:t>
            </a:r>
            <a:r>
              <a:rPr lang="en-US" sz="2400" b="1" kern="0" smtClean="0">
                <a:solidFill>
                  <a:srgbClr val="0000FF"/>
                </a:solidFill>
                <a:latin typeface="Arial" charset="0"/>
              </a:rPr>
              <a:t>biển.</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Xuất </a:t>
            </a:r>
            <a:r>
              <a:rPr lang="en-US" sz="2400" b="1" kern="0">
                <a:solidFill>
                  <a:srgbClr val="FF0066"/>
                </a:solidFill>
                <a:latin typeface="Arial" charset="0"/>
              </a:rPr>
              <a:t>ngũ </a:t>
            </a:r>
            <a:r>
              <a:rPr lang="en-US" sz="2400" b="1" kern="0">
                <a:solidFill>
                  <a:srgbClr val="0000FF"/>
                </a:solidFill>
                <a:latin typeface="Arial" charset="0"/>
              </a:rPr>
              <a:t>là việc hạ sĩ quan, binh sĩ thôi phục vụ tại ngũ trong Quân đội nhân dân và lực lượng Cảnh sát </a:t>
            </a:r>
            <a:r>
              <a:rPr lang="en-US" sz="2400" b="1" kern="0" smtClean="0">
                <a:solidFill>
                  <a:srgbClr val="0000FF"/>
                </a:solidFill>
                <a:latin typeface="Arial" charset="0"/>
              </a:rPr>
              <a:t>biển.</a:t>
            </a:r>
            <a:endParaRPr lang="nb-NO" sz="2400" b="1" kern="0">
              <a:solidFill>
                <a:srgbClr val="0000FF"/>
              </a:solidFill>
              <a:latin typeface="Arial" charset="0"/>
            </a:endParaRPr>
          </a:p>
        </p:txBody>
      </p:sp>
    </p:spTree>
    <p:extLst>
      <p:ext uri="{BB962C8B-B14F-4D97-AF65-F5344CB8AC3E}">
        <p14:creationId xmlns:p14="http://schemas.microsoft.com/office/powerpoint/2010/main" val="10552189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400" b="1" smtClean="0">
                <a:solidFill>
                  <a:srgbClr val="FF0000"/>
                </a:solidFill>
                <a:latin typeface="Arial" panose="020B0604020202020204" pitchFamily="34" charset="0"/>
                <a:cs typeface="Arial" panose="020B0604020202020204" pitchFamily="34" charset="0"/>
              </a:rPr>
              <a:t>CHƯƠNG I. NHỮNG QUY ĐỊNH CHUNG</a:t>
            </a:r>
            <a:br>
              <a:rPr lang="en-US" sz="2400" b="1" smtClean="0">
                <a:solidFill>
                  <a:srgbClr val="FF0000"/>
                </a:solidFill>
                <a:latin typeface="Arial" panose="020B0604020202020204" pitchFamily="34" charset="0"/>
                <a:cs typeface="Arial" panose="020B0604020202020204" pitchFamily="34" charset="0"/>
              </a:rPr>
            </a:br>
            <a:r>
              <a:rPr lang="en-US" sz="2400" b="1">
                <a:solidFill>
                  <a:srgbClr val="009900"/>
                </a:solidFill>
                <a:latin typeface="Arial" charset="0"/>
              </a:rPr>
              <a:t>Điều 3. Giải thích từ </a:t>
            </a:r>
            <a:r>
              <a:rPr lang="en-US" sz="2400" b="1" smtClean="0">
                <a:solidFill>
                  <a:srgbClr val="009900"/>
                </a:solidFill>
                <a:latin typeface="Arial" charset="0"/>
              </a:rPr>
              <a:t>ngữ</a:t>
            </a:r>
            <a:endParaRPr lang="en-US" sz="2400" b="1">
              <a:solidFill>
                <a:srgbClr val="009900"/>
              </a:solidFill>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1200"/>
              </a:spcBef>
              <a:spcAft>
                <a:spcPts val="0"/>
              </a:spcAft>
              <a:buClr>
                <a:srgbClr val="FF0000"/>
              </a:buClr>
              <a:buFont typeface="+mj-lt"/>
              <a:buAutoNum type="arabicPeriod" startAt="5"/>
              <a:defRPr/>
            </a:pPr>
            <a:r>
              <a:rPr lang="en-US" sz="2400" b="1" kern="0" smtClean="0">
                <a:solidFill>
                  <a:srgbClr val="FF0066"/>
                </a:solidFill>
                <a:latin typeface="Arial" charset="0"/>
              </a:rPr>
              <a:t>Hạ </a:t>
            </a:r>
            <a:r>
              <a:rPr lang="en-US" sz="2400" b="1" kern="0">
                <a:solidFill>
                  <a:srgbClr val="FF0066"/>
                </a:solidFill>
                <a:latin typeface="Arial" charset="0"/>
              </a:rPr>
              <a:t>sĩ quan, binh sĩ tại ngũ </a:t>
            </a:r>
            <a:r>
              <a:rPr lang="en-US" sz="2400" b="1" kern="0">
                <a:solidFill>
                  <a:srgbClr val="0000FF"/>
                </a:solidFill>
                <a:latin typeface="Arial" charset="0"/>
              </a:rPr>
              <a:t>là công dân đang phục vụ trong lực lượng thường trực của Quân đội nhân dân và lực lượng Cảnh sát </a:t>
            </a:r>
            <a:r>
              <a:rPr lang="en-US" sz="2400" b="1" kern="0" smtClean="0">
                <a:solidFill>
                  <a:srgbClr val="0000FF"/>
                </a:solidFill>
                <a:latin typeface="Arial" charset="0"/>
              </a:rPr>
              <a:t>biển.</a:t>
            </a:r>
          </a:p>
          <a:p>
            <a:pPr indent="-457200" algn="just" eaLnBrk="1" hangingPunct="1">
              <a:lnSpc>
                <a:spcPct val="110000"/>
              </a:lnSpc>
              <a:spcBef>
                <a:spcPts val="1200"/>
              </a:spcBef>
              <a:spcAft>
                <a:spcPts val="0"/>
              </a:spcAft>
              <a:buClr>
                <a:srgbClr val="FF0000"/>
              </a:buClr>
              <a:buFont typeface="+mj-lt"/>
              <a:buAutoNum type="arabicPeriod" startAt="5"/>
              <a:defRPr/>
            </a:pPr>
            <a:r>
              <a:rPr lang="en-US" sz="2400" b="1" kern="0" smtClean="0">
                <a:solidFill>
                  <a:srgbClr val="FF0066"/>
                </a:solidFill>
                <a:latin typeface="Arial" charset="0"/>
              </a:rPr>
              <a:t>Hạ </a:t>
            </a:r>
            <a:r>
              <a:rPr lang="en-US" sz="2400" b="1" kern="0">
                <a:solidFill>
                  <a:srgbClr val="FF0066"/>
                </a:solidFill>
                <a:latin typeface="Arial" charset="0"/>
              </a:rPr>
              <a:t>sĩ quan, binh sĩ dự bị </a:t>
            </a:r>
            <a:r>
              <a:rPr lang="en-US" sz="2400" b="1" kern="0">
                <a:solidFill>
                  <a:srgbClr val="0000FF"/>
                </a:solidFill>
                <a:latin typeface="Arial" charset="0"/>
              </a:rPr>
              <a:t>là công dân đã đăng ký phục vụ trong ngạch dự bị của Quân đội nhân </a:t>
            </a:r>
            <a:r>
              <a:rPr lang="en-US" sz="2400" b="1" kern="0" smtClean="0">
                <a:solidFill>
                  <a:srgbClr val="0000FF"/>
                </a:solidFill>
                <a:latin typeface="Arial" charset="0"/>
              </a:rPr>
              <a:t>dân.</a:t>
            </a:r>
          </a:p>
          <a:p>
            <a:pPr indent="-457200" algn="just" eaLnBrk="1" hangingPunct="1">
              <a:lnSpc>
                <a:spcPct val="110000"/>
              </a:lnSpc>
              <a:spcBef>
                <a:spcPts val="1200"/>
              </a:spcBef>
              <a:spcAft>
                <a:spcPts val="0"/>
              </a:spcAft>
              <a:buClr>
                <a:srgbClr val="FF0000"/>
              </a:buClr>
              <a:buFont typeface="+mj-lt"/>
              <a:buAutoNum type="arabicPeriod" startAt="5"/>
              <a:defRPr/>
            </a:pPr>
            <a:r>
              <a:rPr lang="en-US" sz="2400" b="1" kern="0" smtClean="0">
                <a:solidFill>
                  <a:srgbClr val="FF0066"/>
                </a:solidFill>
                <a:latin typeface="Arial" charset="0"/>
              </a:rPr>
              <a:t>Giải </a:t>
            </a:r>
            <a:r>
              <a:rPr lang="en-US" sz="2400" b="1" kern="0">
                <a:solidFill>
                  <a:srgbClr val="FF0066"/>
                </a:solidFill>
                <a:latin typeface="Arial" charset="0"/>
              </a:rPr>
              <a:t>ngạch dự bị </a:t>
            </a:r>
            <a:r>
              <a:rPr lang="en-US" sz="2400" b="1" kern="0">
                <a:solidFill>
                  <a:srgbClr val="0000FF"/>
                </a:solidFill>
                <a:latin typeface="Arial" charset="0"/>
              </a:rPr>
              <a:t>là chuyển hạ sĩ quan, binh sĩ dự bị ra khỏi lực lượng dự bị của Quân đội nhân </a:t>
            </a:r>
            <a:r>
              <a:rPr lang="en-US" sz="2400" b="1" kern="0" smtClean="0">
                <a:solidFill>
                  <a:srgbClr val="0000FF"/>
                </a:solidFill>
                <a:latin typeface="Arial" charset="0"/>
              </a:rPr>
              <a:t>dân.</a:t>
            </a:r>
          </a:p>
          <a:p>
            <a:pPr indent="-457200" algn="just" eaLnBrk="1" hangingPunct="1">
              <a:lnSpc>
                <a:spcPct val="110000"/>
              </a:lnSpc>
              <a:spcBef>
                <a:spcPts val="1200"/>
              </a:spcBef>
              <a:spcAft>
                <a:spcPts val="0"/>
              </a:spcAft>
              <a:buClr>
                <a:srgbClr val="FF0000"/>
              </a:buClr>
              <a:buFont typeface="+mj-lt"/>
              <a:buAutoNum type="arabicPeriod" startAt="5"/>
              <a:defRPr/>
            </a:pPr>
            <a:r>
              <a:rPr lang="en-US" sz="2400" b="1" kern="0" smtClean="0">
                <a:solidFill>
                  <a:srgbClr val="FF0066"/>
                </a:solidFill>
                <a:latin typeface="Arial" charset="0"/>
              </a:rPr>
              <a:t>Trốn </a:t>
            </a:r>
            <a:r>
              <a:rPr lang="en-US" sz="2400" b="1" kern="0">
                <a:solidFill>
                  <a:srgbClr val="FF0066"/>
                </a:solidFill>
                <a:latin typeface="Arial" charset="0"/>
              </a:rPr>
              <a:t>tránh thực hiện nghĩa vụ quân sự </a:t>
            </a:r>
            <a:r>
              <a:rPr lang="en-US" sz="2400" b="1" kern="0">
                <a:solidFill>
                  <a:srgbClr val="0000FF"/>
                </a:solidFill>
                <a:latin typeface="Arial" charset="0"/>
              </a:rPr>
              <a:t>là hành vi không chấp hành lệnh gọi đăng ký nghĩa vụ quân sự; lệnh gọi khám sức khỏe nghĩa vụ quân sự; lệnh gọi nhập ngũ; lệnh gọi tập trung huấn luyện, diễn tập, kiểm tra sẵn sàng động viên, sẵn sàng chiến đấu</a:t>
            </a:r>
            <a:r>
              <a:rPr lang="en-US" sz="2400" b="1" kern="0" smtClean="0">
                <a:solidFill>
                  <a:srgbClr val="0000FF"/>
                </a:solidFill>
                <a:latin typeface="Arial" charset="0"/>
              </a:rPr>
              <a:t>.</a:t>
            </a:r>
            <a:endParaRPr lang="nb-NO" sz="2400" b="1" kern="0">
              <a:solidFill>
                <a:srgbClr val="0000FF"/>
              </a:solidFill>
              <a:latin typeface="Arial" charset="0"/>
            </a:endParaRPr>
          </a:p>
        </p:txBody>
      </p:sp>
    </p:spTree>
    <p:extLst>
      <p:ext uri="{BB962C8B-B14F-4D97-AF65-F5344CB8AC3E}">
        <p14:creationId xmlns:p14="http://schemas.microsoft.com/office/powerpoint/2010/main" val="1387843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9061"/>
            <a:ext cx="9144000" cy="5999878"/>
          </a:xfrm>
          <a:prstGeom prst="rect">
            <a:avLst/>
          </a:prstGeom>
        </p:spPr>
      </p:pic>
    </p:spTree>
    <p:extLst>
      <p:ext uri="{BB962C8B-B14F-4D97-AF65-F5344CB8AC3E}">
        <p14:creationId xmlns:p14="http://schemas.microsoft.com/office/powerpoint/2010/main" val="23168287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114300" indent="0" algn="just" eaLnBrk="1" hangingPunct="1">
              <a:lnSpc>
                <a:spcPct val="110000"/>
              </a:lnSpc>
              <a:spcBef>
                <a:spcPts val="600"/>
              </a:spcBef>
              <a:spcAft>
                <a:spcPts val="0"/>
              </a:spcAft>
              <a:buClr>
                <a:srgbClr val="FF0000"/>
              </a:buClr>
              <a:buNone/>
              <a:defRPr/>
            </a:pPr>
            <a:r>
              <a:rPr lang="en-US" sz="2500" b="1" kern="0" smtClean="0">
                <a:solidFill>
                  <a:srgbClr val="0000FF"/>
                </a:solidFill>
                <a:latin typeface="Arial" panose="020B0604020202020204" pitchFamily="34" charset="0"/>
                <a:cs typeface="Arial" panose="020B0604020202020204" pitchFamily="34" charset="0"/>
              </a:rPr>
              <a:t>Xem video clip minh họa</a:t>
            </a:r>
          </a:p>
        </p:txBody>
      </p:sp>
      <p:sp>
        <p:nvSpPr>
          <p:cNvPr id="7"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600" b="1" smtClean="0">
                <a:solidFill>
                  <a:srgbClr val="FF0000"/>
                </a:solidFill>
                <a:latin typeface="Arial" panose="020B0604020202020204" pitchFamily="34" charset="0"/>
                <a:cs typeface="Arial" panose="020B0604020202020204" pitchFamily="34" charset="0"/>
              </a:rPr>
              <a:t>TÌNH HUỐNG THẢO LUẬN</a:t>
            </a:r>
            <a:endParaRPr lang="en-US" sz="2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978267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200"/>
              </a:spcBef>
              <a:spcAft>
                <a:spcPts val="0"/>
              </a:spcAft>
              <a:defRPr/>
            </a:pPr>
            <a:r>
              <a:rPr lang="en-US" sz="2800" b="1" smtClean="0">
                <a:solidFill>
                  <a:srgbClr val="FF0000"/>
                </a:solidFill>
                <a:latin typeface="Arial" panose="020B0604020202020204" pitchFamily="34" charset="0"/>
                <a:cs typeface="Arial" panose="020B0604020202020204" pitchFamily="34" charset="0"/>
              </a:rPr>
              <a:t>Điều </a:t>
            </a:r>
            <a:r>
              <a:rPr lang="en-US" sz="2800" b="1">
                <a:solidFill>
                  <a:srgbClr val="FF0000"/>
                </a:solidFill>
                <a:latin typeface="Arial" panose="020B0604020202020204" pitchFamily="34" charset="0"/>
                <a:cs typeface="Arial" panose="020B0604020202020204" pitchFamily="34" charset="0"/>
              </a:rPr>
              <a:t>4. Nghĩa vụ quân sự</a:t>
            </a:r>
          </a:p>
        </p:txBody>
      </p:sp>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300" b="1" kern="0" smtClean="0">
                <a:solidFill>
                  <a:srgbClr val="0000FF"/>
                </a:solidFill>
                <a:latin typeface="Arial" charset="0"/>
              </a:rPr>
              <a:t>Nghĩa </a:t>
            </a:r>
            <a:r>
              <a:rPr lang="en-US" sz="2300" b="1" kern="0">
                <a:solidFill>
                  <a:srgbClr val="0000FF"/>
                </a:solidFill>
                <a:latin typeface="Arial" charset="0"/>
              </a:rPr>
              <a:t>vụ quân sự là nghĩa vụ vẻ vang của công dân phục vụ trong Quân đội nhân dân. Thực hiện nghĩa vụ quân sự bao gồm </a:t>
            </a:r>
            <a:r>
              <a:rPr lang="en-US" sz="2300" b="1" kern="0">
                <a:solidFill>
                  <a:srgbClr val="FF0066"/>
                </a:solidFill>
                <a:latin typeface="Arial" charset="0"/>
              </a:rPr>
              <a:t>phục vụ tại ngũ</a:t>
            </a:r>
            <a:r>
              <a:rPr lang="en-US" sz="2300" b="1" kern="0">
                <a:solidFill>
                  <a:srgbClr val="0000FF"/>
                </a:solidFill>
                <a:latin typeface="Arial" charset="0"/>
              </a:rPr>
              <a:t> và </a:t>
            </a:r>
            <a:r>
              <a:rPr lang="en-US" sz="2300" b="1" kern="0">
                <a:solidFill>
                  <a:srgbClr val="009900"/>
                </a:solidFill>
                <a:latin typeface="Arial" charset="0"/>
              </a:rPr>
              <a:t>phục vụ trong ngạch dự bị</a:t>
            </a:r>
            <a:r>
              <a:rPr lang="en-US" sz="2300" b="1" kern="0">
                <a:solidFill>
                  <a:srgbClr val="0000FF"/>
                </a:solidFill>
                <a:latin typeface="Arial" charset="0"/>
              </a:rPr>
              <a:t> của Quân đội nhân </a:t>
            </a:r>
            <a:r>
              <a:rPr lang="en-US" sz="2300" b="1" kern="0" smtClean="0">
                <a:solidFill>
                  <a:srgbClr val="0000FF"/>
                </a:solidFill>
                <a:latin typeface="Arial" charset="0"/>
              </a:rPr>
              <a:t>dân.</a:t>
            </a:r>
          </a:p>
          <a:p>
            <a:pPr indent="-457200" algn="just" eaLnBrk="1" hangingPunct="1">
              <a:lnSpc>
                <a:spcPct val="114000"/>
              </a:lnSpc>
              <a:spcBef>
                <a:spcPts val="1200"/>
              </a:spcBef>
              <a:spcAft>
                <a:spcPts val="0"/>
              </a:spcAft>
              <a:buClr>
                <a:srgbClr val="FF0000"/>
              </a:buClr>
              <a:buFont typeface="+mj-lt"/>
              <a:buAutoNum type="arabicPeriod"/>
              <a:defRPr/>
            </a:pPr>
            <a:r>
              <a:rPr lang="en-US" sz="2300" b="1" kern="0" smtClean="0">
                <a:solidFill>
                  <a:srgbClr val="0000FF"/>
                </a:solidFill>
                <a:latin typeface="Arial" charset="0"/>
              </a:rPr>
              <a:t>Công </a:t>
            </a:r>
            <a:r>
              <a:rPr lang="en-US" sz="2300" b="1" kern="0">
                <a:solidFill>
                  <a:srgbClr val="0000FF"/>
                </a:solidFill>
                <a:latin typeface="Arial" charset="0"/>
              </a:rPr>
              <a:t>dân trong độ tuổi thực hiện nghĩa vụ quân sự, không phân biệt dân tộc, thành phần xã hội, tín ngưỡng, tôn giáo, trình độ học vấn, nghề nghiệp, nơi cư trú phải thực hiện nghĩa vụ quân sự theo quy định của Luật </a:t>
            </a:r>
            <a:r>
              <a:rPr lang="en-US" sz="2300" b="1" kern="0" smtClean="0">
                <a:solidFill>
                  <a:srgbClr val="0000FF"/>
                </a:solidFill>
                <a:latin typeface="Arial" charset="0"/>
              </a:rPr>
              <a:t>này.</a:t>
            </a:r>
          </a:p>
          <a:p>
            <a:pPr indent="-457200" algn="just" eaLnBrk="1" hangingPunct="1">
              <a:lnSpc>
                <a:spcPct val="114000"/>
              </a:lnSpc>
              <a:spcBef>
                <a:spcPts val="1200"/>
              </a:spcBef>
              <a:spcAft>
                <a:spcPts val="0"/>
              </a:spcAft>
              <a:buClr>
                <a:srgbClr val="FF0000"/>
              </a:buClr>
              <a:buFont typeface="+mj-lt"/>
              <a:buAutoNum type="arabicPeriod"/>
              <a:defRPr/>
            </a:pPr>
            <a:r>
              <a:rPr lang="en-US" sz="2300" b="1" kern="0" smtClean="0">
                <a:solidFill>
                  <a:srgbClr val="0000FF"/>
                </a:solidFill>
                <a:latin typeface="Arial" charset="0"/>
              </a:rPr>
              <a:t>Công </a:t>
            </a:r>
            <a:r>
              <a:rPr lang="en-US" sz="2300" b="1" kern="0">
                <a:solidFill>
                  <a:srgbClr val="0000FF"/>
                </a:solidFill>
                <a:latin typeface="Arial" charset="0"/>
              </a:rPr>
              <a:t>dân phục vụ trong lực lượng Cảnh sát biển và thực hiện nghĩa vụ tham gia Công an nhân dân được coi là thực hiện nghĩa vụ quân sự tại ngũ.</a:t>
            </a:r>
            <a:endParaRPr lang="pt-BR" sz="2300" b="1" kern="0">
              <a:solidFill>
                <a:srgbClr val="0000FF"/>
              </a:solidFill>
              <a:latin typeface="Arial" charset="0"/>
            </a:endParaRPr>
          </a:p>
        </p:txBody>
      </p:sp>
    </p:spTree>
    <p:extLst>
      <p:ext uri="{BB962C8B-B14F-4D97-AF65-F5344CB8AC3E}">
        <p14:creationId xmlns:p14="http://schemas.microsoft.com/office/powerpoint/2010/main" val="19342203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200"/>
              </a:spcBef>
              <a:spcAft>
                <a:spcPts val="0"/>
              </a:spcAft>
              <a:defRPr/>
            </a:pPr>
            <a:r>
              <a:rPr lang="en-US" sz="2800" b="1" smtClean="0">
                <a:solidFill>
                  <a:srgbClr val="FF0000"/>
                </a:solidFill>
                <a:latin typeface="Arial" panose="020B0604020202020204" pitchFamily="34" charset="0"/>
                <a:cs typeface="Arial" panose="020B0604020202020204" pitchFamily="34" charset="0"/>
              </a:rPr>
              <a:t>Điều </a:t>
            </a:r>
            <a:r>
              <a:rPr lang="en-US" sz="2800" b="1">
                <a:solidFill>
                  <a:srgbClr val="FF0000"/>
                </a:solidFill>
                <a:latin typeface="Arial" panose="020B0604020202020204" pitchFamily="34" charset="0"/>
                <a:cs typeface="Arial" panose="020B0604020202020204" pitchFamily="34" charset="0"/>
              </a:rPr>
              <a:t>4. Nghĩa vụ quân sự</a:t>
            </a:r>
          </a:p>
        </p:txBody>
      </p:sp>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1000"/>
              </a:spcBef>
              <a:spcAft>
                <a:spcPts val="0"/>
              </a:spcAft>
              <a:buClr>
                <a:srgbClr val="FF0000"/>
              </a:buClr>
              <a:buFont typeface="+mj-lt"/>
              <a:buAutoNum type="arabicPeriod" startAt="4"/>
              <a:defRPr/>
            </a:pPr>
            <a:r>
              <a:rPr lang="en-US" sz="2100" b="1" kern="0" smtClean="0">
                <a:solidFill>
                  <a:srgbClr val="0000FF"/>
                </a:solidFill>
                <a:latin typeface="Arial" charset="0"/>
              </a:rPr>
              <a:t>Công </a:t>
            </a:r>
            <a:r>
              <a:rPr lang="en-US" sz="2100" b="1" kern="0">
                <a:solidFill>
                  <a:srgbClr val="0000FF"/>
                </a:solidFill>
                <a:latin typeface="Arial" charset="0"/>
              </a:rPr>
              <a:t>dân thuộc một trong các trường hợp sau đây được công nhận hoàn thành nghĩa vụ quân sự tại ngũ trong thời </a:t>
            </a:r>
            <a:r>
              <a:rPr lang="en-US" sz="2100" b="1" kern="0" smtClean="0">
                <a:solidFill>
                  <a:srgbClr val="0000FF"/>
                </a:solidFill>
                <a:latin typeface="Arial" charset="0"/>
              </a:rPr>
              <a:t>bình:</a:t>
            </a:r>
          </a:p>
          <a:p>
            <a:pPr indent="-457200" algn="just" eaLnBrk="1" hangingPunct="1">
              <a:lnSpc>
                <a:spcPct val="110000"/>
              </a:lnSpc>
              <a:spcBef>
                <a:spcPts val="1000"/>
              </a:spcBef>
              <a:spcAft>
                <a:spcPts val="0"/>
              </a:spcAft>
              <a:buClr>
                <a:srgbClr val="FF0000"/>
              </a:buClr>
              <a:buFont typeface="+mj-lt"/>
              <a:buAutoNum type="alphaLcParenR"/>
              <a:defRPr/>
            </a:pPr>
            <a:r>
              <a:rPr lang="en-US" sz="2100" b="1" kern="0" smtClean="0">
                <a:solidFill>
                  <a:srgbClr val="FF0066"/>
                </a:solidFill>
                <a:latin typeface="Arial" charset="0"/>
              </a:rPr>
              <a:t>Dân </a:t>
            </a:r>
            <a:r>
              <a:rPr lang="en-US" sz="2100" b="1" kern="0">
                <a:solidFill>
                  <a:srgbClr val="FF0066"/>
                </a:solidFill>
                <a:latin typeface="Arial" charset="0"/>
              </a:rPr>
              <a:t>quân tự vệ </a:t>
            </a:r>
            <a:r>
              <a:rPr lang="en-US" sz="2100" b="1" kern="0">
                <a:solidFill>
                  <a:srgbClr val="0000FF"/>
                </a:solidFill>
                <a:latin typeface="Arial" charset="0"/>
              </a:rPr>
              <a:t>nòng cốt đã hoàn thành nghĩa vụ tham gia dân quân tự vệ, trong đó có </a:t>
            </a:r>
            <a:r>
              <a:rPr lang="en-US" sz="2100" b="1" kern="0">
                <a:solidFill>
                  <a:srgbClr val="FF0066"/>
                </a:solidFill>
                <a:latin typeface="Arial" charset="0"/>
              </a:rPr>
              <a:t>ít nhất 12 tháng</a:t>
            </a:r>
            <a:r>
              <a:rPr lang="en-US" sz="2100" b="1" kern="0">
                <a:solidFill>
                  <a:srgbClr val="0000FF"/>
                </a:solidFill>
                <a:latin typeface="Arial" charset="0"/>
              </a:rPr>
              <a:t> làm nhiệm vụ dân quân tự vệ thường </a:t>
            </a:r>
            <a:r>
              <a:rPr lang="en-US" sz="2100" b="1" kern="0" smtClean="0">
                <a:solidFill>
                  <a:srgbClr val="0000FF"/>
                </a:solidFill>
                <a:latin typeface="Arial" charset="0"/>
              </a:rPr>
              <a:t>trực;</a:t>
            </a:r>
          </a:p>
          <a:p>
            <a:pPr indent="-457200" algn="just" eaLnBrk="1" hangingPunct="1">
              <a:lnSpc>
                <a:spcPct val="110000"/>
              </a:lnSpc>
              <a:spcBef>
                <a:spcPts val="1000"/>
              </a:spcBef>
              <a:spcAft>
                <a:spcPts val="0"/>
              </a:spcAft>
              <a:buClr>
                <a:srgbClr val="FF0000"/>
              </a:buClr>
              <a:buFont typeface="+mj-lt"/>
              <a:buAutoNum type="alphaLcParenR"/>
              <a:defRPr/>
            </a:pPr>
            <a:r>
              <a:rPr lang="en-US" sz="2100" b="1" kern="0" smtClean="0">
                <a:solidFill>
                  <a:srgbClr val="0000FF"/>
                </a:solidFill>
                <a:latin typeface="Arial" charset="0"/>
              </a:rPr>
              <a:t>Hoàn </a:t>
            </a:r>
            <a:r>
              <a:rPr lang="en-US" sz="2100" b="1" kern="0">
                <a:solidFill>
                  <a:srgbClr val="0000FF"/>
                </a:solidFill>
                <a:latin typeface="Arial" charset="0"/>
              </a:rPr>
              <a:t>thành nhiệm vụ tham gia </a:t>
            </a:r>
            <a:r>
              <a:rPr lang="en-US" sz="2100" b="1" kern="0">
                <a:solidFill>
                  <a:srgbClr val="009900"/>
                </a:solidFill>
                <a:latin typeface="Arial" charset="0"/>
              </a:rPr>
              <a:t>Công an xã</a:t>
            </a:r>
            <a:r>
              <a:rPr lang="en-US" sz="2100" b="1" kern="0">
                <a:solidFill>
                  <a:srgbClr val="0000FF"/>
                </a:solidFill>
                <a:latin typeface="Arial" charset="0"/>
              </a:rPr>
              <a:t> liên tục từ </a:t>
            </a:r>
            <a:r>
              <a:rPr lang="en-US" sz="2100" b="1" kern="0">
                <a:solidFill>
                  <a:srgbClr val="009900"/>
                </a:solidFill>
                <a:latin typeface="Arial" charset="0"/>
              </a:rPr>
              <a:t>đủ 36 tháng</a:t>
            </a:r>
            <a:r>
              <a:rPr lang="en-US" sz="2100" b="1" kern="0">
                <a:solidFill>
                  <a:srgbClr val="0000FF"/>
                </a:solidFill>
                <a:latin typeface="Arial" charset="0"/>
              </a:rPr>
              <a:t> trở </a:t>
            </a:r>
            <a:r>
              <a:rPr lang="en-US" sz="2100" b="1" kern="0" smtClean="0">
                <a:solidFill>
                  <a:srgbClr val="0000FF"/>
                </a:solidFill>
                <a:latin typeface="Arial" charset="0"/>
              </a:rPr>
              <a:t>lên;</a:t>
            </a:r>
          </a:p>
          <a:p>
            <a:pPr indent="-457200" algn="just" eaLnBrk="1" hangingPunct="1">
              <a:lnSpc>
                <a:spcPct val="110000"/>
              </a:lnSpc>
              <a:spcBef>
                <a:spcPts val="1000"/>
              </a:spcBef>
              <a:spcAft>
                <a:spcPts val="0"/>
              </a:spcAft>
              <a:buClr>
                <a:srgbClr val="FF0000"/>
              </a:buClr>
              <a:buFont typeface="+mj-lt"/>
              <a:buAutoNum type="alphaLcParenR"/>
              <a:defRPr/>
            </a:pPr>
            <a:r>
              <a:rPr lang="en-US" sz="2100" b="1" kern="0" smtClean="0">
                <a:solidFill>
                  <a:srgbClr val="0000FF"/>
                </a:solidFill>
                <a:latin typeface="Arial" charset="0"/>
              </a:rPr>
              <a:t>Cán </a:t>
            </a:r>
            <a:r>
              <a:rPr lang="en-US" sz="2100" b="1" kern="0">
                <a:solidFill>
                  <a:srgbClr val="0000FF"/>
                </a:solidFill>
                <a:latin typeface="Arial" charset="0"/>
              </a:rPr>
              <a:t>bộ, công chức, viên chức, sinh viên tốt nghiệp đại học trở lên, </a:t>
            </a:r>
            <a:r>
              <a:rPr lang="en-US" sz="2100" b="1" kern="0">
                <a:solidFill>
                  <a:srgbClr val="FF0066"/>
                </a:solidFill>
                <a:latin typeface="Arial" charset="0"/>
              </a:rPr>
              <a:t>đã được đào tạo và phong quân hàm sĩ quan dự </a:t>
            </a:r>
            <a:r>
              <a:rPr lang="en-US" sz="2100" b="1" kern="0" smtClean="0">
                <a:solidFill>
                  <a:srgbClr val="FF0066"/>
                </a:solidFill>
                <a:latin typeface="Arial" charset="0"/>
              </a:rPr>
              <a:t>bị</a:t>
            </a:r>
            <a:r>
              <a:rPr lang="en-US" sz="2100" b="1" kern="0" smtClean="0">
                <a:solidFill>
                  <a:srgbClr val="0000FF"/>
                </a:solidFill>
                <a:latin typeface="Arial" charset="0"/>
              </a:rPr>
              <a:t>;</a:t>
            </a:r>
          </a:p>
          <a:p>
            <a:pPr indent="-457200" algn="just" eaLnBrk="1" hangingPunct="1">
              <a:lnSpc>
                <a:spcPct val="110000"/>
              </a:lnSpc>
              <a:spcBef>
                <a:spcPts val="1000"/>
              </a:spcBef>
              <a:spcAft>
                <a:spcPts val="0"/>
              </a:spcAft>
              <a:buClr>
                <a:srgbClr val="FF0000"/>
              </a:buClr>
              <a:buFont typeface="+mj-lt"/>
              <a:buAutoNum type="alphaLcParenR"/>
              <a:defRPr/>
            </a:pPr>
            <a:r>
              <a:rPr lang="en-US" sz="2100" b="1" kern="0" smtClean="0">
                <a:solidFill>
                  <a:srgbClr val="0000FF"/>
                </a:solidFill>
                <a:latin typeface="Arial" charset="0"/>
              </a:rPr>
              <a:t>Thanh </a:t>
            </a:r>
            <a:r>
              <a:rPr lang="en-US" sz="2100" b="1" kern="0">
                <a:solidFill>
                  <a:srgbClr val="0000FF"/>
                </a:solidFill>
                <a:latin typeface="Arial" charset="0"/>
              </a:rPr>
              <a:t>niên đã tốt nghiệp đại học, cao đẳng, trung cấp tình nguyện </a:t>
            </a:r>
            <a:r>
              <a:rPr lang="en-US" sz="2100" b="1" kern="0">
                <a:solidFill>
                  <a:srgbClr val="009900"/>
                </a:solidFill>
                <a:latin typeface="Arial" charset="0"/>
              </a:rPr>
              <a:t>phục vụ tại đoàn kinh tế - quốc phòng từ đủ 24 tháng trở lên</a:t>
            </a:r>
            <a:r>
              <a:rPr lang="en-US" sz="2100" b="1" kern="0">
                <a:solidFill>
                  <a:srgbClr val="0000FF"/>
                </a:solidFill>
                <a:latin typeface="Arial" charset="0"/>
              </a:rPr>
              <a:t> theo Đề án do Thủ tướng Chính phủ quyết </a:t>
            </a:r>
            <a:r>
              <a:rPr lang="en-US" sz="2100" b="1" kern="0" smtClean="0">
                <a:solidFill>
                  <a:srgbClr val="0000FF"/>
                </a:solidFill>
                <a:latin typeface="Arial" charset="0"/>
              </a:rPr>
              <a:t>định;</a:t>
            </a:r>
          </a:p>
          <a:p>
            <a:pPr marL="565150" indent="-446088" algn="just" eaLnBrk="1" hangingPunct="1">
              <a:lnSpc>
                <a:spcPct val="110000"/>
              </a:lnSpc>
              <a:spcBef>
                <a:spcPts val="1000"/>
              </a:spcBef>
              <a:spcAft>
                <a:spcPts val="0"/>
              </a:spcAft>
              <a:buClr>
                <a:srgbClr val="FF0000"/>
              </a:buClr>
              <a:buNone/>
              <a:defRPr/>
            </a:pPr>
            <a:r>
              <a:rPr lang="en-US" sz="2100" b="1" kern="0" smtClean="0">
                <a:solidFill>
                  <a:srgbClr val="FF0000"/>
                </a:solidFill>
                <a:latin typeface="Arial" charset="0"/>
              </a:rPr>
              <a:t>đ</a:t>
            </a:r>
            <a:r>
              <a:rPr lang="en-US" sz="2100" b="1" kern="0">
                <a:solidFill>
                  <a:srgbClr val="FF0000"/>
                </a:solidFill>
                <a:latin typeface="Arial" charset="0"/>
              </a:rPr>
              <a:t>) </a:t>
            </a:r>
            <a:r>
              <a:rPr lang="en-US" sz="2100" b="1" kern="0" smtClean="0">
                <a:solidFill>
                  <a:srgbClr val="FF0000"/>
                </a:solidFill>
                <a:latin typeface="Arial" charset="0"/>
              </a:rPr>
              <a:t> </a:t>
            </a:r>
            <a:r>
              <a:rPr lang="en-US" sz="2100" b="1" kern="0" smtClean="0">
                <a:solidFill>
                  <a:srgbClr val="0000FF"/>
                </a:solidFill>
                <a:latin typeface="Arial" charset="0"/>
              </a:rPr>
              <a:t>Công </a:t>
            </a:r>
            <a:r>
              <a:rPr lang="en-US" sz="2100" b="1" kern="0">
                <a:solidFill>
                  <a:srgbClr val="0000FF"/>
                </a:solidFill>
                <a:latin typeface="Arial" charset="0"/>
              </a:rPr>
              <a:t>dân </a:t>
            </a:r>
            <a:r>
              <a:rPr lang="en-US" sz="2100" b="1" kern="0">
                <a:solidFill>
                  <a:srgbClr val="FF0066"/>
                </a:solidFill>
                <a:latin typeface="Arial" charset="0"/>
              </a:rPr>
              <a:t>phục vụ trên tàu kiểm ngư từ đủ 24 tháng</a:t>
            </a:r>
            <a:r>
              <a:rPr lang="en-US" sz="2100" b="1" kern="0">
                <a:solidFill>
                  <a:srgbClr val="0000FF"/>
                </a:solidFill>
                <a:latin typeface="Arial" charset="0"/>
              </a:rPr>
              <a:t> trở lên</a:t>
            </a:r>
            <a:r>
              <a:rPr lang="en-US" sz="2100" b="1" kern="0" smtClean="0">
                <a:solidFill>
                  <a:srgbClr val="0000FF"/>
                </a:solidFill>
                <a:latin typeface="Arial" charset="0"/>
              </a:rPr>
              <a:t>.</a:t>
            </a:r>
            <a:endParaRPr lang="en-US" sz="2100" b="1" kern="0">
              <a:solidFill>
                <a:srgbClr val="0000FF"/>
              </a:solidFill>
              <a:latin typeface="Arial" charset="0"/>
            </a:endParaRPr>
          </a:p>
        </p:txBody>
      </p:sp>
    </p:spTree>
    <p:extLst>
      <p:ext uri="{BB962C8B-B14F-4D97-AF65-F5344CB8AC3E}">
        <p14:creationId xmlns:p14="http://schemas.microsoft.com/office/powerpoint/2010/main" val="11232123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4048"/>
            <a:ext cx="9144000" cy="6089904"/>
          </a:xfrm>
          <a:prstGeom prst="rect">
            <a:avLst/>
          </a:prstGeom>
        </p:spPr>
      </p:pic>
    </p:spTree>
    <p:extLst>
      <p:ext uri="{BB962C8B-B14F-4D97-AF65-F5344CB8AC3E}">
        <p14:creationId xmlns:p14="http://schemas.microsoft.com/office/powerpoint/2010/main" val="1883347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4000"/>
              </a:lnSpc>
              <a:spcBef>
                <a:spcPts val="1200"/>
              </a:spcBef>
              <a:spcAft>
                <a:spcPts val="0"/>
              </a:spcAft>
              <a:defRPr/>
            </a:pPr>
            <a:r>
              <a:rPr lang="en-US" sz="2800" b="1" smtClean="0">
                <a:solidFill>
                  <a:srgbClr val="FF0000"/>
                </a:solidFill>
                <a:latin typeface="Arial" panose="020B0604020202020204" pitchFamily="34" charset="0"/>
                <a:cs typeface="Arial" panose="020B0604020202020204" pitchFamily="34" charset="0"/>
              </a:rPr>
              <a:t>Điều </a:t>
            </a:r>
            <a:r>
              <a:rPr lang="en-US" sz="2800" b="1">
                <a:solidFill>
                  <a:srgbClr val="FF0000"/>
                </a:solidFill>
                <a:latin typeface="Arial" panose="020B0604020202020204" pitchFamily="34" charset="0"/>
                <a:cs typeface="Arial" panose="020B0604020202020204" pitchFamily="34" charset="0"/>
              </a:rPr>
              <a:t>6. Nghĩa vụ phục vụ tại ngũ</a:t>
            </a:r>
          </a:p>
        </p:txBody>
      </p:sp>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600" b="1" kern="0" smtClean="0">
                <a:solidFill>
                  <a:srgbClr val="FF0066"/>
                </a:solidFill>
                <a:latin typeface="Arial" charset="0"/>
              </a:rPr>
              <a:t>Công </a:t>
            </a:r>
            <a:r>
              <a:rPr lang="en-US" sz="2600" b="1" kern="0">
                <a:solidFill>
                  <a:srgbClr val="FF0066"/>
                </a:solidFill>
                <a:latin typeface="Arial" charset="0"/>
              </a:rPr>
              <a:t>dân nam </a:t>
            </a:r>
            <a:r>
              <a:rPr lang="en-US" sz="2600" b="1" kern="0">
                <a:solidFill>
                  <a:srgbClr val="0000FF"/>
                </a:solidFill>
                <a:latin typeface="Arial" charset="0"/>
              </a:rPr>
              <a:t>trong độ tuổi thực hiện nghĩa vụ quân sự có nghĩa vụ phục vụ tại ngũ trong Quân đội nhân </a:t>
            </a:r>
            <a:r>
              <a:rPr lang="en-US" sz="2600" b="1" kern="0" smtClean="0">
                <a:solidFill>
                  <a:srgbClr val="0000FF"/>
                </a:solidFill>
                <a:latin typeface="Arial" charset="0"/>
              </a:rPr>
              <a:t>dân.</a:t>
            </a:r>
          </a:p>
          <a:p>
            <a:pPr indent="-457200" algn="just" eaLnBrk="1" hangingPunct="1">
              <a:lnSpc>
                <a:spcPct val="114000"/>
              </a:lnSpc>
              <a:spcBef>
                <a:spcPts val="1200"/>
              </a:spcBef>
              <a:spcAft>
                <a:spcPts val="0"/>
              </a:spcAft>
              <a:buClr>
                <a:srgbClr val="FF0000"/>
              </a:buClr>
              <a:buFont typeface="+mj-lt"/>
              <a:buAutoNum type="arabicPeriod"/>
              <a:defRPr/>
            </a:pPr>
            <a:r>
              <a:rPr lang="en-US" sz="2600" b="1" kern="0" smtClean="0">
                <a:solidFill>
                  <a:srgbClr val="FF0066"/>
                </a:solidFill>
                <a:latin typeface="Arial" charset="0"/>
              </a:rPr>
              <a:t>Công </a:t>
            </a:r>
            <a:r>
              <a:rPr lang="en-US" sz="2600" b="1" kern="0">
                <a:solidFill>
                  <a:srgbClr val="FF0066"/>
                </a:solidFill>
                <a:latin typeface="Arial" charset="0"/>
              </a:rPr>
              <a:t>dân nữ </a:t>
            </a:r>
            <a:r>
              <a:rPr lang="en-US" sz="2600" b="1" kern="0">
                <a:solidFill>
                  <a:srgbClr val="0000FF"/>
                </a:solidFill>
                <a:latin typeface="Arial" charset="0"/>
              </a:rPr>
              <a:t>trong độ tuổi thực hiện nghĩa vụ quân sự trong thời bình nếu tự nguyện và quân đội có nhu cầu thì được phục vụ tại ngũ</a:t>
            </a:r>
            <a:r>
              <a:rPr lang="en-US" sz="2600" b="1" kern="0" smtClean="0">
                <a:solidFill>
                  <a:srgbClr val="0000FF"/>
                </a:solidFill>
                <a:latin typeface="Arial" charset="0"/>
              </a:rPr>
              <a:t>.</a:t>
            </a:r>
            <a:endParaRPr lang="pt-BR" sz="2600" b="1" kern="0">
              <a:solidFill>
                <a:srgbClr val="0000FF"/>
              </a:solidFill>
              <a:latin typeface="Arial" charset="0"/>
            </a:endParaRPr>
          </a:p>
        </p:txBody>
      </p:sp>
    </p:spTree>
    <p:extLst>
      <p:ext uri="{BB962C8B-B14F-4D97-AF65-F5344CB8AC3E}">
        <p14:creationId xmlns:p14="http://schemas.microsoft.com/office/powerpoint/2010/main" val="11861378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4000"/>
              </a:lnSpc>
              <a:spcBef>
                <a:spcPts val="1200"/>
              </a:spcBef>
              <a:spcAft>
                <a:spcPts val="0"/>
              </a:spcAft>
              <a:defRPr/>
            </a:pPr>
            <a:r>
              <a:rPr lang="en-US" sz="2800" b="1" smtClean="0">
                <a:solidFill>
                  <a:srgbClr val="FF0000"/>
                </a:solidFill>
                <a:latin typeface="Arial" panose="020B0604020202020204" pitchFamily="34" charset="0"/>
                <a:cs typeface="Arial" panose="020B0604020202020204" pitchFamily="34" charset="0"/>
              </a:rPr>
              <a:t>Điều </a:t>
            </a:r>
            <a:r>
              <a:rPr lang="en-US" sz="2800" b="1">
                <a:solidFill>
                  <a:srgbClr val="FF0000"/>
                </a:solidFill>
                <a:latin typeface="Arial" panose="020B0604020202020204" pitchFamily="34" charset="0"/>
                <a:cs typeface="Arial" panose="020B0604020202020204" pitchFamily="34" charset="0"/>
              </a:rPr>
              <a:t>7. Nghĩa vụ phục vụ trong ngạch dự bị</a:t>
            </a:r>
          </a:p>
        </p:txBody>
      </p:sp>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Công </a:t>
            </a:r>
            <a:r>
              <a:rPr lang="en-US" sz="2400" b="1" kern="0">
                <a:solidFill>
                  <a:srgbClr val="FF0066"/>
                </a:solidFill>
                <a:latin typeface="Arial" charset="0"/>
              </a:rPr>
              <a:t>dân nam </a:t>
            </a:r>
            <a:r>
              <a:rPr lang="en-US" sz="2400" b="1" kern="0">
                <a:solidFill>
                  <a:srgbClr val="0000FF"/>
                </a:solidFill>
                <a:latin typeface="Arial" charset="0"/>
              </a:rPr>
              <a:t>trong độ tuổi thực hiện nghĩa vụ quân sự có nghĩa vụ phục vụ trong ngạch dự bị bao gồm các trường hợp sau </a:t>
            </a:r>
            <a:r>
              <a:rPr lang="en-US" sz="2400" b="1" kern="0" smtClean="0">
                <a:solidFill>
                  <a:srgbClr val="0000FF"/>
                </a:solidFill>
                <a:latin typeface="Arial" charset="0"/>
              </a:rPr>
              <a:t>đây:</a:t>
            </a:r>
          </a:p>
          <a:p>
            <a:pPr marL="628650" indent="-514350" algn="just" eaLnBrk="1" hangingPunct="1">
              <a:lnSpc>
                <a:spcPct val="114000"/>
              </a:lnSpc>
              <a:spcBef>
                <a:spcPts val="1200"/>
              </a:spcBef>
              <a:spcAft>
                <a:spcPts val="0"/>
              </a:spcAft>
              <a:buClr>
                <a:srgbClr val="FF0000"/>
              </a:buClr>
              <a:buFont typeface="+mj-lt"/>
              <a:buAutoNum type="alphaLcParenR"/>
              <a:defRPr/>
            </a:pPr>
            <a:r>
              <a:rPr lang="en-US" sz="2400" b="1" kern="0" smtClean="0">
                <a:solidFill>
                  <a:srgbClr val="0000FF"/>
                </a:solidFill>
                <a:latin typeface="Arial" charset="0"/>
              </a:rPr>
              <a:t>Hết </a:t>
            </a:r>
            <a:r>
              <a:rPr lang="en-US" sz="2400" b="1" kern="0">
                <a:solidFill>
                  <a:srgbClr val="0000FF"/>
                </a:solidFill>
                <a:latin typeface="Arial" charset="0"/>
              </a:rPr>
              <a:t>độ tuổi gọi nhập ngũ nhưng chưa phục vụ tại </a:t>
            </a:r>
            <a:r>
              <a:rPr lang="en-US" sz="2400" b="1" kern="0" smtClean="0">
                <a:solidFill>
                  <a:srgbClr val="0000FF"/>
                </a:solidFill>
                <a:latin typeface="Arial" charset="0"/>
              </a:rPr>
              <a:t>ngũ;</a:t>
            </a:r>
          </a:p>
          <a:p>
            <a:pPr marL="628650" indent="-514350" algn="just" eaLnBrk="1" hangingPunct="1">
              <a:lnSpc>
                <a:spcPct val="114000"/>
              </a:lnSpc>
              <a:spcBef>
                <a:spcPts val="1200"/>
              </a:spcBef>
              <a:spcAft>
                <a:spcPts val="0"/>
              </a:spcAft>
              <a:buClr>
                <a:srgbClr val="FF0000"/>
              </a:buClr>
              <a:buFont typeface="+mj-lt"/>
              <a:buAutoNum type="alphaLcParenR"/>
              <a:defRPr/>
            </a:pPr>
            <a:r>
              <a:rPr lang="en-US" sz="2400" b="1" kern="0" smtClean="0">
                <a:solidFill>
                  <a:srgbClr val="0000FF"/>
                </a:solidFill>
                <a:latin typeface="Arial" charset="0"/>
              </a:rPr>
              <a:t>Thôi </a:t>
            </a:r>
            <a:r>
              <a:rPr lang="en-US" sz="2400" b="1" kern="0">
                <a:solidFill>
                  <a:srgbClr val="0000FF"/>
                </a:solidFill>
                <a:latin typeface="Arial" charset="0"/>
              </a:rPr>
              <a:t>phục vụ tại </a:t>
            </a:r>
            <a:r>
              <a:rPr lang="en-US" sz="2400" b="1" kern="0" smtClean="0">
                <a:solidFill>
                  <a:srgbClr val="0000FF"/>
                </a:solidFill>
                <a:latin typeface="Arial" charset="0"/>
              </a:rPr>
              <a:t>ngũ;</a:t>
            </a:r>
          </a:p>
          <a:p>
            <a:pPr marL="628650" indent="-514350" algn="just" eaLnBrk="1" hangingPunct="1">
              <a:lnSpc>
                <a:spcPct val="114000"/>
              </a:lnSpc>
              <a:spcBef>
                <a:spcPts val="1200"/>
              </a:spcBef>
              <a:spcAft>
                <a:spcPts val="0"/>
              </a:spcAft>
              <a:buClr>
                <a:srgbClr val="FF0000"/>
              </a:buClr>
              <a:buFont typeface="+mj-lt"/>
              <a:buAutoNum type="alphaLcParenR"/>
              <a:defRPr/>
            </a:pPr>
            <a:r>
              <a:rPr lang="en-US" sz="2400" b="1" kern="0" smtClean="0">
                <a:solidFill>
                  <a:srgbClr val="0000FF"/>
                </a:solidFill>
                <a:latin typeface="Arial" charset="0"/>
              </a:rPr>
              <a:t>Thôi </a:t>
            </a:r>
            <a:r>
              <a:rPr lang="en-US" sz="2400" b="1" kern="0">
                <a:solidFill>
                  <a:srgbClr val="0000FF"/>
                </a:solidFill>
                <a:latin typeface="Arial" charset="0"/>
              </a:rPr>
              <a:t>phục vụ trong Công an nhân </a:t>
            </a:r>
            <a:r>
              <a:rPr lang="en-US" sz="2400" b="1" kern="0" smtClean="0">
                <a:solidFill>
                  <a:srgbClr val="0000FF"/>
                </a:solidFill>
                <a:latin typeface="Arial" charset="0"/>
              </a:rPr>
              <a:t>dân.</a:t>
            </a:r>
          </a:p>
          <a:p>
            <a:pPr marL="628650" indent="-514350" algn="just" eaLnBrk="1" hangingPunct="1">
              <a:lnSpc>
                <a:spcPct val="114000"/>
              </a:lnSpc>
              <a:spcBef>
                <a:spcPts val="1200"/>
              </a:spcBef>
              <a:spcAft>
                <a:spcPts val="0"/>
              </a:spcAft>
              <a:buClr>
                <a:srgbClr val="FF0000"/>
              </a:buClr>
              <a:buFont typeface="+mj-lt"/>
              <a:buAutoNum type="arabicPeriod" startAt="2"/>
              <a:defRPr/>
            </a:pPr>
            <a:r>
              <a:rPr lang="en-US" sz="2400" b="1" kern="0" smtClean="0">
                <a:solidFill>
                  <a:srgbClr val="FF0066"/>
                </a:solidFill>
                <a:latin typeface="Arial" charset="0"/>
              </a:rPr>
              <a:t>Công </a:t>
            </a:r>
            <a:r>
              <a:rPr lang="en-US" sz="2400" b="1" kern="0">
                <a:solidFill>
                  <a:srgbClr val="FF0066"/>
                </a:solidFill>
                <a:latin typeface="Arial" charset="0"/>
              </a:rPr>
              <a:t>dân nữ </a:t>
            </a:r>
            <a:r>
              <a:rPr lang="en-US" sz="2400" b="1" kern="0">
                <a:solidFill>
                  <a:srgbClr val="0000FF"/>
                </a:solidFill>
                <a:latin typeface="Arial" charset="0"/>
              </a:rPr>
              <a:t>trong độ tuổi thực hiện nghĩa vụ quân sự có ngành, nghề chuyên môn phù hợp yêu cầu của Quân đội nhân </a:t>
            </a:r>
            <a:r>
              <a:rPr lang="en-US" sz="2400" b="1" kern="0" smtClean="0">
                <a:solidFill>
                  <a:srgbClr val="0000FF"/>
                </a:solidFill>
                <a:latin typeface="Arial" charset="0"/>
              </a:rPr>
              <a:t>dân.</a:t>
            </a:r>
          </a:p>
          <a:p>
            <a:pPr marL="628650" indent="-514350" algn="just" eaLnBrk="1" hangingPunct="1">
              <a:lnSpc>
                <a:spcPct val="114000"/>
              </a:lnSpc>
              <a:spcBef>
                <a:spcPts val="1200"/>
              </a:spcBef>
              <a:spcAft>
                <a:spcPts val="0"/>
              </a:spcAft>
              <a:buClr>
                <a:srgbClr val="FF0000"/>
              </a:buClr>
              <a:buFont typeface="+mj-lt"/>
              <a:buAutoNum type="arabicPeriod" startAt="2"/>
              <a:defRPr/>
            </a:pPr>
            <a:r>
              <a:rPr lang="en-US" sz="2400" b="1" kern="0" smtClean="0">
                <a:solidFill>
                  <a:srgbClr val="0000FF"/>
                </a:solidFill>
                <a:latin typeface="Arial" charset="0"/>
              </a:rPr>
              <a:t>Chính </a:t>
            </a:r>
            <a:r>
              <a:rPr lang="en-US" sz="2400" b="1" kern="0">
                <a:solidFill>
                  <a:srgbClr val="0000FF"/>
                </a:solidFill>
                <a:latin typeface="Arial" charset="0"/>
              </a:rPr>
              <a:t>phủ quy định ngành, nghề chuyên môn tại khoản này</a:t>
            </a:r>
            <a:r>
              <a:rPr lang="en-US" sz="2400" b="1" kern="0" smtClean="0">
                <a:solidFill>
                  <a:srgbClr val="0000FF"/>
                </a:solidFill>
                <a:latin typeface="Arial" charset="0"/>
              </a:rPr>
              <a:t>.</a:t>
            </a:r>
            <a:endParaRPr lang="en-US" sz="2400" b="1" kern="0">
              <a:solidFill>
                <a:srgbClr val="0000FF"/>
              </a:solidFill>
              <a:latin typeface="Arial" charset="0"/>
            </a:endParaRPr>
          </a:p>
        </p:txBody>
      </p:sp>
    </p:spTree>
    <p:extLst>
      <p:ext uri="{BB962C8B-B14F-4D97-AF65-F5344CB8AC3E}">
        <p14:creationId xmlns:p14="http://schemas.microsoft.com/office/powerpoint/2010/main" val="188388288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4000"/>
              </a:lnSpc>
              <a:spcBef>
                <a:spcPts val="1200"/>
              </a:spcBef>
              <a:spcAft>
                <a:spcPts val="0"/>
              </a:spcAft>
              <a:defRPr/>
            </a:pPr>
            <a:r>
              <a:rPr lang="en-US" sz="2600" b="1" smtClean="0">
                <a:solidFill>
                  <a:srgbClr val="FF0000"/>
                </a:solidFill>
                <a:latin typeface="Arial" panose="020B0604020202020204" pitchFamily="34" charset="0"/>
                <a:cs typeface="Arial" panose="020B0604020202020204" pitchFamily="34" charset="0"/>
              </a:rPr>
              <a:t>Điều </a:t>
            </a:r>
            <a:r>
              <a:rPr lang="en-US" sz="2600" b="1">
                <a:solidFill>
                  <a:srgbClr val="FF0000"/>
                </a:solidFill>
                <a:latin typeface="Arial" panose="020B0604020202020204" pitchFamily="34" charset="0"/>
                <a:cs typeface="Arial" panose="020B0604020202020204" pitchFamily="34" charset="0"/>
              </a:rPr>
              <a:t>8. Chức vụ, cấp bậc quân hàm </a:t>
            </a:r>
            <a:r>
              <a:rPr lang="en-US" sz="2600" b="1" smtClean="0">
                <a:solidFill>
                  <a:srgbClr val="FF0000"/>
                </a:solidFill>
                <a:latin typeface="Arial" panose="020B0604020202020204" pitchFamily="34" charset="0"/>
                <a:cs typeface="Arial" panose="020B0604020202020204" pitchFamily="34" charset="0"/>
              </a:rPr>
              <a:t/>
            </a:r>
            <a:br>
              <a:rPr lang="en-US" sz="2600" b="1" smtClean="0">
                <a:solidFill>
                  <a:srgbClr val="FF0000"/>
                </a:solidFill>
                <a:latin typeface="Arial" panose="020B0604020202020204" pitchFamily="34" charset="0"/>
                <a:cs typeface="Arial" panose="020B0604020202020204" pitchFamily="34" charset="0"/>
              </a:rPr>
            </a:br>
            <a:r>
              <a:rPr lang="en-US" sz="2600" b="1" smtClean="0">
                <a:solidFill>
                  <a:srgbClr val="FF0000"/>
                </a:solidFill>
                <a:latin typeface="Arial" panose="020B0604020202020204" pitchFamily="34" charset="0"/>
                <a:cs typeface="Arial" panose="020B0604020202020204" pitchFamily="34" charset="0"/>
              </a:rPr>
              <a:t>của </a:t>
            </a:r>
            <a:r>
              <a:rPr lang="en-US" sz="2600" b="1">
                <a:solidFill>
                  <a:srgbClr val="FF0000"/>
                </a:solidFill>
                <a:latin typeface="Arial" panose="020B0604020202020204" pitchFamily="34" charset="0"/>
                <a:cs typeface="Arial" panose="020B0604020202020204" pitchFamily="34" charset="0"/>
              </a:rPr>
              <a:t>hạ sĩ quan, binh sĩ</a:t>
            </a:r>
          </a:p>
        </p:txBody>
      </p:sp>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7000"/>
              </a:lnSpc>
              <a:spcBef>
                <a:spcPts val="800"/>
              </a:spcBef>
              <a:spcAft>
                <a:spcPts val="0"/>
              </a:spcAft>
              <a:buClr>
                <a:srgbClr val="FF0000"/>
              </a:buClr>
              <a:buFont typeface="+mj-lt"/>
              <a:buAutoNum type="arabicPeriod"/>
              <a:defRPr/>
            </a:pPr>
            <a:r>
              <a:rPr lang="en-US" sz="2300" b="1" kern="0" smtClean="0">
                <a:solidFill>
                  <a:srgbClr val="FF0066"/>
                </a:solidFill>
                <a:latin typeface="Arial" charset="0"/>
              </a:rPr>
              <a:t>Chức </a:t>
            </a:r>
            <a:r>
              <a:rPr lang="en-US" sz="2300" b="1" kern="0">
                <a:solidFill>
                  <a:srgbClr val="FF0066"/>
                </a:solidFill>
                <a:latin typeface="Arial" charset="0"/>
              </a:rPr>
              <a:t>vụ </a:t>
            </a:r>
            <a:r>
              <a:rPr lang="en-US" sz="2300" b="1" kern="0">
                <a:solidFill>
                  <a:srgbClr val="0000FF"/>
                </a:solidFill>
                <a:latin typeface="Arial" charset="0"/>
              </a:rPr>
              <a:t>của hạ sĩ quan, binh </a:t>
            </a:r>
            <a:r>
              <a:rPr lang="en-US" sz="2300" b="1" kern="0" smtClean="0">
                <a:solidFill>
                  <a:srgbClr val="0000FF"/>
                </a:solidFill>
                <a:latin typeface="Arial" charset="0"/>
              </a:rPr>
              <a:t>sĩ:</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Phó </a:t>
            </a:r>
            <a:r>
              <a:rPr lang="en-US" sz="2300" b="1" kern="0">
                <a:solidFill>
                  <a:srgbClr val="0000FF"/>
                </a:solidFill>
                <a:latin typeface="Arial" charset="0"/>
              </a:rPr>
              <a:t>trung đội trưởng và tương </a:t>
            </a:r>
            <a:r>
              <a:rPr lang="en-US" sz="2300" b="1" kern="0" smtClean="0">
                <a:solidFill>
                  <a:srgbClr val="0000FF"/>
                </a:solidFill>
                <a:latin typeface="Arial" charset="0"/>
              </a:rPr>
              <a:t>đương;</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Tiểu </a:t>
            </a:r>
            <a:r>
              <a:rPr lang="en-US" sz="2300" b="1" kern="0">
                <a:solidFill>
                  <a:srgbClr val="0000FF"/>
                </a:solidFill>
                <a:latin typeface="Arial" charset="0"/>
              </a:rPr>
              <a:t>đội trưởng và tương </a:t>
            </a:r>
            <a:r>
              <a:rPr lang="en-US" sz="2300" b="1" kern="0" smtClean="0">
                <a:solidFill>
                  <a:srgbClr val="0000FF"/>
                </a:solidFill>
                <a:latin typeface="Arial" charset="0"/>
              </a:rPr>
              <a:t>đương;</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Phó </a:t>
            </a:r>
            <a:r>
              <a:rPr lang="en-US" sz="2300" b="1" kern="0">
                <a:solidFill>
                  <a:srgbClr val="0000FF"/>
                </a:solidFill>
                <a:latin typeface="Arial" charset="0"/>
              </a:rPr>
              <a:t>tiểu đội trưởng và tương </a:t>
            </a:r>
            <a:r>
              <a:rPr lang="en-US" sz="2300" b="1" kern="0" smtClean="0">
                <a:solidFill>
                  <a:srgbClr val="0000FF"/>
                </a:solidFill>
                <a:latin typeface="Arial" charset="0"/>
              </a:rPr>
              <a:t>đương;</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Chiến sĩ.</a:t>
            </a:r>
          </a:p>
          <a:p>
            <a:pPr indent="-457200" algn="just" eaLnBrk="1" hangingPunct="1">
              <a:lnSpc>
                <a:spcPct val="107000"/>
              </a:lnSpc>
              <a:spcBef>
                <a:spcPts val="800"/>
              </a:spcBef>
              <a:spcAft>
                <a:spcPts val="0"/>
              </a:spcAft>
              <a:buClr>
                <a:srgbClr val="FF0000"/>
              </a:buClr>
              <a:buFont typeface="+mj-lt"/>
              <a:buAutoNum type="arabicPeriod" startAt="2"/>
              <a:defRPr/>
            </a:pPr>
            <a:r>
              <a:rPr lang="en-US" sz="2300" b="1" kern="0" smtClean="0">
                <a:solidFill>
                  <a:srgbClr val="FF0066"/>
                </a:solidFill>
                <a:latin typeface="Arial" charset="0"/>
              </a:rPr>
              <a:t>Cấp </a:t>
            </a:r>
            <a:r>
              <a:rPr lang="en-US" sz="2300" b="1" kern="0">
                <a:solidFill>
                  <a:srgbClr val="FF0066"/>
                </a:solidFill>
                <a:latin typeface="Arial" charset="0"/>
              </a:rPr>
              <a:t>bậc quân hàm </a:t>
            </a:r>
            <a:r>
              <a:rPr lang="en-US" sz="2300" b="1" kern="0">
                <a:solidFill>
                  <a:srgbClr val="0000FF"/>
                </a:solidFill>
                <a:latin typeface="Arial" charset="0"/>
              </a:rPr>
              <a:t>của hạ sĩ quan, binh </a:t>
            </a:r>
            <a:r>
              <a:rPr lang="en-US" sz="2300" b="1" kern="0" smtClean="0">
                <a:solidFill>
                  <a:srgbClr val="0000FF"/>
                </a:solidFill>
                <a:latin typeface="Arial" charset="0"/>
              </a:rPr>
              <a:t>sĩ:</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Thượng sĩ;</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Trung sĩ;</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Hạ sĩ;</a:t>
            </a:r>
          </a:p>
          <a:p>
            <a:pPr indent="-457200" algn="just" eaLnBrk="1" hangingPunct="1">
              <a:lnSpc>
                <a:spcPct val="107000"/>
              </a:lnSpc>
              <a:spcBef>
                <a:spcPts val="800"/>
              </a:spcBef>
              <a:spcAft>
                <a:spcPts val="0"/>
              </a:spcAft>
              <a:buClr>
                <a:srgbClr val="FF0000"/>
              </a:buClr>
              <a:buFont typeface="+mj-lt"/>
              <a:buAutoNum type="alphaLcParenR"/>
              <a:defRPr/>
            </a:pPr>
            <a:r>
              <a:rPr lang="en-US" sz="2300" b="1" kern="0" smtClean="0">
                <a:solidFill>
                  <a:srgbClr val="0000FF"/>
                </a:solidFill>
                <a:latin typeface="Arial" charset="0"/>
              </a:rPr>
              <a:t>Binh nhất;</a:t>
            </a:r>
          </a:p>
          <a:p>
            <a:pPr marL="114300" indent="0" algn="just" eaLnBrk="1" hangingPunct="1">
              <a:lnSpc>
                <a:spcPct val="107000"/>
              </a:lnSpc>
              <a:spcBef>
                <a:spcPts val="800"/>
              </a:spcBef>
              <a:spcAft>
                <a:spcPts val="0"/>
              </a:spcAft>
              <a:buClr>
                <a:srgbClr val="FF0000"/>
              </a:buClr>
              <a:buNone/>
              <a:defRPr/>
            </a:pPr>
            <a:r>
              <a:rPr lang="en-US" sz="2300" b="1" kern="0" smtClean="0">
                <a:solidFill>
                  <a:srgbClr val="FF0000"/>
                </a:solidFill>
                <a:latin typeface="Arial" charset="0"/>
              </a:rPr>
              <a:t>đ)  </a:t>
            </a:r>
            <a:r>
              <a:rPr lang="en-US" sz="2300" b="1" kern="0" smtClean="0">
                <a:solidFill>
                  <a:srgbClr val="0000FF"/>
                </a:solidFill>
                <a:latin typeface="Arial" charset="0"/>
              </a:rPr>
              <a:t>Binh </a:t>
            </a:r>
            <a:r>
              <a:rPr lang="en-US" sz="2300" b="1" kern="0">
                <a:solidFill>
                  <a:srgbClr val="0000FF"/>
                </a:solidFill>
                <a:latin typeface="Arial" charset="0"/>
              </a:rPr>
              <a:t>nhì</a:t>
            </a:r>
            <a:r>
              <a:rPr lang="en-US" sz="2300" b="1" kern="0" smtClean="0">
                <a:solidFill>
                  <a:srgbClr val="0000FF"/>
                </a:solidFill>
                <a:latin typeface="Arial" charset="0"/>
              </a:rPr>
              <a:t>.</a:t>
            </a:r>
            <a:endParaRPr lang="en-US" sz="2300" b="1" kern="0">
              <a:solidFill>
                <a:srgbClr val="0000FF"/>
              </a:solidFill>
              <a:latin typeface="Arial" charset="0"/>
            </a:endParaRPr>
          </a:p>
        </p:txBody>
      </p:sp>
    </p:spTree>
    <p:extLst>
      <p:ext uri="{BB962C8B-B14F-4D97-AF65-F5344CB8AC3E}">
        <p14:creationId xmlns:p14="http://schemas.microsoft.com/office/powerpoint/2010/main" val="39718034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0000FF"/>
                </a:solidFill>
                <a:latin typeface="Arial" charset="0"/>
              </a:rPr>
              <a:t>Trốn </a:t>
            </a:r>
            <a:r>
              <a:rPr lang="en-US" sz="2400" b="1" kern="0">
                <a:solidFill>
                  <a:srgbClr val="0000FF"/>
                </a:solidFill>
                <a:latin typeface="Arial" charset="0"/>
              </a:rPr>
              <a:t>tránh thực hiện nghĩa vụ quân </a:t>
            </a:r>
            <a:r>
              <a:rPr lang="en-US" sz="24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0000FF"/>
                </a:solidFill>
                <a:latin typeface="Arial" charset="0"/>
              </a:rPr>
              <a:t>Chống </a:t>
            </a:r>
            <a:r>
              <a:rPr lang="en-US" sz="2400" b="1" kern="0">
                <a:solidFill>
                  <a:srgbClr val="0000FF"/>
                </a:solidFill>
                <a:latin typeface="Arial" charset="0"/>
              </a:rPr>
              <a:t>đối, cản trở việc thực hiện nghĩa vụ quân </a:t>
            </a:r>
            <a:r>
              <a:rPr lang="en-US" sz="24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0000FF"/>
                </a:solidFill>
                <a:latin typeface="Arial" charset="0"/>
              </a:rPr>
              <a:t>Gian </a:t>
            </a:r>
            <a:r>
              <a:rPr lang="en-US" sz="2400" b="1" kern="0">
                <a:solidFill>
                  <a:srgbClr val="0000FF"/>
                </a:solidFill>
                <a:latin typeface="Arial" charset="0"/>
              </a:rPr>
              <a:t>dối trong khám sức khỏe nghĩa vụ quân </a:t>
            </a:r>
            <a:r>
              <a:rPr lang="en-US" sz="24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0000FF"/>
                </a:solidFill>
                <a:latin typeface="Arial" charset="0"/>
              </a:rPr>
              <a:t>Lợi </a:t>
            </a:r>
            <a:r>
              <a:rPr lang="en-US" sz="2400" b="1" kern="0">
                <a:solidFill>
                  <a:srgbClr val="0000FF"/>
                </a:solidFill>
                <a:latin typeface="Arial" charset="0"/>
              </a:rPr>
              <a:t>dụng chức vụ, quyền hạn làm trái quy định về nghĩa vụ quân </a:t>
            </a:r>
            <a:r>
              <a:rPr lang="en-US" sz="24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0000FF"/>
                </a:solidFill>
                <a:latin typeface="Arial" charset="0"/>
              </a:rPr>
              <a:t>Sử </a:t>
            </a:r>
            <a:r>
              <a:rPr lang="en-US" sz="2400" b="1" kern="0">
                <a:solidFill>
                  <a:srgbClr val="0000FF"/>
                </a:solidFill>
                <a:latin typeface="Arial" charset="0"/>
              </a:rPr>
              <a:t>dụng hạ sĩ quan, binh sĩ trái quy định của pháp </a:t>
            </a:r>
            <a:r>
              <a:rPr lang="en-US" sz="2400" b="1" kern="0" smtClean="0">
                <a:solidFill>
                  <a:srgbClr val="0000FF"/>
                </a:solidFill>
                <a:latin typeface="Arial" charset="0"/>
              </a:rPr>
              <a:t>luật.</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0000FF"/>
                </a:solidFill>
                <a:latin typeface="Arial" charset="0"/>
              </a:rPr>
              <a:t>Xâm </a:t>
            </a:r>
            <a:r>
              <a:rPr lang="en-US" sz="2400" b="1" kern="0">
                <a:solidFill>
                  <a:srgbClr val="0000FF"/>
                </a:solidFill>
                <a:latin typeface="Arial" charset="0"/>
              </a:rPr>
              <a:t>phạm thân thể, sức khỏe; xúc phạm danh dự, nhân phẩm của hạ sĩ quan, binh sĩ</a:t>
            </a:r>
            <a:r>
              <a:rPr lang="en-US" sz="2400" b="1" kern="0" smtClean="0">
                <a:solidFill>
                  <a:srgbClr val="0000FF"/>
                </a:solidFill>
                <a:latin typeface="Arial" charset="0"/>
              </a:rPr>
              <a:t>.</a:t>
            </a:r>
            <a:endParaRPr lang="en-US" sz="24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600" b="1" smtClean="0">
                <a:solidFill>
                  <a:srgbClr val="FF0000"/>
                </a:solidFill>
                <a:latin typeface="Arial" panose="020B0604020202020204" pitchFamily="34" charset="0"/>
                <a:cs typeface="Arial" panose="020B0604020202020204" pitchFamily="34" charset="0"/>
              </a:rPr>
              <a:t>Điều 10. </a:t>
            </a:r>
            <a:r>
              <a:rPr lang="en-US" sz="2600" b="1">
                <a:solidFill>
                  <a:srgbClr val="FF0000"/>
                </a:solidFill>
                <a:latin typeface="Arial" panose="020B0604020202020204" pitchFamily="34" charset="0"/>
                <a:cs typeface="Arial" panose="020B0604020202020204" pitchFamily="34" charset="0"/>
              </a:rPr>
              <a:t>Các hành vi bị nghiêm </a:t>
            </a:r>
            <a:r>
              <a:rPr lang="en-US" sz="2600" b="1" smtClean="0">
                <a:solidFill>
                  <a:srgbClr val="FF0000"/>
                </a:solidFill>
                <a:latin typeface="Arial" panose="020B0604020202020204" pitchFamily="34" charset="0"/>
                <a:cs typeface="Arial" panose="020B0604020202020204" pitchFamily="34" charset="0"/>
              </a:rPr>
              <a:t>cấm</a:t>
            </a:r>
            <a:endParaRPr lang="en-US" sz="26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27327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6000"/>
              </a:lnSpc>
              <a:spcBef>
                <a:spcPts val="800"/>
              </a:spcBef>
              <a:spcAft>
                <a:spcPts val="0"/>
              </a:spcAft>
              <a:buClr>
                <a:srgbClr val="FF0000"/>
              </a:buClr>
              <a:buFont typeface="Wingdings" pitchFamily="2" charset="2"/>
              <a:buChar char="v"/>
              <a:defRPr/>
            </a:pPr>
            <a:r>
              <a:rPr lang="en-US" sz="2100" b="1" kern="0" smtClean="0">
                <a:solidFill>
                  <a:srgbClr val="FF0066"/>
                </a:solidFill>
                <a:latin typeface="Arial" charset="0"/>
              </a:rPr>
              <a:t>Điều </a:t>
            </a:r>
            <a:r>
              <a:rPr lang="en-US" sz="2100" b="1" kern="0">
                <a:solidFill>
                  <a:srgbClr val="FF0066"/>
                </a:solidFill>
                <a:latin typeface="Arial" charset="0"/>
              </a:rPr>
              <a:t>11. Nguyên tắc đăng ký nghĩa vụ quân sự và quản lý công dân trong độ tuổi thực hiện nghĩa vụ quân </a:t>
            </a:r>
            <a:r>
              <a:rPr lang="en-US" sz="2100" b="1" kern="0" smtClean="0">
                <a:solidFill>
                  <a:srgbClr val="FF0066"/>
                </a:solidFill>
                <a:latin typeface="Arial" charset="0"/>
              </a:rPr>
              <a:t>sự</a:t>
            </a:r>
          </a:p>
          <a:p>
            <a:pPr indent="-457200" algn="just" eaLnBrk="1" hangingPunct="1">
              <a:lnSpc>
                <a:spcPct val="106000"/>
              </a:lnSpc>
              <a:spcBef>
                <a:spcPts val="800"/>
              </a:spcBef>
              <a:spcAft>
                <a:spcPts val="0"/>
              </a:spcAft>
              <a:buClr>
                <a:srgbClr val="FF0000"/>
              </a:buClr>
              <a:buFont typeface="+mj-lt"/>
              <a:buAutoNum type="arabicPeriod"/>
              <a:defRPr/>
            </a:pPr>
            <a:r>
              <a:rPr lang="en-US" sz="2100" b="1" kern="0" smtClean="0">
                <a:solidFill>
                  <a:srgbClr val="0000FF"/>
                </a:solidFill>
                <a:latin typeface="Arial" charset="0"/>
              </a:rPr>
              <a:t>Đúng </a:t>
            </a:r>
            <a:r>
              <a:rPr lang="en-US" sz="2100" b="1" kern="0">
                <a:solidFill>
                  <a:srgbClr val="0000FF"/>
                </a:solidFill>
                <a:latin typeface="Arial" charset="0"/>
              </a:rPr>
              <a:t>đối tượng, trình tự thủ tục, chế độ chính sách theo quy định của pháp </a:t>
            </a:r>
            <a:r>
              <a:rPr lang="en-US" sz="2100" b="1" kern="0" smtClean="0">
                <a:solidFill>
                  <a:srgbClr val="0000FF"/>
                </a:solidFill>
                <a:latin typeface="Arial" charset="0"/>
              </a:rPr>
              <a:t>luật.</a:t>
            </a:r>
          </a:p>
          <a:p>
            <a:pPr indent="-457200" algn="just" eaLnBrk="1" hangingPunct="1">
              <a:lnSpc>
                <a:spcPct val="106000"/>
              </a:lnSpc>
              <a:spcBef>
                <a:spcPts val="800"/>
              </a:spcBef>
              <a:spcAft>
                <a:spcPts val="0"/>
              </a:spcAft>
              <a:buClr>
                <a:srgbClr val="FF0000"/>
              </a:buClr>
              <a:buFont typeface="+mj-lt"/>
              <a:buAutoNum type="arabicPeriod"/>
              <a:defRPr/>
            </a:pPr>
            <a:r>
              <a:rPr lang="en-US" sz="2100" b="1" kern="0" smtClean="0">
                <a:solidFill>
                  <a:srgbClr val="0000FF"/>
                </a:solidFill>
                <a:latin typeface="Arial" charset="0"/>
              </a:rPr>
              <a:t>Thống </a:t>
            </a:r>
            <a:r>
              <a:rPr lang="en-US" sz="2100" b="1" kern="0">
                <a:solidFill>
                  <a:srgbClr val="0000FF"/>
                </a:solidFill>
                <a:latin typeface="Arial" charset="0"/>
              </a:rPr>
              <a:t>nhất, công khai, minh bạch, thuận lợi cho công </a:t>
            </a:r>
            <a:r>
              <a:rPr lang="en-US" sz="2100" b="1" kern="0" smtClean="0">
                <a:solidFill>
                  <a:srgbClr val="0000FF"/>
                </a:solidFill>
                <a:latin typeface="Arial" charset="0"/>
              </a:rPr>
              <a:t>dân.</a:t>
            </a:r>
          </a:p>
          <a:p>
            <a:pPr indent="-457200" algn="just" eaLnBrk="1" hangingPunct="1">
              <a:lnSpc>
                <a:spcPct val="106000"/>
              </a:lnSpc>
              <a:spcBef>
                <a:spcPts val="800"/>
              </a:spcBef>
              <a:spcAft>
                <a:spcPts val="0"/>
              </a:spcAft>
              <a:buClr>
                <a:srgbClr val="FF0000"/>
              </a:buClr>
              <a:buFont typeface="+mj-lt"/>
              <a:buAutoNum type="arabicPeriod"/>
              <a:defRPr/>
            </a:pPr>
            <a:r>
              <a:rPr lang="en-US" sz="2100" b="1" kern="0" smtClean="0">
                <a:solidFill>
                  <a:srgbClr val="0000FF"/>
                </a:solidFill>
                <a:latin typeface="Arial" charset="0"/>
              </a:rPr>
              <a:t>Quản </a:t>
            </a:r>
            <a:r>
              <a:rPr lang="en-US" sz="2100" b="1" kern="0">
                <a:solidFill>
                  <a:srgbClr val="0000FF"/>
                </a:solidFill>
                <a:latin typeface="Arial" charset="0"/>
              </a:rPr>
              <a:t>lý chặt chẽ, nắm chắc số lượng, chất lượng, nhân thân của công dân trong độ tuổi thực hiện nghĩa vụ quân </a:t>
            </a:r>
            <a:r>
              <a:rPr lang="en-US" sz="2100" b="1" kern="0" smtClean="0">
                <a:solidFill>
                  <a:srgbClr val="0000FF"/>
                </a:solidFill>
                <a:latin typeface="Arial" charset="0"/>
              </a:rPr>
              <a:t>sự.</a:t>
            </a:r>
          </a:p>
          <a:p>
            <a:pPr indent="-457200" algn="just" eaLnBrk="1" hangingPunct="1">
              <a:lnSpc>
                <a:spcPct val="106000"/>
              </a:lnSpc>
              <a:spcBef>
                <a:spcPts val="800"/>
              </a:spcBef>
              <a:spcAft>
                <a:spcPts val="0"/>
              </a:spcAft>
              <a:buClr>
                <a:srgbClr val="FF0000"/>
              </a:buClr>
              <a:buFont typeface="+mj-lt"/>
              <a:buAutoNum type="arabicPeriod"/>
              <a:defRPr/>
            </a:pPr>
            <a:r>
              <a:rPr lang="en-US" sz="2100" b="1" kern="0" smtClean="0">
                <a:solidFill>
                  <a:srgbClr val="0000FF"/>
                </a:solidFill>
                <a:latin typeface="Arial" charset="0"/>
              </a:rPr>
              <a:t>Mọi </a:t>
            </a:r>
            <a:r>
              <a:rPr lang="en-US" sz="2100" b="1" kern="0">
                <a:solidFill>
                  <a:srgbClr val="0000FF"/>
                </a:solidFill>
                <a:latin typeface="Arial" charset="0"/>
              </a:rPr>
              <a:t>thay đổi về cư trú của công dân trong độ tuổi thực hiện nghĩa vụ quân sự phải được đăng ký và quản lý theo quy định của pháp </a:t>
            </a:r>
            <a:r>
              <a:rPr lang="en-US" sz="2100" b="1" kern="0" smtClean="0">
                <a:solidFill>
                  <a:srgbClr val="0000FF"/>
                </a:solidFill>
                <a:latin typeface="Arial" charset="0"/>
              </a:rPr>
              <a:t>luật.</a:t>
            </a:r>
          </a:p>
          <a:p>
            <a:pPr marL="563563" indent="-444500" algn="just" eaLnBrk="1" hangingPunct="1">
              <a:lnSpc>
                <a:spcPct val="106000"/>
              </a:lnSpc>
              <a:spcBef>
                <a:spcPts val="800"/>
              </a:spcBef>
              <a:spcAft>
                <a:spcPts val="0"/>
              </a:spcAft>
              <a:buClr>
                <a:srgbClr val="FF0000"/>
              </a:buClr>
              <a:buFont typeface="Wingdings" pitchFamily="2" charset="2"/>
              <a:buChar char="v"/>
              <a:defRPr/>
            </a:pPr>
            <a:r>
              <a:rPr lang="en-US" sz="2100" b="1" kern="0" smtClean="0">
                <a:solidFill>
                  <a:srgbClr val="FF0066"/>
                </a:solidFill>
                <a:latin typeface="Arial" charset="0"/>
              </a:rPr>
              <a:t>Điều </a:t>
            </a:r>
            <a:r>
              <a:rPr lang="en-US" sz="2100" b="1" kern="0">
                <a:solidFill>
                  <a:srgbClr val="FF0066"/>
                </a:solidFill>
                <a:latin typeface="Arial" charset="0"/>
              </a:rPr>
              <a:t>12. Đối tượng đăng ký nghĩa vụ quân </a:t>
            </a:r>
            <a:r>
              <a:rPr lang="en-US" sz="2100" b="1" kern="0" smtClean="0">
                <a:solidFill>
                  <a:srgbClr val="FF0066"/>
                </a:solidFill>
                <a:latin typeface="Arial" charset="0"/>
              </a:rPr>
              <a:t>sự</a:t>
            </a:r>
          </a:p>
          <a:p>
            <a:pPr marL="576263" indent="-457200" algn="just" eaLnBrk="1" hangingPunct="1">
              <a:lnSpc>
                <a:spcPct val="106000"/>
              </a:lnSpc>
              <a:spcBef>
                <a:spcPts val="800"/>
              </a:spcBef>
              <a:spcAft>
                <a:spcPts val="0"/>
              </a:spcAft>
              <a:buClr>
                <a:srgbClr val="FF0000"/>
              </a:buClr>
              <a:buFont typeface="+mj-lt"/>
              <a:buAutoNum type="arabicPeriod"/>
              <a:defRPr/>
            </a:pPr>
            <a:r>
              <a:rPr lang="en-US" sz="2100" b="1" kern="0" smtClean="0">
                <a:solidFill>
                  <a:srgbClr val="009900"/>
                </a:solidFill>
                <a:latin typeface="Arial" charset="0"/>
              </a:rPr>
              <a:t>Công </a:t>
            </a:r>
            <a:r>
              <a:rPr lang="en-US" sz="2100" b="1" kern="0">
                <a:solidFill>
                  <a:srgbClr val="009900"/>
                </a:solidFill>
                <a:latin typeface="Arial" charset="0"/>
              </a:rPr>
              <a:t>dân nam đủ 17 tuổi trở </a:t>
            </a:r>
            <a:r>
              <a:rPr lang="en-US" sz="2100" b="1" kern="0" smtClean="0">
                <a:solidFill>
                  <a:srgbClr val="009900"/>
                </a:solidFill>
                <a:latin typeface="Arial" charset="0"/>
              </a:rPr>
              <a:t>lên.</a:t>
            </a:r>
          </a:p>
          <a:p>
            <a:pPr marL="576263" indent="-457200" algn="just" eaLnBrk="1" hangingPunct="1">
              <a:lnSpc>
                <a:spcPct val="106000"/>
              </a:lnSpc>
              <a:spcBef>
                <a:spcPts val="800"/>
              </a:spcBef>
              <a:spcAft>
                <a:spcPts val="0"/>
              </a:spcAft>
              <a:buClr>
                <a:srgbClr val="FF0000"/>
              </a:buClr>
              <a:buFont typeface="+mj-lt"/>
              <a:buAutoNum type="arabicPeriod"/>
              <a:defRPr/>
            </a:pPr>
            <a:r>
              <a:rPr lang="en-US" sz="2100" b="1" kern="0" smtClean="0">
                <a:solidFill>
                  <a:srgbClr val="CC3300"/>
                </a:solidFill>
                <a:latin typeface="Arial" charset="0"/>
              </a:rPr>
              <a:t>Công </a:t>
            </a:r>
            <a:r>
              <a:rPr lang="en-US" sz="2100" b="1" kern="0">
                <a:solidFill>
                  <a:srgbClr val="CC3300"/>
                </a:solidFill>
                <a:latin typeface="Arial" charset="0"/>
              </a:rPr>
              <a:t>dân nữ </a:t>
            </a:r>
            <a:r>
              <a:rPr lang="en-US" sz="2100" b="1" kern="0">
                <a:solidFill>
                  <a:srgbClr val="0000FF"/>
                </a:solidFill>
                <a:latin typeface="Arial" charset="0"/>
              </a:rPr>
              <a:t>quy định tại khoản 2 Điều 7 của Luật này </a:t>
            </a:r>
            <a:r>
              <a:rPr lang="en-US" sz="2100" b="1" kern="0">
                <a:solidFill>
                  <a:srgbClr val="CC3300"/>
                </a:solidFill>
                <a:latin typeface="Arial" charset="0"/>
              </a:rPr>
              <a:t>đủ 18 tuổi trở lên</a:t>
            </a:r>
            <a:r>
              <a:rPr lang="en-US" sz="2100" b="1" kern="0" smtClean="0">
                <a:solidFill>
                  <a:srgbClr val="CC3300"/>
                </a:solidFill>
                <a:latin typeface="Arial" charset="0"/>
              </a:rPr>
              <a:t>.</a:t>
            </a:r>
            <a:endParaRPr lang="pt-BR" sz="2100" b="1" kern="0">
              <a:solidFill>
                <a:srgbClr val="CC3300"/>
              </a:solidFill>
              <a:latin typeface="Arial" charset="0"/>
            </a:endParaRPr>
          </a:p>
        </p:txBody>
      </p:sp>
      <p:sp>
        <p:nvSpPr>
          <p:cNvPr id="5" name="Title 1"/>
          <p:cNvSpPr>
            <a:spLocks noGrp="1"/>
          </p:cNvSpPr>
          <p:nvPr>
            <p:ph type="title"/>
          </p:nvPr>
        </p:nvSpPr>
        <p:spPr>
          <a:xfrm>
            <a:off x="234950" y="152400"/>
            <a:ext cx="8680450" cy="762000"/>
          </a:xfrm>
        </p:spPr>
        <p:txBody>
          <a:bodyPr anchor="ctr"/>
          <a:lstStyle/>
          <a:p>
            <a:pPr algn="ctr"/>
            <a:r>
              <a:rPr lang="en-US" sz="2200" b="1">
                <a:solidFill>
                  <a:srgbClr val="FF0000"/>
                </a:solidFill>
                <a:latin typeface="Arial" panose="020B0604020202020204" pitchFamily="34" charset="0"/>
                <a:cs typeface="Arial" panose="020B0604020202020204" pitchFamily="34" charset="0"/>
              </a:rPr>
              <a:t>CHƯƠNG II. </a:t>
            </a:r>
            <a:r>
              <a:rPr lang="en-US" sz="2200" b="1" smtClean="0">
                <a:solidFill>
                  <a:srgbClr val="FF0000"/>
                </a:solidFill>
                <a:latin typeface="Arial" panose="020B0604020202020204" pitchFamily="34" charset="0"/>
                <a:cs typeface="Arial" panose="020B0604020202020204" pitchFamily="34" charset="0"/>
              </a:rPr>
              <a:t>ĐĂNG </a:t>
            </a:r>
            <a:r>
              <a:rPr lang="en-US" sz="2200" b="1">
                <a:solidFill>
                  <a:srgbClr val="FF0000"/>
                </a:solidFill>
                <a:latin typeface="Arial" panose="020B0604020202020204" pitchFamily="34" charset="0"/>
                <a:cs typeface="Arial" panose="020B0604020202020204" pitchFamily="34" charset="0"/>
              </a:rPr>
              <a:t>KÝ NGHĨA VỤ QUÂN SỰ VÀ QUẢN LÝ CÔNG DÂN TRONG ĐỘ TUỔI THỰC HIỆN NGHĨA VỤ QUÂN SỰ</a:t>
            </a:r>
          </a:p>
        </p:txBody>
      </p:sp>
    </p:spTree>
    <p:extLst>
      <p:ext uri="{BB962C8B-B14F-4D97-AF65-F5344CB8AC3E}">
        <p14:creationId xmlns:p14="http://schemas.microsoft.com/office/powerpoint/2010/main" val="4252449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200" b="1" kern="0" smtClean="0">
                <a:solidFill>
                  <a:srgbClr val="0000FF"/>
                </a:solidFill>
                <a:latin typeface="Arial" charset="0"/>
              </a:rPr>
              <a:t>Công </a:t>
            </a:r>
            <a:r>
              <a:rPr lang="en-US" sz="2200" b="1" kern="0">
                <a:solidFill>
                  <a:srgbClr val="0000FF"/>
                </a:solidFill>
                <a:latin typeface="Arial" charset="0"/>
              </a:rPr>
              <a:t>dân thuộc một trong các trường hợp sau đây không được đăng ký nghĩa vụ quân </a:t>
            </a:r>
            <a:r>
              <a:rPr lang="en-US" sz="22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lphaLcParenR"/>
              <a:defRPr/>
            </a:pPr>
            <a:r>
              <a:rPr lang="en-US" sz="2200" b="1" kern="0" smtClean="0">
                <a:solidFill>
                  <a:srgbClr val="0000FF"/>
                </a:solidFill>
                <a:latin typeface="Arial" charset="0"/>
              </a:rPr>
              <a:t>Đang </a:t>
            </a:r>
            <a:r>
              <a:rPr lang="en-US" sz="2200" b="1" kern="0">
                <a:solidFill>
                  <a:srgbClr val="0000FF"/>
                </a:solidFill>
                <a:latin typeface="Arial" charset="0"/>
              </a:rPr>
              <a:t>bị truy cứu trách nhiệm hình sự; đang chấp hành hình phạt tù, cải tạo không giam giữ, quản chế hoặc đã chấp hành xong hình phạt tù nhưng chưa được xóa án </a:t>
            </a:r>
            <a:r>
              <a:rPr lang="en-US" sz="2200" b="1" kern="0" smtClean="0">
                <a:solidFill>
                  <a:srgbClr val="0000FF"/>
                </a:solidFill>
                <a:latin typeface="Arial" charset="0"/>
              </a:rPr>
              <a:t>tích;</a:t>
            </a:r>
          </a:p>
          <a:p>
            <a:pPr indent="-457200" algn="just" eaLnBrk="1" hangingPunct="1">
              <a:lnSpc>
                <a:spcPct val="114000"/>
              </a:lnSpc>
              <a:spcBef>
                <a:spcPts val="1200"/>
              </a:spcBef>
              <a:spcAft>
                <a:spcPts val="0"/>
              </a:spcAft>
              <a:buClr>
                <a:srgbClr val="FF0000"/>
              </a:buClr>
              <a:buFont typeface="+mj-lt"/>
              <a:buAutoNum type="alphaLcParenR"/>
              <a:defRPr/>
            </a:pPr>
            <a:r>
              <a:rPr lang="en-US" sz="2200" b="1" kern="0" smtClean="0">
                <a:solidFill>
                  <a:srgbClr val="0000FF"/>
                </a:solidFill>
                <a:latin typeface="Arial" charset="0"/>
              </a:rPr>
              <a:t>Đang </a:t>
            </a:r>
            <a:r>
              <a:rPr lang="en-US" sz="2200" b="1" kern="0">
                <a:solidFill>
                  <a:srgbClr val="0000FF"/>
                </a:solidFill>
                <a:latin typeface="Arial" charset="0"/>
              </a:rPr>
              <a:t>bị áp dụng biện pháp giáo dục tại xã, phường, thị trấn (sau đây gọi chung là cấp xã) hoặc đưa vào trường giáo dưỡng, cơ sở giáo dục bắt buộc, cơ sở cai nghiện bắt </a:t>
            </a:r>
            <a:r>
              <a:rPr lang="en-US" sz="2200" b="1" kern="0" smtClean="0">
                <a:solidFill>
                  <a:srgbClr val="0000FF"/>
                </a:solidFill>
                <a:latin typeface="Arial" charset="0"/>
              </a:rPr>
              <a:t>buộc;</a:t>
            </a:r>
          </a:p>
          <a:p>
            <a:pPr indent="-457200" algn="just" eaLnBrk="1" hangingPunct="1">
              <a:lnSpc>
                <a:spcPct val="114000"/>
              </a:lnSpc>
              <a:spcBef>
                <a:spcPts val="1200"/>
              </a:spcBef>
              <a:spcAft>
                <a:spcPts val="0"/>
              </a:spcAft>
              <a:buClr>
                <a:srgbClr val="FF0000"/>
              </a:buClr>
              <a:buFont typeface="+mj-lt"/>
              <a:buAutoNum type="alphaLcParenR"/>
              <a:defRPr/>
            </a:pPr>
            <a:r>
              <a:rPr lang="en-US" sz="2200" b="1" kern="0" smtClean="0">
                <a:solidFill>
                  <a:srgbClr val="0000FF"/>
                </a:solidFill>
                <a:latin typeface="Arial" charset="0"/>
              </a:rPr>
              <a:t>Bị </a:t>
            </a:r>
            <a:r>
              <a:rPr lang="en-US" sz="2200" b="1" kern="0">
                <a:solidFill>
                  <a:srgbClr val="0000FF"/>
                </a:solidFill>
                <a:latin typeface="Arial" charset="0"/>
              </a:rPr>
              <a:t>tước quyền phục vụ trong lực lượng vũ trang nhân </a:t>
            </a:r>
            <a:r>
              <a:rPr lang="en-US" sz="2200" b="1" kern="0" smtClean="0">
                <a:solidFill>
                  <a:srgbClr val="0000FF"/>
                </a:solidFill>
                <a:latin typeface="Arial" charset="0"/>
              </a:rPr>
              <a:t>dân.</a:t>
            </a:r>
          </a:p>
          <a:p>
            <a:pPr indent="-457200" algn="just" eaLnBrk="1" hangingPunct="1">
              <a:lnSpc>
                <a:spcPct val="114000"/>
              </a:lnSpc>
              <a:spcBef>
                <a:spcPts val="1200"/>
              </a:spcBef>
              <a:spcAft>
                <a:spcPts val="0"/>
              </a:spcAft>
              <a:buClr>
                <a:srgbClr val="FF0000"/>
              </a:buClr>
              <a:buFont typeface="+mj-lt"/>
              <a:buAutoNum type="arabicPeriod" startAt="2"/>
              <a:defRPr/>
            </a:pPr>
            <a:r>
              <a:rPr lang="en-US" sz="2200" b="1" kern="0" smtClean="0">
                <a:solidFill>
                  <a:srgbClr val="0000FF"/>
                </a:solidFill>
                <a:latin typeface="Arial" charset="0"/>
              </a:rPr>
              <a:t>Khi </a:t>
            </a:r>
            <a:r>
              <a:rPr lang="en-US" sz="2200" b="1" kern="0">
                <a:solidFill>
                  <a:srgbClr val="0000FF"/>
                </a:solidFill>
                <a:latin typeface="Arial" charset="0"/>
              </a:rPr>
              <a:t>hết thời hạn áp dụng các biện pháp quy định tại khoản 1 Điều này, công dân được đăng ký nghĩa vụ quân sự</a:t>
            </a:r>
            <a:r>
              <a:rPr lang="en-US" sz="2200" b="1" kern="0" smtClean="0">
                <a:solidFill>
                  <a:srgbClr val="0000FF"/>
                </a:solidFill>
                <a:latin typeface="Arial" charset="0"/>
              </a:rPr>
              <a:t>.</a:t>
            </a:r>
            <a:endParaRPr lang="pt-BR" sz="2200" b="1" kern="0">
              <a:solidFill>
                <a:srgbClr val="0000FF"/>
              </a:solidFill>
              <a:latin typeface="Arial" charset="0"/>
            </a:endParaRPr>
          </a:p>
        </p:txBody>
      </p:sp>
      <p:sp>
        <p:nvSpPr>
          <p:cNvPr id="5"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200"/>
              </a:spcBef>
              <a:spcAft>
                <a:spcPts val="0"/>
              </a:spcAft>
              <a:defRPr/>
            </a:pPr>
            <a:r>
              <a:rPr lang="en-US" sz="2300" b="1" smtClean="0">
                <a:solidFill>
                  <a:srgbClr val="FF0000"/>
                </a:solidFill>
                <a:latin typeface="Arial" panose="020B0604020202020204" pitchFamily="34" charset="0"/>
                <a:cs typeface="Arial" panose="020B0604020202020204" pitchFamily="34" charset="0"/>
              </a:rPr>
              <a:t>Điều </a:t>
            </a:r>
            <a:r>
              <a:rPr lang="en-US" sz="2300" b="1">
                <a:solidFill>
                  <a:srgbClr val="FF0000"/>
                </a:solidFill>
                <a:latin typeface="Arial" panose="020B0604020202020204" pitchFamily="34" charset="0"/>
                <a:cs typeface="Arial" panose="020B0604020202020204" pitchFamily="34" charset="0"/>
              </a:rPr>
              <a:t>13. Đối tượng không được đăng ký nghĩa vụ quân sự</a:t>
            </a:r>
          </a:p>
        </p:txBody>
      </p:sp>
    </p:spTree>
    <p:extLst>
      <p:ext uri="{BB962C8B-B14F-4D97-AF65-F5344CB8AC3E}">
        <p14:creationId xmlns:p14="http://schemas.microsoft.com/office/powerpoint/2010/main" val="36917709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6000"/>
              </a:lnSpc>
              <a:spcBef>
                <a:spcPts val="8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14. Đối tượng miễn đăng ký nghĩa vụ quân </a:t>
            </a:r>
            <a:r>
              <a:rPr lang="en-US" sz="2200" b="1" kern="0" smtClean="0">
                <a:solidFill>
                  <a:srgbClr val="FF0066"/>
                </a:solidFill>
                <a:latin typeface="Arial" charset="0"/>
              </a:rPr>
              <a:t>sự</a:t>
            </a:r>
          </a:p>
          <a:p>
            <a:pPr marL="565150" indent="0" algn="just" eaLnBrk="1" hangingPunct="1">
              <a:lnSpc>
                <a:spcPct val="106000"/>
              </a:lnSpc>
              <a:spcBef>
                <a:spcPts val="800"/>
              </a:spcBef>
              <a:spcAft>
                <a:spcPts val="0"/>
              </a:spcAft>
              <a:buClr>
                <a:srgbClr val="FF0000"/>
              </a:buClr>
              <a:buNone/>
              <a:defRPr/>
            </a:pPr>
            <a:r>
              <a:rPr lang="en-US" sz="2200" b="1" kern="0" smtClean="0">
                <a:solidFill>
                  <a:srgbClr val="0000FF"/>
                </a:solidFill>
                <a:latin typeface="Arial" charset="0"/>
              </a:rPr>
              <a:t>Người </a:t>
            </a:r>
            <a:r>
              <a:rPr lang="en-US" sz="2200" b="1" kern="0">
                <a:solidFill>
                  <a:srgbClr val="0000FF"/>
                </a:solidFill>
                <a:latin typeface="Arial" charset="0"/>
              </a:rPr>
              <a:t>khuyết tật, người mắc bệnh hiểm nghèo, bệnh tâm thần hoặc bệnh mãn tính theo quy định của pháp </a:t>
            </a:r>
            <a:r>
              <a:rPr lang="en-US" sz="2200" b="1" kern="0" smtClean="0">
                <a:solidFill>
                  <a:srgbClr val="0000FF"/>
                </a:solidFill>
                <a:latin typeface="Arial" charset="0"/>
              </a:rPr>
              <a:t>luật.</a:t>
            </a:r>
          </a:p>
          <a:p>
            <a:pPr marL="576263" indent="-457200" algn="just" eaLnBrk="1" hangingPunct="1">
              <a:lnSpc>
                <a:spcPct val="106000"/>
              </a:lnSpc>
              <a:spcBef>
                <a:spcPts val="8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15. Cơ quan đăng ký nghĩa vụ quân </a:t>
            </a:r>
            <a:r>
              <a:rPr lang="en-US" sz="2200" b="1" kern="0" smtClean="0">
                <a:solidFill>
                  <a:srgbClr val="FF0066"/>
                </a:solidFill>
                <a:latin typeface="Arial" charset="0"/>
              </a:rPr>
              <a:t>sự</a:t>
            </a:r>
          </a:p>
          <a:p>
            <a:pPr indent="-457200" algn="just" eaLnBrk="1" hangingPunct="1">
              <a:lnSpc>
                <a:spcPct val="106000"/>
              </a:lnSpc>
              <a:spcBef>
                <a:spcPts val="800"/>
              </a:spcBef>
              <a:spcAft>
                <a:spcPts val="0"/>
              </a:spcAft>
              <a:buClr>
                <a:srgbClr val="FF0000"/>
              </a:buClr>
              <a:buFont typeface="+mj-lt"/>
              <a:buAutoNum type="arabicPeriod"/>
              <a:defRPr/>
            </a:pPr>
            <a:r>
              <a:rPr lang="en-US" sz="2200" b="1" kern="0" smtClean="0">
                <a:solidFill>
                  <a:srgbClr val="0000FF"/>
                </a:solidFill>
                <a:latin typeface="Arial" charset="0"/>
              </a:rPr>
              <a:t>Ban </a:t>
            </a:r>
            <a:r>
              <a:rPr lang="en-US" sz="2200" b="1" kern="0">
                <a:solidFill>
                  <a:srgbClr val="0000FF"/>
                </a:solidFill>
                <a:latin typeface="Arial" charset="0"/>
              </a:rPr>
              <a:t>Chỉ huy quân sự cấp xã thực hiện đăng ký nghĩa vụ quân sự cho công dân cư trú tại địa </a:t>
            </a:r>
            <a:r>
              <a:rPr lang="en-US" sz="2200" b="1" kern="0" smtClean="0">
                <a:solidFill>
                  <a:srgbClr val="0000FF"/>
                </a:solidFill>
                <a:latin typeface="Arial" charset="0"/>
              </a:rPr>
              <a:t>phương.</a:t>
            </a:r>
          </a:p>
          <a:p>
            <a:pPr indent="-457200" algn="just" eaLnBrk="1" hangingPunct="1">
              <a:lnSpc>
                <a:spcPct val="106000"/>
              </a:lnSpc>
              <a:spcBef>
                <a:spcPts val="800"/>
              </a:spcBef>
              <a:spcAft>
                <a:spcPts val="0"/>
              </a:spcAft>
              <a:buClr>
                <a:srgbClr val="FF0000"/>
              </a:buClr>
              <a:buFont typeface="+mj-lt"/>
              <a:buAutoNum type="arabicPeriod"/>
              <a:defRPr/>
            </a:pPr>
            <a:r>
              <a:rPr lang="en-US" sz="2200" b="1" kern="0" smtClean="0">
                <a:solidFill>
                  <a:srgbClr val="0000FF"/>
                </a:solidFill>
                <a:latin typeface="Arial" charset="0"/>
              </a:rPr>
              <a:t>Ban </a:t>
            </a:r>
            <a:r>
              <a:rPr lang="en-US" sz="2200" b="1" kern="0">
                <a:solidFill>
                  <a:srgbClr val="0000FF"/>
                </a:solidFill>
                <a:latin typeface="Arial" charset="0"/>
              </a:rPr>
              <a:t>Chỉ huy quân sự cơ quan, tổ chức ở cơ sở thực hiện đăng ký nghĩa vụ quân sự cho công dân làm việc, học tập tại cơ quan, tổ chức và tổng hợp báo cáo Ban Chỉ huy quân sự </a:t>
            </a:r>
            <a:r>
              <a:rPr lang="en-US" sz="2200" b="1" kern="0" smtClean="0">
                <a:solidFill>
                  <a:srgbClr val="0000FF"/>
                </a:solidFill>
                <a:latin typeface="Arial" charset="0"/>
              </a:rPr>
              <a:t>cấp huyện </a:t>
            </a:r>
            <a:r>
              <a:rPr lang="en-US" sz="2200" b="1" kern="0">
                <a:solidFill>
                  <a:srgbClr val="0000FF"/>
                </a:solidFill>
                <a:latin typeface="Arial" charset="0"/>
              </a:rPr>
              <a:t>nơi cơ quan, tổ chức đặt trụ sở; trường hợp cơ quan, tổ chức không có Ban Chỉ huy quân sự ở cơ sở thì người đứng đầu hoặc người đại diện hợp pháp của cơ quan, tổ chức có trách nhiệm tổ chức cho công dân thực hiện đăng ký nghĩa vụ quân sự tại nơi cư trú</a:t>
            </a:r>
            <a:r>
              <a:rPr lang="en-US" sz="2200" b="1" kern="0" smtClean="0">
                <a:solidFill>
                  <a:srgbClr val="0000FF"/>
                </a:solidFill>
                <a:latin typeface="Arial" charset="0"/>
              </a:rPr>
              <a:t>.</a:t>
            </a:r>
            <a:endParaRPr lang="en-US" sz="2200" b="1" kern="0">
              <a:solidFill>
                <a:srgbClr val="0000FF"/>
              </a:solidFill>
              <a:latin typeface="Arial" charset="0"/>
            </a:endParaRPr>
          </a:p>
        </p:txBody>
      </p:sp>
      <p:sp>
        <p:nvSpPr>
          <p:cNvPr id="7" name="Title 1"/>
          <p:cNvSpPr>
            <a:spLocks noGrp="1"/>
          </p:cNvSpPr>
          <p:nvPr>
            <p:ph type="title"/>
          </p:nvPr>
        </p:nvSpPr>
        <p:spPr>
          <a:xfrm>
            <a:off x="234950" y="152400"/>
            <a:ext cx="8680450" cy="762000"/>
          </a:xfrm>
        </p:spPr>
        <p:txBody>
          <a:bodyPr anchor="ctr"/>
          <a:lstStyle/>
          <a:p>
            <a:pPr algn="ctr"/>
            <a:r>
              <a:rPr lang="en-US" sz="2200" b="1">
                <a:solidFill>
                  <a:srgbClr val="FF0000"/>
                </a:solidFill>
                <a:latin typeface="Arial" panose="020B0604020202020204" pitchFamily="34" charset="0"/>
                <a:cs typeface="Arial" panose="020B0604020202020204" pitchFamily="34" charset="0"/>
              </a:rPr>
              <a:t>CHƯƠNG II. </a:t>
            </a:r>
            <a:r>
              <a:rPr lang="en-US" sz="2200" b="1" smtClean="0">
                <a:solidFill>
                  <a:srgbClr val="FF0000"/>
                </a:solidFill>
                <a:latin typeface="Arial" panose="020B0604020202020204" pitchFamily="34" charset="0"/>
                <a:cs typeface="Arial" panose="020B0604020202020204" pitchFamily="34" charset="0"/>
              </a:rPr>
              <a:t>ĐĂNG </a:t>
            </a:r>
            <a:r>
              <a:rPr lang="en-US" sz="2200" b="1">
                <a:solidFill>
                  <a:srgbClr val="FF0000"/>
                </a:solidFill>
                <a:latin typeface="Arial" panose="020B0604020202020204" pitchFamily="34" charset="0"/>
                <a:cs typeface="Arial" panose="020B0604020202020204" pitchFamily="34" charset="0"/>
              </a:rPr>
              <a:t>KÝ NGHĨA VỤ QUÂN SỰ VÀ QUẢN LÝ CÔNG DÂN TRONG ĐỘ TUỔI THỰC HIỆN NGHĨA VỤ QUÂN SỰ</a:t>
            </a:r>
          </a:p>
        </p:txBody>
      </p:sp>
    </p:spTree>
    <p:extLst>
      <p:ext uri="{BB962C8B-B14F-4D97-AF65-F5344CB8AC3E}">
        <p14:creationId xmlns:p14="http://schemas.microsoft.com/office/powerpoint/2010/main" val="15155585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9144000" cy="6400800"/>
          </a:xfrm>
          <a:prstGeom prst="rect">
            <a:avLst/>
          </a:prstGeom>
        </p:spPr>
      </p:pic>
    </p:spTree>
    <p:extLst>
      <p:ext uri="{BB962C8B-B14F-4D97-AF65-F5344CB8AC3E}">
        <p14:creationId xmlns:p14="http://schemas.microsoft.com/office/powerpoint/2010/main" val="40734862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3981" y="1"/>
            <a:ext cx="5736038" cy="6857998"/>
          </a:xfrm>
          <a:prstGeom prst="rect">
            <a:avLst/>
          </a:prstGeom>
        </p:spPr>
      </p:pic>
    </p:spTree>
    <p:extLst>
      <p:ext uri="{BB962C8B-B14F-4D97-AF65-F5344CB8AC3E}">
        <p14:creationId xmlns:p14="http://schemas.microsoft.com/office/powerpoint/2010/main" val="30108868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Tháng 01 </a:t>
            </a:r>
            <a:r>
              <a:rPr lang="en-US" sz="2400" b="1" kern="0">
                <a:solidFill>
                  <a:srgbClr val="FF0066"/>
                </a:solidFill>
                <a:latin typeface="Arial" charset="0"/>
              </a:rPr>
              <a:t>hằng năm</a:t>
            </a:r>
            <a:r>
              <a:rPr lang="en-US" sz="2400" b="1" kern="0">
                <a:solidFill>
                  <a:srgbClr val="0000FF"/>
                </a:solidFill>
                <a:latin typeface="Arial" charset="0"/>
              </a:rPr>
              <a:t>, </a:t>
            </a:r>
            <a:r>
              <a:rPr lang="en-US" sz="2400" b="1" kern="0">
                <a:solidFill>
                  <a:srgbClr val="009900"/>
                </a:solidFill>
                <a:latin typeface="Arial" charset="0"/>
              </a:rPr>
              <a:t>Chủ tịch </a:t>
            </a:r>
            <a:r>
              <a:rPr lang="en-US" sz="2400" b="1" kern="0" smtClean="0">
                <a:solidFill>
                  <a:srgbClr val="009900"/>
                </a:solidFill>
                <a:latin typeface="Arial" charset="0"/>
              </a:rPr>
              <a:t>UBND cấp </a:t>
            </a:r>
            <a:r>
              <a:rPr lang="en-US" sz="2400" b="1" kern="0">
                <a:solidFill>
                  <a:srgbClr val="009900"/>
                </a:solidFill>
                <a:latin typeface="Arial" charset="0"/>
              </a:rPr>
              <a:t>xã</a:t>
            </a:r>
            <a:r>
              <a:rPr lang="en-US" sz="2400" b="1" kern="0">
                <a:solidFill>
                  <a:srgbClr val="0000FF"/>
                </a:solidFill>
                <a:latin typeface="Arial" charset="0"/>
              </a:rPr>
              <a:t>, người đứng đầu hoặc người đại diện hợp pháp của cơ quan, tổ chức báo cáo Ban Chỉ huy quân sự cấp huyện </a:t>
            </a:r>
            <a:r>
              <a:rPr lang="en-US" sz="2400" b="1" kern="0">
                <a:solidFill>
                  <a:srgbClr val="FF0066"/>
                </a:solidFill>
                <a:latin typeface="Arial" charset="0"/>
              </a:rPr>
              <a:t>danh sách công dân nam đủ 17 tuổi trong năm</a:t>
            </a:r>
            <a:r>
              <a:rPr lang="en-US" sz="2400" b="1" kern="0">
                <a:solidFill>
                  <a:srgbClr val="0000FF"/>
                </a:solidFill>
                <a:latin typeface="Arial" charset="0"/>
              </a:rPr>
              <a:t> và công dân nam trong độ tuổi thực hiện nghĩa vụ quân sự chưa đăng ký nghĩa vụ quân </a:t>
            </a:r>
            <a:r>
              <a:rPr lang="en-US" sz="24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Tháng 04 </a:t>
            </a:r>
            <a:r>
              <a:rPr lang="en-US" sz="2400" b="1" kern="0">
                <a:solidFill>
                  <a:srgbClr val="FF0066"/>
                </a:solidFill>
                <a:latin typeface="Arial" charset="0"/>
              </a:rPr>
              <a:t>hằng năm</a:t>
            </a:r>
            <a:r>
              <a:rPr lang="en-US" sz="2400" b="1" kern="0">
                <a:solidFill>
                  <a:srgbClr val="0000FF"/>
                </a:solidFill>
                <a:latin typeface="Arial" charset="0"/>
              </a:rPr>
              <a:t>, Chỉ huy trưởng Ban Chỉ huy quân sự cấp huyện ra lệnh gọi công dân quy định tại khoản 1 Điều này để đăng ký nghĩa vụ quân sự lần </a:t>
            </a:r>
            <a:r>
              <a:rPr lang="en-US" sz="2400" b="1" kern="0" smtClean="0">
                <a:solidFill>
                  <a:srgbClr val="0000FF"/>
                </a:solidFill>
                <a:latin typeface="Arial" charset="0"/>
              </a:rPr>
              <a:t>đầu.</a:t>
            </a:r>
          </a:p>
          <a:p>
            <a:pPr indent="-457200" algn="just" eaLnBrk="1" hangingPunct="1">
              <a:lnSpc>
                <a:spcPct val="114000"/>
              </a:lnSpc>
              <a:spcBef>
                <a:spcPts val="1200"/>
              </a:spcBef>
              <a:spcAft>
                <a:spcPts val="0"/>
              </a:spcAft>
              <a:buClr>
                <a:srgbClr val="FF0000"/>
              </a:buClr>
              <a:buFont typeface="+mj-lt"/>
              <a:buAutoNum type="arabicPeriod"/>
              <a:defRPr/>
            </a:pPr>
            <a:r>
              <a:rPr lang="en-US" sz="2400" b="1" kern="0" smtClean="0">
                <a:solidFill>
                  <a:srgbClr val="FF0066"/>
                </a:solidFill>
                <a:latin typeface="Arial" charset="0"/>
              </a:rPr>
              <a:t>Công </a:t>
            </a:r>
            <a:r>
              <a:rPr lang="en-US" sz="2400" b="1" kern="0">
                <a:solidFill>
                  <a:srgbClr val="FF0066"/>
                </a:solidFill>
                <a:latin typeface="Arial" charset="0"/>
              </a:rPr>
              <a:t>dân đăng ký nghĩa vụ quân sự lần đầu phải trực tiếp đăng ký </a:t>
            </a:r>
            <a:r>
              <a:rPr lang="en-US" sz="2400" b="1" kern="0">
                <a:solidFill>
                  <a:srgbClr val="0000FF"/>
                </a:solidFill>
                <a:latin typeface="Arial" charset="0"/>
              </a:rPr>
              <a:t>tại cơ quan đăng ký nghĩa vụ quân sự quy định tại Điều 15 của Luật này.</a:t>
            </a:r>
          </a:p>
          <a:p>
            <a:pPr indent="-457200" algn="just" eaLnBrk="1" hangingPunct="1">
              <a:lnSpc>
                <a:spcPct val="114000"/>
              </a:lnSpc>
              <a:spcBef>
                <a:spcPts val="1200"/>
              </a:spcBef>
              <a:spcAft>
                <a:spcPts val="0"/>
              </a:spcAft>
              <a:buClr>
                <a:srgbClr val="FF0000"/>
              </a:buClr>
              <a:buFont typeface="+mj-lt"/>
              <a:buAutoNum type="arabicPeriod"/>
              <a:defRPr/>
            </a:pPr>
            <a:endParaRPr lang="en-US" sz="24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indent="-457200" algn="ctr" eaLnBrk="1" hangingPunct="1">
              <a:lnSpc>
                <a:spcPct val="114000"/>
              </a:lnSpc>
              <a:spcBef>
                <a:spcPts val="1200"/>
              </a:spcBef>
              <a:spcAft>
                <a:spcPts val="0"/>
              </a:spcAft>
              <a:defRPr/>
            </a:pPr>
            <a:r>
              <a:rPr lang="en-US" sz="2600" b="1" smtClean="0">
                <a:solidFill>
                  <a:srgbClr val="FF0000"/>
                </a:solidFill>
                <a:latin typeface="Arial" panose="020B0604020202020204" pitchFamily="34" charset="0"/>
                <a:cs typeface="Arial" panose="020B0604020202020204" pitchFamily="34" charset="0"/>
              </a:rPr>
              <a:t>Điều </a:t>
            </a:r>
            <a:r>
              <a:rPr lang="en-US" sz="2600" b="1">
                <a:solidFill>
                  <a:srgbClr val="FF0000"/>
                </a:solidFill>
                <a:latin typeface="Arial" panose="020B0604020202020204" pitchFamily="34" charset="0"/>
                <a:cs typeface="Arial" panose="020B0604020202020204" pitchFamily="34" charset="0"/>
              </a:rPr>
              <a:t>16. Đăng ký nghĩa vụ quân sự lần đầu</a:t>
            </a:r>
          </a:p>
        </p:txBody>
      </p:sp>
    </p:spTree>
    <p:extLst>
      <p:ext uri="{BB962C8B-B14F-4D97-AF65-F5344CB8AC3E}">
        <p14:creationId xmlns:p14="http://schemas.microsoft.com/office/powerpoint/2010/main" val="22310663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mj-lt"/>
              <a:buAutoNum type="arabicPeriod"/>
              <a:defRPr/>
            </a:pPr>
            <a:r>
              <a:rPr lang="en-US" sz="2300" b="1" kern="0" smtClean="0">
                <a:solidFill>
                  <a:srgbClr val="FF0066"/>
                </a:solidFill>
                <a:latin typeface="Arial" charset="0"/>
              </a:rPr>
              <a:t>Đăng </a:t>
            </a:r>
            <a:r>
              <a:rPr lang="en-US" sz="2300" b="1" kern="0">
                <a:solidFill>
                  <a:srgbClr val="FF0066"/>
                </a:solidFill>
                <a:latin typeface="Arial" charset="0"/>
              </a:rPr>
              <a:t>ký nghĩa vụ quân sự bổ </a:t>
            </a:r>
            <a:r>
              <a:rPr lang="en-US" sz="2300" b="1" kern="0" smtClean="0">
                <a:solidFill>
                  <a:srgbClr val="FF0066"/>
                </a:solidFill>
                <a:latin typeface="Arial" charset="0"/>
              </a:rPr>
              <a:t>sung: </a:t>
            </a:r>
            <a:r>
              <a:rPr lang="en-US" sz="2300" b="1" kern="0" smtClean="0">
                <a:solidFill>
                  <a:srgbClr val="0000FF"/>
                </a:solidFill>
                <a:latin typeface="Arial" charset="0"/>
              </a:rPr>
              <a:t>Công </a:t>
            </a:r>
            <a:r>
              <a:rPr lang="en-US" sz="2300" b="1" kern="0">
                <a:solidFill>
                  <a:srgbClr val="0000FF"/>
                </a:solidFill>
                <a:latin typeface="Arial" charset="0"/>
              </a:rPr>
              <a:t>dân đã đăng ký nghĩa vụ quân sự khi thay đổi chức vụ công tác, trình độ học vấn, trình độ chuyên môn, tình trạng sức khỏe và thông tin khác có liên quan đến nghĩa vụ quân sự phải đăng ký bổ sung tại cơ quan đăng ký nghĩa vụ quân </a:t>
            </a:r>
            <a:r>
              <a:rPr lang="en-US" sz="23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300" b="1" kern="0" smtClean="0">
                <a:solidFill>
                  <a:srgbClr val="0000FF"/>
                </a:solidFill>
                <a:latin typeface="Arial" charset="0"/>
              </a:rPr>
              <a:t>….</a:t>
            </a:r>
          </a:p>
          <a:p>
            <a:pPr indent="-457200" algn="just" eaLnBrk="1" hangingPunct="1">
              <a:lnSpc>
                <a:spcPct val="114000"/>
              </a:lnSpc>
              <a:spcBef>
                <a:spcPts val="1200"/>
              </a:spcBef>
              <a:spcAft>
                <a:spcPts val="0"/>
              </a:spcAft>
              <a:buClr>
                <a:srgbClr val="FF0000"/>
              </a:buClr>
              <a:buFont typeface="+mj-lt"/>
              <a:buAutoNum type="arabicPeriod" startAt="3"/>
              <a:defRPr/>
            </a:pPr>
            <a:r>
              <a:rPr lang="en-US" sz="2300" b="1" kern="0" smtClean="0">
                <a:solidFill>
                  <a:srgbClr val="FF0066"/>
                </a:solidFill>
                <a:latin typeface="Arial" charset="0"/>
              </a:rPr>
              <a:t>Đăng </a:t>
            </a:r>
            <a:r>
              <a:rPr lang="en-US" sz="2300" b="1" kern="0">
                <a:solidFill>
                  <a:srgbClr val="FF0066"/>
                </a:solidFill>
                <a:latin typeface="Arial" charset="0"/>
              </a:rPr>
              <a:t>ký nghĩa vụ quân sự tạm </a:t>
            </a:r>
            <a:r>
              <a:rPr lang="en-US" sz="2300" b="1" kern="0" smtClean="0">
                <a:solidFill>
                  <a:srgbClr val="FF0066"/>
                </a:solidFill>
                <a:latin typeface="Arial" charset="0"/>
              </a:rPr>
              <a:t>vắng: </a:t>
            </a:r>
            <a:r>
              <a:rPr lang="en-US" sz="2300" b="1" kern="0" smtClean="0">
                <a:solidFill>
                  <a:srgbClr val="0000FF"/>
                </a:solidFill>
                <a:latin typeface="Arial" charset="0"/>
              </a:rPr>
              <a:t>Công </a:t>
            </a:r>
            <a:r>
              <a:rPr lang="en-US" sz="2300" b="1" kern="0">
                <a:solidFill>
                  <a:srgbClr val="0000FF"/>
                </a:solidFill>
                <a:latin typeface="Arial" charset="0"/>
              </a:rPr>
              <a:t>dân đã đăng ký nghĩa vụ quân sự, nếu đi khỏi nơi cư trú hoặc nơi làm việc, học tập từ 03 tháng trở lên phải đến nơi đăng ký nghĩa vụ quân sự để đăng ký nghĩa vụ quân sự tạm vắng; khi trở về nơi cư trú hoặc nơi làm việc, học tập trong thời hạn 10 ngày làm việc phải đăng ký lại</a:t>
            </a:r>
            <a:r>
              <a:rPr lang="en-US" sz="2300" b="1" kern="0" smtClean="0">
                <a:solidFill>
                  <a:srgbClr val="0000FF"/>
                </a:solidFill>
                <a:latin typeface="Arial" charset="0"/>
              </a:rPr>
              <a:t>.</a:t>
            </a:r>
            <a:endParaRPr lang="en-US" sz="2300" b="1" kern="0">
              <a:solidFill>
                <a:srgbClr val="0000FF"/>
              </a:solidFill>
              <a:latin typeface="Arial" charset="0"/>
            </a:endParaRPr>
          </a:p>
        </p:txBody>
      </p:sp>
      <p:sp>
        <p:nvSpPr>
          <p:cNvPr id="6" name="Title 1"/>
          <p:cNvSpPr>
            <a:spLocks noGrp="1"/>
          </p:cNvSpPr>
          <p:nvPr>
            <p:ph type="title"/>
          </p:nvPr>
        </p:nvSpPr>
        <p:spPr>
          <a:xfrm>
            <a:off x="234950" y="76200"/>
            <a:ext cx="8680450" cy="990600"/>
          </a:xfrm>
        </p:spPr>
        <p:txBody>
          <a:bodyPr anchor="ctr"/>
          <a:lstStyle/>
          <a:p>
            <a:pPr indent="-457200" algn="ctr" eaLnBrk="1" hangingPunct="1">
              <a:lnSpc>
                <a:spcPct val="114000"/>
              </a:lnSpc>
              <a:spcBef>
                <a:spcPts val="1200"/>
              </a:spcBef>
              <a:spcAft>
                <a:spcPts val="0"/>
              </a:spcAft>
              <a:defRPr/>
            </a:pPr>
            <a:r>
              <a:rPr lang="en-US" sz="2200" b="1" smtClean="0">
                <a:solidFill>
                  <a:srgbClr val="FF0000"/>
                </a:solidFill>
                <a:latin typeface="Arial" panose="020B0604020202020204" pitchFamily="34" charset="0"/>
                <a:cs typeface="Arial" panose="020B0604020202020204" pitchFamily="34" charset="0"/>
              </a:rPr>
              <a:t>Điều </a:t>
            </a:r>
            <a:r>
              <a:rPr lang="en-US" sz="2200" b="1">
                <a:solidFill>
                  <a:srgbClr val="FF0000"/>
                </a:solidFill>
                <a:latin typeface="Arial" panose="020B0604020202020204" pitchFamily="34" charset="0"/>
                <a:cs typeface="Arial" panose="020B0604020202020204" pitchFamily="34" charset="0"/>
              </a:rPr>
              <a:t>17. Đăng ký nghĩa vụ quân sự bổ sung; </a:t>
            </a:r>
            <a:r>
              <a:rPr lang="en-US" sz="2200" b="1" smtClean="0">
                <a:solidFill>
                  <a:srgbClr val="FF0000"/>
                </a:solidFill>
                <a:latin typeface="Arial" panose="020B0604020202020204" pitchFamily="34" charset="0"/>
                <a:cs typeface="Arial" panose="020B0604020202020204" pitchFamily="34" charset="0"/>
              </a:rPr>
              <a:t>khi </a:t>
            </a:r>
            <a:r>
              <a:rPr lang="en-US" sz="2200" b="1">
                <a:solidFill>
                  <a:srgbClr val="FF0000"/>
                </a:solidFill>
                <a:latin typeface="Arial" panose="020B0604020202020204" pitchFamily="34" charset="0"/>
                <a:cs typeface="Arial" panose="020B0604020202020204" pitchFamily="34" charset="0"/>
              </a:rPr>
              <a:t>thay đổi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nơi </a:t>
            </a:r>
            <a:r>
              <a:rPr lang="en-US" sz="2200" b="1">
                <a:solidFill>
                  <a:srgbClr val="FF0000"/>
                </a:solidFill>
                <a:latin typeface="Arial" panose="020B0604020202020204" pitchFamily="34" charset="0"/>
                <a:cs typeface="Arial" panose="020B0604020202020204" pitchFamily="34" charset="0"/>
              </a:rPr>
              <a:t>cư trú hoặc nơi làm việc, học tập; </a:t>
            </a:r>
            <a:r>
              <a:rPr lang="en-US" sz="2200" b="1" smtClean="0">
                <a:solidFill>
                  <a:srgbClr val="FF0000"/>
                </a:solidFill>
                <a:latin typeface="Arial" panose="020B0604020202020204" pitchFamily="34" charset="0"/>
                <a:cs typeface="Arial" panose="020B0604020202020204" pitchFamily="34" charset="0"/>
              </a:rPr>
              <a:t>tạm </a:t>
            </a:r>
            <a:r>
              <a:rPr lang="en-US" sz="2200" b="1">
                <a:solidFill>
                  <a:srgbClr val="FF0000"/>
                </a:solidFill>
                <a:latin typeface="Arial" panose="020B0604020202020204" pitchFamily="34" charset="0"/>
                <a:cs typeface="Arial" panose="020B0604020202020204" pitchFamily="34" charset="0"/>
              </a:rPr>
              <a:t>vắng;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đăng </a:t>
            </a:r>
            <a:r>
              <a:rPr lang="en-US" sz="2200" b="1">
                <a:solidFill>
                  <a:srgbClr val="FF0000"/>
                </a:solidFill>
                <a:latin typeface="Arial" panose="020B0604020202020204" pitchFamily="34" charset="0"/>
                <a:cs typeface="Arial" panose="020B0604020202020204" pitchFamily="34" charset="0"/>
              </a:rPr>
              <a:t>ký miễn gọi nhập ngũ trong thời chiến</a:t>
            </a:r>
          </a:p>
        </p:txBody>
      </p:sp>
    </p:spTree>
    <p:extLst>
      <p:ext uri="{BB962C8B-B14F-4D97-AF65-F5344CB8AC3E}">
        <p14:creationId xmlns:p14="http://schemas.microsoft.com/office/powerpoint/2010/main" val="2493566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5000"/>
              </a:lnSpc>
              <a:spcBef>
                <a:spcPts val="800"/>
              </a:spcBef>
              <a:spcAft>
                <a:spcPts val="0"/>
              </a:spcAft>
              <a:buClr>
                <a:srgbClr val="FF0000"/>
              </a:buClr>
              <a:buFont typeface="+mj-lt"/>
              <a:buAutoNum type="arabicPeriod" startAt="2"/>
              <a:defRPr/>
            </a:pPr>
            <a:r>
              <a:rPr lang="en-US" sz="2000" b="1" kern="0" smtClean="0">
                <a:solidFill>
                  <a:srgbClr val="FF0066"/>
                </a:solidFill>
                <a:latin typeface="Arial" charset="0"/>
              </a:rPr>
              <a:t>Đăng </a:t>
            </a:r>
            <a:r>
              <a:rPr lang="en-US" sz="2000" b="1" kern="0">
                <a:solidFill>
                  <a:srgbClr val="FF0066"/>
                </a:solidFill>
                <a:latin typeface="Arial" charset="0"/>
              </a:rPr>
              <a:t>ký nghĩa vụ quân sự khi thay đổi nơi cư trú hoặc nơi làm việc, học </a:t>
            </a:r>
            <a:r>
              <a:rPr lang="en-US" sz="2000" b="1" kern="0" smtClean="0">
                <a:solidFill>
                  <a:srgbClr val="FF0066"/>
                </a:solidFill>
                <a:latin typeface="Arial" charset="0"/>
              </a:rPr>
              <a:t>tập:</a:t>
            </a:r>
          </a:p>
          <a:p>
            <a:pPr indent="-457200" algn="just" eaLnBrk="1" hangingPunct="1">
              <a:lnSpc>
                <a:spcPct val="105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Công </a:t>
            </a:r>
            <a:r>
              <a:rPr lang="en-US" sz="2000" b="1" kern="0">
                <a:solidFill>
                  <a:srgbClr val="0000FF"/>
                </a:solidFill>
                <a:latin typeface="Arial" charset="0"/>
              </a:rPr>
              <a:t>dân đã đăng ký nghĩa vụ quân sự khi thay đổi nơi cư trú hoặc nơi làm việc, học tập phải đến cơ quan đã đăng ký nghĩa vụ quân sự </a:t>
            </a:r>
            <a:r>
              <a:rPr lang="en-US" sz="2000" b="1" kern="0">
                <a:solidFill>
                  <a:srgbClr val="FF0066"/>
                </a:solidFill>
                <a:latin typeface="Arial" charset="0"/>
              </a:rPr>
              <a:t>làm thủ tục chuyển đăng ký nghĩa vụ quân sự</a:t>
            </a:r>
            <a:r>
              <a:rPr lang="en-US" sz="2000" b="1" kern="0">
                <a:solidFill>
                  <a:srgbClr val="0000FF"/>
                </a:solidFill>
                <a:latin typeface="Arial" charset="0"/>
              </a:rPr>
              <a:t>; </a:t>
            </a:r>
            <a:r>
              <a:rPr lang="en-US" sz="2000" b="1" kern="0">
                <a:solidFill>
                  <a:srgbClr val="009900"/>
                </a:solidFill>
                <a:latin typeface="Arial" charset="0"/>
              </a:rPr>
              <a:t>trong thời hạn 10 ngày làm việc</a:t>
            </a:r>
            <a:r>
              <a:rPr lang="en-US" sz="2000" b="1" kern="0">
                <a:solidFill>
                  <a:srgbClr val="0000FF"/>
                </a:solidFill>
                <a:latin typeface="Arial" charset="0"/>
              </a:rPr>
              <a:t>, kể từ ngày đến nơi cư trú hoặc nơi làm việc, học tập mới phải đến cơ quan đăng ký nghĩa vụ quân sự để đăng ký chuyển </a:t>
            </a:r>
            <a:r>
              <a:rPr lang="en-US" sz="2000" b="1" kern="0" smtClean="0">
                <a:solidFill>
                  <a:srgbClr val="0000FF"/>
                </a:solidFill>
                <a:latin typeface="Arial" charset="0"/>
              </a:rPr>
              <a:t>đến;</a:t>
            </a:r>
          </a:p>
          <a:p>
            <a:pPr indent="-457200" algn="just" eaLnBrk="1" hangingPunct="1">
              <a:lnSpc>
                <a:spcPct val="105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Công </a:t>
            </a:r>
            <a:r>
              <a:rPr lang="en-US" sz="2000" b="1" kern="0">
                <a:solidFill>
                  <a:srgbClr val="0000FF"/>
                </a:solidFill>
                <a:latin typeface="Arial" charset="0"/>
              </a:rPr>
              <a:t>dân đã đăng ký nghĩa vụ quân sự được gọi vào </a:t>
            </a:r>
            <a:r>
              <a:rPr lang="en-US" sz="2000" b="1" kern="0">
                <a:solidFill>
                  <a:srgbClr val="FF0066"/>
                </a:solidFill>
                <a:latin typeface="Arial" charset="0"/>
              </a:rPr>
              <a:t>học tập tại các trường thuộc cơ sở giáo dục nghề nghiệp, cơ sở giáo dục đại học </a:t>
            </a:r>
            <a:r>
              <a:rPr lang="en-US" sz="2000" b="1" kern="0">
                <a:solidFill>
                  <a:srgbClr val="0000FF"/>
                </a:solidFill>
                <a:latin typeface="Arial" charset="0"/>
              </a:rPr>
              <a:t>thuộc hệ thống giáo dục quốc dân phải đến cơ quan đã đăng ký nghĩa vụ quân sự </a:t>
            </a:r>
            <a:r>
              <a:rPr lang="en-US" sz="2000" b="1" kern="0">
                <a:solidFill>
                  <a:srgbClr val="FF0066"/>
                </a:solidFill>
                <a:latin typeface="Arial" charset="0"/>
              </a:rPr>
              <a:t>làm thủ tục chuyển đăng ký nghĩa vụ quân sự đến cơ sở giáo dục</a:t>
            </a:r>
            <a:r>
              <a:rPr lang="en-US" sz="2000" b="1" kern="0">
                <a:solidFill>
                  <a:srgbClr val="0000FF"/>
                </a:solidFill>
                <a:latin typeface="Arial" charset="0"/>
              </a:rPr>
              <a:t>; sau khi thôi học phải làm thủ tục chuyển đăng ký nghĩa vụ quân sự về nơi cư trú hoặc nơi làm việc mới. </a:t>
            </a:r>
            <a:r>
              <a:rPr lang="en-US" sz="2000" b="1" kern="0">
                <a:solidFill>
                  <a:srgbClr val="009900"/>
                </a:solidFill>
                <a:latin typeface="Arial" charset="0"/>
              </a:rPr>
              <a:t>Người đứng đầu cơ sở giáo dục có trách nhiệm tổ chức cho công dân đăng ký nghĩa vụ quân sự và chuyển đăng ký nghĩa vụ quân sự</a:t>
            </a:r>
            <a:r>
              <a:rPr lang="en-US" sz="2000" b="1" kern="0" smtClean="0">
                <a:solidFill>
                  <a:srgbClr val="009900"/>
                </a:solidFill>
                <a:latin typeface="Arial" charset="0"/>
              </a:rPr>
              <a:t>.</a:t>
            </a:r>
            <a:endParaRPr lang="en-US" sz="2000" b="1" kern="0">
              <a:solidFill>
                <a:srgbClr val="009900"/>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indent="-457200" algn="ctr" eaLnBrk="1" hangingPunct="1">
              <a:lnSpc>
                <a:spcPct val="114000"/>
              </a:lnSpc>
              <a:spcBef>
                <a:spcPts val="1200"/>
              </a:spcBef>
              <a:spcAft>
                <a:spcPts val="0"/>
              </a:spcAft>
              <a:defRPr/>
            </a:pPr>
            <a:r>
              <a:rPr lang="en-US" sz="2200" b="1" smtClean="0">
                <a:solidFill>
                  <a:srgbClr val="FF0000"/>
                </a:solidFill>
                <a:latin typeface="Arial" panose="020B0604020202020204" pitchFamily="34" charset="0"/>
                <a:cs typeface="Arial" panose="020B0604020202020204" pitchFamily="34" charset="0"/>
              </a:rPr>
              <a:t>Điều </a:t>
            </a:r>
            <a:r>
              <a:rPr lang="en-US" sz="2200" b="1">
                <a:solidFill>
                  <a:srgbClr val="FF0000"/>
                </a:solidFill>
                <a:latin typeface="Arial" panose="020B0604020202020204" pitchFamily="34" charset="0"/>
                <a:cs typeface="Arial" panose="020B0604020202020204" pitchFamily="34" charset="0"/>
              </a:rPr>
              <a:t>17. Đăng ký nghĩa vụ quân sự bổ sung;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khi </a:t>
            </a:r>
            <a:r>
              <a:rPr lang="en-US" sz="2200" b="1">
                <a:solidFill>
                  <a:srgbClr val="FF0000"/>
                </a:solidFill>
                <a:latin typeface="Arial" panose="020B0604020202020204" pitchFamily="34" charset="0"/>
                <a:cs typeface="Arial" panose="020B0604020202020204" pitchFamily="34" charset="0"/>
              </a:rPr>
              <a:t>thay đổi </a:t>
            </a:r>
            <a:r>
              <a:rPr lang="en-US" sz="2200" b="1" smtClean="0">
                <a:solidFill>
                  <a:srgbClr val="FF0000"/>
                </a:solidFill>
                <a:latin typeface="Arial" panose="020B0604020202020204" pitchFamily="34" charset="0"/>
                <a:cs typeface="Arial" panose="020B0604020202020204" pitchFamily="34" charset="0"/>
              </a:rPr>
              <a:t>nơi </a:t>
            </a:r>
            <a:r>
              <a:rPr lang="en-US" sz="2200" b="1">
                <a:solidFill>
                  <a:srgbClr val="FF0000"/>
                </a:solidFill>
                <a:latin typeface="Arial" panose="020B0604020202020204" pitchFamily="34" charset="0"/>
                <a:cs typeface="Arial" panose="020B0604020202020204" pitchFamily="34" charset="0"/>
              </a:rPr>
              <a:t>cư trú hoặc nơi làm việc, học tập;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tạm </a:t>
            </a:r>
            <a:r>
              <a:rPr lang="en-US" sz="2200" b="1">
                <a:solidFill>
                  <a:srgbClr val="FF0000"/>
                </a:solidFill>
                <a:latin typeface="Arial" panose="020B0604020202020204" pitchFamily="34" charset="0"/>
                <a:cs typeface="Arial" panose="020B0604020202020204" pitchFamily="34" charset="0"/>
              </a:rPr>
              <a:t>vắng; </a:t>
            </a:r>
            <a:r>
              <a:rPr lang="en-US" sz="2200" b="1" smtClean="0">
                <a:solidFill>
                  <a:srgbClr val="FF0000"/>
                </a:solidFill>
                <a:latin typeface="Arial" panose="020B0604020202020204" pitchFamily="34" charset="0"/>
                <a:cs typeface="Arial" panose="020B0604020202020204" pitchFamily="34" charset="0"/>
              </a:rPr>
              <a:t>đăng </a:t>
            </a:r>
            <a:r>
              <a:rPr lang="en-US" sz="2200" b="1">
                <a:solidFill>
                  <a:srgbClr val="FF0000"/>
                </a:solidFill>
                <a:latin typeface="Arial" panose="020B0604020202020204" pitchFamily="34" charset="0"/>
                <a:cs typeface="Arial" panose="020B0604020202020204" pitchFamily="34" charset="0"/>
              </a:rPr>
              <a:t>ký miễn gọi nhập ngũ trong thời chiến</a:t>
            </a:r>
          </a:p>
        </p:txBody>
      </p:sp>
    </p:spTree>
    <p:extLst>
      <p:ext uri="{BB962C8B-B14F-4D97-AF65-F5344CB8AC3E}">
        <p14:creationId xmlns:p14="http://schemas.microsoft.com/office/powerpoint/2010/main" val="29931957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4592320" y="3435074"/>
            <a:ext cx="4526280" cy="3017520"/>
          </a:xfrm>
          <a:prstGeom prst="rect">
            <a:avLst/>
          </a:prstGeom>
          <a:ln w="25400">
            <a:solidFill>
              <a:srgbClr val="FFFF00"/>
            </a:solidFill>
          </a:ln>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20320" y="3435074"/>
            <a:ext cx="4526280" cy="3017520"/>
          </a:xfrm>
          <a:prstGeom prst="rect">
            <a:avLst/>
          </a:prstGeom>
          <a:ln w="25400">
            <a:solidFill>
              <a:srgbClr val="FFFF00"/>
            </a:solidFill>
          </a:ln>
        </p:spPr>
      </p:pic>
      <p:pic>
        <p:nvPicPr>
          <p:cNvPr id="22" name="Picture 21"/>
          <p:cNvPicPr>
            <a:picLocks/>
          </p:cNvPicPr>
          <p:nvPr/>
        </p:nvPicPr>
        <p:blipFill>
          <a:blip r:embed="rId5">
            <a:extLst>
              <a:ext uri="{28A0092B-C50C-407E-A947-70E740481C1C}">
                <a14:useLocalDpi xmlns:a14="http://schemas.microsoft.com/office/drawing/2010/main" val="0"/>
              </a:ext>
            </a:extLst>
          </a:blip>
          <a:stretch>
            <a:fillRect/>
          </a:stretch>
        </p:blipFill>
        <p:spPr>
          <a:xfrm>
            <a:off x="4592320" y="404854"/>
            <a:ext cx="4526280" cy="3017520"/>
          </a:xfrm>
          <a:prstGeom prst="rect">
            <a:avLst/>
          </a:prstGeom>
          <a:ln w="25400">
            <a:solidFill>
              <a:srgbClr val="FFFF00"/>
            </a:solidFill>
          </a:ln>
        </p:spPr>
      </p:pic>
      <p:pic>
        <p:nvPicPr>
          <p:cNvPr id="29" name="Picture 28"/>
          <p:cNvPicPr>
            <a:picLocks/>
          </p:cNvPicPr>
          <p:nvPr/>
        </p:nvPicPr>
        <p:blipFill>
          <a:blip r:embed="rId6">
            <a:extLst>
              <a:ext uri="{28A0092B-C50C-407E-A947-70E740481C1C}">
                <a14:useLocalDpi xmlns:a14="http://schemas.microsoft.com/office/drawing/2010/main" val="0"/>
              </a:ext>
            </a:extLst>
          </a:blip>
          <a:stretch>
            <a:fillRect/>
          </a:stretch>
        </p:blipFill>
        <p:spPr>
          <a:xfrm>
            <a:off x="20320" y="404854"/>
            <a:ext cx="4526280" cy="3017520"/>
          </a:xfrm>
          <a:prstGeom prst="rect">
            <a:avLst/>
          </a:prstGeom>
          <a:ln w="25400">
            <a:solidFill>
              <a:srgbClr val="FFFF00"/>
            </a:solidFill>
          </a:ln>
        </p:spPr>
      </p:pic>
    </p:spTree>
    <p:extLst>
      <p:ext uri="{BB962C8B-B14F-4D97-AF65-F5344CB8AC3E}">
        <p14:creationId xmlns:p14="http://schemas.microsoft.com/office/powerpoint/2010/main" val="41398143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2438" algn="just">
              <a:lnSpc>
                <a:spcPct val="110000"/>
              </a:lnSpc>
              <a:spcBef>
                <a:spcPts val="800"/>
              </a:spcBef>
              <a:spcAft>
                <a:spcPts val="0"/>
              </a:spcAft>
              <a:buClr>
                <a:srgbClr val="FF0000"/>
              </a:buClr>
              <a:buFont typeface="Wingdings" pitchFamily="2" charset="2"/>
              <a:buChar char="q"/>
            </a:pPr>
            <a:r>
              <a:rPr lang="en-US" sz="2100" b="1" kern="0" smtClean="0">
                <a:solidFill>
                  <a:srgbClr val="009900"/>
                </a:solidFill>
                <a:latin typeface="Arial" charset="0"/>
              </a:rPr>
              <a:t>Mục 1: PHỤC VỤ CỦA HẠ SĨ QUAN, BINH SĨ TẠI NGŨ</a:t>
            </a:r>
          </a:p>
          <a:p>
            <a:pPr indent="-452438" algn="just">
              <a:lnSpc>
                <a:spcPct val="110000"/>
              </a:lnSpc>
              <a:spcBef>
                <a:spcPts val="800"/>
              </a:spcBef>
              <a:spcAft>
                <a:spcPts val="0"/>
              </a:spcAft>
              <a:buClr>
                <a:srgbClr val="FF0000"/>
              </a:buClr>
              <a:buFont typeface="Wingdings" pitchFamily="2" charset="2"/>
              <a:buChar char="v"/>
            </a:pPr>
            <a:r>
              <a:rPr lang="en-US" sz="2100" b="1" kern="0" smtClean="0">
                <a:solidFill>
                  <a:srgbClr val="FF0000"/>
                </a:solidFill>
                <a:latin typeface="Arial" charset="0"/>
              </a:rPr>
              <a:t>Điều </a:t>
            </a:r>
            <a:r>
              <a:rPr lang="en-US" sz="2100" b="1" kern="0">
                <a:solidFill>
                  <a:srgbClr val="FF0000"/>
                </a:solidFill>
                <a:latin typeface="Arial" charset="0"/>
              </a:rPr>
              <a:t>21. Thời hạn phục vụ tại ngũ của hạ sĩ quan, binh </a:t>
            </a:r>
            <a:r>
              <a:rPr lang="en-US" sz="2100" b="1" kern="0" smtClean="0">
                <a:solidFill>
                  <a:srgbClr val="FF0000"/>
                </a:solidFill>
                <a:latin typeface="Arial" charset="0"/>
              </a:rPr>
              <a:t>sĩ</a:t>
            </a:r>
          </a:p>
          <a:p>
            <a:pPr marL="576262" indent="-457200" algn="just">
              <a:lnSpc>
                <a:spcPct val="110000"/>
              </a:lnSpc>
              <a:spcBef>
                <a:spcPts val="800"/>
              </a:spcBef>
              <a:spcAft>
                <a:spcPts val="0"/>
              </a:spcAft>
              <a:buClr>
                <a:srgbClr val="FF0000"/>
              </a:buClr>
              <a:buFont typeface="+mj-lt"/>
              <a:buAutoNum type="arabicPeriod"/>
            </a:pPr>
            <a:r>
              <a:rPr lang="en-US" sz="2100" b="1" kern="0" smtClean="0">
                <a:solidFill>
                  <a:srgbClr val="0000FF"/>
                </a:solidFill>
                <a:latin typeface="Arial" charset="0"/>
              </a:rPr>
              <a:t>Thời </a:t>
            </a:r>
            <a:r>
              <a:rPr lang="en-US" sz="2100" b="1" kern="0">
                <a:solidFill>
                  <a:srgbClr val="0000FF"/>
                </a:solidFill>
                <a:latin typeface="Arial" charset="0"/>
              </a:rPr>
              <a:t>hạn phục vụ tại ngũ trong thời bình của hạ sĩ quan, binh sĩ là </a:t>
            </a:r>
            <a:r>
              <a:rPr lang="en-US" sz="2100" b="1" kern="0">
                <a:solidFill>
                  <a:srgbClr val="FF0066"/>
                </a:solidFill>
                <a:latin typeface="Arial" charset="0"/>
              </a:rPr>
              <a:t>24 </a:t>
            </a:r>
            <a:r>
              <a:rPr lang="en-US" sz="2100" b="1" kern="0" smtClean="0">
                <a:solidFill>
                  <a:srgbClr val="FF0066"/>
                </a:solidFill>
                <a:latin typeface="Arial" charset="0"/>
              </a:rPr>
              <a:t>tháng</a:t>
            </a:r>
            <a:r>
              <a:rPr lang="en-US" sz="2100" b="1" kern="0" smtClean="0">
                <a:solidFill>
                  <a:srgbClr val="0000FF"/>
                </a:solidFill>
                <a:latin typeface="Arial" charset="0"/>
              </a:rPr>
              <a:t>.</a:t>
            </a:r>
          </a:p>
          <a:p>
            <a:pPr marL="576262" indent="-457200" algn="just">
              <a:lnSpc>
                <a:spcPct val="110000"/>
              </a:lnSpc>
              <a:spcBef>
                <a:spcPts val="800"/>
              </a:spcBef>
              <a:spcAft>
                <a:spcPts val="0"/>
              </a:spcAft>
              <a:buClr>
                <a:srgbClr val="FF0000"/>
              </a:buClr>
              <a:buFont typeface="+mj-lt"/>
              <a:buAutoNum type="arabicPeriod"/>
            </a:pPr>
            <a:r>
              <a:rPr lang="en-US" sz="2100" b="1" kern="0" smtClean="0">
                <a:solidFill>
                  <a:srgbClr val="0000FF"/>
                </a:solidFill>
                <a:latin typeface="Arial" charset="0"/>
              </a:rPr>
              <a:t>Bộ </a:t>
            </a:r>
            <a:r>
              <a:rPr lang="en-US" sz="2100" b="1" kern="0">
                <a:solidFill>
                  <a:srgbClr val="0000FF"/>
                </a:solidFill>
                <a:latin typeface="Arial" charset="0"/>
              </a:rPr>
              <a:t>trưởng Bộ Quốc phòng được quyết định kéo dài thời hạn phục vụ tại ngũ của hạ sĩ quan, binh sĩ nhưng không quá 06 tháng trong trường hợp sau </a:t>
            </a:r>
            <a:r>
              <a:rPr lang="en-US" sz="2100" b="1" kern="0" smtClean="0">
                <a:solidFill>
                  <a:srgbClr val="0000FF"/>
                </a:solidFill>
                <a:latin typeface="Arial" charset="0"/>
              </a:rPr>
              <a:t>đây:</a:t>
            </a:r>
          </a:p>
          <a:p>
            <a:pPr marL="576262" indent="-457200" algn="just">
              <a:lnSpc>
                <a:spcPct val="110000"/>
              </a:lnSpc>
              <a:spcBef>
                <a:spcPts val="800"/>
              </a:spcBef>
              <a:spcAft>
                <a:spcPts val="0"/>
              </a:spcAft>
              <a:buClr>
                <a:srgbClr val="FF0000"/>
              </a:buClr>
              <a:buFont typeface="+mj-lt"/>
              <a:buAutoNum type="alphaLcParenR"/>
            </a:pPr>
            <a:r>
              <a:rPr lang="en-US" sz="2100" b="1" kern="0" smtClean="0">
                <a:solidFill>
                  <a:srgbClr val="0000FF"/>
                </a:solidFill>
                <a:latin typeface="Arial" charset="0"/>
              </a:rPr>
              <a:t>Để </a:t>
            </a:r>
            <a:r>
              <a:rPr lang="en-US" sz="2100" b="1" kern="0">
                <a:solidFill>
                  <a:srgbClr val="0000FF"/>
                </a:solidFill>
                <a:latin typeface="Arial" charset="0"/>
              </a:rPr>
              <a:t>bảo đảm nhiệm vụ sẵn sàng chiến </a:t>
            </a:r>
            <a:r>
              <a:rPr lang="en-US" sz="2100" b="1" kern="0" smtClean="0">
                <a:solidFill>
                  <a:srgbClr val="0000FF"/>
                </a:solidFill>
                <a:latin typeface="Arial" charset="0"/>
              </a:rPr>
              <a:t>đấu;</a:t>
            </a:r>
          </a:p>
          <a:p>
            <a:pPr marL="576262" indent="-457200" algn="just">
              <a:lnSpc>
                <a:spcPct val="110000"/>
              </a:lnSpc>
              <a:spcBef>
                <a:spcPts val="800"/>
              </a:spcBef>
              <a:spcAft>
                <a:spcPts val="0"/>
              </a:spcAft>
              <a:buClr>
                <a:srgbClr val="FF0000"/>
              </a:buClr>
              <a:buFont typeface="+mj-lt"/>
              <a:buAutoNum type="alphaLcParenR"/>
            </a:pPr>
            <a:r>
              <a:rPr lang="en-US" sz="2100" b="1" kern="0" smtClean="0">
                <a:solidFill>
                  <a:srgbClr val="0000FF"/>
                </a:solidFill>
                <a:latin typeface="Arial" charset="0"/>
              </a:rPr>
              <a:t>Đang </a:t>
            </a:r>
            <a:r>
              <a:rPr lang="en-US" sz="2100" b="1" kern="0">
                <a:solidFill>
                  <a:srgbClr val="0000FF"/>
                </a:solidFill>
                <a:latin typeface="Arial" charset="0"/>
              </a:rPr>
              <a:t>thực hiện nhiệm vụ phòng, chống thiên tai, dịch bệnh, cứu hộ, cứu </a:t>
            </a:r>
            <a:r>
              <a:rPr lang="en-US" sz="2100" b="1" kern="0" smtClean="0">
                <a:solidFill>
                  <a:srgbClr val="0000FF"/>
                </a:solidFill>
                <a:latin typeface="Arial" charset="0"/>
              </a:rPr>
              <a:t>nạn.</a:t>
            </a:r>
          </a:p>
          <a:p>
            <a:pPr marL="576262" indent="-457200" algn="just">
              <a:lnSpc>
                <a:spcPct val="110000"/>
              </a:lnSpc>
              <a:spcBef>
                <a:spcPts val="800"/>
              </a:spcBef>
              <a:spcAft>
                <a:spcPts val="0"/>
              </a:spcAft>
              <a:buClr>
                <a:srgbClr val="FF0000"/>
              </a:buClr>
              <a:buFont typeface="+mj-lt"/>
              <a:buAutoNum type="arabicPeriod" startAt="3"/>
            </a:pPr>
            <a:r>
              <a:rPr lang="en-US" sz="2100" b="1" kern="0" smtClean="0">
                <a:solidFill>
                  <a:srgbClr val="0000FF"/>
                </a:solidFill>
                <a:latin typeface="Arial" charset="0"/>
              </a:rPr>
              <a:t>Thời </a:t>
            </a:r>
            <a:r>
              <a:rPr lang="en-US" sz="2100" b="1" kern="0">
                <a:solidFill>
                  <a:srgbClr val="0000FF"/>
                </a:solidFill>
                <a:latin typeface="Arial" charset="0"/>
              </a:rPr>
              <a:t>hạn phục vụ của hạ sĩ quan, binh sĩ trong tình trạng chiến tranh hoặc tình trạng khẩn cấp về quốc phòng được thực hiện theo lệnh tổng động viên hoặc động viên cục bộ</a:t>
            </a:r>
            <a:r>
              <a:rPr lang="en-US" sz="2100" b="1" kern="0" smtClean="0">
                <a:solidFill>
                  <a:srgbClr val="0000FF"/>
                </a:solidFill>
                <a:latin typeface="Arial" charset="0"/>
              </a:rPr>
              <a:t>.</a:t>
            </a:r>
            <a:endParaRPr lang="pt-BR" sz="21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algn="ctr"/>
            <a:r>
              <a:rPr lang="en-US" sz="2200" b="1">
                <a:solidFill>
                  <a:srgbClr val="FF0000"/>
                </a:solidFill>
                <a:latin typeface="Arial" panose="020B0604020202020204" pitchFamily="34" charset="0"/>
                <a:cs typeface="Arial" panose="020B0604020202020204" pitchFamily="34" charset="0"/>
              </a:rPr>
              <a:t>CHƯƠNG </a:t>
            </a:r>
            <a:r>
              <a:rPr lang="en-US" sz="2200" b="1" smtClean="0">
                <a:solidFill>
                  <a:srgbClr val="FF0000"/>
                </a:solidFill>
                <a:latin typeface="Arial" panose="020B0604020202020204" pitchFamily="34" charset="0"/>
                <a:cs typeface="Arial" panose="020B0604020202020204" pitchFamily="34" charset="0"/>
              </a:rPr>
              <a:t>III. PHỤC </a:t>
            </a:r>
            <a:r>
              <a:rPr lang="en-US" sz="2200" b="1">
                <a:solidFill>
                  <a:srgbClr val="FF0000"/>
                </a:solidFill>
                <a:latin typeface="Arial" panose="020B0604020202020204" pitchFamily="34" charset="0"/>
                <a:cs typeface="Arial" panose="020B0604020202020204" pitchFamily="34" charset="0"/>
              </a:rPr>
              <a:t>VỤ CỦA HẠ SĨ QUAN, BINH SĨ TẠI NGŨ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VÀ </a:t>
            </a:r>
            <a:r>
              <a:rPr lang="en-US" sz="2200" b="1">
                <a:solidFill>
                  <a:srgbClr val="FF0000"/>
                </a:solidFill>
                <a:latin typeface="Arial" panose="020B0604020202020204" pitchFamily="34" charset="0"/>
                <a:cs typeface="Arial" panose="020B0604020202020204" pitchFamily="34" charset="0"/>
              </a:rPr>
              <a:t>HẠ SĨ QUAN, BINH SĨ DỰ BỊ</a:t>
            </a:r>
          </a:p>
        </p:txBody>
      </p:sp>
    </p:spTree>
    <p:extLst>
      <p:ext uri="{BB962C8B-B14F-4D97-AF65-F5344CB8AC3E}">
        <p14:creationId xmlns:p14="http://schemas.microsoft.com/office/powerpoint/2010/main" val="61101728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66738" indent="-447675" algn="just">
              <a:lnSpc>
                <a:spcPct val="103000"/>
              </a:lnSpc>
              <a:spcBef>
                <a:spcPts val="600"/>
              </a:spcBef>
              <a:spcAft>
                <a:spcPts val="0"/>
              </a:spcAft>
              <a:buClr>
                <a:srgbClr val="FF0000"/>
              </a:buClr>
              <a:buFont typeface="Wingdings" pitchFamily="2" charset="2"/>
              <a:buChar char="v"/>
            </a:pPr>
            <a:r>
              <a:rPr lang="en-US" sz="1900" b="1" kern="0" smtClean="0">
                <a:solidFill>
                  <a:srgbClr val="FF0066"/>
                </a:solidFill>
                <a:latin typeface="Arial" charset="0"/>
              </a:rPr>
              <a:t>Điều </a:t>
            </a:r>
            <a:r>
              <a:rPr lang="en-US" sz="1900" b="1" kern="0">
                <a:solidFill>
                  <a:srgbClr val="FF0066"/>
                </a:solidFill>
                <a:latin typeface="Arial" charset="0"/>
              </a:rPr>
              <a:t>22. Cách tính thời gian phục vụ tại ngũ của hạ sĩ quan, binh </a:t>
            </a:r>
            <a:r>
              <a:rPr lang="en-US" sz="1900" b="1" kern="0" smtClean="0">
                <a:solidFill>
                  <a:srgbClr val="FF0066"/>
                </a:solidFill>
                <a:latin typeface="Arial" charset="0"/>
              </a:rPr>
              <a:t>sĩ</a:t>
            </a:r>
          </a:p>
          <a:p>
            <a:pPr marL="576262" indent="-457200" algn="just">
              <a:lnSpc>
                <a:spcPct val="103000"/>
              </a:lnSpc>
              <a:spcBef>
                <a:spcPts val="600"/>
              </a:spcBef>
              <a:spcAft>
                <a:spcPts val="0"/>
              </a:spcAft>
              <a:buClr>
                <a:srgbClr val="FF0000"/>
              </a:buClr>
              <a:buFont typeface="+mj-lt"/>
              <a:buAutoNum type="arabicPeriod"/>
            </a:pPr>
            <a:r>
              <a:rPr lang="en-US" sz="1900" b="1" kern="0" smtClean="0">
                <a:solidFill>
                  <a:srgbClr val="0000FF"/>
                </a:solidFill>
                <a:latin typeface="Arial" charset="0"/>
              </a:rPr>
              <a:t>Thời </a:t>
            </a:r>
            <a:r>
              <a:rPr lang="en-US" sz="1900" b="1" kern="0">
                <a:solidFill>
                  <a:srgbClr val="0000FF"/>
                </a:solidFill>
                <a:latin typeface="Arial" charset="0"/>
              </a:rPr>
              <a:t>gian phục vụ tại ngũ của hạ sĩ quan, binh sĩ được tính từ ngày giao, nhận quân; trong trường hợp không giao, nhận quân tập trung thì tính từ ngày đơn vị Quân đội nhân dân tiếp nhận đến khi được cấp có thẩm quyền quyết định xuất </a:t>
            </a:r>
            <a:r>
              <a:rPr lang="en-US" sz="1900" b="1" kern="0" smtClean="0">
                <a:solidFill>
                  <a:srgbClr val="0000FF"/>
                </a:solidFill>
                <a:latin typeface="Arial" charset="0"/>
              </a:rPr>
              <a:t>ngũ.</a:t>
            </a:r>
          </a:p>
          <a:p>
            <a:pPr marL="566738" indent="-447675" algn="just">
              <a:lnSpc>
                <a:spcPct val="103000"/>
              </a:lnSpc>
              <a:spcBef>
                <a:spcPts val="600"/>
              </a:spcBef>
              <a:spcAft>
                <a:spcPts val="0"/>
              </a:spcAft>
              <a:buClr>
                <a:srgbClr val="FF0000"/>
              </a:buClr>
              <a:buFont typeface="Wingdings" pitchFamily="2" charset="2"/>
              <a:buChar char="v"/>
            </a:pPr>
            <a:r>
              <a:rPr lang="en-US" sz="1900" b="1" kern="0" smtClean="0">
                <a:solidFill>
                  <a:srgbClr val="FF0066"/>
                </a:solidFill>
                <a:latin typeface="Arial" charset="0"/>
              </a:rPr>
              <a:t>Điều </a:t>
            </a:r>
            <a:r>
              <a:rPr lang="en-US" sz="1900" b="1" kern="0">
                <a:solidFill>
                  <a:srgbClr val="FF0066"/>
                </a:solidFill>
                <a:latin typeface="Arial" charset="0"/>
              </a:rPr>
              <a:t>23. Phục vụ của hạ sĩ quan, binh sĩ có trình độ chuyên môn, </a:t>
            </a:r>
            <a:r>
              <a:rPr lang="en-US" sz="1900" b="1" kern="0" smtClean="0">
                <a:solidFill>
                  <a:srgbClr val="FF0066"/>
                </a:solidFill>
                <a:latin typeface="Arial" charset="0"/>
              </a:rPr>
              <a:t/>
            </a:r>
            <a:br>
              <a:rPr lang="en-US" sz="1900" b="1" kern="0" smtClean="0">
                <a:solidFill>
                  <a:srgbClr val="FF0066"/>
                </a:solidFill>
                <a:latin typeface="Arial" charset="0"/>
              </a:rPr>
            </a:br>
            <a:r>
              <a:rPr lang="en-US" sz="1900" b="1" kern="0" smtClean="0">
                <a:solidFill>
                  <a:srgbClr val="FF0066"/>
                </a:solidFill>
                <a:latin typeface="Arial" charset="0"/>
              </a:rPr>
              <a:t>kỹ thuật</a:t>
            </a:r>
          </a:p>
          <a:p>
            <a:pPr marL="576262" indent="-457200" algn="just">
              <a:lnSpc>
                <a:spcPct val="103000"/>
              </a:lnSpc>
              <a:spcBef>
                <a:spcPts val="600"/>
              </a:spcBef>
              <a:spcAft>
                <a:spcPts val="0"/>
              </a:spcAft>
              <a:buClr>
                <a:srgbClr val="FF0000"/>
              </a:buClr>
              <a:buFont typeface="+mj-lt"/>
              <a:buAutoNum type="arabicPeriod"/>
            </a:pPr>
            <a:r>
              <a:rPr lang="en-US" sz="1900" b="1" kern="0" smtClean="0">
                <a:solidFill>
                  <a:srgbClr val="0000FF"/>
                </a:solidFill>
                <a:latin typeface="Arial" charset="0"/>
              </a:rPr>
              <a:t>Hạ </a:t>
            </a:r>
            <a:r>
              <a:rPr lang="en-US" sz="1900" b="1" kern="0">
                <a:solidFill>
                  <a:srgbClr val="0000FF"/>
                </a:solidFill>
                <a:latin typeface="Arial" charset="0"/>
              </a:rPr>
              <a:t>sĩ quan, binh sĩ có trình độ chuyên môn, kỹ thuật khi thực hiện nghĩa vụ quân sự được ưu tiên sử dụng vào vị trí công tác phù hợp với nhu cầu của quân đội theo quy định của Bộ trưởng Bộ Quốc </a:t>
            </a:r>
            <a:r>
              <a:rPr lang="en-US" sz="1900" b="1" kern="0" smtClean="0">
                <a:solidFill>
                  <a:srgbClr val="0000FF"/>
                </a:solidFill>
                <a:latin typeface="Arial" charset="0"/>
              </a:rPr>
              <a:t>phòng.</a:t>
            </a:r>
          </a:p>
          <a:p>
            <a:pPr marL="576262" indent="-457200" algn="just">
              <a:lnSpc>
                <a:spcPct val="103000"/>
              </a:lnSpc>
              <a:spcBef>
                <a:spcPts val="600"/>
              </a:spcBef>
              <a:spcAft>
                <a:spcPts val="0"/>
              </a:spcAft>
              <a:buClr>
                <a:srgbClr val="FF0000"/>
              </a:buClr>
              <a:buFont typeface="+mj-lt"/>
              <a:buAutoNum type="arabicPeriod"/>
            </a:pPr>
            <a:r>
              <a:rPr lang="en-US" sz="1900" b="1" kern="0" smtClean="0">
                <a:solidFill>
                  <a:srgbClr val="0000FF"/>
                </a:solidFill>
                <a:latin typeface="Arial" charset="0"/>
              </a:rPr>
              <a:t>Hạ </a:t>
            </a:r>
            <a:r>
              <a:rPr lang="en-US" sz="1900" b="1" kern="0">
                <a:solidFill>
                  <a:srgbClr val="0000FF"/>
                </a:solidFill>
                <a:latin typeface="Arial" charset="0"/>
              </a:rPr>
              <a:t>sĩ quan, binh sĩ sau khi hết thời hạn phục vụ tại ngũ hoặc đang phục vụ trong ngạch dự bị có đủ tiêu chuẩn đáp ứng yêu cầu của quân đội, nếu tự nguyện và quân đội có nhu cầu thì được tuyển chọn chuyển sang phục vụ theo chế độ của sĩ quan, quân nhân chuyên nghiệp hoặc công nhân, viên chức quốc phòng theo quy định của pháp luật</a:t>
            </a:r>
            <a:r>
              <a:rPr lang="en-US" sz="1900" b="1" kern="0" smtClean="0">
                <a:solidFill>
                  <a:srgbClr val="0000FF"/>
                </a:solidFill>
                <a:latin typeface="Arial" charset="0"/>
              </a:rPr>
              <a:t>.</a:t>
            </a:r>
            <a:endParaRPr lang="pt-BR" sz="19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algn="ctr"/>
            <a:r>
              <a:rPr lang="en-US" sz="2200" b="1">
                <a:solidFill>
                  <a:srgbClr val="FF0000"/>
                </a:solidFill>
                <a:latin typeface="Arial" panose="020B0604020202020204" pitchFamily="34" charset="0"/>
                <a:cs typeface="Arial" panose="020B0604020202020204" pitchFamily="34" charset="0"/>
              </a:rPr>
              <a:t>CHƯƠNG </a:t>
            </a:r>
            <a:r>
              <a:rPr lang="en-US" sz="2200" b="1" smtClean="0">
                <a:solidFill>
                  <a:srgbClr val="FF0000"/>
                </a:solidFill>
                <a:latin typeface="Arial" panose="020B0604020202020204" pitchFamily="34" charset="0"/>
                <a:cs typeface="Arial" panose="020B0604020202020204" pitchFamily="34" charset="0"/>
              </a:rPr>
              <a:t>III. PHỤC </a:t>
            </a:r>
            <a:r>
              <a:rPr lang="en-US" sz="2200" b="1">
                <a:solidFill>
                  <a:srgbClr val="FF0000"/>
                </a:solidFill>
                <a:latin typeface="Arial" panose="020B0604020202020204" pitchFamily="34" charset="0"/>
                <a:cs typeface="Arial" panose="020B0604020202020204" pitchFamily="34" charset="0"/>
              </a:rPr>
              <a:t>VỤ CỦA HẠ SĨ QUAN, BINH SĨ TẠI NGŨ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VÀ </a:t>
            </a:r>
            <a:r>
              <a:rPr lang="en-US" sz="2200" b="1">
                <a:solidFill>
                  <a:srgbClr val="FF0000"/>
                </a:solidFill>
                <a:latin typeface="Arial" panose="020B0604020202020204" pitchFamily="34" charset="0"/>
                <a:cs typeface="Arial" panose="020B0604020202020204" pitchFamily="34" charset="0"/>
              </a:rPr>
              <a:t>HẠ SĨ QUAN, BINH SĨ DỰ BỊ</a:t>
            </a:r>
          </a:p>
        </p:txBody>
      </p:sp>
    </p:spTree>
    <p:extLst>
      <p:ext uri="{BB962C8B-B14F-4D97-AF65-F5344CB8AC3E}">
        <p14:creationId xmlns:p14="http://schemas.microsoft.com/office/powerpoint/2010/main" val="6851462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63563" indent="-444500" algn="just" eaLnBrk="1" hangingPunct="1">
              <a:lnSpc>
                <a:spcPct val="107000"/>
              </a:lnSpc>
              <a:spcBef>
                <a:spcPts val="800"/>
              </a:spcBef>
              <a:spcAft>
                <a:spcPts val="0"/>
              </a:spcAft>
              <a:buClr>
                <a:srgbClr val="FF0000"/>
              </a:buClr>
              <a:buFont typeface="Wingdings" pitchFamily="2" charset="2"/>
              <a:buChar char="v"/>
              <a:defRPr/>
            </a:pPr>
            <a:r>
              <a:rPr lang="en-US" sz="2000" b="1" kern="0" smtClean="0">
                <a:solidFill>
                  <a:srgbClr val="FF0066"/>
                </a:solidFill>
                <a:latin typeface="Arial" charset="0"/>
              </a:rPr>
              <a:t>Điều </a:t>
            </a:r>
            <a:r>
              <a:rPr lang="en-US" sz="2000" b="1" kern="0">
                <a:solidFill>
                  <a:srgbClr val="FF0066"/>
                </a:solidFill>
                <a:latin typeface="Arial" charset="0"/>
              </a:rPr>
              <a:t>30. Độ tuổi gọi nhập </a:t>
            </a:r>
            <a:r>
              <a:rPr lang="en-US" sz="2000" b="1" kern="0" smtClean="0">
                <a:solidFill>
                  <a:srgbClr val="FF0066"/>
                </a:solidFill>
                <a:latin typeface="Arial" charset="0"/>
              </a:rPr>
              <a:t>ngũ: </a:t>
            </a:r>
            <a:r>
              <a:rPr lang="en-US" sz="2000" b="1" kern="0" smtClean="0">
                <a:solidFill>
                  <a:srgbClr val="0000FF"/>
                </a:solidFill>
                <a:latin typeface="Arial" charset="0"/>
              </a:rPr>
              <a:t>Công </a:t>
            </a:r>
            <a:r>
              <a:rPr lang="en-US" sz="2000" b="1" kern="0">
                <a:solidFill>
                  <a:srgbClr val="0000FF"/>
                </a:solidFill>
                <a:latin typeface="Arial" charset="0"/>
              </a:rPr>
              <a:t>dân đủ 18 tuổi được gọi nhập ngũ; độ tuổi gọi nhập ngũ từ </a:t>
            </a:r>
            <a:r>
              <a:rPr lang="en-US" sz="2000" b="1" kern="0">
                <a:solidFill>
                  <a:srgbClr val="009900"/>
                </a:solidFill>
                <a:latin typeface="Arial" charset="0"/>
              </a:rPr>
              <a:t>đủ 18 tuổi đến hết 25 tuổi</a:t>
            </a:r>
            <a:r>
              <a:rPr lang="en-US" sz="2000" b="1" kern="0">
                <a:solidFill>
                  <a:srgbClr val="0000FF"/>
                </a:solidFill>
                <a:latin typeface="Arial" charset="0"/>
              </a:rPr>
              <a:t>; công dân được đào tạo trình độ cao đẳng, đại học đã được tạm hoãn gọi nhập ngũ thì độ tuổi gọi nhập ngũ đến hết 27 </a:t>
            </a:r>
            <a:r>
              <a:rPr lang="en-US" sz="2000" b="1" kern="0" smtClean="0">
                <a:solidFill>
                  <a:srgbClr val="0000FF"/>
                </a:solidFill>
                <a:latin typeface="Arial" charset="0"/>
              </a:rPr>
              <a:t>tuổi.</a:t>
            </a:r>
          </a:p>
          <a:p>
            <a:pPr marL="563563" indent="-444500" algn="just" eaLnBrk="1" hangingPunct="1">
              <a:lnSpc>
                <a:spcPct val="107000"/>
              </a:lnSpc>
              <a:spcBef>
                <a:spcPts val="800"/>
              </a:spcBef>
              <a:spcAft>
                <a:spcPts val="0"/>
              </a:spcAft>
              <a:buClr>
                <a:srgbClr val="FF0000"/>
              </a:buClr>
              <a:buFont typeface="Wingdings" pitchFamily="2" charset="2"/>
              <a:buChar char="v"/>
              <a:defRPr/>
            </a:pPr>
            <a:r>
              <a:rPr lang="en-US" sz="2000" b="1" kern="0" smtClean="0">
                <a:solidFill>
                  <a:srgbClr val="FF0066"/>
                </a:solidFill>
                <a:latin typeface="Arial" charset="0"/>
              </a:rPr>
              <a:t>Điều </a:t>
            </a:r>
            <a:r>
              <a:rPr lang="en-US" sz="2000" b="1" kern="0">
                <a:solidFill>
                  <a:srgbClr val="FF0066"/>
                </a:solidFill>
                <a:latin typeface="Arial" charset="0"/>
              </a:rPr>
              <a:t>31. Tiêu chuẩn công dân được gọi nhập ngũ và thực hiện nghĩa vụ tham gia Công an nhân </a:t>
            </a:r>
            <a:r>
              <a:rPr lang="en-US" sz="2000" b="1" kern="0" smtClean="0">
                <a:solidFill>
                  <a:srgbClr val="FF0066"/>
                </a:solidFill>
                <a:latin typeface="Arial" charset="0"/>
              </a:rPr>
              <a:t>dân</a:t>
            </a:r>
          </a:p>
          <a:p>
            <a:pPr indent="-457200" algn="just" eaLnBrk="1" hangingPunct="1">
              <a:lnSpc>
                <a:spcPct val="107000"/>
              </a:lnSpc>
              <a:spcBef>
                <a:spcPts val="800"/>
              </a:spcBef>
              <a:spcAft>
                <a:spcPts val="0"/>
              </a:spcAft>
              <a:buClr>
                <a:srgbClr val="FF0000"/>
              </a:buClr>
              <a:buFont typeface="+mj-lt"/>
              <a:buAutoNum type="arabicPeriod"/>
              <a:defRPr/>
            </a:pPr>
            <a:r>
              <a:rPr lang="en-US" sz="2000" b="1" kern="0" smtClean="0">
                <a:solidFill>
                  <a:srgbClr val="0000FF"/>
                </a:solidFill>
                <a:latin typeface="Arial" charset="0"/>
              </a:rPr>
              <a:t>Công </a:t>
            </a:r>
            <a:r>
              <a:rPr lang="en-US" sz="2000" b="1" kern="0">
                <a:solidFill>
                  <a:srgbClr val="0000FF"/>
                </a:solidFill>
                <a:latin typeface="Arial" charset="0"/>
              </a:rPr>
              <a:t>dân được gọi nhập ngũ khi có đủ các tiêu chuẩn sau </a:t>
            </a:r>
            <a:r>
              <a:rPr lang="en-US" sz="2000" b="1" kern="0" smtClean="0">
                <a:solidFill>
                  <a:srgbClr val="0000FF"/>
                </a:solidFill>
                <a:latin typeface="Arial" charset="0"/>
              </a:rPr>
              <a:t>đây:</a:t>
            </a:r>
          </a:p>
          <a:p>
            <a:pPr indent="-457200" algn="just" eaLnBrk="1" hangingPunct="1">
              <a:lnSpc>
                <a:spcPct val="107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Lý </a:t>
            </a:r>
            <a:r>
              <a:rPr lang="en-US" sz="2000" b="1" kern="0">
                <a:solidFill>
                  <a:srgbClr val="0000FF"/>
                </a:solidFill>
                <a:latin typeface="Arial" charset="0"/>
              </a:rPr>
              <a:t>lịch rõ </a:t>
            </a:r>
            <a:r>
              <a:rPr lang="en-US" sz="2000" b="1" kern="0" smtClean="0">
                <a:solidFill>
                  <a:srgbClr val="0000FF"/>
                </a:solidFill>
                <a:latin typeface="Arial" charset="0"/>
              </a:rPr>
              <a:t>ràng;</a:t>
            </a:r>
          </a:p>
          <a:p>
            <a:pPr indent="-457200" algn="just" eaLnBrk="1" hangingPunct="1">
              <a:lnSpc>
                <a:spcPct val="107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Chấp </a:t>
            </a:r>
            <a:r>
              <a:rPr lang="en-US" sz="2000" b="1" kern="0">
                <a:solidFill>
                  <a:srgbClr val="0000FF"/>
                </a:solidFill>
                <a:latin typeface="Arial" charset="0"/>
              </a:rPr>
              <a:t>hành nghiêm đường lối, chủ trương của Đảng, chính sách, pháp luật của Nhà </a:t>
            </a:r>
            <a:r>
              <a:rPr lang="en-US" sz="2000" b="1" kern="0" smtClean="0">
                <a:solidFill>
                  <a:srgbClr val="0000FF"/>
                </a:solidFill>
                <a:latin typeface="Arial" charset="0"/>
              </a:rPr>
              <a:t>nước;</a:t>
            </a:r>
          </a:p>
          <a:p>
            <a:pPr indent="-457200" algn="just" eaLnBrk="1" hangingPunct="1">
              <a:lnSpc>
                <a:spcPct val="107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Đủ </a:t>
            </a:r>
            <a:r>
              <a:rPr lang="en-US" sz="2000" b="1" kern="0">
                <a:solidFill>
                  <a:srgbClr val="0000FF"/>
                </a:solidFill>
                <a:latin typeface="Arial" charset="0"/>
              </a:rPr>
              <a:t>sức khỏe phục vụ tại ngũ theo quy </a:t>
            </a:r>
            <a:r>
              <a:rPr lang="en-US" sz="2000" b="1" kern="0" smtClean="0">
                <a:solidFill>
                  <a:srgbClr val="0000FF"/>
                </a:solidFill>
                <a:latin typeface="Arial" charset="0"/>
              </a:rPr>
              <a:t>định;</a:t>
            </a:r>
          </a:p>
          <a:p>
            <a:pPr indent="-457200" algn="just" eaLnBrk="1" hangingPunct="1">
              <a:lnSpc>
                <a:spcPct val="107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Có </a:t>
            </a:r>
            <a:r>
              <a:rPr lang="en-US" sz="2000" b="1" kern="0">
                <a:solidFill>
                  <a:srgbClr val="0000FF"/>
                </a:solidFill>
                <a:latin typeface="Arial" charset="0"/>
              </a:rPr>
              <a:t>trình độ văn hóa phù </a:t>
            </a:r>
            <a:r>
              <a:rPr lang="en-US" sz="2000" b="1" kern="0" smtClean="0">
                <a:solidFill>
                  <a:srgbClr val="0000FF"/>
                </a:solidFill>
                <a:latin typeface="Arial" charset="0"/>
              </a:rPr>
              <a:t>hợp.</a:t>
            </a:r>
          </a:p>
          <a:p>
            <a:pPr indent="-457200" algn="just" eaLnBrk="1" hangingPunct="1">
              <a:lnSpc>
                <a:spcPct val="107000"/>
              </a:lnSpc>
              <a:spcBef>
                <a:spcPts val="800"/>
              </a:spcBef>
              <a:spcAft>
                <a:spcPts val="0"/>
              </a:spcAft>
              <a:buClr>
                <a:srgbClr val="FF0000"/>
              </a:buClr>
              <a:buFont typeface="+mj-lt"/>
              <a:buAutoNum type="arabicPeriod" startAt="2"/>
              <a:defRPr/>
            </a:pPr>
            <a:r>
              <a:rPr lang="en-US" sz="2000" b="1" kern="0" smtClean="0">
                <a:solidFill>
                  <a:srgbClr val="0000FF"/>
                </a:solidFill>
                <a:latin typeface="Arial" charset="0"/>
              </a:rPr>
              <a:t>Tiêu </a:t>
            </a:r>
            <a:r>
              <a:rPr lang="en-US" sz="2000" b="1" kern="0">
                <a:solidFill>
                  <a:srgbClr val="0000FF"/>
                </a:solidFill>
                <a:latin typeface="Arial" charset="0"/>
              </a:rPr>
              <a:t>chuẩn công dân được gọi thực hiện nghĩa vụ tham gia Công an nhân dân theo quy định tại Điều 7 của Luật Công an nhân dân</a:t>
            </a:r>
            <a:r>
              <a:rPr lang="en-US" sz="2000" b="1" kern="0" smtClean="0">
                <a:solidFill>
                  <a:srgbClr val="0000FF"/>
                </a:solidFill>
                <a:latin typeface="Arial" charset="0"/>
              </a:rPr>
              <a:t>.</a:t>
            </a:r>
            <a:endParaRPr lang="en-US" sz="2000" b="1" kern="0">
              <a:solidFill>
                <a:srgbClr val="0000FF"/>
              </a:solidFill>
              <a:latin typeface="Arial" charset="0"/>
            </a:endParaRPr>
          </a:p>
        </p:txBody>
      </p:sp>
      <p:sp>
        <p:nvSpPr>
          <p:cNvPr id="6" name="Title 1"/>
          <p:cNvSpPr>
            <a:spLocks noGrp="1"/>
          </p:cNvSpPr>
          <p:nvPr>
            <p:ph type="title"/>
          </p:nvPr>
        </p:nvSpPr>
        <p:spPr>
          <a:xfrm>
            <a:off x="234950" y="76200"/>
            <a:ext cx="8680450" cy="990600"/>
          </a:xfrm>
        </p:spPr>
        <p:txBody>
          <a:bodyPr anchor="ctr"/>
          <a:lstStyle/>
          <a:p>
            <a:pPr algn="ctr">
              <a:lnSpc>
                <a:spcPct val="110000"/>
              </a:lnSpc>
              <a:spcBef>
                <a:spcPts val="300"/>
              </a:spcBef>
            </a:pPr>
            <a:r>
              <a:rPr lang="en-US" sz="2200" b="1" smtClean="0">
                <a:solidFill>
                  <a:srgbClr val="FF0000"/>
                </a:solidFill>
                <a:latin typeface="Arial" panose="020B0604020202020204" pitchFamily="34" charset="0"/>
                <a:cs typeface="Arial" panose="020B0604020202020204" pitchFamily="34" charset="0"/>
              </a:rPr>
              <a:t>CHƯƠNG IV. NHẬP </a:t>
            </a:r>
            <a:r>
              <a:rPr lang="en-US" sz="2200" b="1">
                <a:solidFill>
                  <a:srgbClr val="FF0000"/>
                </a:solidFill>
                <a:latin typeface="Arial" panose="020B0604020202020204" pitchFamily="34" charset="0"/>
                <a:cs typeface="Arial" panose="020B0604020202020204" pitchFamily="34" charset="0"/>
              </a:rPr>
              <a:t>NGŨ VÀ XUẤT NGŨ TRONG THỜI </a:t>
            </a:r>
            <a:r>
              <a:rPr lang="en-US" sz="2200" b="1" smtClean="0">
                <a:solidFill>
                  <a:srgbClr val="FF0000"/>
                </a:solidFill>
                <a:latin typeface="Arial" panose="020B0604020202020204" pitchFamily="34" charset="0"/>
                <a:cs typeface="Arial" panose="020B0604020202020204" pitchFamily="34" charset="0"/>
              </a:rPr>
              <a:t>BÌNH</a:t>
            </a:r>
            <a:br>
              <a:rPr lang="en-US" sz="2200" b="1" smtClean="0">
                <a:solidFill>
                  <a:srgbClr val="FF0000"/>
                </a:solidFill>
                <a:latin typeface="Arial" panose="020B0604020202020204" pitchFamily="34" charset="0"/>
                <a:cs typeface="Arial" panose="020B0604020202020204" pitchFamily="34" charset="0"/>
              </a:rPr>
            </a:br>
            <a:r>
              <a:rPr lang="en-US" sz="2400" b="1">
                <a:solidFill>
                  <a:srgbClr val="0000FF"/>
                </a:solidFill>
                <a:latin typeface="Arial" charset="0"/>
              </a:rPr>
              <a:t>Mục 1: GỌI CÔNG DÂN NHẬP </a:t>
            </a:r>
            <a:r>
              <a:rPr lang="en-US" sz="2400" b="1" smtClean="0">
                <a:solidFill>
                  <a:srgbClr val="0000FF"/>
                </a:solidFill>
                <a:latin typeface="Arial" charset="0"/>
              </a:rPr>
              <a:t>NGŨ</a:t>
            </a:r>
            <a:endParaRPr lang="en-US" sz="22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89630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63563" indent="-444500" algn="just" eaLnBrk="1" hangingPunct="1">
              <a:lnSpc>
                <a:spcPct val="114000"/>
              </a:lnSpc>
              <a:spcBef>
                <a:spcPts val="12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32. Công nhận binh sĩ tại </a:t>
            </a:r>
            <a:r>
              <a:rPr lang="en-US" sz="2200" b="1" kern="0" smtClean="0">
                <a:solidFill>
                  <a:srgbClr val="FF0066"/>
                </a:solidFill>
                <a:latin typeface="Arial" charset="0"/>
              </a:rPr>
              <a:t>ngũ: </a:t>
            </a:r>
            <a:r>
              <a:rPr lang="en-US" sz="2200" b="1" kern="0" smtClean="0">
                <a:solidFill>
                  <a:srgbClr val="0000FF"/>
                </a:solidFill>
                <a:latin typeface="Arial" charset="0"/>
              </a:rPr>
              <a:t>Công </a:t>
            </a:r>
            <a:r>
              <a:rPr lang="en-US" sz="2200" b="1" kern="0">
                <a:solidFill>
                  <a:srgbClr val="0000FF"/>
                </a:solidFill>
                <a:latin typeface="Arial" charset="0"/>
              </a:rPr>
              <a:t>dân đến 17 tuổi, có nguyện vọng phục vụ lâu dài trong Quân đội nhân dân, có đủ tiêu chuẩn theo quy định của pháp luật, đang học tập tại nhà trường quân đội thì được công nhận là binh sĩ tại </a:t>
            </a:r>
            <a:r>
              <a:rPr lang="en-US" sz="2200" b="1" kern="0" smtClean="0">
                <a:solidFill>
                  <a:srgbClr val="0000FF"/>
                </a:solidFill>
                <a:latin typeface="Arial" charset="0"/>
              </a:rPr>
              <a:t>ngũ.</a:t>
            </a:r>
          </a:p>
          <a:p>
            <a:pPr marL="563563" indent="-444500" algn="just" eaLnBrk="1" hangingPunct="1">
              <a:lnSpc>
                <a:spcPct val="114000"/>
              </a:lnSpc>
              <a:spcBef>
                <a:spcPts val="12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33. Số lần, thời điểm gọi công dân nhập ngũ và thực hiện nghĩa vụ tham gia Công an nhân dân trong </a:t>
            </a:r>
            <a:r>
              <a:rPr lang="en-US" sz="2200" b="1" kern="0" smtClean="0">
                <a:solidFill>
                  <a:srgbClr val="FF0066"/>
                </a:solidFill>
                <a:latin typeface="Arial" charset="0"/>
              </a:rPr>
              <a:t>năm: </a:t>
            </a:r>
            <a:r>
              <a:rPr lang="en-US" sz="2200" b="1" kern="0" smtClean="0">
                <a:solidFill>
                  <a:srgbClr val="0000FF"/>
                </a:solidFill>
                <a:latin typeface="Arial" charset="0"/>
              </a:rPr>
              <a:t>Hằng </a:t>
            </a:r>
            <a:r>
              <a:rPr lang="en-US" sz="2200" b="1" kern="0">
                <a:solidFill>
                  <a:srgbClr val="0000FF"/>
                </a:solidFill>
                <a:latin typeface="Arial" charset="0"/>
              </a:rPr>
              <a:t>năm, gọi công dân nhập ngũ và thực hiện nghĩa vụ tham gia Công an nhân dân </a:t>
            </a:r>
            <a:r>
              <a:rPr lang="en-US" sz="2200" b="1" kern="0">
                <a:solidFill>
                  <a:srgbClr val="009900"/>
                </a:solidFill>
                <a:latin typeface="Arial" charset="0"/>
              </a:rPr>
              <a:t>một lần</a:t>
            </a:r>
            <a:r>
              <a:rPr lang="en-US" sz="2200" b="1" kern="0">
                <a:solidFill>
                  <a:srgbClr val="0000FF"/>
                </a:solidFill>
                <a:latin typeface="Arial" charset="0"/>
              </a:rPr>
              <a:t> vào </a:t>
            </a:r>
            <a:r>
              <a:rPr lang="en-US" sz="2200" b="1" kern="0">
                <a:solidFill>
                  <a:srgbClr val="009900"/>
                </a:solidFill>
                <a:latin typeface="Arial" charset="0"/>
              </a:rPr>
              <a:t>tháng </a:t>
            </a:r>
            <a:r>
              <a:rPr lang="en-US" sz="2200" b="1" kern="0" smtClean="0">
                <a:solidFill>
                  <a:srgbClr val="009900"/>
                </a:solidFill>
                <a:latin typeface="Arial" charset="0"/>
              </a:rPr>
              <a:t>2 </a:t>
            </a:r>
            <a:r>
              <a:rPr lang="en-US" sz="2200" b="1" kern="0">
                <a:solidFill>
                  <a:srgbClr val="009900"/>
                </a:solidFill>
                <a:latin typeface="Arial" charset="0"/>
              </a:rPr>
              <a:t>hoặc tháng </a:t>
            </a:r>
            <a:r>
              <a:rPr lang="en-US" sz="2200" b="1" kern="0" smtClean="0">
                <a:solidFill>
                  <a:srgbClr val="009900"/>
                </a:solidFill>
                <a:latin typeface="Arial" charset="0"/>
              </a:rPr>
              <a:t>3</a:t>
            </a:r>
            <a:r>
              <a:rPr lang="en-US" sz="2200" b="1" kern="0" smtClean="0">
                <a:solidFill>
                  <a:srgbClr val="0000FF"/>
                </a:solidFill>
                <a:latin typeface="Arial" charset="0"/>
              </a:rPr>
              <a:t>; </a:t>
            </a:r>
            <a:r>
              <a:rPr lang="en-US" sz="2200" b="1" kern="0">
                <a:solidFill>
                  <a:srgbClr val="CC3300"/>
                </a:solidFill>
                <a:latin typeface="Arial" charset="0"/>
              </a:rPr>
              <a:t>trường hợp cần thiết</a:t>
            </a:r>
            <a:r>
              <a:rPr lang="en-US" sz="2200" b="1" kern="0">
                <a:solidFill>
                  <a:srgbClr val="0000FF"/>
                </a:solidFill>
                <a:latin typeface="Arial" charset="0"/>
              </a:rPr>
              <a:t> vì lý do quốc phòng, an ninh thì được gọi công dân nhập ngũ và thực hiện nghĩa vụ tham gia Công an nhân dân </a:t>
            </a:r>
            <a:r>
              <a:rPr lang="en-US" sz="2200" b="1" kern="0">
                <a:solidFill>
                  <a:srgbClr val="CC3300"/>
                </a:solidFill>
                <a:latin typeface="Arial" charset="0"/>
              </a:rPr>
              <a:t>lần thứ hai</a:t>
            </a:r>
            <a:r>
              <a:rPr lang="en-US" sz="2200" b="1" kern="0">
                <a:solidFill>
                  <a:srgbClr val="0000FF"/>
                </a:solidFill>
                <a:latin typeface="Arial" charset="0"/>
              </a:rPr>
              <a:t>. Đối với địa phương có thảm họa hoặc dịch bệnh nguy hiểm thì được điều chỉnh thời gian gọi nhập ngũ và thực hiện nghĩa vụ tham gia Công an nhân dân</a:t>
            </a:r>
            <a:r>
              <a:rPr lang="en-US" sz="2200" b="1" kern="0" smtClean="0">
                <a:solidFill>
                  <a:srgbClr val="0000FF"/>
                </a:solidFill>
                <a:latin typeface="Arial" charset="0"/>
              </a:rPr>
              <a:t>.</a:t>
            </a:r>
            <a:endParaRPr lang="en-US" sz="2200" b="1" kern="0">
              <a:solidFill>
                <a:srgbClr val="0000FF"/>
              </a:solidFill>
              <a:latin typeface="Arial" charset="0"/>
            </a:endParaRPr>
          </a:p>
        </p:txBody>
      </p:sp>
      <p:sp>
        <p:nvSpPr>
          <p:cNvPr id="6" name="Title 1"/>
          <p:cNvSpPr>
            <a:spLocks noGrp="1"/>
          </p:cNvSpPr>
          <p:nvPr>
            <p:ph type="title"/>
          </p:nvPr>
        </p:nvSpPr>
        <p:spPr>
          <a:xfrm>
            <a:off x="234950" y="76200"/>
            <a:ext cx="8680450" cy="990600"/>
          </a:xfrm>
        </p:spPr>
        <p:txBody>
          <a:bodyPr anchor="ctr"/>
          <a:lstStyle/>
          <a:p>
            <a:pPr algn="ctr">
              <a:lnSpc>
                <a:spcPct val="110000"/>
              </a:lnSpc>
              <a:spcBef>
                <a:spcPts val="300"/>
              </a:spcBef>
            </a:pPr>
            <a:r>
              <a:rPr lang="en-US" sz="2200" b="1" smtClean="0">
                <a:solidFill>
                  <a:srgbClr val="FF0000"/>
                </a:solidFill>
                <a:latin typeface="Arial" panose="020B0604020202020204" pitchFamily="34" charset="0"/>
                <a:cs typeface="Arial" panose="020B0604020202020204" pitchFamily="34" charset="0"/>
              </a:rPr>
              <a:t>CHƯƠNG IV. NHẬP </a:t>
            </a:r>
            <a:r>
              <a:rPr lang="en-US" sz="2200" b="1">
                <a:solidFill>
                  <a:srgbClr val="FF0000"/>
                </a:solidFill>
                <a:latin typeface="Arial" panose="020B0604020202020204" pitchFamily="34" charset="0"/>
                <a:cs typeface="Arial" panose="020B0604020202020204" pitchFamily="34" charset="0"/>
              </a:rPr>
              <a:t>NGŨ VÀ XUẤT NGŨ TRONG THỜI </a:t>
            </a:r>
            <a:r>
              <a:rPr lang="en-US" sz="2200" b="1" smtClean="0">
                <a:solidFill>
                  <a:srgbClr val="FF0000"/>
                </a:solidFill>
                <a:latin typeface="Arial" panose="020B0604020202020204" pitchFamily="34" charset="0"/>
                <a:cs typeface="Arial" panose="020B0604020202020204" pitchFamily="34" charset="0"/>
              </a:rPr>
              <a:t>BÌNH</a:t>
            </a:r>
            <a:br>
              <a:rPr lang="en-US" sz="2200" b="1" smtClean="0">
                <a:solidFill>
                  <a:srgbClr val="FF0000"/>
                </a:solidFill>
                <a:latin typeface="Arial" panose="020B0604020202020204" pitchFamily="34" charset="0"/>
                <a:cs typeface="Arial" panose="020B0604020202020204" pitchFamily="34" charset="0"/>
              </a:rPr>
            </a:br>
            <a:r>
              <a:rPr lang="en-US" sz="2400" b="1">
                <a:solidFill>
                  <a:srgbClr val="0000FF"/>
                </a:solidFill>
                <a:latin typeface="Arial" charset="0"/>
              </a:rPr>
              <a:t>Mục 1: GỌI CÔNG DÂN NHẬP </a:t>
            </a:r>
            <a:r>
              <a:rPr lang="en-US" sz="2400" b="1" smtClean="0">
                <a:solidFill>
                  <a:srgbClr val="0000FF"/>
                </a:solidFill>
                <a:latin typeface="Arial" charset="0"/>
              </a:rPr>
              <a:t>NGŨ</a:t>
            </a:r>
            <a:endParaRPr lang="en-US" sz="22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5699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5000"/>
              </a:lnSpc>
              <a:spcBef>
                <a:spcPts val="6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34. </a:t>
            </a:r>
            <a:r>
              <a:rPr lang="en-US" sz="2200" b="1" kern="0">
                <a:solidFill>
                  <a:srgbClr val="0000FF"/>
                </a:solidFill>
                <a:latin typeface="Arial" charset="0"/>
              </a:rPr>
              <a:t>Thẩm quyền quyết định việc gọi công dân nhập ngũ và thực hiện nghĩa vụ tham gia Công an nhân </a:t>
            </a:r>
            <a:r>
              <a:rPr lang="en-US" sz="2200" b="1" kern="0" smtClean="0">
                <a:solidFill>
                  <a:srgbClr val="0000FF"/>
                </a:solidFill>
                <a:latin typeface="Arial" charset="0"/>
              </a:rPr>
              <a:t>dân</a:t>
            </a:r>
          </a:p>
          <a:p>
            <a:pPr indent="-457200" algn="just" eaLnBrk="1" hangingPunct="1">
              <a:lnSpc>
                <a:spcPct val="105000"/>
              </a:lnSpc>
              <a:spcBef>
                <a:spcPts val="6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35. </a:t>
            </a:r>
            <a:r>
              <a:rPr lang="en-US" sz="2200" b="1" kern="0">
                <a:solidFill>
                  <a:srgbClr val="0000FF"/>
                </a:solidFill>
                <a:latin typeface="Arial" charset="0"/>
              </a:rPr>
              <a:t>Trách nhiệm của cơ quan, tổ chức, cá nhân trong tuyển chọn, gọi công dân nhập ngũ và thực hiện nghĩa vụ tham gia Công an nhân dân</a:t>
            </a:r>
          </a:p>
          <a:p>
            <a:pPr indent="-457200" algn="just" eaLnBrk="1" hangingPunct="1">
              <a:lnSpc>
                <a:spcPct val="105000"/>
              </a:lnSpc>
              <a:spcBef>
                <a:spcPts val="600"/>
              </a:spcBef>
              <a:spcAft>
                <a:spcPts val="0"/>
              </a:spcAft>
              <a:buClr>
                <a:srgbClr val="FF0000"/>
              </a:buClr>
              <a:buFont typeface="+mj-lt"/>
              <a:buAutoNum type="arabicPeriod" startAt="2"/>
              <a:defRPr/>
            </a:pPr>
            <a:r>
              <a:rPr lang="en-US" sz="2200" b="1" kern="0" smtClean="0">
                <a:solidFill>
                  <a:srgbClr val="009900"/>
                </a:solidFill>
                <a:latin typeface="Arial" charset="0"/>
              </a:rPr>
              <a:t>UBND cấp </a:t>
            </a:r>
            <a:r>
              <a:rPr lang="en-US" sz="2200" b="1" kern="0">
                <a:solidFill>
                  <a:srgbClr val="009900"/>
                </a:solidFill>
                <a:latin typeface="Arial" charset="0"/>
              </a:rPr>
              <a:t>huyện có trách nhiệm tổ chức giao công dân được gọi nhập ngũ và thực hiện nghĩa vụ tham gia Công an nhân dân cho các đơn vị nhận quân và tổ chức lễ giao nhận quân theo đúng quy định</a:t>
            </a:r>
            <a:r>
              <a:rPr lang="en-US" sz="2200" b="1" kern="0" smtClean="0">
                <a:solidFill>
                  <a:srgbClr val="009900"/>
                </a:solidFill>
                <a:latin typeface="Arial" charset="0"/>
              </a:rPr>
              <a:t>.</a:t>
            </a:r>
          </a:p>
          <a:p>
            <a:pPr indent="-457200" algn="just" eaLnBrk="1" hangingPunct="1">
              <a:lnSpc>
                <a:spcPct val="105000"/>
              </a:lnSpc>
              <a:spcBef>
                <a:spcPts val="6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36. Hội đồng nghĩa vụ quân </a:t>
            </a:r>
            <a:r>
              <a:rPr lang="en-US" sz="2200" b="1" kern="0" smtClean="0">
                <a:solidFill>
                  <a:srgbClr val="FF0066"/>
                </a:solidFill>
                <a:latin typeface="Arial" charset="0"/>
              </a:rPr>
              <a:t>sự</a:t>
            </a:r>
          </a:p>
          <a:p>
            <a:pPr indent="-457200" algn="just" eaLnBrk="1" hangingPunct="1">
              <a:lnSpc>
                <a:spcPct val="105000"/>
              </a:lnSpc>
              <a:spcBef>
                <a:spcPts val="6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37. </a:t>
            </a:r>
            <a:r>
              <a:rPr lang="en-US" sz="2200" b="1" kern="0">
                <a:solidFill>
                  <a:srgbClr val="0000FF"/>
                </a:solidFill>
                <a:latin typeface="Arial" charset="0"/>
              </a:rPr>
              <a:t>Nhiệm vụ của Hội đồng nghĩa vụ quân sự </a:t>
            </a:r>
            <a:r>
              <a:rPr lang="en-US" sz="2200" b="1" kern="0" smtClean="0">
                <a:solidFill>
                  <a:srgbClr val="0000FF"/>
                </a:solidFill>
                <a:latin typeface="Arial" charset="0"/>
              </a:rPr>
              <a:t>cấp tỉnh</a:t>
            </a:r>
          </a:p>
          <a:p>
            <a:pPr indent="-457200" algn="just" eaLnBrk="1" hangingPunct="1">
              <a:lnSpc>
                <a:spcPct val="105000"/>
              </a:lnSpc>
              <a:spcBef>
                <a:spcPts val="6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38. </a:t>
            </a:r>
            <a:r>
              <a:rPr lang="en-US" sz="2200" b="1" kern="0">
                <a:solidFill>
                  <a:srgbClr val="0000FF"/>
                </a:solidFill>
                <a:latin typeface="Arial" charset="0"/>
              </a:rPr>
              <a:t>Nhiệm vụ của Hội đồng nghĩa vụ quân sự </a:t>
            </a:r>
            <a:r>
              <a:rPr lang="en-US" sz="2200" b="1" kern="0" smtClean="0">
                <a:solidFill>
                  <a:srgbClr val="0000FF"/>
                </a:solidFill>
                <a:latin typeface="Arial" charset="0"/>
              </a:rPr>
              <a:t/>
            </a:r>
            <a:br>
              <a:rPr lang="en-US" sz="2200" b="1" kern="0" smtClean="0">
                <a:solidFill>
                  <a:srgbClr val="0000FF"/>
                </a:solidFill>
                <a:latin typeface="Arial" charset="0"/>
              </a:rPr>
            </a:br>
            <a:r>
              <a:rPr lang="en-US" sz="2200" b="1" kern="0" smtClean="0">
                <a:solidFill>
                  <a:srgbClr val="0000FF"/>
                </a:solidFill>
                <a:latin typeface="Arial" charset="0"/>
              </a:rPr>
              <a:t>cấp huyện</a:t>
            </a:r>
          </a:p>
          <a:p>
            <a:pPr indent="-457200" algn="just" eaLnBrk="1" hangingPunct="1">
              <a:lnSpc>
                <a:spcPct val="105000"/>
              </a:lnSpc>
              <a:spcBef>
                <a:spcPts val="6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39. </a:t>
            </a:r>
            <a:r>
              <a:rPr lang="en-US" sz="2200" b="1" kern="0">
                <a:solidFill>
                  <a:srgbClr val="0000FF"/>
                </a:solidFill>
                <a:latin typeface="Arial" charset="0"/>
              </a:rPr>
              <a:t>Nhiệm vụ của Hội đồng nghĩa vụ quân sự cấp </a:t>
            </a:r>
            <a:r>
              <a:rPr lang="en-US" sz="2200" b="1" kern="0" smtClean="0">
                <a:solidFill>
                  <a:srgbClr val="0000FF"/>
                </a:solidFill>
                <a:latin typeface="Arial" charset="0"/>
              </a:rPr>
              <a:t>xã</a:t>
            </a:r>
            <a:endParaRPr lang="en-US" sz="2200" b="1" kern="0">
              <a:solidFill>
                <a:srgbClr val="0000FF"/>
              </a:solidFill>
              <a:latin typeface="Arial" charset="0"/>
            </a:endParaRPr>
          </a:p>
        </p:txBody>
      </p:sp>
      <p:sp>
        <p:nvSpPr>
          <p:cNvPr id="7" name="Title 1"/>
          <p:cNvSpPr>
            <a:spLocks noGrp="1"/>
          </p:cNvSpPr>
          <p:nvPr>
            <p:ph type="title"/>
          </p:nvPr>
        </p:nvSpPr>
        <p:spPr>
          <a:xfrm>
            <a:off x="234950" y="76200"/>
            <a:ext cx="8680450" cy="990600"/>
          </a:xfrm>
        </p:spPr>
        <p:txBody>
          <a:bodyPr anchor="ctr"/>
          <a:lstStyle/>
          <a:p>
            <a:pPr algn="ctr">
              <a:lnSpc>
                <a:spcPct val="110000"/>
              </a:lnSpc>
              <a:spcBef>
                <a:spcPts val="300"/>
              </a:spcBef>
            </a:pPr>
            <a:r>
              <a:rPr lang="en-US" sz="2200" b="1" smtClean="0">
                <a:solidFill>
                  <a:srgbClr val="FF0000"/>
                </a:solidFill>
                <a:latin typeface="Arial" panose="020B0604020202020204" pitchFamily="34" charset="0"/>
                <a:cs typeface="Arial" panose="020B0604020202020204" pitchFamily="34" charset="0"/>
              </a:rPr>
              <a:t>CHƯƠNG IV. NHẬP </a:t>
            </a:r>
            <a:r>
              <a:rPr lang="en-US" sz="2200" b="1">
                <a:solidFill>
                  <a:srgbClr val="FF0000"/>
                </a:solidFill>
                <a:latin typeface="Arial" panose="020B0604020202020204" pitchFamily="34" charset="0"/>
                <a:cs typeface="Arial" panose="020B0604020202020204" pitchFamily="34" charset="0"/>
              </a:rPr>
              <a:t>NGŨ VÀ XUẤT NGŨ TRONG THỜI </a:t>
            </a:r>
            <a:r>
              <a:rPr lang="en-US" sz="2200" b="1" smtClean="0">
                <a:solidFill>
                  <a:srgbClr val="FF0000"/>
                </a:solidFill>
                <a:latin typeface="Arial" panose="020B0604020202020204" pitchFamily="34" charset="0"/>
                <a:cs typeface="Arial" panose="020B0604020202020204" pitchFamily="34" charset="0"/>
              </a:rPr>
              <a:t>BÌNH</a:t>
            </a:r>
            <a:br>
              <a:rPr lang="en-US" sz="2200" b="1" smtClean="0">
                <a:solidFill>
                  <a:srgbClr val="FF0000"/>
                </a:solidFill>
                <a:latin typeface="Arial" panose="020B0604020202020204" pitchFamily="34" charset="0"/>
                <a:cs typeface="Arial" panose="020B0604020202020204" pitchFamily="34" charset="0"/>
              </a:rPr>
            </a:br>
            <a:r>
              <a:rPr lang="en-US" sz="2400" b="1">
                <a:solidFill>
                  <a:srgbClr val="0000FF"/>
                </a:solidFill>
                <a:latin typeface="Arial" charset="0"/>
              </a:rPr>
              <a:t>Mục 1: GỌI CÔNG DÂN NHẬP </a:t>
            </a:r>
            <a:r>
              <a:rPr lang="en-US" sz="2400" b="1" smtClean="0">
                <a:solidFill>
                  <a:srgbClr val="0000FF"/>
                </a:solidFill>
                <a:latin typeface="Arial" charset="0"/>
              </a:rPr>
              <a:t>NGŨ</a:t>
            </a:r>
            <a:endParaRPr lang="en-US" sz="22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93571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57200" indent="-342900" algn="just" eaLnBrk="1" hangingPunct="1">
              <a:lnSpc>
                <a:spcPct val="110000"/>
              </a:lnSpc>
              <a:spcBef>
                <a:spcPts val="800"/>
              </a:spcBef>
              <a:spcAft>
                <a:spcPts val="0"/>
              </a:spcAft>
              <a:buClr>
                <a:srgbClr val="FF0000"/>
              </a:buClr>
              <a:buFont typeface="Wingdings" panose="05000000000000000000" pitchFamily="2" charset="2"/>
              <a:buChar char="§"/>
              <a:defRPr/>
            </a:pPr>
            <a:r>
              <a:rPr lang="en-US" sz="2100" b="1" kern="0" smtClean="0">
                <a:solidFill>
                  <a:srgbClr val="0000FF"/>
                </a:solidFill>
                <a:latin typeface="Arial" panose="020B0604020202020204" pitchFamily="34" charset="0"/>
                <a:cs typeface="Arial" panose="020B0604020202020204" pitchFamily="34" charset="0"/>
              </a:rPr>
              <a:t>Sáng </a:t>
            </a:r>
            <a:r>
              <a:rPr lang="en-US" sz="2100" b="1" kern="0">
                <a:solidFill>
                  <a:srgbClr val="0000FF"/>
                </a:solidFill>
                <a:latin typeface="Arial" panose="020B0604020202020204" pitchFamily="34" charset="0"/>
                <a:cs typeface="Arial" panose="020B0604020202020204" pitchFamily="34" charset="0"/>
              </a:rPr>
              <a:t>nay </a:t>
            </a:r>
            <a:r>
              <a:rPr lang="en-US" sz="2100" b="1" kern="0" smtClean="0">
                <a:solidFill>
                  <a:srgbClr val="0000FF"/>
                </a:solidFill>
                <a:latin typeface="Arial" panose="020B0604020202020204" pitchFamily="34" charset="0"/>
                <a:cs typeface="Arial" panose="020B0604020202020204" pitchFamily="34" charset="0"/>
              </a:rPr>
              <a:t>7-3-2018, </a:t>
            </a:r>
            <a:r>
              <a:rPr lang="en-US" sz="2100" b="1" kern="0">
                <a:solidFill>
                  <a:srgbClr val="0000FF"/>
                </a:solidFill>
                <a:latin typeface="Arial" panose="020B0604020202020204" pitchFamily="34" charset="0"/>
                <a:cs typeface="Arial" panose="020B0604020202020204" pitchFamily="34" charset="0"/>
              </a:rPr>
              <a:t>tất cả các huyện, thị, thành phố trên địa bàn tỉnh Bình Dương đồng loạt tổ lễ giao nhận quân năm 2018 để tiễn 1.550 thanh niên trúng tuyển </a:t>
            </a:r>
            <a:r>
              <a:rPr lang="en-US" sz="2100" b="1" kern="0" smtClean="0">
                <a:solidFill>
                  <a:srgbClr val="0000FF"/>
                </a:solidFill>
                <a:latin typeface="Arial" panose="020B0604020202020204" pitchFamily="34" charset="0"/>
                <a:cs typeface="Arial" panose="020B0604020202020204" pitchFamily="34" charset="0"/>
              </a:rPr>
              <a:t>NVQS </a:t>
            </a:r>
            <a:r>
              <a:rPr lang="en-US" sz="2100" b="1" kern="0">
                <a:solidFill>
                  <a:srgbClr val="0000FF"/>
                </a:solidFill>
                <a:latin typeface="Arial" panose="020B0604020202020204" pitchFamily="34" charset="0"/>
                <a:cs typeface="Arial" panose="020B0604020202020204" pitchFamily="34" charset="0"/>
              </a:rPr>
              <a:t>lên đường nhập </a:t>
            </a:r>
            <a:r>
              <a:rPr lang="en-US" sz="2100" b="1" kern="0" smtClean="0">
                <a:solidFill>
                  <a:srgbClr val="0000FF"/>
                </a:solidFill>
                <a:latin typeface="Arial" panose="020B0604020202020204" pitchFamily="34" charset="0"/>
                <a:cs typeface="Arial" panose="020B0604020202020204" pitchFamily="34" charset="0"/>
              </a:rPr>
              <a:t>ngũ.</a:t>
            </a:r>
          </a:p>
          <a:p>
            <a:pPr marL="457200" indent="-342900" algn="just" eaLnBrk="1" hangingPunct="1">
              <a:lnSpc>
                <a:spcPct val="110000"/>
              </a:lnSpc>
              <a:spcBef>
                <a:spcPts val="800"/>
              </a:spcBef>
              <a:spcAft>
                <a:spcPts val="0"/>
              </a:spcAft>
              <a:buClr>
                <a:srgbClr val="FF0000"/>
              </a:buClr>
              <a:buFont typeface="Wingdings" panose="05000000000000000000" pitchFamily="2" charset="2"/>
              <a:buChar char="§"/>
              <a:defRPr/>
            </a:pPr>
            <a:r>
              <a:rPr lang="en-US" sz="2100" b="1" kern="0" smtClean="0">
                <a:solidFill>
                  <a:srgbClr val="0000FF"/>
                </a:solidFill>
                <a:latin typeface="Arial" panose="020B0604020202020204" pitchFamily="34" charset="0"/>
                <a:cs typeface="Arial" panose="020B0604020202020204" pitchFamily="34" charset="0"/>
              </a:rPr>
              <a:t>Hội </a:t>
            </a:r>
            <a:r>
              <a:rPr lang="en-US" sz="2100" b="1" kern="0">
                <a:solidFill>
                  <a:srgbClr val="0000FF"/>
                </a:solidFill>
                <a:latin typeface="Arial" panose="020B0604020202020204" pitchFamily="34" charset="0"/>
                <a:cs typeface="Arial" panose="020B0604020202020204" pitchFamily="34" charset="0"/>
              </a:rPr>
              <a:t>đồng NVQS các cấp thực hiện theo phương châm nhất quán là “Giao quân đủ, chất lượng cao, gọi người nào, chắc người đó</a:t>
            </a:r>
            <a:r>
              <a:rPr lang="en-US" sz="2100" b="1" kern="0" smtClean="0">
                <a:solidFill>
                  <a:srgbClr val="0000FF"/>
                </a:solidFill>
                <a:latin typeface="Arial" panose="020B0604020202020204" pitchFamily="34" charset="0"/>
                <a:cs typeface="Arial" panose="020B0604020202020204" pitchFamily="34" charset="0"/>
              </a:rPr>
              <a:t>”.</a:t>
            </a:r>
          </a:p>
          <a:p>
            <a:pPr marL="457200" indent="-342900" algn="just" eaLnBrk="1" hangingPunct="1">
              <a:lnSpc>
                <a:spcPct val="110000"/>
              </a:lnSpc>
              <a:spcBef>
                <a:spcPts val="800"/>
              </a:spcBef>
              <a:spcAft>
                <a:spcPts val="0"/>
              </a:spcAft>
              <a:buClr>
                <a:srgbClr val="FF0000"/>
              </a:buClr>
              <a:buFont typeface="Wingdings" panose="05000000000000000000" pitchFamily="2" charset="2"/>
              <a:buChar char="§"/>
              <a:defRPr/>
            </a:pPr>
            <a:r>
              <a:rPr lang="en-US" sz="2100" b="1" kern="0" smtClean="0">
                <a:solidFill>
                  <a:srgbClr val="0000FF"/>
                </a:solidFill>
                <a:latin typeface="Arial" panose="020B0604020202020204" pitchFamily="34" charset="0"/>
                <a:cs typeface="Arial" panose="020B0604020202020204" pitchFamily="34" charset="0"/>
              </a:rPr>
              <a:t>Điểm </a:t>
            </a:r>
            <a:r>
              <a:rPr lang="en-US" sz="2100" b="1" kern="0">
                <a:solidFill>
                  <a:srgbClr val="0000FF"/>
                </a:solidFill>
                <a:latin typeface="Arial" panose="020B0604020202020204" pitchFamily="34" charset="0"/>
                <a:cs typeface="Arial" panose="020B0604020202020204" pitchFamily="34" charset="0"/>
              </a:rPr>
              <a:t>mới, thuận lợi cho CTTCGCDNN năm nay là Bộ Quốc phòng đã ban hành Công điện số 1615/CĐ-BQP ngày 9-2-2018 về việc thực hiện bù đổi trong công tác tuyển quân năm 2018. Theo đó, Hội đồng NVQS cấp huyện tiếp tục tiến hành rà soát, xét duyệt tiêu chuẩn đối với từng công dân nhập ngũ; tiến hành chốt số lượng giao, nhận quân với đơn vị, có tỷ lệ dự phòng hợp lý để sẵn sàng bù đổi nếu có; bằng nhiều biện pháp, hạn chế thấp nhất số lượng công dân không đủ tiêu chuẩn nhập ngũ phải bù đổi</a:t>
            </a:r>
            <a:r>
              <a:rPr lang="en-US" sz="2100" b="1" kern="0" smtClean="0">
                <a:solidFill>
                  <a:srgbClr val="0000FF"/>
                </a:solidFill>
                <a:latin typeface="Arial" panose="020B0604020202020204" pitchFamily="34" charset="0"/>
                <a:cs typeface="Arial" panose="020B0604020202020204" pitchFamily="34" charset="0"/>
              </a:rPr>
              <a:t>.</a:t>
            </a:r>
            <a:endParaRPr lang="en-US" sz="21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500" b="1" smtClean="0">
                <a:solidFill>
                  <a:srgbClr val="FF0000"/>
                </a:solidFill>
                <a:latin typeface="Arial" panose="020B0604020202020204" pitchFamily="34" charset="0"/>
                <a:cs typeface="Arial" panose="020B0604020202020204" pitchFamily="34" charset="0"/>
              </a:rPr>
              <a:t>Năm 2018: Tỉnh </a:t>
            </a:r>
            <a:r>
              <a:rPr lang="en-US" sz="2500" b="1">
                <a:solidFill>
                  <a:srgbClr val="FF0000"/>
                </a:solidFill>
                <a:latin typeface="Arial" panose="020B0604020202020204" pitchFamily="34" charset="0"/>
                <a:cs typeface="Arial" panose="020B0604020202020204" pitchFamily="34" charset="0"/>
              </a:rPr>
              <a:t>Bình </a:t>
            </a:r>
            <a:r>
              <a:rPr lang="en-US" sz="2500" b="1" smtClean="0">
                <a:solidFill>
                  <a:srgbClr val="FF0000"/>
                </a:solidFill>
                <a:latin typeface="Arial" panose="020B0604020202020204" pitchFamily="34" charset="0"/>
                <a:cs typeface="Arial" panose="020B0604020202020204" pitchFamily="34" charset="0"/>
              </a:rPr>
              <a:t>Dương </a:t>
            </a:r>
            <a:br>
              <a:rPr lang="en-US" sz="2500" b="1" smtClean="0">
                <a:solidFill>
                  <a:srgbClr val="FF0000"/>
                </a:solidFill>
                <a:latin typeface="Arial" panose="020B0604020202020204" pitchFamily="34" charset="0"/>
                <a:cs typeface="Arial" panose="020B0604020202020204" pitchFamily="34" charset="0"/>
              </a:rPr>
            </a:br>
            <a:r>
              <a:rPr lang="en-US" sz="2500" b="1" smtClean="0">
                <a:solidFill>
                  <a:srgbClr val="FF0000"/>
                </a:solidFill>
                <a:latin typeface="Arial" panose="020B0604020202020204" pitchFamily="34" charset="0"/>
                <a:cs typeface="Arial" panose="020B0604020202020204" pitchFamily="34" charset="0"/>
              </a:rPr>
              <a:t>giao </a:t>
            </a:r>
            <a:r>
              <a:rPr lang="en-US" sz="2500" b="1">
                <a:solidFill>
                  <a:srgbClr val="FF0000"/>
                </a:solidFill>
                <a:latin typeface="Arial" panose="020B0604020202020204" pitchFamily="34" charset="0"/>
                <a:cs typeface="Arial" panose="020B0604020202020204" pitchFamily="34" charset="0"/>
              </a:rPr>
              <a:t>quân đạt chỉ tiêu ở cả 3 cấp đạt chất lượng cao</a:t>
            </a:r>
          </a:p>
        </p:txBody>
      </p:sp>
    </p:spTree>
    <p:extLst>
      <p:ext uri="{BB962C8B-B14F-4D97-AF65-F5344CB8AC3E}">
        <p14:creationId xmlns:p14="http://schemas.microsoft.com/office/powerpoint/2010/main" val="23196192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7200"/>
            <a:ext cx="9144000" cy="5943600"/>
          </a:xfrm>
          <a:prstGeom prst="rect">
            <a:avLst/>
          </a:prstGeom>
        </p:spPr>
      </p:pic>
    </p:spTree>
    <p:extLst>
      <p:ext uri="{BB962C8B-B14F-4D97-AF65-F5344CB8AC3E}">
        <p14:creationId xmlns:p14="http://schemas.microsoft.com/office/powerpoint/2010/main" val="357534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5000"/>
              </a:lnSpc>
              <a:spcBef>
                <a:spcPts val="700"/>
              </a:spcBef>
              <a:spcAft>
                <a:spcPts val="0"/>
              </a:spcAft>
              <a:buClr>
                <a:srgbClr val="FF0000"/>
              </a:buClr>
              <a:buFont typeface="+mj-lt"/>
              <a:buAutoNum type="arabicPeriod"/>
              <a:defRPr/>
            </a:pPr>
            <a:r>
              <a:rPr lang="en-US" sz="2000" b="1" kern="0" smtClean="0">
                <a:solidFill>
                  <a:srgbClr val="0000FF"/>
                </a:solidFill>
                <a:latin typeface="Arial" charset="0"/>
              </a:rPr>
              <a:t>UBND các </a:t>
            </a:r>
            <a:r>
              <a:rPr lang="en-US" sz="2000" b="1" kern="0">
                <a:solidFill>
                  <a:srgbClr val="0000FF"/>
                </a:solidFill>
                <a:latin typeface="Arial" charset="0"/>
              </a:rPr>
              <a:t>cấp thành lập Hội đồng nghĩa vụ quân sự để giúp </a:t>
            </a:r>
            <a:r>
              <a:rPr lang="en-US" sz="2000" b="1" kern="0" smtClean="0">
                <a:solidFill>
                  <a:srgbClr val="0000FF"/>
                </a:solidFill>
                <a:latin typeface="Arial" charset="0"/>
              </a:rPr>
              <a:t>UBND cùng </a:t>
            </a:r>
            <a:r>
              <a:rPr lang="en-US" sz="2000" b="1" kern="0">
                <a:solidFill>
                  <a:srgbClr val="0000FF"/>
                </a:solidFill>
                <a:latin typeface="Arial" charset="0"/>
              </a:rPr>
              <a:t>cấp thực hiện pháp luật về nghĩa vụ quân </a:t>
            </a:r>
            <a:r>
              <a:rPr lang="en-US" sz="2000" b="1" kern="0" smtClean="0">
                <a:solidFill>
                  <a:srgbClr val="0000FF"/>
                </a:solidFill>
                <a:latin typeface="Arial" charset="0"/>
              </a:rPr>
              <a:t>sự.</a:t>
            </a:r>
          </a:p>
          <a:p>
            <a:pPr indent="-457200" algn="just" eaLnBrk="1" hangingPunct="1">
              <a:lnSpc>
                <a:spcPct val="105000"/>
              </a:lnSpc>
              <a:spcBef>
                <a:spcPts val="700"/>
              </a:spcBef>
              <a:spcAft>
                <a:spcPts val="0"/>
              </a:spcAft>
              <a:buClr>
                <a:srgbClr val="FF0000"/>
              </a:buClr>
              <a:buFont typeface="+mj-lt"/>
              <a:buAutoNum type="arabicPeriod"/>
              <a:defRPr/>
            </a:pPr>
            <a:r>
              <a:rPr lang="en-US" sz="2000" b="1" kern="0" smtClean="0">
                <a:solidFill>
                  <a:srgbClr val="0000FF"/>
                </a:solidFill>
                <a:latin typeface="Arial" charset="0"/>
              </a:rPr>
              <a:t>Thành </a:t>
            </a:r>
            <a:r>
              <a:rPr lang="en-US" sz="2000" b="1" kern="0">
                <a:solidFill>
                  <a:srgbClr val="0000FF"/>
                </a:solidFill>
                <a:latin typeface="Arial" charset="0"/>
              </a:rPr>
              <a:t>phần của Hội đồng nghĩa vụ quân sự các </a:t>
            </a:r>
            <a:r>
              <a:rPr lang="en-US" sz="2000" b="1" kern="0" smtClean="0">
                <a:solidFill>
                  <a:srgbClr val="0000FF"/>
                </a:solidFill>
                <a:latin typeface="Arial" charset="0"/>
              </a:rPr>
              <a:t>cấp:</a:t>
            </a:r>
          </a:p>
          <a:p>
            <a:pPr indent="-457200" algn="just" eaLnBrk="1" hangingPunct="1">
              <a:lnSpc>
                <a:spcPct val="105000"/>
              </a:lnSpc>
              <a:spcBef>
                <a:spcPts val="700"/>
              </a:spcBef>
              <a:spcAft>
                <a:spcPts val="0"/>
              </a:spcAft>
              <a:buClr>
                <a:srgbClr val="FF0000"/>
              </a:buClr>
              <a:buFont typeface="+mj-lt"/>
              <a:buAutoNum type="alphaLcParenR"/>
              <a:defRPr/>
            </a:pPr>
            <a:r>
              <a:rPr lang="en-US" sz="2000" b="1" kern="0" smtClean="0">
                <a:solidFill>
                  <a:srgbClr val="FF0066"/>
                </a:solidFill>
                <a:latin typeface="Arial" charset="0"/>
              </a:rPr>
              <a:t>Hội </a:t>
            </a:r>
            <a:r>
              <a:rPr lang="en-US" sz="2000" b="1" kern="0">
                <a:solidFill>
                  <a:srgbClr val="FF0066"/>
                </a:solidFill>
                <a:latin typeface="Arial" charset="0"/>
              </a:rPr>
              <a:t>đồng nghĩa vụ quân sự cấp tỉnh, cấp huyện </a:t>
            </a:r>
            <a:r>
              <a:rPr lang="en-US" sz="2000" b="1" kern="0" smtClean="0">
                <a:solidFill>
                  <a:srgbClr val="FF0066"/>
                </a:solidFill>
                <a:latin typeface="Arial" charset="0"/>
              </a:rPr>
              <a:t>gồm:</a:t>
            </a:r>
          </a:p>
          <a:p>
            <a:pPr indent="-457200" algn="just" eaLnBrk="1" hangingPunct="1">
              <a:lnSpc>
                <a:spcPct val="105000"/>
              </a:lnSpc>
              <a:spcBef>
                <a:spcPts val="7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Chủ </a:t>
            </a:r>
            <a:r>
              <a:rPr lang="en-US" sz="2000" b="1" kern="0">
                <a:solidFill>
                  <a:srgbClr val="0000FF"/>
                </a:solidFill>
                <a:latin typeface="Arial" charset="0"/>
              </a:rPr>
              <a:t>tịch Hội đồng nghĩa vụ quân sự là Chủ tịch </a:t>
            </a:r>
            <a:r>
              <a:rPr lang="en-US" sz="2000" b="1" kern="0" smtClean="0">
                <a:solidFill>
                  <a:srgbClr val="0000FF"/>
                </a:solidFill>
                <a:latin typeface="Arial" charset="0"/>
              </a:rPr>
              <a:t>UBND cấp </a:t>
            </a:r>
            <a:r>
              <a:rPr lang="en-US" sz="2000" b="1" kern="0">
                <a:solidFill>
                  <a:srgbClr val="0000FF"/>
                </a:solidFill>
                <a:latin typeface="Arial" charset="0"/>
              </a:rPr>
              <a:t>tỉnh, cấp </a:t>
            </a:r>
            <a:r>
              <a:rPr lang="en-US" sz="2000" b="1" kern="0" smtClean="0">
                <a:solidFill>
                  <a:srgbClr val="0000FF"/>
                </a:solidFill>
                <a:latin typeface="Arial" charset="0"/>
              </a:rPr>
              <a:t>huyện;</a:t>
            </a:r>
          </a:p>
          <a:p>
            <a:pPr indent="-457200" algn="just" eaLnBrk="1" hangingPunct="1">
              <a:lnSpc>
                <a:spcPct val="105000"/>
              </a:lnSpc>
              <a:spcBef>
                <a:spcPts val="7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Phó </a:t>
            </a:r>
            <a:r>
              <a:rPr lang="en-US" sz="2000" b="1" kern="0">
                <a:solidFill>
                  <a:srgbClr val="0000FF"/>
                </a:solidFill>
                <a:latin typeface="Arial" charset="0"/>
              </a:rPr>
              <a:t>Chủ tịch thường trực Hội đồng nghĩa vụ quân sự là Chỉ huy trưởng cơ quan quân sự cấp tỉnh, cấp </a:t>
            </a:r>
            <a:r>
              <a:rPr lang="en-US" sz="2000" b="1" kern="0" smtClean="0">
                <a:solidFill>
                  <a:srgbClr val="0000FF"/>
                </a:solidFill>
                <a:latin typeface="Arial" charset="0"/>
              </a:rPr>
              <a:t>huyện;</a:t>
            </a:r>
          </a:p>
          <a:p>
            <a:pPr indent="-457200" algn="just" eaLnBrk="1" hangingPunct="1">
              <a:lnSpc>
                <a:spcPct val="105000"/>
              </a:lnSpc>
              <a:spcBef>
                <a:spcPts val="7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Phó </a:t>
            </a:r>
            <a:r>
              <a:rPr lang="en-US" sz="2000" b="1" kern="0">
                <a:solidFill>
                  <a:srgbClr val="0000FF"/>
                </a:solidFill>
                <a:latin typeface="Arial" charset="0"/>
              </a:rPr>
              <a:t>Chủ tịch Hội đồng nghĩa vụ quân sự là Giám đốc Công an cấp tỉnh, Trưởng Công an cấp </a:t>
            </a:r>
            <a:r>
              <a:rPr lang="en-US" sz="2000" b="1" kern="0" smtClean="0">
                <a:solidFill>
                  <a:srgbClr val="0000FF"/>
                </a:solidFill>
                <a:latin typeface="Arial" charset="0"/>
              </a:rPr>
              <a:t>huyện;</a:t>
            </a:r>
          </a:p>
          <a:p>
            <a:pPr indent="-457200" algn="just" eaLnBrk="1" hangingPunct="1">
              <a:lnSpc>
                <a:spcPct val="105000"/>
              </a:lnSpc>
              <a:spcBef>
                <a:spcPts val="7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Các </a:t>
            </a:r>
            <a:r>
              <a:rPr lang="en-US" sz="2000" b="1" kern="0">
                <a:solidFill>
                  <a:srgbClr val="0000FF"/>
                </a:solidFill>
                <a:latin typeface="Arial" charset="0"/>
              </a:rPr>
              <a:t>ủy viên Hội đồng nghĩa vụ quân sự là người đứng đầu Ủy ban </a:t>
            </a:r>
            <a:r>
              <a:rPr lang="en-US" sz="2000" b="1" kern="0" smtClean="0">
                <a:solidFill>
                  <a:srgbClr val="0000FF"/>
                </a:solidFill>
                <a:latin typeface="Arial" charset="0"/>
              </a:rPr>
              <a:t>MTTQ Việt </a:t>
            </a:r>
            <a:r>
              <a:rPr lang="en-US" sz="2000" b="1" kern="0">
                <a:solidFill>
                  <a:srgbClr val="0000FF"/>
                </a:solidFill>
                <a:latin typeface="Arial" charset="0"/>
              </a:rPr>
              <a:t>Nam, Liên đoàn lao động Việt Nam, Đoàn </a:t>
            </a:r>
            <a:r>
              <a:rPr lang="en-US" sz="2000" b="1" kern="0" smtClean="0">
                <a:solidFill>
                  <a:srgbClr val="0000FF"/>
                </a:solidFill>
                <a:latin typeface="Arial" charset="0"/>
              </a:rPr>
              <a:t>TNCS Hồ </a:t>
            </a:r>
            <a:r>
              <a:rPr lang="en-US" sz="2000" b="1" kern="0">
                <a:solidFill>
                  <a:srgbClr val="0000FF"/>
                </a:solidFill>
                <a:latin typeface="Arial" charset="0"/>
              </a:rPr>
              <a:t>Chí Minh, Hội </a:t>
            </a:r>
            <a:r>
              <a:rPr lang="en-US" sz="2000" b="1" kern="0" smtClean="0">
                <a:solidFill>
                  <a:srgbClr val="0000FF"/>
                </a:solidFill>
                <a:latin typeface="Arial" charset="0"/>
              </a:rPr>
              <a:t>LHPN Việt </a:t>
            </a:r>
            <a:r>
              <a:rPr lang="en-US" sz="2000" b="1" kern="0">
                <a:solidFill>
                  <a:srgbClr val="0000FF"/>
                </a:solidFill>
                <a:latin typeface="Arial" charset="0"/>
              </a:rPr>
              <a:t>Nam, Hội nông dân Việt Nam, Hội cựu chiến binh Việt Nam và một số cơ quan chuyên môn thuộc </a:t>
            </a:r>
            <a:r>
              <a:rPr lang="en-US" sz="2000" b="1" kern="0" smtClean="0">
                <a:solidFill>
                  <a:srgbClr val="0000FF"/>
                </a:solidFill>
                <a:latin typeface="Arial" charset="0"/>
              </a:rPr>
              <a:t>UBND do </a:t>
            </a:r>
            <a:r>
              <a:rPr lang="en-US" sz="2000" b="1" kern="0">
                <a:solidFill>
                  <a:srgbClr val="0000FF"/>
                </a:solidFill>
                <a:latin typeface="Arial" charset="0"/>
              </a:rPr>
              <a:t>Chủ tịch </a:t>
            </a:r>
            <a:r>
              <a:rPr lang="en-US" sz="2000" b="1" kern="0" smtClean="0">
                <a:solidFill>
                  <a:srgbClr val="0000FF"/>
                </a:solidFill>
                <a:latin typeface="Arial" charset="0"/>
              </a:rPr>
              <a:t>UBND cùng </a:t>
            </a:r>
            <a:r>
              <a:rPr lang="en-US" sz="2000" b="1" kern="0">
                <a:solidFill>
                  <a:srgbClr val="0000FF"/>
                </a:solidFill>
                <a:latin typeface="Arial" charset="0"/>
              </a:rPr>
              <a:t>cấp quyết định</a:t>
            </a:r>
            <a:r>
              <a:rPr lang="en-US" sz="2000" b="1" kern="0" smtClean="0">
                <a:solidFill>
                  <a:srgbClr val="0000FF"/>
                </a:solidFill>
                <a:latin typeface="Arial" charset="0"/>
              </a:rPr>
              <a:t>;</a:t>
            </a:r>
            <a:endParaRPr lang="en-US" sz="20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800"/>
              </a:spcBef>
              <a:spcAft>
                <a:spcPts val="0"/>
              </a:spcAft>
              <a:defRPr/>
            </a:pPr>
            <a:r>
              <a:rPr lang="en-US" sz="2600" b="1" smtClean="0">
                <a:solidFill>
                  <a:srgbClr val="FF0000"/>
                </a:solidFill>
                <a:latin typeface="Arial" panose="020B0604020202020204" pitchFamily="34" charset="0"/>
                <a:cs typeface="Arial" panose="020B0604020202020204" pitchFamily="34" charset="0"/>
              </a:rPr>
              <a:t>Điều </a:t>
            </a:r>
            <a:r>
              <a:rPr lang="en-US" sz="2600" b="1">
                <a:solidFill>
                  <a:srgbClr val="FF0000"/>
                </a:solidFill>
                <a:latin typeface="Arial" panose="020B0604020202020204" pitchFamily="34" charset="0"/>
                <a:cs typeface="Arial" panose="020B0604020202020204" pitchFamily="34" charset="0"/>
              </a:rPr>
              <a:t>36. Hội đồng nghĩa vụ quân sự</a:t>
            </a:r>
          </a:p>
        </p:txBody>
      </p:sp>
    </p:spTree>
    <p:extLst>
      <p:ext uri="{BB962C8B-B14F-4D97-AF65-F5344CB8AC3E}">
        <p14:creationId xmlns:p14="http://schemas.microsoft.com/office/powerpoint/2010/main" val="3530990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1200"/>
              </a:spcBef>
              <a:spcAft>
                <a:spcPts val="0"/>
              </a:spcAft>
              <a:buClr>
                <a:srgbClr val="FF0000"/>
              </a:buClr>
              <a:buFont typeface="+mj-lt"/>
              <a:buAutoNum type="alphaLcParenR" startAt="2"/>
              <a:defRPr/>
            </a:pPr>
            <a:r>
              <a:rPr lang="en-US" sz="2000" b="1" kern="0" smtClean="0">
                <a:solidFill>
                  <a:srgbClr val="FF0066"/>
                </a:solidFill>
                <a:latin typeface="Arial" charset="0"/>
              </a:rPr>
              <a:t>Hội </a:t>
            </a:r>
            <a:r>
              <a:rPr lang="en-US" sz="2000" b="1" kern="0">
                <a:solidFill>
                  <a:srgbClr val="FF0066"/>
                </a:solidFill>
                <a:latin typeface="Arial" charset="0"/>
              </a:rPr>
              <a:t>đồng nghĩa vụ quân sự cấp xã </a:t>
            </a:r>
            <a:r>
              <a:rPr lang="en-US" sz="2000" b="1" kern="0" smtClean="0">
                <a:solidFill>
                  <a:srgbClr val="FF0066"/>
                </a:solidFill>
                <a:latin typeface="Arial" charset="0"/>
              </a:rPr>
              <a:t>gồm:</a:t>
            </a:r>
          </a:p>
          <a:p>
            <a:pPr indent="-4572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Chủ </a:t>
            </a:r>
            <a:r>
              <a:rPr lang="en-US" sz="2000" b="1" kern="0">
                <a:solidFill>
                  <a:srgbClr val="0000FF"/>
                </a:solidFill>
                <a:latin typeface="Arial" charset="0"/>
              </a:rPr>
              <a:t>tịch Hội đồng nghĩa vụ quân sự là Chủ tịch </a:t>
            </a:r>
            <a:r>
              <a:rPr lang="en-US" sz="2000" b="1" kern="0" smtClean="0">
                <a:solidFill>
                  <a:srgbClr val="0000FF"/>
                </a:solidFill>
                <a:latin typeface="Arial" charset="0"/>
              </a:rPr>
              <a:t>UBND;</a:t>
            </a:r>
          </a:p>
          <a:p>
            <a:pPr indent="-4572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Phó </a:t>
            </a:r>
            <a:r>
              <a:rPr lang="en-US" sz="2000" b="1" kern="0">
                <a:solidFill>
                  <a:srgbClr val="0000FF"/>
                </a:solidFill>
                <a:latin typeface="Arial" charset="0"/>
              </a:rPr>
              <a:t>Chủ tịch thường trực Hội đồng nghĩa vụ quân sự là Chỉ huy trưởng Ban chỉ huy quân </a:t>
            </a:r>
            <a:r>
              <a:rPr lang="en-US" sz="2000" b="1" kern="0" smtClean="0">
                <a:solidFill>
                  <a:srgbClr val="0000FF"/>
                </a:solidFill>
                <a:latin typeface="Arial" charset="0"/>
              </a:rPr>
              <a:t>sự;</a:t>
            </a:r>
          </a:p>
          <a:p>
            <a:pPr indent="-4572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Phó </a:t>
            </a:r>
            <a:r>
              <a:rPr lang="en-US" sz="2000" b="1" kern="0">
                <a:solidFill>
                  <a:srgbClr val="0000FF"/>
                </a:solidFill>
                <a:latin typeface="Arial" charset="0"/>
              </a:rPr>
              <a:t>Chủ tịch Hội đồng nghĩa vụ quân sự là Trưởng Công </a:t>
            </a:r>
            <a:r>
              <a:rPr lang="en-US" sz="2000" b="1" kern="0" smtClean="0">
                <a:solidFill>
                  <a:srgbClr val="0000FF"/>
                </a:solidFill>
                <a:latin typeface="Arial" charset="0"/>
              </a:rPr>
              <a:t>an;</a:t>
            </a:r>
          </a:p>
          <a:p>
            <a:pPr indent="-4572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000" b="1" kern="0" smtClean="0">
                <a:solidFill>
                  <a:srgbClr val="0000FF"/>
                </a:solidFill>
                <a:latin typeface="Arial" charset="0"/>
              </a:rPr>
              <a:t>Các </a:t>
            </a:r>
            <a:r>
              <a:rPr lang="en-US" sz="2000" b="1" kern="0">
                <a:solidFill>
                  <a:srgbClr val="0000FF"/>
                </a:solidFill>
                <a:latin typeface="Arial" charset="0"/>
              </a:rPr>
              <a:t>ủy viên Hội đồng nghĩa vụ quân sự là người đứng đầu Ủy ban </a:t>
            </a:r>
            <a:r>
              <a:rPr lang="en-US" sz="2000" b="1" kern="0" smtClean="0">
                <a:solidFill>
                  <a:srgbClr val="0000FF"/>
                </a:solidFill>
                <a:latin typeface="Arial" charset="0"/>
              </a:rPr>
              <a:t>MTTQ Việt </a:t>
            </a:r>
            <a:r>
              <a:rPr lang="en-US" sz="2000" b="1" kern="0">
                <a:solidFill>
                  <a:srgbClr val="0000FF"/>
                </a:solidFill>
                <a:latin typeface="Arial" charset="0"/>
              </a:rPr>
              <a:t>Nam, Đoàn </a:t>
            </a:r>
            <a:r>
              <a:rPr lang="en-US" sz="2000" b="1" kern="0" smtClean="0">
                <a:solidFill>
                  <a:srgbClr val="0000FF"/>
                </a:solidFill>
                <a:latin typeface="Arial" charset="0"/>
              </a:rPr>
              <a:t>TNCS Hồ </a:t>
            </a:r>
            <a:r>
              <a:rPr lang="en-US" sz="2000" b="1" kern="0">
                <a:solidFill>
                  <a:srgbClr val="0000FF"/>
                </a:solidFill>
                <a:latin typeface="Arial" charset="0"/>
              </a:rPr>
              <a:t>Chí Minh, Hội </a:t>
            </a:r>
            <a:r>
              <a:rPr lang="en-US" sz="2000" b="1" kern="0" smtClean="0">
                <a:solidFill>
                  <a:srgbClr val="0000FF"/>
                </a:solidFill>
                <a:latin typeface="Arial" charset="0"/>
              </a:rPr>
              <a:t>LHPN Việt </a:t>
            </a:r>
            <a:r>
              <a:rPr lang="en-US" sz="2000" b="1" kern="0">
                <a:solidFill>
                  <a:srgbClr val="0000FF"/>
                </a:solidFill>
                <a:latin typeface="Arial" charset="0"/>
              </a:rPr>
              <a:t>Nam, </a:t>
            </a:r>
            <a:r>
              <a:rPr lang="en-US" sz="2000" b="1" kern="0" smtClean="0">
                <a:solidFill>
                  <a:srgbClr val="0000FF"/>
                </a:solidFill>
                <a:latin typeface="Arial" charset="0"/>
              </a:rPr>
              <a:t/>
            </a:r>
            <a:br>
              <a:rPr lang="en-US" sz="2000" b="1" kern="0" smtClean="0">
                <a:solidFill>
                  <a:srgbClr val="0000FF"/>
                </a:solidFill>
                <a:latin typeface="Arial" charset="0"/>
              </a:rPr>
            </a:br>
            <a:r>
              <a:rPr lang="en-US" sz="2000" b="1" kern="0" smtClean="0">
                <a:solidFill>
                  <a:srgbClr val="0000FF"/>
                </a:solidFill>
                <a:latin typeface="Arial" charset="0"/>
              </a:rPr>
              <a:t>Hội </a:t>
            </a:r>
            <a:r>
              <a:rPr lang="en-US" sz="2000" b="1" kern="0">
                <a:solidFill>
                  <a:srgbClr val="0000FF"/>
                </a:solidFill>
                <a:latin typeface="Arial" charset="0"/>
              </a:rPr>
              <a:t>cựu chiến binh Việt Nam, Y tế; công chức tư pháp - hộ tịch, </a:t>
            </a:r>
            <a:r>
              <a:rPr lang="en-US" sz="2000" b="1" kern="0" smtClean="0">
                <a:solidFill>
                  <a:srgbClr val="0000FF"/>
                </a:solidFill>
                <a:latin typeface="Arial" charset="0"/>
              </a:rPr>
              <a:t/>
            </a:r>
            <a:br>
              <a:rPr lang="en-US" sz="2000" b="1" kern="0" smtClean="0">
                <a:solidFill>
                  <a:srgbClr val="0000FF"/>
                </a:solidFill>
                <a:latin typeface="Arial" charset="0"/>
              </a:rPr>
            </a:br>
            <a:r>
              <a:rPr lang="en-US" sz="2000" b="1" kern="0" smtClean="0">
                <a:solidFill>
                  <a:srgbClr val="0000FF"/>
                </a:solidFill>
                <a:latin typeface="Arial" charset="0"/>
              </a:rPr>
              <a:t>tài </a:t>
            </a:r>
            <a:r>
              <a:rPr lang="en-US" sz="2000" b="1" kern="0">
                <a:solidFill>
                  <a:srgbClr val="0000FF"/>
                </a:solidFill>
                <a:latin typeface="Arial" charset="0"/>
              </a:rPr>
              <a:t>chính - kế toán và một số thành viên khác do Chủ tịch </a:t>
            </a:r>
            <a:r>
              <a:rPr lang="en-US" sz="2000" b="1" kern="0" smtClean="0">
                <a:solidFill>
                  <a:srgbClr val="0000FF"/>
                </a:solidFill>
                <a:latin typeface="Arial" charset="0"/>
              </a:rPr>
              <a:t>UBND quyết định.</a:t>
            </a:r>
          </a:p>
          <a:p>
            <a:pPr indent="-457200" algn="just" eaLnBrk="1" hangingPunct="1">
              <a:lnSpc>
                <a:spcPct val="110000"/>
              </a:lnSpc>
              <a:spcBef>
                <a:spcPts val="1200"/>
              </a:spcBef>
              <a:spcAft>
                <a:spcPts val="0"/>
              </a:spcAft>
              <a:buClr>
                <a:srgbClr val="FF0000"/>
              </a:buClr>
              <a:buFont typeface="+mj-lt"/>
              <a:buAutoNum type="arabicPeriod" startAt="3"/>
              <a:defRPr/>
            </a:pPr>
            <a:r>
              <a:rPr lang="en-US" sz="2000" b="1" kern="0" smtClean="0">
                <a:solidFill>
                  <a:srgbClr val="0000FF"/>
                </a:solidFill>
                <a:latin typeface="Arial" charset="0"/>
              </a:rPr>
              <a:t>Hội </a:t>
            </a:r>
            <a:r>
              <a:rPr lang="en-US" sz="2000" b="1" kern="0">
                <a:solidFill>
                  <a:srgbClr val="0000FF"/>
                </a:solidFill>
                <a:latin typeface="Arial" charset="0"/>
              </a:rPr>
              <a:t>đồng nghĩa vụ quân sự làm việc theo nguyên tắc tập thể; chịu trách nhiệm trước </a:t>
            </a:r>
            <a:r>
              <a:rPr lang="en-US" sz="2000" b="1" kern="0" smtClean="0">
                <a:solidFill>
                  <a:srgbClr val="0000FF"/>
                </a:solidFill>
                <a:latin typeface="Arial" charset="0"/>
              </a:rPr>
              <a:t>UBND cùng </a:t>
            </a:r>
            <a:r>
              <a:rPr lang="en-US" sz="2000" b="1" kern="0">
                <a:solidFill>
                  <a:srgbClr val="0000FF"/>
                </a:solidFill>
                <a:latin typeface="Arial" charset="0"/>
              </a:rPr>
              <a:t>cấp về việc thực hiện nghĩa vụ quân sự tại địa phương; nghị quyết của Hội đồng phải được quá nửa tổng số thành viên biểu quyết tán thành</a:t>
            </a:r>
            <a:r>
              <a:rPr lang="en-US" sz="2000" b="1" kern="0" smtClean="0">
                <a:solidFill>
                  <a:srgbClr val="0000FF"/>
                </a:solidFill>
                <a:latin typeface="Arial" charset="0"/>
              </a:rPr>
              <a:t>.</a:t>
            </a:r>
            <a:endParaRPr lang="en-US" sz="20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800"/>
              </a:spcBef>
              <a:spcAft>
                <a:spcPts val="0"/>
              </a:spcAft>
              <a:defRPr/>
            </a:pPr>
            <a:r>
              <a:rPr lang="en-US" sz="2600" b="1" smtClean="0">
                <a:solidFill>
                  <a:srgbClr val="FF0000"/>
                </a:solidFill>
                <a:latin typeface="Arial" panose="020B0604020202020204" pitchFamily="34" charset="0"/>
                <a:cs typeface="Arial" panose="020B0604020202020204" pitchFamily="34" charset="0"/>
              </a:rPr>
              <a:t>Điều </a:t>
            </a:r>
            <a:r>
              <a:rPr lang="en-US" sz="2600" b="1">
                <a:solidFill>
                  <a:srgbClr val="FF0000"/>
                </a:solidFill>
                <a:latin typeface="Arial" panose="020B0604020202020204" pitchFamily="34" charset="0"/>
                <a:cs typeface="Arial" panose="020B0604020202020204" pitchFamily="34" charset="0"/>
              </a:rPr>
              <a:t>36. Hội đồng nghĩa vụ quân sự</a:t>
            </a:r>
          </a:p>
        </p:txBody>
      </p:sp>
    </p:spTree>
    <p:extLst>
      <p:ext uri="{BB962C8B-B14F-4D97-AF65-F5344CB8AC3E}">
        <p14:creationId xmlns:p14="http://schemas.microsoft.com/office/powerpoint/2010/main" val="30881148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806"/>
            <a:ext cx="9144000" cy="5406388"/>
          </a:xfrm>
          <a:prstGeom prst="rect">
            <a:avLst/>
          </a:prstGeom>
        </p:spPr>
      </p:pic>
    </p:spTree>
    <p:extLst>
      <p:ext uri="{BB962C8B-B14F-4D97-AF65-F5344CB8AC3E}">
        <p14:creationId xmlns:p14="http://schemas.microsoft.com/office/powerpoint/2010/main" val="309847855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800"/>
              </a:spcBef>
              <a:spcAft>
                <a:spcPts val="0"/>
              </a:spcAft>
              <a:buClr>
                <a:srgbClr val="FF0000"/>
              </a:buClr>
              <a:buFont typeface="+mj-lt"/>
              <a:buAutoNum type="arabicPeriod"/>
              <a:defRPr/>
            </a:pPr>
            <a:r>
              <a:rPr lang="en-US" sz="2200" b="1" kern="0" smtClean="0">
                <a:solidFill>
                  <a:srgbClr val="0000FF"/>
                </a:solidFill>
                <a:latin typeface="Arial" charset="0"/>
              </a:rPr>
              <a:t>Chủ </a:t>
            </a:r>
            <a:r>
              <a:rPr lang="en-US" sz="2200" b="1" kern="0">
                <a:solidFill>
                  <a:srgbClr val="0000FF"/>
                </a:solidFill>
                <a:latin typeface="Arial" charset="0"/>
              </a:rPr>
              <a:t>tịch </a:t>
            </a:r>
            <a:r>
              <a:rPr lang="en-US" sz="2200" b="1" kern="0" smtClean="0">
                <a:solidFill>
                  <a:srgbClr val="0000FF"/>
                </a:solidFill>
                <a:latin typeface="Arial" charset="0"/>
              </a:rPr>
              <a:t>UBND cấp </a:t>
            </a:r>
            <a:r>
              <a:rPr lang="en-US" sz="2200" b="1" kern="0">
                <a:solidFill>
                  <a:srgbClr val="0000FF"/>
                </a:solidFill>
                <a:latin typeface="Arial" charset="0"/>
              </a:rPr>
              <a:t>huyện quyết định thành lập Hội đồng khám sức khỏe theo đề nghị của phòng y tế cùng </a:t>
            </a:r>
            <a:r>
              <a:rPr lang="en-US" sz="2200" b="1" kern="0" smtClean="0">
                <a:solidFill>
                  <a:srgbClr val="0000FF"/>
                </a:solidFill>
                <a:latin typeface="Arial" charset="0"/>
              </a:rPr>
              <a:t>cấp.</a:t>
            </a:r>
          </a:p>
          <a:p>
            <a:pPr indent="-457200" algn="just" eaLnBrk="1" hangingPunct="1">
              <a:lnSpc>
                <a:spcPct val="110000"/>
              </a:lnSpc>
              <a:spcBef>
                <a:spcPts val="800"/>
              </a:spcBef>
              <a:spcAft>
                <a:spcPts val="0"/>
              </a:spcAft>
              <a:buClr>
                <a:srgbClr val="FF0000"/>
              </a:buClr>
              <a:buFont typeface="+mj-lt"/>
              <a:buAutoNum type="arabicPeriod"/>
              <a:defRPr/>
            </a:pPr>
            <a:r>
              <a:rPr lang="en-US" sz="2200" b="1" kern="0" smtClean="0">
                <a:solidFill>
                  <a:srgbClr val="0000FF"/>
                </a:solidFill>
                <a:latin typeface="Arial" charset="0"/>
              </a:rPr>
              <a:t>Chỉ </a:t>
            </a:r>
            <a:r>
              <a:rPr lang="en-US" sz="2200" b="1" kern="0">
                <a:solidFill>
                  <a:srgbClr val="0000FF"/>
                </a:solidFill>
                <a:latin typeface="Arial" charset="0"/>
              </a:rPr>
              <a:t>huy trưởng Ban Chỉ huy quân sự cấp huyện ra lệnh gọi khám sức khỏe cho công dân trong diện gọi nhập ngũ; Trưởng Công an cấp huyện ra lệnh gọi khám sức khỏe cho công dân trong diện gọi thực hiện nghĩa vụ tham gia Công an nhân dân. Lệnh gọi khám sức khỏe phải được giao cho công dân trước thời điểm khám sức khỏe 15 </a:t>
            </a:r>
            <a:r>
              <a:rPr lang="en-US" sz="2200" b="1" kern="0" smtClean="0">
                <a:solidFill>
                  <a:srgbClr val="0000FF"/>
                </a:solidFill>
                <a:latin typeface="Arial" charset="0"/>
              </a:rPr>
              <a:t>ngày.</a:t>
            </a:r>
          </a:p>
          <a:p>
            <a:pPr indent="-457200" algn="just" eaLnBrk="1" hangingPunct="1">
              <a:lnSpc>
                <a:spcPct val="110000"/>
              </a:lnSpc>
              <a:spcBef>
                <a:spcPts val="800"/>
              </a:spcBef>
              <a:spcAft>
                <a:spcPts val="0"/>
              </a:spcAft>
              <a:buClr>
                <a:srgbClr val="FF0000"/>
              </a:buClr>
              <a:buFont typeface="+mj-lt"/>
              <a:buAutoNum type="arabicPeriod"/>
              <a:defRPr/>
            </a:pPr>
            <a:r>
              <a:rPr lang="en-US" sz="2200" b="1" kern="0" smtClean="0">
                <a:solidFill>
                  <a:srgbClr val="0000FF"/>
                </a:solidFill>
                <a:latin typeface="Arial" charset="0"/>
              </a:rPr>
              <a:t>Hội </a:t>
            </a:r>
            <a:r>
              <a:rPr lang="en-US" sz="2200" b="1" kern="0">
                <a:solidFill>
                  <a:srgbClr val="0000FF"/>
                </a:solidFill>
                <a:latin typeface="Arial" charset="0"/>
              </a:rPr>
              <a:t>đồng khám sức khỏe cấp huyện tổ chức khám sức khỏe cho công dân trong diện gọi nhập ngũ và gọi thực hiện nghĩa vụ tham gia Công an nhân dân; trường hợp cần thiết, quyết định việc xét nghiệm cận lâm sàng, bao gồm xét nghiệm phát hiện ma túy, HIV; bảo đảm chính xác và chịu trách nhiệm về kết quả khám sức khỏe nghĩa vụ quân sự</a:t>
            </a:r>
            <a:r>
              <a:rPr lang="en-US" sz="2200" b="1" kern="0" smtClean="0">
                <a:solidFill>
                  <a:srgbClr val="0000FF"/>
                </a:solidFill>
                <a:latin typeface="Arial" charset="0"/>
              </a:rPr>
              <a:t>.</a:t>
            </a:r>
            <a:endParaRPr lang="en-US" sz="22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800"/>
              </a:spcBef>
              <a:spcAft>
                <a:spcPts val="0"/>
              </a:spcAft>
              <a:defRPr/>
            </a:pPr>
            <a:r>
              <a:rPr lang="en-US" sz="2400" b="1" smtClean="0">
                <a:solidFill>
                  <a:srgbClr val="FF0000"/>
                </a:solidFill>
                <a:latin typeface="Arial" panose="020B0604020202020204" pitchFamily="34" charset="0"/>
                <a:cs typeface="Arial" panose="020B0604020202020204" pitchFamily="34" charset="0"/>
              </a:rPr>
              <a:t>Điều </a:t>
            </a:r>
            <a:r>
              <a:rPr lang="en-US" sz="2400" b="1">
                <a:solidFill>
                  <a:srgbClr val="FF0000"/>
                </a:solidFill>
                <a:latin typeface="Arial" panose="020B0604020202020204" pitchFamily="34" charset="0"/>
                <a:cs typeface="Arial" panose="020B0604020202020204" pitchFamily="34" charset="0"/>
              </a:rPr>
              <a:t>40. Khám sức khỏe cho công dân gọi nhập ngũ và thực hiện nghĩa vụ tham gia Công an nhân dân</a:t>
            </a:r>
          </a:p>
        </p:txBody>
      </p:sp>
    </p:spTree>
    <p:extLst>
      <p:ext uri="{BB962C8B-B14F-4D97-AF65-F5344CB8AC3E}">
        <p14:creationId xmlns:p14="http://schemas.microsoft.com/office/powerpoint/2010/main" val="312838549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800"/>
              </a:spcBef>
              <a:spcAft>
                <a:spcPts val="0"/>
              </a:spcAft>
              <a:buClr>
                <a:srgbClr val="FF0000"/>
              </a:buClr>
              <a:buFont typeface="+mj-lt"/>
              <a:buAutoNum type="arabicPeriod" startAt="4"/>
              <a:defRPr/>
            </a:pPr>
            <a:r>
              <a:rPr lang="en-US" sz="2400" b="1" kern="0" smtClean="0">
                <a:solidFill>
                  <a:srgbClr val="0000FF"/>
                </a:solidFill>
                <a:latin typeface="Arial" charset="0"/>
              </a:rPr>
              <a:t>Thời </a:t>
            </a:r>
            <a:r>
              <a:rPr lang="en-US" sz="2400" b="1" kern="0">
                <a:solidFill>
                  <a:srgbClr val="0000FF"/>
                </a:solidFill>
                <a:latin typeface="Arial" charset="0"/>
              </a:rPr>
              <a:t>gian khám sức khỏe </a:t>
            </a:r>
            <a:r>
              <a:rPr lang="en-US" sz="2400" b="1" kern="0">
                <a:solidFill>
                  <a:srgbClr val="FF0066"/>
                </a:solidFill>
                <a:latin typeface="Arial" charset="0"/>
              </a:rPr>
              <a:t>từ ngày </a:t>
            </a:r>
            <a:r>
              <a:rPr lang="en-US" sz="2400" b="1" kern="0" smtClean="0">
                <a:solidFill>
                  <a:srgbClr val="FF0066"/>
                </a:solidFill>
                <a:latin typeface="Arial" charset="0"/>
              </a:rPr>
              <a:t>01/11 </a:t>
            </a:r>
            <a:r>
              <a:rPr lang="en-US" sz="2400" b="1" kern="0">
                <a:solidFill>
                  <a:srgbClr val="FF0066"/>
                </a:solidFill>
                <a:latin typeface="Arial" charset="0"/>
              </a:rPr>
              <a:t>đến hết ngày </a:t>
            </a:r>
            <a:r>
              <a:rPr lang="en-US" sz="2400" b="1" kern="0" smtClean="0">
                <a:solidFill>
                  <a:srgbClr val="FF0066"/>
                </a:solidFill>
                <a:latin typeface="Arial" charset="0"/>
              </a:rPr>
              <a:t>31/12 </a:t>
            </a:r>
            <a:r>
              <a:rPr lang="en-US" sz="2400" b="1" kern="0">
                <a:solidFill>
                  <a:srgbClr val="FF0066"/>
                </a:solidFill>
                <a:latin typeface="Arial" charset="0"/>
              </a:rPr>
              <a:t>hằng năm</a:t>
            </a:r>
            <a:r>
              <a:rPr lang="en-US" sz="2400" b="1" kern="0">
                <a:solidFill>
                  <a:srgbClr val="0000FF"/>
                </a:solidFill>
                <a:latin typeface="Arial" charset="0"/>
              </a:rPr>
              <a:t>. Thời gian khám sức khỏe gọi công dân nhập ngũ và thực hiện nghĩa vụ tham gia Công an nhân dân lần thứ hai theo quy định tại Điều 33 của Luật này do Thủ tướng Chính phủ quyết </a:t>
            </a:r>
            <a:r>
              <a:rPr lang="en-US" sz="2400" b="1" kern="0" smtClean="0">
                <a:solidFill>
                  <a:srgbClr val="0000FF"/>
                </a:solidFill>
                <a:latin typeface="Arial" charset="0"/>
              </a:rPr>
              <a:t>định.</a:t>
            </a:r>
          </a:p>
          <a:p>
            <a:pPr indent="-457200" algn="just" eaLnBrk="1" hangingPunct="1">
              <a:lnSpc>
                <a:spcPct val="110000"/>
              </a:lnSpc>
              <a:spcBef>
                <a:spcPts val="800"/>
              </a:spcBef>
              <a:spcAft>
                <a:spcPts val="0"/>
              </a:spcAft>
              <a:buClr>
                <a:srgbClr val="FF0000"/>
              </a:buClr>
              <a:buFont typeface="+mj-lt"/>
              <a:buAutoNum type="arabicPeriod" startAt="4"/>
              <a:defRPr/>
            </a:pPr>
            <a:r>
              <a:rPr lang="en-US" sz="2400" b="1" kern="0" smtClean="0">
                <a:solidFill>
                  <a:srgbClr val="0000FF"/>
                </a:solidFill>
                <a:latin typeface="Arial" charset="0"/>
              </a:rPr>
              <a:t>Kết </a:t>
            </a:r>
            <a:r>
              <a:rPr lang="en-US" sz="2400" b="1" kern="0">
                <a:solidFill>
                  <a:srgbClr val="0000FF"/>
                </a:solidFill>
                <a:latin typeface="Arial" charset="0"/>
              </a:rPr>
              <a:t>quả phân loại sức khỏe phải được niêm yết công khai tại trụ sở Ủy ban nhân dân cấp xã, cơ quan, tổ chức trong thời hạn 20 ngày</a:t>
            </a:r>
            <a:r>
              <a:rPr lang="en-US" sz="2400" b="1" kern="0" smtClean="0">
                <a:solidFill>
                  <a:srgbClr val="0000FF"/>
                </a:solidFill>
                <a:latin typeface="Arial" charset="0"/>
              </a:rPr>
              <a:t>.</a:t>
            </a:r>
            <a:endParaRPr lang="en-US" sz="2400" b="1" kern="0">
              <a:solidFill>
                <a:srgbClr val="0000FF"/>
              </a:solidFill>
              <a:latin typeface="Arial" charset="0"/>
            </a:endParaRPr>
          </a:p>
        </p:txBody>
      </p:sp>
      <p:sp>
        <p:nvSpPr>
          <p:cNvPr id="6"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800"/>
              </a:spcBef>
              <a:spcAft>
                <a:spcPts val="0"/>
              </a:spcAft>
              <a:defRPr/>
            </a:pPr>
            <a:r>
              <a:rPr lang="en-US" sz="2400" b="1" smtClean="0">
                <a:solidFill>
                  <a:srgbClr val="FF0000"/>
                </a:solidFill>
                <a:latin typeface="Arial" panose="020B0604020202020204" pitchFamily="34" charset="0"/>
                <a:cs typeface="Arial" panose="020B0604020202020204" pitchFamily="34" charset="0"/>
              </a:rPr>
              <a:t>Điều </a:t>
            </a:r>
            <a:r>
              <a:rPr lang="en-US" sz="2400" b="1">
                <a:solidFill>
                  <a:srgbClr val="FF0000"/>
                </a:solidFill>
                <a:latin typeface="Arial" panose="020B0604020202020204" pitchFamily="34" charset="0"/>
                <a:cs typeface="Arial" panose="020B0604020202020204" pitchFamily="34" charset="0"/>
              </a:rPr>
              <a:t>40. Khám sức khỏe cho công dân gọi nhập ngũ và thực hiện nghĩa vụ tham gia Công an nhân dân</a:t>
            </a:r>
          </a:p>
        </p:txBody>
      </p:sp>
    </p:spTree>
    <p:extLst>
      <p:ext uri="{BB962C8B-B14F-4D97-AF65-F5344CB8AC3E}">
        <p14:creationId xmlns:p14="http://schemas.microsoft.com/office/powerpoint/2010/main" val="41825737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63563" indent="-444500" algn="just" eaLnBrk="1" hangingPunct="1">
              <a:lnSpc>
                <a:spcPct val="114000"/>
              </a:lnSpc>
              <a:spcBef>
                <a:spcPts val="1200"/>
              </a:spcBef>
              <a:spcAft>
                <a:spcPts val="0"/>
              </a:spcAft>
              <a:buClr>
                <a:srgbClr val="FF0000"/>
              </a:buClr>
              <a:buFont typeface="Wingdings" pitchFamily="2" charset="2"/>
              <a:buChar char="v"/>
              <a:defRPr/>
            </a:pPr>
            <a:r>
              <a:rPr lang="en-US" sz="2300" b="1" kern="0" smtClean="0">
                <a:solidFill>
                  <a:srgbClr val="FF0066"/>
                </a:solidFill>
                <a:latin typeface="Arial" charset="0"/>
              </a:rPr>
              <a:t>Điều </a:t>
            </a:r>
            <a:r>
              <a:rPr lang="en-US" sz="2300" b="1" kern="0">
                <a:solidFill>
                  <a:srgbClr val="FF0066"/>
                </a:solidFill>
                <a:latin typeface="Arial" charset="0"/>
              </a:rPr>
              <a:t>41. Tạm hoãn gọi nhập ngũ và miễn gọi nhập </a:t>
            </a:r>
            <a:r>
              <a:rPr lang="en-US" sz="2300" b="1" kern="0" smtClean="0">
                <a:solidFill>
                  <a:srgbClr val="FF0066"/>
                </a:solidFill>
                <a:latin typeface="Arial" charset="0"/>
              </a:rPr>
              <a:t>ngũ</a:t>
            </a:r>
          </a:p>
          <a:p>
            <a:pPr marL="576263" indent="-457200" algn="just" eaLnBrk="1" hangingPunct="1">
              <a:lnSpc>
                <a:spcPct val="114000"/>
              </a:lnSpc>
              <a:spcBef>
                <a:spcPts val="1200"/>
              </a:spcBef>
              <a:spcAft>
                <a:spcPts val="0"/>
              </a:spcAft>
              <a:buClr>
                <a:srgbClr val="FF0000"/>
              </a:buClr>
              <a:buFont typeface="+mj-lt"/>
              <a:buAutoNum type="arabicPeriod"/>
              <a:defRPr/>
            </a:pPr>
            <a:r>
              <a:rPr lang="en-US" sz="2300" b="1" kern="0" smtClean="0">
                <a:solidFill>
                  <a:srgbClr val="009900"/>
                </a:solidFill>
                <a:latin typeface="Arial" charset="0"/>
              </a:rPr>
              <a:t>Tạm </a:t>
            </a:r>
            <a:r>
              <a:rPr lang="en-US" sz="2300" b="1" kern="0">
                <a:solidFill>
                  <a:srgbClr val="009900"/>
                </a:solidFill>
                <a:latin typeface="Arial" charset="0"/>
              </a:rPr>
              <a:t>hoãn gọi nhập ngũ </a:t>
            </a:r>
            <a:r>
              <a:rPr lang="en-US" sz="2300" b="1" kern="0">
                <a:solidFill>
                  <a:srgbClr val="0000FF"/>
                </a:solidFill>
                <a:latin typeface="Arial" charset="0"/>
              </a:rPr>
              <a:t>đối với những công dân sau </a:t>
            </a:r>
            <a:r>
              <a:rPr lang="en-US" sz="2300" b="1" kern="0" smtClean="0">
                <a:solidFill>
                  <a:srgbClr val="0000FF"/>
                </a:solidFill>
                <a:latin typeface="Arial" charset="0"/>
              </a:rPr>
              <a:t>đây:</a:t>
            </a:r>
          </a:p>
          <a:p>
            <a:pPr marL="576263" indent="-457200" algn="just" eaLnBrk="1" hangingPunct="1">
              <a:lnSpc>
                <a:spcPct val="114000"/>
              </a:lnSpc>
              <a:spcBef>
                <a:spcPts val="1200"/>
              </a:spcBef>
              <a:spcAft>
                <a:spcPts val="0"/>
              </a:spcAft>
              <a:buClr>
                <a:srgbClr val="FF0000"/>
              </a:buClr>
              <a:buFont typeface="+mj-lt"/>
              <a:buAutoNum type="alphaLcParenR"/>
              <a:defRPr/>
            </a:pPr>
            <a:r>
              <a:rPr lang="en-US" sz="2300" b="1" kern="0" smtClean="0">
                <a:solidFill>
                  <a:srgbClr val="0000FF"/>
                </a:solidFill>
                <a:latin typeface="Arial" charset="0"/>
              </a:rPr>
              <a:t>Chưa </a:t>
            </a:r>
            <a:r>
              <a:rPr lang="en-US" sz="2300" b="1" kern="0">
                <a:solidFill>
                  <a:srgbClr val="0000FF"/>
                </a:solidFill>
                <a:latin typeface="Arial" charset="0"/>
              </a:rPr>
              <a:t>đủ sức khỏe phục vụ tại ngũ theo kết luận của Hội đồng khám sức </a:t>
            </a:r>
            <a:r>
              <a:rPr lang="en-US" sz="2300" b="1" kern="0" smtClean="0">
                <a:solidFill>
                  <a:srgbClr val="0000FF"/>
                </a:solidFill>
                <a:latin typeface="Arial" charset="0"/>
              </a:rPr>
              <a:t>khỏe;</a:t>
            </a:r>
          </a:p>
          <a:p>
            <a:pPr marL="576263" indent="-457200" algn="just" eaLnBrk="1" hangingPunct="1">
              <a:lnSpc>
                <a:spcPct val="114000"/>
              </a:lnSpc>
              <a:spcBef>
                <a:spcPts val="1200"/>
              </a:spcBef>
              <a:spcAft>
                <a:spcPts val="0"/>
              </a:spcAft>
              <a:buClr>
                <a:srgbClr val="FF0000"/>
              </a:buClr>
              <a:buFont typeface="+mj-lt"/>
              <a:buAutoNum type="alphaLcParenR"/>
              <a:defRPr/>
            </a:pPr>
            <a:r>
              <a:rPr lang="en-US" sz="2300" b="1" kern="0" smtClean="0">
                <a:solidFill>
                  <a:srgbClr val="0000FF"/>
                </a:solidFill>
                <a:latin typeface="Arial" charset="0"/>
              </a:rPr>
              <a:t>Là </a:t>
            </a:r>
            <a:r>
              <a:rPr lang="en-US" sz="2300" b="1" kern="0">
                <a:solidFill>
                  <a:srgbClr val="0000FF"/>
                </a:solidFill>
                <a:latin typeface="Arial" charset="0"/>
              </a:rPr>
              <a:t>lao động duy nhất phải trực tiếp nuôi dưỡng thân nhân không còn khả năng lao động hoặc chưa đến tuổi lao động; trong gia đình bị thiệt hại nặng về người và tài sản do tai nạn, thiên tai, dịch bệnh nguy hiểm gây ra được Ủy ban nhân dân cấp xã xác </a:t>
            </a:r>
            <a:r>
              <a:rPr lang="en-US" sz="2300" b="1" kern="0" smtClean="0">
                <a:solidFill>
                  <a:srgbClr val="0000FF"/>
                </a:solidFill>
                <a:latin typeface="Arial" charset="0"/>
              </a:rPr>
              <a:t>nhận;</a:t>
            </a:r>
          </a:p>
          <a:p>
            <a:pPr marL="576263" indent="-457200" algn="just" eaLnBrk="1" hangingPunct="1">
              <a:lnSpc>
                <a:spcPct val="114000"/>
              </a:lnSpc>
              <a:spcBef>
                <a:spcPts val="1200"/>
              </a:spcBef>
              <a:spcAft>
                <a:spcPts val="0"/>
              </a:spcAft>
              <a:buClr>
                <a:srgbClr val="FF0000"/>
              </a:buClr>
              <a:buFont typeface="+mj-lt"/>
              <a:buAutoNum type="alphaLcParenR"/>
              <a:defRPr/>
            </a:pPr>
            <a:r>
              <a:rPr lang="en-US" sz="2300" b="1" kern="0" smtClean="0">
                <a:solidFill>
                  <a:srgbClr val="0000FF"/>
                </a:solidFill>
                <a:latin typeface="Arial" charset="0"/>
              </a:rPr>
              <a:t>Một </a:t>
            </a:r>
            <a:r>
              <a:rPr lang="en-US" sz="2300" b="1" kern="0">
                <a:solidFill>
                  <a:srgbClr val="0000FF"/>
                </a:solidFill>
                <a:latin typeface="Arial" charset="0"/>
              </a:rPr>
              <a:t>con của bệnh binh, người nhiễm chất độc da cam suy giảm khả năng lao động từ 61% đến 80</a:t>
            </a:r>
            <a:r>
              <a:rPr lang="en-US" sz="2300" b="1" kern="0" smtClean="0">
                <a:solidFill>
                  <a:srgbClr val="0000FF"/>
                </a:solidFill>
                <a:latin typeface="Arial" charset="0"/>
              </a:rPr>
              <a:t>%;</a:t>
            </a:r>
            <a:endParaRPr lang="en-US" sz="2300" b="1" kern="0">
              <a:solidFill>
                <a:srgbClr val="0000FF"/>
              </a:solidFill>
              <a:latin typeface="Arial" charset="0"/>
            </a:endParaRPr>
          </a:p>
        </p:txBody>
      </p:sp>
      <p:sp>
        <p:nvSpPr>
          <p:cNvPr id="6" name="Title 1"/>
          <p:cNvSpPr>
            <a:spLocks noGrp="1"/>
          </p:cNvSpPr>
          <p:nvPr>
            <p:ph type="title"/>
          </p:nvPr>
        </p:nvSpPr>
        <p:spPr>
          <a:xfrm>
            <a:off x="234950" y="76200"/>
            <a:ext cx="8680450" cy="990600"/>
          </a:xfrm>
        </p:spPr>
        <p:txBody>
          <a:bodyPr anchor="ctr"/>
          <a:lstStyle/>
          <a:p>
            <a:pPr algn="ctr"/>
            <a:r>
              <a:rPr lang="en-US" sz="2200" b="1" smtClean="0">
                <a:solidFill>
                  <a:srgbClr val="FF0000"/>
                </a:solidFill>
                <a:latin typeface="Arial" panose="020B0604020202020204" pitchFamily="34" charset="0"/>
                <a:cs typeface="Arial" panose="020B0604020202020204" pitchFamily="34" charset="0"/>
              </a:rPr>
              <a:t>Mục </a:t>
            </a:r>
            <a:r>
              <a:rPr lang="en-US" sz="2200" b="1">
                <a:solidFill>
                  <a:srgbClr val="FF0000"/>
                </a:solidFill>
                <a:latin typeface="Arial" panose="020B0604020202020204" pitchFamily="34" charset="0"/>
                <a:cs typeface="Arial" panose="020B0604020202020204" pitchFamily="34" charset="0"/>
              </a:rPr>
              <a:t>2: TẠM HOÃN GỌI NHẬP NGŨ VÀ MIỄN GỌI NHẬP NGŨ</a:t>
            </a:r>
          </a:p>
        </p:txBody>
      </p:sp>
    </p:spTree>
    <p:extLst>
      <p:ext uri="{BB962C8B-B14F-4D97-AF65-F5344CB8AC3E}">
        <p14:creationId xmlns:p14="http://schemas.microsoft.com/office/powerpoint/2010/main" val="9733599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63563" indent="-444500" algn="just" eaLnBrk="1" hangingPunct="1">
              <a:lnSpc>
                <a:spcPct val="103000"/>
              </a:lnSpc>
              <a:spcBef>
                <a:spcPts val="6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41. Tạm hoãn gọi nhập ngũ và miễn gọi nhập </a:t>
            </a:r>
            <a:r>
              <a:rPr lang="en-US" sz="2200" b="1" kern="0" smtClean="0">
                <a:solidFill>
                  <a:srgbClr val="FF0066"/>
                </a:solidFill>
                <a:latin typeface="Arial" charset="0"/>
              </a:rPr>
              <a:t>ngũ</a:t>
            </a:r>
          </a:p>
          <a:p>
            <a:pPr marL="576263" indent="-457200" algn="just" eaLnBrk="1" hangingPunct="1">
              <a:lnSpc>
                <a:spcPct val="103000"/>
              </a:lnSpc>
              <a:spcBef>
                <a:spcPts val="600"/>
              </a:spcBef>
              <a:spcAft>
                <a:spcPts val="0"/>
              </a:spcAft>
              <a:buClr>
                <a:srgbClr val="FF0000"/>
              </a:buClr>
              <a:buFont typeface="+mj-lt"/>
              <a:buAutoNum type="alphaLcParenR" startAt="4"/>
              <a:defRPr/>
            </a:pPr>
            <a:r>
              <a:rPr lang="en-US" sz="2200" b="1" kern="0" smtClean="0">
                <a:solidFill>
                  <a:srgbClr val="0000FF"/>
                </a:solidFill>
                <a:latin typeface="Arial" charset="0"/>
              </a:rPr>
              <a:t>Có </a:t>
            </a:r>
            <a:r>
              <a:rPr lang="en-US" sz="2200" b="1" kern="0">
                <a:solidFill>
                  <a:srgbClr val="0000FF"/>
                </a:solidFill>
                <a:latin typeface="Arial" charset="0"/>
              </a:rPr>
              <a:t>anh, chị hoặc em ruột là hạ sĩ quan, binh sĩ đang phục vụ tại ngũ; hạ sĩ quan, chiến sĩ thực hiện nghĩa vụ tham gia Công an nhân </a:t>
            </a:r>
            <a:r>
              <a:rPr lang="en-US" sz="2200" b="1" kern="0" smtClean="0">
                <a:solidFill>
                  <a:srgbClr val="0000FF"/>
                </a:solidFill>
                <a:latin typeface="Arial" charset="0"/>
              </a:rPr>
              <a:t>dân;</a:t>
            </a:r>
          </a:p>
          <a:p>
            <a:pPr marL="569913" indent="-450850" algn="just" eaLnBrk="1" hangingPunct="1">
              <a:lnSpc>
                <a:spcPct val="103000"/>
              </a:lnSpc>
              <a:spcBef>
                <a:spcPts val="600"/>
              </a:spcBef>
              <a:spcAft>
                <a:spcPts val="0"/>
              </a:spcAft>
              <a:buClr>
                <a:srgbClr val="FF0000"/>
              </a:buClr>
              <a:buNone/>
              <a:defRPr/>
            </a:pPr>
            <a:r>
              <a:rPr lang="en-US" sz="2200" b="1" kern="0" smtClean="0">
                <a:solidFill>
                  <a:srgbClr val="FF0000"/>
                </a:solidFill>
                <a:latin typeface="Arial" charset="0"/>
              </a:rPr>
              <a:t>đ</a:t>
            </a:r>
            <a:r>
              <a:rPr lang="en-US" sz="2200" b="1" kern="0">
                <a:solidFill>
                  <a:srgbClr val="FF0000"/>
                </a:solidFill>
                <a:latin typeface="Arial" charset="0"/>
              </a:rPr>
              <a:t>) </a:t>
            </a:r>
            <a:r>
              <a:rPr lang="en-US" sz="2200" b="1" kern="0" smtClean="0">
                <a:solidFill>
                  <a:srgbClr val="FF0000"/>
                </a:solidFill>
                <a:latin typeface="Arial" charset="0"/>
              </a:rPr>
              <a:t> </a:t>
            </a:r>
            <a:r>
              <a:rPr lang="en-US" sz="2200" b="1" kern="0" smtClean="0">
                <a:solidFill>
                  <a:srgbClr val="0000FF"/>
                </a:solidFill>
                <a:latin typeface="Arial" charset="0"/>
              </a:rPr>
              <a:t>Người </a:t>
            </a:r>
            <a:r>
              <a:rPr lang="en-US" sz="2200" b="1" kern="0">
                <a:solidFill>
                  <a:srgbClr val="0000FF"/>
                </a:solidFill>
                <a:latin typeface="Arial" charset="0"/>
              </a:rPr>
              <a:t>thuộc diện di dân, giãn dân trong 03 năm đầu đến các xã đặc biệt khó khăn theo dự án phát triển </a:t>
            </a:r>
            <a:r>
              <a:rPr lang="en-US" sz="2200" b="1" kern="0" smtClean="0">
                <a:solidFill>
                  <a:srgbClr val="0000FF"/>
                </a:solidFill>
                <a:latin typeface="Arial" charset="0"/>
              </a:rPr>
              <a:t>KT-XH của </a:t>
            </a:r>
            <a:r>
              <a:rPr lang="en-US" sz="2200" b="1" kern="0">
                <a:solidFill>
                  <a:srgbClr val="0000FF"/>
                </a:solidFill>
                <a:latin typeface="Arial" charset="0"/>
              </a:rPr>
              <a:t>Nhà nước do </a:t>
            </a:r>
            <a:r>
              <a:rPr lang="en-US" sz="2200" b="1" kern="0" smtClean="0">
                <a:solidFill>
                  <a:srgbClr val="0000FF"/>
                </a:solidFill>
                <a:latin typeface="Arial" charset="0"/>
              </a:rPr>
              <a:t>UBND cấp </a:t>
            </a:r>
            <a:r>
              <a:rPr lang="en-US" sz="2200" b="1" kern="0">
                <a:solidFill>
                  <a:srgbClr val="0000FF"/>
                </a:solidFill>
                <a:latin typeface="Arial" charset="0"/>
              </a:rPr>
              <a:t>tỉnh trở lên quyết </a:t>
            </a:r>
            <a:r>
              <a:rPr lang="en-US" sz="2200" b="1" kern="0" smtClean="0">
                <a:solidFill>
                  <a:srgbClr val="0000FF"/>
                </a:solidFill>
                <a:latin typeface="Arial" charset="0"/>
              </a:rPr>
              <a:t>định;</a:t>
            </a:r>
          </a:p>
          <a:p>
            <a:pPr marL="576263" indent="-457200" algn="just" eaLnBrk="1" hangingPunct="1">
              <a:lnSpc>
                <a:spcPct val="103000"/>
              </a:lnSpc>
              <a:spcBef>
                <a:spcPts val="600"/>
              </a:spcBef>
              <a:spcAft>
                <a:spcPts val="0"/>
              </a:spcAft>
              <a:buClr>
                <a:srgbClr val="FF0000"/>
              </a:buClr>
              <a:buFont typeface="+mj-lt"/>
              <a:buAutoNum type="alphaLcParenR" startAt="5"/>
              <a:defRPr/>
            </a:pPr>
            <a:r>
              <a:rPr lang="en-US" sz="2200" b="1" kern="0" smtClean="0">
                <a:solidFill>
                  <a:srgbClr val="0000FF"/>
                </a:solidFill>
                <a:latin typeface="Arial" charset="0"/>
              </a:rPr>
              <a:t>Cán </a:t>
            </a:r>
            <a:r>
              <a:rPr lang="en-US" sz="2200" b="1" kern="0">
                <a:solidFill>
                  <a:srgbClr val="0000FF"/>
                </a:solidFill>
                <a:latin typeface="Arial" charset="0"/>
              </a:rPr>
              <a:t>bộ, công chức, viên chức, thanh niên xung phong được điều động đến công tác, làm việc ở vùng có điều kiện KT-XH</a:t>
            </a:r>
            <a:r>
              <a:rPr lang="en-US" sz="2200" b="1" kern="0" smtClean="0">
                <a:solidFill>
                  <a:srgbClr val="0000FF"/>
                </a:solidFill>
                <a:latin typeface="Arial" charset="0"/>
              </a:rPr>
              <a:t> </a:t>
            </a:r>
            <a:r>
              <a:rPr lang="en-US" sz="2200" b="1" kern="0">
                <a:solidFill>
                  <a:srgbClr val="0000FF"/>
                </a:solidFill>
                <a:latin typeface="Arial" charset="0"/>
              </a:rPr>
              <a:t>đặc biệt khó khăn theo quy định của pháp </a:t>
            </a:r>
            <a:r>
              <a:rPr lang="en-US" sz="2200" b="1" kern="0" smtClean="0">
                <a:solidFill>
                  <a:srgbClr val="0000FF"/>
                </a:solidFill>
                <a:latin typeface="Arial" charset="0"/>
              </a:rPr>
              <a:t>luật;</a:t>
            </a:r>
          </a:p>
          <a:p>
            <a:pPr marL="576263" indent="-457200" algn="just" eaLnBrk="1" hangingPunct="1">
              <a:lnSpc>
                <a:spcPct val="103000"/>
              </a:lnSpc>
              <a:spcBef>
                <a:spcPts val="600"/>
              </a:spcBef>
              <a:spcAft>
                <a:spcPts val="0"/>
              </a:spcAft>
              <a:buClr>
                <a:srgbClr val="FF0000"/>
              </a:buClr>
              <a:buFont typeface="+mj-lt"/>
              <a:buAutoNum type="alphaLcParenR" startAt="7"/>
              <a:defRPr/>
            </a:pPr>
            <a:r>
              <a:rPr lang="en-US" sz="2200" b="1" kern="0" smtClean="0">
                <a:solidFill>
                  <a:srgbClr val="0000FF"/>
                </a:solidFill>
                <a:latin typeface="Arial" charset="0"/>
              </a:rPr>
              <a:t>Đang </a:t>
            </a:r>
            <a:r>
              <a:rPr lang="en-US" sz="2200" b="1" kern="0">
                <a:solidFill>
                  <a:srgbClr val="0000FF"/>
                </a:solidFill>
                <a:latin typeface="Arial" charset="0"/>
              </a:rPr>
              <a:t>học tại </a:t>
            </a:r>
            <a:r>
              <a:rPr lang="en-US" sz="2200" b="1" kern="0" smtClean="0">
                <a:solidFill>
                  <a:srgbClr val="0000FF"/>
                </a:solidFill>
                <a:latin typeface="Arial" charset="0"/>
              </a:rPr>
              <a:t>CS giáo </a:t>
            </a:r>
            <a:r>
              <a:rPr lang="en-US" sz="2200" b="1" kern="0">
                <a:solidFill>
                  <a:srgbClr val="0000FF"/>
                </a:solidFill>
                <a:latin typeface="Arial" charset="0"/>
              </a:rPr>
              <a:t>dục phổ thông; đang được đào tạo trình độ đại học hệ chính quy thuộc </a:t>
            </a:r>
            <a:r>
              <a:rPr lang="en-US" sz="2200" b="1" kern="0" smtClean="0">
                <a:solidFill>
                  <a:srgbClr val="0000FF"/>
                </a:solidFill>
                <a:latin typeface="Arial" charset="0"/>
              </a:rPr>
              <a:t>CS giáo </a:t>
            </a:r>
            <a:r>
              <a:rPr lang="en-US" sz="2200" b="1" kern="0">
                <a:solidFill>
                  <a:srgbClr val="0000FF"/>
                </a:solidFill>
                <a:latin typeface="Arial" charset="0"/>
              </a:rPr>
              <a:t>dục đại học, trình độ cao đẳng hệ chính quy thuộc </a:t>
            </a:r>
            <a:r>
              <a:rPr lang="en-US" sz="2200" b="1" kern="0" smtClean="0">
                <a:solidFill>
                  <a:srgbClr val="0000FF"/>
                </a:solidFill>
                <a:latin typeface="Arial" charset="0"/>
              </a:rPr>
              <a:t>CS giáo </a:t>
            </a:r>
            <a:r>
              <a:rPr lang="en-US" sz="2200" b="1" kern="0">
                <a:solidFill>
                  <a:srgbClr val="0000FF"/>
                </a:solidFill>
                <a:latin typeface="Arial" charset="0"/>
              </a:rPr>
              <a:t>dục nghề nghiệp trong thời gian một khóa đào tạo của một trình độ đào tạo</a:t>
            </a:r>
            <a:r>
              <a:rPr lang="en-US" sz="2200" b="1" kern="0" smtClean="0">
                <a:solidFill>
                  <a:srgbClr val="0000FF"/>
                </a:solidFill>
                <a:latin typeface="Arial" charset="0"/>
              </a:rPr>
              <a:t>.</a:t>
            </a:r>
            <a:endParaRPr lang="en-US" sz="2200" b="1" kern="0">
              <a:solidFill>
                <a:srgbClr val="0000FF"/>
              </a:solidFill>
              <a:latin typeface="Arial" charset="0"/>
            </a:endParaRPr>
          </a:p>
        </p:txBody>
      </p:sp>
      <p:sp>
        <p:nvSpPr>
          <p:cNvPr id="6" name="Title 1"/>
          <p:cNvSpPr>
            <a:spLocks noGrp="1"/>
          </p:cNvSpPr>
          <p:nvPr>
            <p:ph type="title"/>
          </p:nvPr>
        </p:nvSpPr>
        <p:spPr>
          <a:xfrm>
            <a:off x="234950" y="76200"/>
            <a:ext cx="8680450" cy="990600"/>
          </a:xfrm>
        </p:spPr>
        <p:txBody>
          <a:bodyPr anchor="ctr"/>
          <a:lstStyle/>
          <a:p>
            <a:pPr algn="ctr"/>
            <a:r>
              <a:rPr lang="en-US" sz="2200" b="1" smtClean="0">
                <a:solidFill>
                  <a:srgbClr val="FF0000"/>
                </a:solidFill>
                <a:latin typeface="Arial" panose="020B0604020202020204" pitchFamily="34" charset="0"/>
                <a:cs typeface="Arial" panose="020B0604020202020204" pitchFamily="34" charset="0"/>
              </a:rPr>
              <a:t>Mục </a:t>
            </a:r>
            <a:r>
              <a:rPr lang="en-US" sz="2200" b="1">
                <a:solidFill>
                  <a:srgbClr val="FF0000"/>
                </a:solidFill>
                <a:latin typeface="Arial" panose="020B0604020202020204" pitchFamily="34" charset="0"/>
                <a:cs typeface="Arial" panose="020B0604020202020204" pitchFamily="34" charset="0"/>
              </a:rPr>
              <a:t>2: TẠM HOÃN GỌI NHẬP NGŨ VÀ MIỄN GỌI NHẬP NGŨ</a:t>
            </a:r>
          </a:p>
        </p:txBody>
      </p:sp>
    </p:spTree>
    <p:extLst>
      <p:ext uri="{BB962C8B-B14F-4D97-AF65-F5344CB8AC3E}">
        <p14:creationId xmlns:p14="http://schemas.microsoft.com/office/powerpoint/2010/main" val="27271535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76263" indent="-457200" algn="just" eaLnBrk="1" hangingPunct="1">
              <a:spcBef>
                <a:spcPts val="600"/>
              </a:spcBef>
              <a:spcAft>
                <a:spcPts val="0"/>
              </a:spcAft>
              <a:buClr>
                <a:srgbClr val="FF0000"/>
              </a:buClr>
              <a:buFont typeface="+mj-lt"/>
              <a:buAutoNum type="arabicPeriod" startAt="2"/>
              <a:defRPr/>
            </a:pPr>
            <a:r>
              <a:rPr lang="en-US" sz="2000" b="1" kern="0" smtClean="0">
                <a:solidFill>
                  <a:srgbClr val="009900"/>
                </a:solidFill>
                <a:latin typeface="Arial" charset="0"/>
              </a:rPr>
              <a:t>Miễn </a:t>
            </a:r>
            <a:r>
              <a:rPr lang="en-US" sz="2000" b="1" kern="0">
                <a:solidFill>
                  <a:srgbClr val="009900"/>
                </a:solidFill>
                <a:latin typeface="Arial" charset="0"/>
              </a:rPr>
              <a:t>gọi nhập ngũ </a:t>
            </a:r>
            <a:r>
              <a:rPr lang="en-US" sz="2000" b="1" kern="0">
                <a:solidFill>
                  <a:srgbClr val="0000FF"/>
                </a:solidFill>
                <a:latin typeface="Arial" charset="0"/>
              </a:rPr>
              <a:t>đối với những công dân sau </a:t>
            </a:r>
            <a:r>
              <a:rPr lang="en-US" sz="2000" b="1" kern="0" smtClean="0">
                <a:solidFill>
                  <a:srgbClr val="0000FF"/>
                </a:solidFill>
                <a:latin typeface="Arial" charset="0"/>
              </a:rPr>
              <a:t>đây:</a:t>
            </a:r>
          </a:p>
          <a:p>
            <a:pPr marL="576263" indent="-457200" algn="just" eaLnBrk="1" hangingPunct="1">
              <a:spcBef>
                <a:spcPts val="600"/>
              </a:spcBef>
              <a:spcAft>
                <a:spcPts val="0"/>
              </a:spcAft>
              <a:buClr>
                <a:srgbClr val="FF0000"/>
              </a:buClr>
              <a:buFont typeface="+mj-lt"/>
              <a:buAutoNum type="alphaLcParenR"/>
              <a:defRPr/>
            </a:pPr>
            <a:r>
              <a:rPr lang="en-US" sz="1800" b="1" kern="0" smtClean="0">
                <a:solidFill>
                  <a:srgbClr val="0000FF"/>
                </a:solidFill>
                <a:latin typeface="Arial" charset="0"/>
              </a:rPr>
              <a:t>Con </a:t>
            </a:r>
            <a:r>
              <a:rPr lang="en-US" sz="1800" b="1" kern="0">
                <a:solidFill>
                  <a:srgbClr val="0000FF"/>
                </a:solidFill>
                <a:latin typeface="Arial" charset="0"/>
              </a:rPr>
              <a:t>của liệt sĩ, con của thương binh hạng </a:t>
            </a:r>
            <a:r>
              <a:rPr lang="en-US" sz="1800" b="1" kern="0" smtClean="0">
                <a:solidFill>
                  <a:srgbClr val="0000FF"/>
                </a:solidFill>
                <a:latin typeface="Arial" charset="0"/>
              </a:rPr>
              <a:t>một;</a:t>
            </a:r>
          </a:p>
          <a:p>
            <a:pPr marL="576263" indent="-457200" algn="just" eaLnBrk="1" hangingPunct="1">
              <a:spcBef>
                <a:spcPts val="600"/>
              </a:spcBef>
              <a:spcAft>
                <a:spcPts val="0"/>
              </a:spcAft>
              <a:buClr>
                <a:srgbClr val="FF0000"/>
              </a:buClr>
              <a:buFont typeface="+mj-lt"/>
              <a:buAutoNum type="alphaLcParenR"/>
              <a:defRPr/>
            </a:pPr>
            <a:r>
              <a:rPr lang="en-US" sz="1800" b="1" kern="0" smtClean="0">
                <a:solidFill>
                  <a:srgbClr val="0000FF"/>
                </a:solidFill>
                <a:latin typeface="Arial" charset="0"/>
              </a:rPr>
              <a:t>Một </a:t>
            </a:r>
            <a:r>
              <a:rPr lang="en-US" sz="1800" b="1" kern="0">
                <a:solidFill>
                  <a:srgbClr val="0000FF"/>
                </a:solidFill>
                <a:latin typeface="Arial" charset="0"/>
              </a:rPr>
              <a:t>anh hoặc một em trai của liệt </a:t>
            </a:r>
            <a:r>
              <a:rPr lang="en-US" sz="1800" b="1" kern="0" smtClean="0">
                <a:solidFill>
                  <a:srgbClr val="0000FF"/>
                </a:solidFill>
                <a:latin typeface="Arial" charset="0"/>
              </a:rPr>
              <a:t>sĩ;</a:t>
            </a:r>
          </a:p>
          <a:p>
            <a:pPr marL="576263" indent="-457200" algn="just" eaLnBrk="1" hangingPunct="1">
              <a:spcBef>
                <a:spcPts val="600"/>
              </a:spcBef>
              <a:spcAft>
                <a:spcPts val="0"/>
              </a:spcAft>
              <a:buClr>
                <a:srgbClr val="FF0000"/>
              </a:buClr>
              <a:buFont typeface="+mj-lt"/>
              <a:buAutoNum type="alphaLcParenR"/>
              <a:defRPr/>
            </a:pPr>
            <a:r>
              <a:rPr lang="en-US" sz="1800" b="1" kern="0" smtClean="0">
                <a:solidFill>
                  <a:srgbClr val="0000FF"/>
                </a:solidFill>
                <a:latin typeface="Arial" charset="0"/>
              </a:rPr>
              <a:t>Một </a:t>
            </a:r>
            <a:r>
              <a:rPr lang="en-US" sz="1800" b="1" kern="0">
                <a:solidFill>
                  <a:srgbClr val="0000FF"/>
                </a:solidFill>
                <a:latin typeface="Arial" charset="0"/>
              </a:rPr>
              <a:t>con của thương binh hạng hai; một con của bệnh binh suy giảm khả năng lao động từ 81% trở lên; một con của người nhiễm chất độc da cam suy giảm khả năng lao động từ </a:t>
            </a:r>
            <a:r>
              <a:rPr lang="en-US" sz="1800" b="1" kern="0" smtClean="0">
                <a:solidFill>
                  <a:srgbClr val="0000FF"/>
                </a:solidFill>
                <a:latin typeface="Arial" charset="0"/>
              </a:rPr>
              <a:t>81% </a:t>
            </a:r>
            <a:r>
              <a:rPr lang="en-US" sz="1800" b="1" kern="0">
                <a:solidFill>
                  <a:srgbClr val="0000FF"/>
                </a:solidFill>
                <a:latin typeface="Arial" charset="0"/>
              </a:rPr>
              <a:t>trở </a:t>
            </a:r>
            <a:r>
              <a:rPr lang="en-US" sz="1800" b="1" kern="0" smtClean="0">
                <a:solidFill>
                  <a:srgbClr val="0000FF"/>
                </a:solidFill>
                <a:latin typeface="Arial" charset="0"/>
              </a:rPr>
              <a:t>lên;</a:t>
            </a:r>
          </a:p>
          <a:p>
            <a:pPr marL="576263" indent="-457200" algn="just" eaLnBrk="1" hangingPunct="1">
              <a:spcBef>
                <a:spcPts val="600"/>
              </a:spcBef>
              <a:spcAft>
                <a:spcPts val="0"/>
              </a:spcAft>
              <a:buClr>
                <a:srgbClr val="FF0000"/>
              </a:buClr>
              <a:buFont typeface="+mj-lt"/>
              <a:buAutoNum type="alphaLcParenR"/>
              <a:defRPr/>
            </a:pPr>
            <a:r>
              <a:rPr lang="en-US" sz="1800" b="1" kern="0" smtClean="0">
                <a:solidFill>
                  <a:srgbClr val="0000FF"/>
                </a:solidFill>
                <a:latin typeface="Arial" charset="0"/>
              </a:rPr>
              <a:t>Người </a:t>
            </a:r>
            <a:r>
              <a:rPr lang="en-US" sz="1800" b="1" kern="0">
                <a:solidFill>
                  <a:srgbClr val="0000FF"/>
                </a:solidFill>
                <a:latin typeface="Arial" charset="0"/>
              </a:rPr>
              <a:t>làm công tác cơ yếu không phải là quân nhân, </a:t>
            </a:r>
            <a:r>
              <a:rPr lang="en-US" sz="1800" b="1" kern="0" smtClean="0">
                <a:solidFill>
                  <a:srgbClr val="0000FF"/>
                </a:solidFill>
                <a:latin typeface="Arial" charset="0"/>
              </a:rPr>
              <a:t>CAND;</a:t>
            </a:r>
          </a:p>
          <a:p>
            <a:pPr marL="569913" indent="-450850" algn="just" eaLnBrk="1" hangingPunct="1">
              <a:spcBef>
                <a:spcPts val="600"/>
              </a:spcBef>
              <a:spcAft>
                <a:spcPts val="0"/>
              </a:spcAft>
              <a:buClr>
                <a:srgbClr val="FF0000"/>
              </a:buClr>
              <a:buNone/>
              <a:defRPr/>
            </a:pPr>
            <a:r>
              <a:rPr lang="en-US" sz="1800" b="1" kern="0" smtClean="0">
                <a:solidFill>
                  <a:srgbClr val="FF0000"/>
                </a:solidFill>
                <a:latin typeface="Arial" charset="0"/>
              </a:rPr>
              <a:t>đ)   </a:t>
            </a:r>
            <a:r>
              <a:rPr lang="en-US" sz="1750" b="1" kern="0" smtClean="0">
                <a:solidFill>
                  <a:srgbClr val="0000FF"/>
                </a:solidFill>
                <a:latin typeface="Arial" charset="0"/>
              </a:rPr>
              <a:t>CB,CC,VC,TNXP được </a:t>
            </a:r>
            <a:r>
              <a:rPr lang="en-US" sz="1750" b="1" kern="0">
                <a:solidFill>
                  <a:srgbClr val="0000FF"/>
                </a:solidFill>
                <a:latin typeface="Arial" charset="0"/>
              </a:rPr>
              <a:t>điều động đến công tác, làm việc ở vùng có điều kiện </a:t>
            </a:r>
            <a:r>
              <a:rPr lang="en-US" sz="1750" b="1" kern="0" smtClean="0">
                <a:solidFill>
                  <a:srgbClr val="0000FF"/>
                </a:solidFill>
                <a:latin typeface="Arial" charset="0"/>
              </a:rPr>
              <a:t>KT-XH </a:t>
            </a:r>
            <a:r>
              <a:rPr lang="en-US" sz="1750" b="1" kern="0">
                <a:solidFill>
                  <a:srgbClr val="0000FF"/>
                </a:solidFill>
                <a:latin typeface="Arial" charset="0"/>
              </a:rPr>
              <a:t>đặc biệt khó khăn theo quy định của pháp luật từ 24 tháng trở </a:t>
            </a:r>
            <a:r>
              <a:rPr lang="en-US" sz="1750" b="1" kern="0" smtClean="0">
                <a:solidFill>
                  <a:srgbClr val="0000FF"/>
                </a:solidFill>
                <a:latin typeface="Arial" charset="0"/>
              </a:rPr>
              <a:t>lên</a:t>
            </a:r>
          </a:p>
          <a:p>
            <a:pPr marL="576263" indent="-457200" algn="just" eaLnBrk="1" hangingPunct="1">
              <a:spcBef>
                <a:spcPts val="600"/>
              </a:spcBef>
              <a:spcAft>
                <a:spcPts val="0"/>
              </a:spcAft>
              <a:buClr>
                <a:srgbClr val="FF0000"/>
              </a:buClr>
              <a:buFont typeface="+mj-lt"/>
              <a:buAutoNum type="arabicPeriod" startAt="3"/>
              <a:defRPr/>
            </a:pPr>
            <a:r>
              <a:rPr lang="en-US" sz="1800" b="1" kern="0" smtClean="0">
                <a:solidFill>
                  <a:srgbClr val="0000FF"/>
                </a:solidFill>
                <a:latin typeface="Arial" charset="0"/>
              </a:rPr>
              <a:t>Công dân thuộc diện tạm hoãn gọi nhập ngũ quy định tại khoản 1 Điều này, nếu không còn lý do tạm hoãn thì được gọi nhập ngũ.</a:t>
            </a:r>
          </a:p>
          <a:p>
            <a:pPr marL="569913" indent="0" algn="just" eaLnBrk="1" hangingPunct="1">
              <a:spcBef>
                <a:spcPts val="600"/>
              </a:spcBef>
              <a:spcAft>
                <a:spcPts val="0"/>
              </a:spcAft>
              <a:buClr>
                <a:srgbClr val="FF0000"/>
              </a:buClr>
              <a:buNone/>
              <a:defRPr/>
            </a:pPr>
            <a:r>
              <a:rPr lang="en-US" sz="1800" b="1" kern="0" smtClean="0">
                <a:solidFill>
                  <a:srgbClr val="0000FF"/>
                </a:solidFill>
                <a:latin typeface="Arial" charset="0"/>
              </a:rPr>
              <a:t>Công </a:t>
            </a:r>
            <a:r>
              <a:rPr lang="en-US" sz="1800" b="1" kern="0">
                <a:solidFill>
                  <a:srgbClr val="0000FF"/>
                </a:solidFill>
                <a:latin typeface="Arial" charset="0"/>
              </a:rPr>
              <a:t>dân thuộc diện được tạm hoãn gọi nhập ngũ hoặc được miễn gọi nhập ngũ quy định tại khoản 1 và khoản 2 Điều này, nếu tình nguyện thì được xem xét tuyển chọn và gọi nhập </a:t>
            </a:r>
            <a:r>
              <a:rPr lang="en-US" sz="1800" b="1" kern="0" smtClean="0">
                <a:solidFill>
                  <a:srgbClr val="0000FF"/>
                </a:solidFill>
                <a:latin typeface="Arial" charset="0"/>
              </a:rPr>
              <a:t>ngũ.</a:t>
            </a:r>
          </a:p>
          <a:p>
            <a:pPr marL="576263" indent="-457200" algn="just" eaLnBrk="1" hangingPunct="1">
              <a:spcBef>
                <a:spcPts val="600"/>
              </a:spcBef>
              <a:spcAft>
                <a:spcPts val="0"/>
              </a:spcAft>
              <a:buClr>
                <a:srgbClr val="FF0000"/>
              </a:buClr>
              <a:buFont typeface="+mj-lt"/>
              <a:buAutoNum type="arabicPeriod" startAt="4"/>
              <a:defRPr/>
            </a:pPr>
            <a:r>
              <a:rPr lang="en-US" sz="1800" b="1" kern="0" smtClean="0">
                <a:solidFill>
                  <a:srgbClr val="0000FF"/>
                </a:solidFill>
                <a:latin typeface="Arial" charset="0"/>
              </a:rPr>
              <a:t>Danh </a:t>
            </a:r>
            <a:r>
              <a:rPr lang="en-US" sz="1800" b="1" kern="0">
                <a:solidFill>
                  <a:srgbClr val="0000FF"/>
                </a:solidFill>
                <a:latin typeface="Arial" charset="0"/>
              </a:rPr>
              <a:t>sách công dân thuộc diện được tạm hoãn gọi nhập ngũ, được miễn gọi nhập ngũ phải được niêm yết công khai tại trụ sở </a:t>
            </a:r>
            <a:r>
              <a:rPr lang="en-US" sz="1800" b="1" kern="0" smtClean="0">
                <a:solidFill>
                  <a:srgbClr val="0000FF"/>
                </a:solidFill>
                <a:latin typeface="Arial" charset="0"/>
              </a:rPr>
              <a:t>UBND cấp </a:t>
            </a:r>
            <a:r>
              <a:rPr lang="en-US" sz="1800" b="1" kern="0">
                <a:solidFill>
                  <a:srgbClr val="0000FF"/>
                </a:solidFill>
                <a:latin typeface="Arial" charset="0"/>
              </a:rPr>
              <a:t>xã, cơ quan, tổ chức trong thời hạn 20 ngày</a:t>
            </a:r>
            <a:r>
              <a:rPr lang="en-US" sz="1800" b="1" kern="0" smtClean="0">
                <a:solidFill>
                  <a:srgbClr val="0000FF"/>
                </a:solidFill>
                <a:latin typeface="Arial" charset="0"/>
              </a:rPr>
              <a:t>.</a:t>
            </a:r>
            <a:endParaRPr lang="en-US" sz="1800" b="1" kern="0">
              <a:solidFill>
                <a:srgbClr val="0000FF"/>
              </a:solidFill>
              <a:latin typeface="Arial" charset="0"/>
            </a:endParaRPr>
          </a:p>
        </p:txBody>
      </p:sp>
      <p:sp>
        <p:nvSpPr>
          <p:cNvPr id="6" name="Title 1"/>
          <p:cNvSpPr>
            <a:spLocks noGrp="1"/>
          </p:cNvSpPr>
          <p:nvPr>
            <p:ph type="title"/>
          </p:nvPr>
        </p:nvSpPr>
        <p:spPr>
          <a:xfrm>
            <a:off x="234950" y="76200"/>
            <a:ext cx="8680450" cy="990600"/>
          </a:xfrm>
        </p:spPr>
        <p:txBody>
          <a:bodyPr anchor="ctr"/>
          <a:lstStyle/>
          <a:p>
            <a:pPr marL="563563" indent="-444500" algn="ctr" eaLnBrk="1" hangingPunct="1">
              <a:lnSpc>
                <a:spcPct val="114000"/>
              </a:lnSpc>
              <a:spcBef>
                <a:spcPts val="1200"/>
              </a:spcBef>
              <a:spcAft>
                <a:spcPts val="0"/>
              </a:spcAft>
              <a:defRPr/>
            </a:pPr>
            <a:r>
              <a:rPr lang="en-US" sz="2400" b="1" smtClean="0">
                <a:solidFill>
                  <a:srgbClr val="FF0000"/>
                </a:solidFill>
                <a:latin typeface="Arial" panose="020B0604020202020204" pitchFamily="34" charset="0"/>
                <a:cs typeface="Arial" panose="020B0604020202020204" pitchFamily="34" charset="0"/>
              </a:rPr>
              <a:t>Điều </a:t>
            </a:r>
            <a:r>
              <a:rPr lang="en-US" sz="2400" b="1">
                <a:solidFill>
                  <a:srgbClr val="FF0000"/>
                </a:solidFill>
                <a:latin typeface="Arial" panose="020B0604020202020204" pitchFamily="34" charset="0"/>
                <a:cs typeface="Arial" panose="020B0604020202020204" pitchFamily="34" charset="0"/>
              </a:rPr>
              <a:t>41. Tạm hoãn gọi nhập ngũ và miễn gọi nhập ngũ</a:t>
            </a:r>
          </a:p>
        </p:txBody>
      </p:sp>
    </p:spTree>
    <p:extLst>
      <p:ext uri="{BB962C8B-B14F-4D97-AF65-F5344CB8AC3E}">
        <p14:creationId xmlns:p14="http://schemas.microsoft.com/office/powerpoint/2010/main" val="382285531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576263" indent="-457200" algn="just" eaLnBrk="1" hangingPunct="1">
              <a:lnSpc>
                <a:spcPct val="106000"/>
              </a:lnSpc>
              <a:spcBef>
                <a:spcPts val="800"/>
              </a:spcBef>
              <a:spcAft>
                <a:spcPts val="0"/>
              </a:spcAft>
              <a:buClr>
                <a:srgbClr val="FF0000"/>
              </a:buClr>
              <a:buFont typeface="Wingdings" pitchFamily="2" charset="2"/>
              <a:buChar char="v"/>
              <a:defRPr/>
            </a:pPr>
            <a:r>
              <a:rPr lang="en-US" sz="2000" b="1" kern="0" smtClean="0">
                <a:solidFill>
                  <a:srgbClr val="FF0066"/>
                </a:solidFill>
                <a:latin typeface="Arial" charset="0"/>
              </a:rPr>
              <a:t>Điều </a:t>
            </a:r>
            <a:r>
              <a:rPr lang="en-US" sz="2000" b="1" kern="0">
                <a:solidFill>
                  <a:srgbClr val="FF0066"/>
                </a:solidFill>
                <a:latin typeface="Arial" charset="0"/>
              </a:rPr>
              <a:t>44. Thẩm quyền, trách nhiệm giải quyết xuất </a:t>
            </a:r>
            <a:r>
              <a:rPr lang="en-US" sz="2000" b="1" kern="0" smtClean="0">
                <a:solidFill>
                  <a:srgbClr val="FF0066"/>
                </a:solidFill>
                <a:latin typeface="Arial" charset="0"/>
              </a:rPr>
              <a:t>ngũ</a:t>
            </a:r>
          </a:p>
          <a:p>
            <a:pPr marL="576263" indent="-457200" algn="just" eaLnBrk="1" hangingPunct="1">
              <a:lnSpc>
                <a:spcPct val="106000"/>
              </a:lnSpc>
              <a:spcBef>
                <a:spcPts val="800"/>
              </a:spcBef>
              <a:spcAft>
                <a:spcPts val="0"/>
              </a:spcAft>
              <a:buClr>
                <a:srgbClr val="FF0000"/>
              </a:buClr>
              <a:buFont typeface="+mj-lt"/>
              <a:buAutoNum type="arabicPeriod" startAt="2"/>
              <a:defRPr/>
            </a:pPr>
            <a:r>
              <a:rPr lang="en-US" sz="2000" b="1" kern="0" smtClean="0">
                <a:solidFill>
                  <a:srgbClr val="0000FF"/>
                </a:solidFill>
                <a:latin typeface="Arial" charset="0"/>
              </a:rPr>
              <a:t>Chỉ </a:t>
            </a:r>
            <a:r>
              <a:rPr lang="en-US" sz="2000" b="1" kern="0">
                <a:solidFill>
                  <a:srgbClr val="0000FF"/>
                </a:solidFill>
                <a:latin typeface="Arial" charset="0"/>
              </a:rPr>
              <a:t>huy đơn vị từ cấp trung đoàn và tương đương trở lên quyết định xuất ngũ đối với từng hạ sĩ quan, binh sĩ thuộc quyền; tổ chức lễ tiễn hạ sĩ quan, binh sĩ hoàn thành nghĩa vụ phục vụ tại ngũ và bàn giao cho </a:t>
            </a:r>
            <a:r>
              <a:rPr lang="en-US" sz="2000" b="1" kern="0" smtClean="0">
                <a:solidFill>
                  <a:srgbClr val="0000FF"/>
                </a:solidFill>
                <a:latin typeface="Arial" charset="0"/>
              </a:rPr>
              <a:t>UBND cấp </a:t>
            </a:r>
            <a:r>
              <a:rPr lang="en-US" sz="2000" b="1" kern="0">
                <a:solidFill>
                  <a:srgbClr val="0000FF"/>
                </a:solidFill>
                <a:latin typeface="Arial" charset="0"/>
              </a:rPr>
              <a:t>huyện đã giao </a:t>
            </a:r>
            <a:r>
              <a:rPr lang="en-US" sz="2000" b="1" kern="0" smtClean="0">
                <a:solidFill>
                  <a:srgbClr val="0000FF"/>
                </a:solidFill>
                <a:latin typeface="Arial" charset="0"/>
              </a:rPr>
              <a:t>quân.</a:t>
            </a:r>
          </a:p>
          <a:p>
            <a:pPr marL="576263" indent="-457200" algn="just" eaLnBrk="1" hangingPunct="1">
              <a:lnSpc>
                <a:spcPct val="106000"/>
              </a:lnSpc>
              <a:spcBef>
                <a:spcPts val="800"/>
              </a:spcBef>
              <a:spcAft>
                <a:spcPts val="0"/>
              </a:spcAft>
              <a:buClr>
                <a:srgbClr val="FF0000"/>
              </a:buClr>
              <a:buFont typeface="+mj-lt"/>
              <a:buAutoNum type="arabicPeriod" startAt="2"/>
              <a:defRPr/>
            </a:pPr>
            <a:r>
              <a:rPr lang="en-US" sz="2000" b="1" kern="0" smtClean="0">
                <a:solidFill>
                  <a:srgbClr val="0000FF"/>
                </a:solidFill>
                <a:latin typeface="Arial" charset="0"/>
              </a:rPr>
              <a:t>Thời </a:t>
            </a:r>
            <a:r>
              <a:rPr lang="en-US" sz="2000" b="1" kern="0">
                <a:solidFill>
                  <a:srgbClr val="0000FF"/>
                </a:solidFill>
                <a:latin typeface="Arial" charset="0"/>
              </a:rPr>
              <a:t>gian xuất ngũ phải được </a:t>
            </a:r>
            <a:r>
              <a:rPr lang="en-US" sz="2000" b="1" kern="0">
                <a:solidFill>
                  <a:srgbClr val="009900"/>
                </a:solidFill>
                <a:latin typeface="Arial" charset="0"/>
              </a:rPr>
              <a:t>thông báo trước 30 ngày</a:t>
            </a:r>
            <a:r>
              <a:rPr lang="en-US" sz="2000" b="1" kern="0">
                <a:solidFill>
                  <a:srgbClr val="FF0066"/>
                </a:solidFill>
                <a:latin typeface="Arial" charset="0"/>
              </a:rPr>
              <a:t> </a:t>
            </a:r>
            <a:r>
              <a:rPr lang="en-US" sz="2000" b="1" kern="0">
                <a:solidFill>
                  <a:srgbClr val="0000FF"/>
                </a:solidFill>
                <a:latin typeface="Arial" charset="0"/>
              </a:rPr>
              <a:t>cho hạ sĩ quan, binh sĩ và </a:t>
            </a:r>
            <a:r>
              <a:rPr lang="en-US" sz="2000" b="1" kern="0" smtClean="0">
                <a:solidFill>
                  <a:srgbClr val="0000FF"/>
                </a:solidFill>
                <a:latin typeface="Arial" charset="0"/>
              </a:rPr>
              <a:t>UBND cấp </a:t>
            </a:r>
            <a:r>
              <a:rPr lang="en-US" sz="2000" b="1" kern="0">
                <a:solidFill>
                  <a:srgbClr val="0000FF"/>
                </a:solidFill>
                <a:latin typeface="Arial" charset="0"/>
              </a:rPr>
              <a:t>huyện nơi giao quân hoặc cơ quan, tổ chức nơi làm việc, học tập trước khi nhập </a:t>
            </a:r>
            <a:r>
              <a:rPr lang="en-US" sz="2000" b="1" kern="0" smtClean="0">
                <a:solidFill>
                  <a:srgbClr val="0000FF"/>
                </a:solidFill>
                <a:latin typeface="Arial" charset="0"/>
              </a:rPr>
              <a:t>ngũ.</a:t>
            </a:r>
          </a:p>
          <a:p>
            <a:pPr marL="576263" indent="-457200" algn="just" eaLnBrk="1" hangingPunct="1">
              <a:lnSpc>
                <a:spcPct val="106000"/>
              </a:lnSpc>
              <a:spcBef>
                <a:spcPts val="800"/>
              </a:spcBef>
              <a:spcAft>
                <a:spcPts val="0"/>
              </a:spcAft>
              <a:buClr>
                <a:srgbClr val="FF0000"/>
              </a:buClr>
              <a:buFont typeface="+mj-lt"/>
              <a:buAutoNum type="arabicPeriod" startAt="2"/>
              <a:defRPr/>
            </a:pPr>
            <a:r>
              <a:rPr lang="en-US" sz="2000" b="1" kern="0" smtClean="0">
                <a:solidFill>
                  <a:srgbClr val="0000FF"/>
                </a:solidFill>
                <a:latin typeface="Arial" charset="0"/>
              </a:rPr>
              <a:t>UBND cấp </a:t>
            </a:r>
            <a:r>
              <a:rPr lang="en-US" sz="2000" b="1" kern="0">
                <a:solidFill>
                  <a:srgbClr val="0000FF"/>
                </a:solidFill>
                <a:latin typeface="Arial" charset="0"/>
              </a:rPr>
              <a:t>huyện, cấp xã và cơ quan, tổ chức phải tổ chức tiếp nhận hạ sĩ quan, binh sĩ xuất </a:t>
            </a:r>
            <a:r>
              <a:rPr lang="en-US" sz="2000" b="1" kern="0" smtClean="0">
                <a:solidFill>
                  <a:srgbClr val="0000FF"/>
                </a:solidFill>
                <a:latin typeface="Arial" charset="0"/>
              </a:rPr>
              <a:t>ngũ.</a:t>
            </a:r>
          </a:p>
          <a:p>
            <a:pPr marL="576263" indent="-457200" algn="just" eaLnBrk="1" hangingPunct="1">
              <a:lnSpc>
                <a:spcPct val="106000"/>
              </a:lnSpc>
              <a:spcBef>
                <a:spcPts val="800"/>
              </a:spcBef>
              <a:spcAft>
                <a:spcPts val="0"/>
              </a:spcAft>
              <a:buClr>
                <a:srgbClr val="FF0000"/>
              </a:buClr>
              <a:buFont typeface="Wingdings" pitchFamily="2" charset="2"/>
              <a:buChar char="v"/>
              <a:defRPr/>
            </a:pPr>
            <a:r>
              <a:rPr lang="en-US" sz="2000" b="1" kern="0" smtClean="0">
                <a:solidFill>
                  <a:srgbClr val="FF0066"/>
                </a:solidFill>
                <a:latin typeface="Arial" charset="0"/>
              </a:rPr>
              <a:t>Điều </a:t>
            </a:r>
            <a:r>
              <a:rPr lang="en-US" sz="2000" b="1" kern="0">
                <a:solidFill>
                  <a:srgbClr val="FF0066"/>
                </a:solidFill>
                <a:latin typeface="Arial" charset="0"/>
              </a:rPr>
              <a:t>45. Trách nhiệm của hạ sĩ quan, binh sĩ xuất </a:t>
            </a:r>
            <a:r>
              <a:rPr lang="en-US" sz="2000" b="1" kern="0" smtClean="0">
                <a:solidFill>
                  <a:srgbClr val="FF0066"/>
                </a:solidFill>
                <a:latin typeface="Arial" charset="0"/>
              </a:rPr>
              <a:t>ngũ: </a:t>
            </a:r>
            <a:r>
              <a:rPr lang="en-US" sz="2000" b="1" kern="0" smtClean="0">
                <a:solidFill>
                  <a:srgbClr val="0000FF"/>
                </a:solidFill>
                <a:latin typeface="Arial" charset="0"/>
              </a:rPr>
              <a:t>Hạ </a:t>
            </a:r>
            <a:r>
              <a:rPr lang="en-US" sz="2000" b="1" kern="0">
                <a:solidFill>
                  <a:srgbClr val="0000FF"/>
                </a:solidFill>
                <a:latin typeface="Arial" charset="0"/>
              </a:rPr>
              <a:t>sĩ quan, binh sĩ xuất ngũ; hạ sĩ quan, chiến sĩ hoàn thành thực hiện nghĩa vụ tham gia </a:t>
            </a:r>
            <a:r>
              <a:rPr lang="en-US" sz="2000" b="1" kern="0" smtClean="0">
                <a:solidFill>
                  <a:srgbClr val="0000FF"/>
                </a:solidFill>
                <a:latin typeface="Arial" charset="0"/>
              </a:rPr>
              <a:t>CAND khi </a:t>
            </a:r>
            <a:r>
              <a:rPr lang="en-US" sz="2000" b="1" kern="0">
                <a:solidFill>
                  <a:srgbClr val="0000FF"/>
                </a:solidFill>
                <a:latin typeface="Arial" charset="0"/>
              </a:rPr>
              <a:t>về nơi cư trú hoặc nơi làm việc, học tập </a:t>
            </a:r>
            <a:r>
              <a:rPr lang="en-US" sz="2000" b="1" kern="0">
                <a:solidFill>
                  <a:srgbClr val="009900"/>
                </a:solidFill>
                <a:latin typeface="Arial" charset="0"/>
              </a:rPr>
              <a:t>trong thời hạn 15 ngày làm việc </a:t>
            </a:r>
            <a:r>
              <a:rPr lang="en-US" sz="2000" b="1" kern="0">
                <a:solidFill>
                  <a:srgbClr val="0000FF"/>
                </a:solidFill>
                <a:latin typeface="Arial" charset="0"/>
              </a:rPr>
              <a:t>phải đến cơ quan đăng ký nghĩa vụ quân sự để </a:t>
            </a:r>
            <a:r>
              <a:rPr lang="en-US" sz="2000" b="1" kern="0">
                <a:solidFill>
                  <a:srgbClr val="009900"/>
                </a:solidFill>
                <a:latin typeface="Arial" charset="0"/>
              </a:rPr>
              <a:t>đăng ký phục vụ trong ngạch dự bị</a:t>
            </a:r>
            <a:r>
              <a:rPr lang="en-US" sz="2000" b="1" kern="0" smtClean="0">
                <a:solidFill>
                  <a:srgbClr val="009900"/>
                </a:solidFill>
                <a:latin typeface="Arial" charset="0"/>
              </a:rPr>
              <a:t>.</a:t>
            </a:r>
            <a:endParaRPr lang="en-US" sz="2000" b="1" kern="0">
              <a:solidFill>
                <a:srgbClr val="009900"/>
              </a:solidFill>
              <a:latin typeface="Arial" charset="0"/>
            </a:endParaRPr>
          </a:p>
        </p:txBody>
      </p:sp>
      <p:sp>
        <p:nvSpPr>
          <p:cNvPr id="6" name="Title 1"/>
          <p:cNvSpPr>
            <a:spLocks noGrp="1"/>
          </p:cNvSpPr>
          <p:nvPr>
            <p:ph type="title"/>
          </p:nvPr>
        </p:nvSpPr>
        <p:spPr>
          <a:xfrm>
            <a:off x="234950" y="76200"/>
            <a:ext cx="8680450" cy="990600"/>
          </a:xfrm>
        </p:spPr>
        <p:txBody>
          <a:bodyPr anchor="ctr"/>
          <a:lstStyle/>
          <a:p>
            <a:pPr marL="576263" indent="-457200" algn="ctr" eaLnBrk="1" hangingPunct="1">
              <a:lnSpc>
                <a:spcPct val="114000"/>
              </a:lnSpc>
              <a:spcBef>
                <a:spcPts val="1200"/>
              </a:spcBef>
              <a:spcAft>
                <a:spcPts val="0"/>
              </a:spcAft>
              <a:defRPr/>
            </a:pPr>
            <a:r>
              <a:rPr lang="en-US" sz="2600" b="1" smtClean="0">
                <a:solidFill>
                  <a:srgbClr val="FF0000"/>
                </a:solidFill>
                <a:latin typeface="Arial" panose="020B0604020202020204" pitchFamily="34" charset="0"/>
                <a:cs typeface="Arial" panose="020B0604020202020204" pitchFamily="34" charset="0"/>
              </a:rPr>
              <a:t>Mục </a:t>
            </a:r>
            <a:r>
              <a:rPr lang="en-US" sz="2600" b="1">
                <a:solidFill>
                  <a:srgbClr val="FF0000"/>
                </a:solidFill>
                <a:latin typeface="Arial" panose="020B0604020202020204" pitchFamily="34" charset="0"/>
                <a:cs typeface="Arial" panose="020B0604020202020204" pitchFamily="34" charset="0"/>
              </a:rPr>
              <a:t>3: XUẤT NGŨ</a:t>
            </a:r>
          </a:p>
        </p:txBody>
      </p:sp>
    </p:spTree>
    <p:extLst>
      <p:ext uri="{BB962C8B-B14F-4D97-AF65-F5344CB8AC3E}">
        <p14:creationId xmlns:p14="http://schemas.microsoft.com/office/powerpoint/2010/main" val="41374330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01803994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algn="ctr"/>
            <a:r>
              <a:rPr lang="en-US" sz="2200" b="1">
                <a:solidFill>
                  <a:srgbClr val="FF0000"/>
                </a:solidFill>
                <a:latin typeface="Arial" panose="020B0604020202020204" pitchFamily="34" charset="0"/>
                <a:cs typeface="Arial" panose="020B0604020202020204" pitchFamily="34" charset="0"/>
              </a:rPr>
              <a:t>CHƯƠNG </a:t>
            </a:r>
            <a:r>
              <a:rPr lang="en-US" sz="2200" b="1" smtClean="0">
                <a:solidFill>
                  <a:srgbClr val="FF0000"/>
                </a:solidFill>
                <a:latin typeface="Arial" panose="020B0604020202020204" pitchFamily="34" charset="0"/>
                <a:cs typeface="Arial" panose="020B0604020202020204" pitchFamily="34" charset="0"/>
              </a:rPr>
              <a:t>VI. CHẾ </a:t>
            </a:r>
            <a:r>
              <a:rPr lang="en-US" sz="2200" b="1">
                <a:solidFill>
                  <a:srgbClr val="FF0000"/>
                </a:solidFill>
                <a:latin typeface="Arial" panose="020B0604020202020204" pitchFamily="34" charset="0"/>
                <a:cs typeface="Arial" panose="020B0604020202020204" pitchFamily="34" charset="0"/>
              </a:rPr>
              <a:t>ĐỘ, CHÍNH SÁCH VÀ NGÂN SÁCH BẢO ĐẢM TRONG VIỆC THỰC HIỆN NGHĨA VỤ QUÂN SỰ</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1000"/>
              </a:spcBef>
              <a:spcAft>
                <a:spcPts val="0"/>
              </a:spcAft>
              <a:buClr>
                <a:srgbClr val="FF0000"/>
              </a:buClr>
              <a:buFont typeface="Wingdings" pitchFamily="2" charset="2"/>
              <a:buChar char="v"/>
              <a:defRPr/>
            </a:pPr>
            <a:r>
              <a:rPr lang="en-US" sz="2400" b="1" kern="0" smtClean="0">
                <a:solidFill>
                  <a:srgbClr val="FF0066"/>
                </a:solidFill>
                <a:latin typeface="Arial" charset="0"/>
              </a:rPr>
              <a:t>Điều </a:t>
            </a:r>
            <a:r>
              <a:rPr lang="en-US" sz="2400" b="1" kern="0">
                <a:solidFill>
                  <a:srgbClr val="FF0066"/>
                </a:solidFill>
                <a:latin typeface="Arial" charset="0"/>
              </a:rPr>
              <a:t>49. Chế độ chính sách của công dân trong thời gian đăng ký nghĩa vụ quân sự, khám, kiểm tra sức khỏe</a:t>
            </a:r>
          </a:p>
          <a:p>
            <a:pPr indent="-457200" algn="just" eaLnBrk="1" hangingPunct="1">
              <a:lnSpc>
                <a:spcPct val="110000"/>
              </a:lnSpc>
              <a:spcBef>
                <a:spcPts val="1000"/>
              </a:spcBef>
              <a:spcAft>
                <a:spcPts val="0"/>
              </a:spcAft>
              <a:buClr>
                <a:srgbClr val="FF0000"/>
              </a:buClr>
              <a:buFont typeface="+mj-lt"/>
              <a:buAutoNum type="arabicPeriod"/>
              <a:defRPr/>
            </a:pPr>
            <a:r>
              <a:rPr lang="en-US" sz="2400" b="1" kern="0" smtClean="0">
                <a:solidFill>
                  <a:srgbClr val="0000FF"/>
                </a:solidFill>
                <a:latin typeface="Arial" charset="0"/>
              </a:rPr>
              <a:t>Công </a:t>
            </a:r>
            <a:r>
              <a:rPr lang="en-US" sz="2400" b="1" kern="0">
                <a:solidFill>
                  <a:srgbClr val="0000FF"/>
                </a:solidFill>
                <a:latin typeface="Arial" charset="0"/>
              </a:rPr>
              <a:t>dân đang làm việc tại cơ quan, tổ chức trong thời gian thực hiện đăng ký nghĩa vụ quân sự, khám, kiểm tra sức khỏe nghĩa vụ quân sự thì được trả nguyên lương, tiền tàu xe và các khoản phụ cấp hiện </a:t>
            </a:r>
            <a:r>
              <a:rPr lang="en-US" sz="2400" b="1" kern="0" smtClean="0">
                <a:solidFill>
                  <a:srgbClr val="0000FF"/>
                </a:solidFill>
                <a:latin typeface="Arial" charset="0"/>
              </a:rPr>
              <a:t>hưởng.</a:t>
            </a:r>
          </a:p>
          <a:p>
            <a:pPr indent="-457200" algn="just" eaLnBrk="1" hangingPunct="1">
              <a:lnSpc>
                <a:spcPct val="110000"/>
              </a:lnSpc>
              <a:spcBef>
                <a:spcPts val="1000"/>
              </a:spcBef>
              <a:spcAft>
                <a:spcPts val="0"/>
              </a:spcAft>
              <a:buClr>
                <a:srgbClr val="FF0000"/>
              </a:buClr>
              <a:buFont typeface="+mj-lt"/>
              <a:buAutoNum type="arabicPeriod"/>
              <a:defRPr/>
            </a:pPr>
            <a:r>
              <a:rPr lang="en-US" sz="2400" b="1" kern="0" smtClean="0">
                <a:solidFill>
                  <a:srgbClr val="0000FF"/>
                </a:solidFill>
                <a:latin typeface="Arial" charset="0"/>
              </a:rPr>
              <a:t>Công </a:t>
            </a:r>
            <a:r>
              <a:rPr lang="en-US" sz="2400" b="1" kern="0">
                <a:solidFill>
                  <a:srgbClr val="0000FF"/>
                </a:solidFill>
                <a:latin typeface="Arial" charset="0"/>
              </a:rPr>
              <a:t>dân đến đăng ký nghĩa vụ quân sự, khám, kiểm tra sức khỏe được bảo đảm chế độ ăn, ở trong thời gian thực hiện đăng ký, khám, kiểm tra sức khỏe, tiền tàu xe đi, </a:t>
            </a:r>
            <a:r>
              <a:rPr lang="en-US" sz="2400" b="1" kern="0" smtClean="0">
                <a:solidFill>
                  <a:srgbClr val="0000FF"/>
                </a:solidFill>
                <a:latin typeface="Arial" charset="0"/>
              </a:rPr>
              <a:t>về.</a:t>
            </a:r>
          </a:p>
          <a:p>
            <a:pPr indent="-457200" algn="just" eaLnBrk="1" hangingPunct="1">
              <a:lnSpc>
                <a:spcPct val="110000"/>
              </a:lnSpc>
              <a:spcBef>
                <a:spcPts val="1000"/>
              </a:spcBef>
              <a:spcAft>
                <a:spcPts val="0"/>
              </a:spcAft>
              <a:buClr>
                <a:srgbClr val="FF0000"/>
              </a:buClr>
              <a:buFont typeface="+mj-lt"/>
              <a:buAutoNum type="arabicPeriod"/>
              <a:defRPr/>
            </a:pPr>
            <a:r>
              <a:rPr lang="en-US" sz="2400" b="1" kern="0" smtClean="0">
                <a:solidFill>
                  <a:srgbClr val="0000FF"/>
                </a:solidFill>
                <a:latin typeface="Arial" charset="0"/>
              </a:rPr>
              <a:t>Chính </a:t>
            </a:r>
            <a:r>
              <a:rPr lang="en-US" sz="2400" b="1" kern="0">
                <a:solidFill>
                  <a:srgbClr val="0000FF"/>
                </a:solidFill>
                <a:latin typeface="Arial" charset="0"/>
              </a:rPr>
              <a:t>phủ quy định chi tiết Điều này</a:t>
            </a:r>
            <a:r>
              <a:rPr lang="en-US" sz="2400" b="1" kern="0" smtClean="0">
                <a:solidFill>
                  <a:srgbClr val="0000FF"/>
                </a:solidFill>
                <a:latin typeface="Arial" charset="0"/>
              </a:rPr>
              <a:t>.</a:t>
            </a:r>
            <a:endParaRPr lang="en-US" sz="2400" b="1" kern="0">
              <a:solidFill>
                <a:srgbClr val="0000FF"/>
              </a:solidFill>
              <a:latin typeface="Arial" charset="0"/>
            </a:endParaRPr>
          </a:p>
        </p:txBody>
      </p:sp>
    </p:spTree>
    <p:extLst>
      <p:ext uri="{BB962C8B-B14F-4D97-AF65-F5344CB8AC3E}">
        <p14:creationId xmlns:p14="http://schemas.microsoft.com/office/powerpoint/2010/main" val="39653021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000"/>
              </a:spcBef>
              <a:spcAft>
                <a:spcPts val="0"/>
              </a:spcAft>
              <a:defRPr/>
            </a:pPr>
            <a:r>
              <a:rPr lang="en-US" sz="2200" b="1" smtClean="0">
                <a:solidFill>
                  <a:srgbClr val="FF0000"/>
                </a:solidFill>
                <a:latin typeface="Arial" panose="020B0604020202020204" pitchFamily="34" charset="0"/>
                <a:cs typeface="Arial" panose="020B0604020202020204" pitchFamily="34" charset="0"/>
              </a:rPr>
              <a:t>Điều </a:t>
            </a:r>
            <a:r>
              <a:rPr lang="en-US" sz="2200" b="1">
                <a:solidFill>
                  <a:srgbClr val="FF0000"/>
                </a:solidFill>
                <a:latin typeface="Arial" panose="020B0604020202020204" pitchFamily="34" charset="0"/>
                <a:cs typeface="Arial" panose="020B0604020202020204" pitchFamily="34" charset="0"/>
              </a:rPr>
              <a:t>50. Chế độ, chính sách đối với hạ sĩ quan, binh sĩ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phục </a:t>
            </a:r>
            <a:r>
              <a:rPr lang="en-US" sz="2200" b="1">
                <a:solidFill>
                  <a:srgbClr val="FF0000"/>
                </a:solidFill>
                <a:latin typeface="Arial" panose="020B0604020202020204" pitchFamily="34" charset="0"/>
                <a:cs typeface="Arial" panose="020B0604020202020204" pitchFamily="34" charset="0"/>
              </a:rPr>
              <a:t>vụ tại ngũ, xuất ngũ và thân nhân</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5000"/>
              </a:lnSpc>
              <a:spcBef>
                <a:spcPts val="800"/>
              </a:spcBef>
              <a:spcAft>
                <a:spcPts val="0"/>
              </a:spcAft>
              <a:buClr>
                <a:srgbClr val="FF0000"/>
              </a:buClr>
              <a:buFont typeface="+mj-lt"/>
              <a:buAutoNum type="arabicPeriod"/>
              <a:defRPr/>
            </a:pPr>
            <a:r>
              <a:rPr lang="en-US" sz="2000" b="1" kern="0" smtClean="0">
                <a:solidFill>
                  <a:srgbClr val="FF0066"/>
                </a:solidFill>
                <a:latin typeface="Arial" charset="0"/>
              </a:rPr>
              <a:t>Đối </a:t>
            </a:r>
            <a:r>
              <a:rPr lang="en-US" sz="2000" b="1" kern="0">
                <a:solidFill>
                  <a:srgbClr val="FF0066"/>
                </a:solidFill>
                <a:latin typeface="Arial" charset="0"/>
              </a:rPr>
              <a:t>với hạ sĩ quan, binh sĩ trong thời gian phục vụ tại </a:t>
            </a:r>
            <a:r>
              <a:rPr lang="en-US" sz="2000" b="1" kern="0" smtClean="0">
                <a:solidFill>
                  <a:srgbClr val="FF0066"/>
                </a:solidFill>
                <a:latin typeface="Arial" charset="0"/>
              </a:rPr>
              <a:t>ngũ:</a:t>
            </a:r>
          </a:p>
          <a:p>
            <a:pPr indent="-457200" algn="just" eaLnBrk="1" hangingPunct="1">
              <a:lnSpc>
                <a:spcPct val="105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Được </a:t>
            </a:r>
            <a:r>
              <a:rPr lang="en-US" sz="2000" b="1" kern="0">
                <a:solidFill>
                  <a:srgbClr val="0000FF"/>
                </a:solidFill>
                <a:latin typeface="Arial" charset="0"/>
              </a:rPr>
              <a:t>bảo đảm cung cấp kịp thời, đủ số lượng, đúng chất lượng về lương thực, thực phẩm, quân trang, thuốc phòng bệnh, chữa bệnh; được bảo đảm chỗ ở, phụ cấp hàng tháng, nhu yếu phẩm và nhu cầu về văn hóa, tinh thần phù hợp với tính chất nhiệm vụ của quân đội; được bảo đảm chế độ trong các ngày lễ, tết; được bảo đảm chăm sóc sức khỏe khi bị thương, bị ốm đau, bị tai nạn theo quy định của pháp </a:t>
            </a:r>
            <a:r>
              <a:rPr lang="en-US" sz="2000" b="1" kern="0" smtClean="0">
                <a:solidFill>
                  <a:srgbClr val="0000FF"/>
                </a:solidFill>
                <a:latin typeface="Arial" charset="0"/>
              </a:rPr>
              <a:t>luật;</a:t>
            </a:r>
          </a:p>
          <a:p>
            <a:pPr indent="-457200" algn="just" eaLnBrk="1" hangingPunct="1">
              <a:lnSpc>
                <a:spcPct val="105000"/>
              </a:lnSpc>
              <a:spcBef>
                <a:spcPts val="800"/>
              </a:spcBef>
              <a:spcAft>
                <a:spcPts val="0"/>
              </a:spcAft>
              <a:buClr>
                <a:srgbClr val="FF0000"/>
              </a:buClr>
              <a:buFont typeface="+mj-lt"/>
              <a:buAutoNum type="alphaLcParenR"/>
              <a:defRPr/>
            </a:pPr>
            <a:r>
              <a:rPr lang="en-US" sz="2000" b="1" kern="0" smtClean="0">
                <a:solidFill>
                  <a:srgbClr val="FF0066"/>
                </a:solidFill>
                <a:latin typeface="Arial" charset="0"/>
              </a:rPr>
              <a:t>Từ </a:t>
            </a:r>
            <a:r>
              <a:rPr lang="en-US" sz="2000" b="1" kern="0">
                <a:solidFill>
                  <a:srgbClr val="FF0066"/>
                </a:solidFill>
                <a:latin typeface="Arial" charset="0"/>
              </a:rPr>
              <a:t>tháng </a:t>
            </a:r>
            <a:r>
              <a:rPr lang="en-US" sz="2000" b="1" kern="0" smtClean="0">
                <a:solidFill>
                  <a:srgbClr val="FF0066"/>
                </a:solidFill>
                <a:latin typeface="Arial" charset="0"/>
              </a:rPr>
              <a:t>thứ 13 trở </a:t>
            </a:r>
            <a:r>
              <a:rPr lang="en-US" sz="2000" b="1" kern="0">
                <a:solidFill>
                  <a:srgbClr val="FF0066"/>
                </a:solidFill>
                <a:latin typeface="Arial" charset="0"/>
              </a:rPr>
              <a:t>đi được nghỉ phép theo chế độ</a:t>
            </a:r>
            <a:r>
              <a:rPr lang="en-US" sz="2000" b="1" kern="0">
                <a:solidFill>
                  <a:srgbClr val="0000FF"/>
                </a:solidFill>
                <a:latin typeface="Arial" charset="0"/>
              </a:rPr>
              <a:t>; các trường hợp nghỉ vì lý do đột xuất khác do Bộ trưởng </a:t>
            </a:r>
            <a:r>
              <a:rPr lang="en-US" sz="2000" b="1" kern="0" smtClean="0">
                <a:solidFill>
                  <a:srgbClr val="0000FF"/>
                </a:solidFill>
                <a:latin typeface="Arial" charset="0"/>
              </a:rPr>
              <a:t>BQP quy định;</a:t>
            </a:r>
          </a:p>
          <a:p>
            <a:pPr indent="-457200" algn="just" eaLnBrk="1" hangingPunct="1">
              <a:lnSpc>
                <a:spcPct val="105000"/>
              </a:lnSpc>
              <a:spcBef>
                <a:spcPts val="800"/>
              </a:spcBef>
              <a:spcAft>
                <a:spcPts val="0"/>
              </a:spcAft>
              <a:buClr>
                <a:srgbClr val="FF0000"/>
              </a:buClr>
              <a:buFont typeface="+mj-lt"/>
              <a:buAutoNum type="alphaLcParenR"/>
              <a:defRPr/>
            </a:pPr>
            <a:r>
              <a:rPr lang="en-US" sz="2000" b="1" kern="0" smtClean="0">
                <a:solidFill>
                  <a:srgbClr val="FF0066"/>
                </a:solidFill>
                <a:latin typeface="Arial" charset="0"/>
              </a:rPr>
              <a:t>Từ </a:t>
            </a:r>
            <a:r>
              <a:rPr lang="en-US" sz="2000" b="1" kern="0">
                <a:solidFill>
                  <a:srgbClr val="FF0066"/>
                </a:solidFill>
                <a:latin typeface="Arial" charset="0"/>
              </a:rPr>
              <a:t>tháng thứ </a:t>
            </a:r>
            <a:r>
              <a:rPr lang="en-US" sz="2000" b="1" kern="0" smtClean="0">
                <a:solidFill>
                  <a:srgbClr val="FF0066"/>
                </a:solidFill>
                <a:latin typeface="Arial" charset="0"/>
              </a:rPr>
              <a:t>25 </a:t>
            </a:r>
            <a:r>
              <a:rPr lang="en-US" sz="2000" b="1" kern="0">
                <a:solidFill>
                  <a:srgbClr val="FF0066"/>
                </a:solidFill>
                <a:latin typeface="Arial" charset="0"/>
              </a:rPr>
              <a:t>trở đi được hưởng thêm 250% phụ cấp quân hàm</a:t>
            </a:r>
            <a:r>
              <a:rPr lang="en-US" sz="2000" b="1" kern="0">
                <a:solidFill>
                  <a:srgbClr val="0000FF"/>
                </a:solidFill>
                <a:latin typeface="Arial" charset="0"/>
              </a:rPr>
              <a:t> hiện hưởng hàng </a:t>
            </a:r>
            <a:r>
              <a:rPr lang="en-US" sz="2000" b="1" kern="0" smtClean="0">
                <a:solidFill>
                  <a:srgbClr val="0000FF"/>
                </a:solidFill>
                <a:latin typeface="Arial" charset="0"/>
              </a:rPr>
              <a:t>tháng;</a:t>
            </a:r>
          </a:p>
          <a:p>
            <a:pPr indent="-457200" algn="just" eaLnBrk="1" hangingPunct="1">
              <a:lnSpc>
                <a:spcPct val="105000"/>
              </a:lnSpc>
              <a:spcBef>
                <a:spcPts val="800"/>
              </a:spcBef>
              <a:spcAft>
                <a:spcPts val="0"/>
              </a:spcAft>
              <a:buClr>
                <a:srgbClr val="FF0000"/>
              </a:buClr>
              <a:buFont typeface="+mj-lt"/>
              <a:buAutoNum type="alphaLcParenR"/>
              <a:defRPr/>
            </a:pPr>
            <a:r>
              <a:rPr lang="en-US" sz="2000" b="1" kern="0" smtClean="0">
                <a:solidFill>
                  <a:srgbClr val="0000FF"/>
                </a:solidFill>
                <a:latin typeface="Arial" charset="0"/>
              </a:rPr>
              <a:t>Được </a:t>
            </a:r>
            <a:r>
              <a:rPr lang="en-US" sz="2000" b="1" kern="0">
                <a:solidFill>
                  <a:srgbClr val="0000FF"/>
                </a:solidFill>
                <a:latin typeface="Arial" charset="0"/>
              </a:rPr>
              <a:t>tính nhân khẩu trong gia đình khi gia đình được giao hoặc điều chỉnh diện tích nhà ở, đất xây dựng nhà ở và đất canh </a:t>
            </a:r>
            <a:r>
              <a:rPr lang="en-US" sz="2000" b="1" kern="0" smtClean="0">
                <a:solidFill>
                  <a:srgbClr val="0000FF"/>
                </a:solidFill>
                <a:latin typeface="Arial" charset="0"/>
              </a:rPr>
              <a:t>tác;</a:t>
            </a:r>
          </a:p>
          <a:p>
            <a:pPr marL="114300" indent="0" algn="just" eaLnBrk="1" hangingPunct="1">
              <a:lnSpc>
                <a:spcPct val="105000"/>
              </a:lnSpc>
              <a:spcBef>
                <a:spcPts val="800"/>
              </a:spcBef>
              <a:spcAft>
                <a:spcPts val="0"/>
              </a:spcAft>
              <a:buClr>
                <a:srgbClr val="FF0000"/>
              </a:buClr>
              <a:buNone/>
              <a:defRPr/>
            </a:pPr>
            <a:r>
              <a:rPr lang="en-US" sz="2000" b="1" kern="0" smtClean="0">
                <a:solidFill>
                  <a:srgbClr val="FF0000"/>
                </a:solidFill>
                <a:latin typeface="Arial" charset="0"/>
              </a:rPr>
              <a:t>đ</a:t>
            </a:r>
            <a:r>
              <a:rPr lang="en-US" sz="2000" b="1" kern="0">
                <a:solidFill>
                  <a:srgbClr val="FF0000"/>
                </a:solidFill>
                <a:latin typeface="Arial" charset="0"/>
              </a:rPr>
              <a:t>) </a:t>
            </a:r>
            <a:r>
              <a:rPr lang="en-US" sz="2000" b="1" kern="0" smtClean="0">
                <a:solidFill>
                  <a:srgbClr val="FF0000"/>
                </a:solidFill>
                <a:latin typeface="Arial" charset="0"/>
              </a:rPr>
              <a:t>  </a:t>
            </a:r>
            <a:r>
              <a:rPr lang="en-US" sz="2000" b="1" kern="0" smtClean="0">
                <a:solidFill>
                  <a:srgbClr val="0000FF"/>
                </a:solidFill>
                <a:latin typeface="Arial" charset="0"/>
              </a:rPr>
              <a:t>Được </a:t>
            </a:r>
            <a:r>
              <a:rPr lang="en-US" sz="2000" b="1" kern="0">
                <a:solidFill>
                  <a:srgbClr val="0000FF"/>
                </a:solidFill>
                <a:latin typeface="Arial" charset="0"/>
              </a:rPr>
              <a:t>tính thời gian phục vụ tại ngũ vào thời gian công tác</a:t>
            </a:r>
            <a:r>
              <a:rPr lang="en-US" sz="2000" b="1" kern="0" smtClean="0">
                <a:solidFill>
                  <a:srgbClr val="0000FF"/>
                </a:solidFill>
                <a:latin typeface="Arial" charset="0"/>
              </a:rPr>
              <a:t>;</a:t>
            </a:r>
            <a:endParaRPr lang="en-US" sz="2000" b="1" kern="0">
              <a:solidFill>
                <a:srgbClr val="0000FF"/>
              </a:solidFill>
              <a:latin typeface="Arial" charset="0"/>
            </a:endParaRPr>
          </a:p>
        </p:txBody>
      </p:sp>
    </p:spTree>
    <p:extLst>
      <p:ext uri="{BB962C8B-B14F-4D97-AF65-F5344CB8AC3E}">
        <p14:creationId xmlns:p14="http://schemas.microsoft.com/office/powerpoint/2010/main" val="329283843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000"/>
              </a:spcBef>
              <a:spcAft>
                <a:spcPts val="0"/>
              </a:spcAft>
              <a:defRPr/>
            </a:pPr>
            <a:r>
              <a:rPr lang="en-US" sz="2200" b="1" smtClean="0">
                <a:solidFill>
                  <a:srgbClr val="FF0000"/>
                </a:solidFill>
                <a:latin typeface="Arial" panose="020B0604020202020204" pitchFamily="34" charset="0"/>
                <a:cs typeface="Arial" panose="020B0604020202020204" pitchFamily="34" charset="0"/>
              </a:rPr>
              <a:t>Điều </a:t>
            </a:r>
            <a:r>
              <a:rPr lang="en-US" sz="2200" b="1">
                <a:solidFill>
                  <a:srgbClr val="FF0000"/>
                </a:solidFill>
                <a:latin typeface="Arial" panose="020B0604020202020204" pitchFamily="34" charset="0"/>
                <a:cs typeface="Arial" panose="020B0604020202020204" pitchFamily="34" charset="0"/>
              </a:rPr>
              <a:t>50. Chế độ, chính sách đối với hạ sĩ quan, binh sĩ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phục </a:t>
            </a:r>
            <a:r>
              <a:rPr lang="en-US" sz="2200" b="1">
                <a:solidFill>
                  <a:srgbClr val="FF0000"/>
                </a:solidFill>
                <a:latin typeface="Arial" panose="020B0604020202020204" pitchFamily="34" charset="0"/>
                <a:cs typeface="Arial" panose="020B0604020202020204" pitchFamily="34" charset="0"/>
              </a:rPr>
              <a:t>vụ tại ngũ, xuất ngũ và thân nhân</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1200"/>
              </a:spcBef>
              <a:spcAft>
                <a:spcPts val="0"/>
              </a:spcAft>
              <a:buClr>
                <a:srgbClr val="FF0000"/>
              </a:buClr>
              <a:buFont typeface="+mj-lt"/>
              <a:buAutoNum type="arabicPeriod"/>
              <a:defRPr/>
            </a:pPr>
            <a:r>
              <a:rPr lang="en-US" sz="2200" b="1" kern="0" smtClean="0">
                <a:solidFill>
                  <a:srgbClr val="FF0066"/>
                </a:solidFill>
                <a:latin typeface="Arial" charset="0"/>
              </a:rPr>
              <a:t>Đối </a:t>
            </a:r>
            <a:r>
              <a:rPr lang="en-US" sz="2200" b="1" kern="0">
                <a:solidFill>
                  <a:srgbClr val="FF0066"/>
                </a:solidFill>
                <a:latin typeface="Arial" charset="0"/>
              </a:rPr>
              <a:t>với hạ sĩ quan, binh sĩ trong thời gian phục vụ tại </a:t>
            </a:r>
            <a:r>
              <a:rPr lang="en-US" sz="2200" b="1" kern="0" smtClean="0">
                <a:solidFill>
                  <a:srgbClr val="FF0066"/>
                </a:solidFill>
                <a:latin typeface="Arial" charset="0"/>
              </a:rPr>
              <a:t>ngũ:</a:t>
            </a:r>
          </a:p>
          <a:p>
            <a:pPr indent="-457200" algn="just" eaLnBrk="1" hangingPunct="1">
              <a:lnSpc>
                <a:spcPct val="110000"/>
              </a:lnSpc>
              <a:spcBef>
                <a:spcPts val="1200"/>
              </a:spcBef>
              <a:spcAft>
                <a:spcPts val="0"/>
              </a:spcAft>
              <a:buClr>
                <a:srgbClr val="FF0000"/>
              </a:buClr>
              <a:buFont typeface="+mj-lt"/>
              <a:buAutoNum type="alphaLcParenR" startAt="5"/>
              <a:defRPr/>
            </a:pPr>
            <a:r>
              <a:rPr lang="en-US" sz="2200" b="1" kern="0" smtClean="0">
                <a:solidFill>
                  <a:srgbClr val="0000FF"/>
                </a:solidFill>
                <a:latin typeface="Arial" charset="0"/>
              </a:rPr>
              <a:t>Được </a:t>
            </a:r>
            <a:r>
              <a:rPr lang="en-US" sz="2200" b="1" kern="0">
                <a:solidFill>
                  <a:srgbClr val="0000FF"/>
                </a:solidFill>
                <a:latin typeface="Arial" charset="0"/>
              </a:rPr>
              <a:t>ưu đãi về bưu </a:t>
            </a:r>
            <a:r>
              <a:rPr lang="en-US" sz="2200" b="1" kern="0" smtClean="0">
                <a:solidFill>
                  <a:srgbClr val="0000FF"/>
                </a:solidFill>
                <a:latin typeface="Arial" charset="0"/>
              </a:rPr>
              <a:t>phí;</a:t>
            </a:r>
          </a:p>
          <a:p>
            <a:pPr indent="-457200" algn="just" eaLnBrk="1" hangingPunct="1">
              <a:lnSpc>
                <a:spcPct val="110000"/>
              </a:lnSpc>
              <a:spcBef>
                <a:spcPts val="1200"/>
              </a:spcBef>
              <a:spcAft>
                <a:spcPts val="0"/>
              </a:spcAft>
              <a:buClr>
                <a:srgbClr val="FF0000"/>
              </a:buClr>
              <a:buFont typeface="+mj-lt"/>
              <a:buAutoNum type="alphaLcParenR" startAt="7"/>
              <a:defRPr/>
            </a:pPr>
            <a:r>
              <a:rPr lang="en-US" sz="2200" b="1" kern="0" smtClean="0">
                <a:solidFill>
                  <a:srgbClr val="0000FF"/>
                </a:solidFill>
                <a:latin typeface="Arial" charset="0"/>
              </a:rPr>
              <a:t>Có </a:t>
            </a:r>
            <a:r>
              <a:rPr lang="en-US" sz="2200" b="1" kern="0">
                <a:solidFill>
                  <a:srgbClr val="0000FF"/>
                </a:solidFill>
                <a:latin typeface="Arial" charset="0"/>
              </a:rPr>
              <a:t>thành tích trong chiến đấu, công tác, huấn luyện được khen thưởng theo quy định của pháp </a:t>
            </a:r>
            <a:r>
              <a:rPr lang="en-US" sz="2200" b="1" kern="0" smtClean="0">
                <a:solidFill>
                  <a:srgbClr val="0000FF"/>
                </a:solidFill>
                <a:latin typeface="Arial" charset="0"/>
              </a:rPr>
              <a:t>luật;</a:t>
            </a:r>
          </a:p>
          <a:p>
            <a:pPr indent="-457200" algn="just" eaLnBrk="1" hangingPunct="1">
              <a:lnSpc>
                <a:spcPct val="110000"/>
              </a:lnSpc>
              <a:spcBef>
                <a:spcPts val="1200"/>
              </a:spcBef>
              <a:spcAft>
                <a:spcPts val="0"/>
              </a:spcAft>
              <a:buClr>
                <a:srgbClr val="FF0000"/>
              </a:buClr>
              <a:buFont typeface="+mj-lt"/>
              <a:buAutoNum type="alphaLcParenR" startAt="7"/>
              <a:defRPr/>
            </a:pPr>
            <a:r>
              <a:rPr lang="en-US" sz="2200" b="1" kern="0" smtClean="0">
                <a:solidFill>
                  <a:srgbClr val="0000FF"/>
                </a:solidFill>
                <a:latin typeface="Arial" charset="0"/>
              </a:rPr>
              <a:t>Trong </a:t>
            </a:r>
            <a:r>
              <a:rPr lang="en-US" sz="2200" b="1" kern="0">
                <a:solidFill>
                  <a:srgbClr val="0000FF"/>
                </a:solidFill>
                <a:latin typeface="Arial" charset="0"/>
              </a:rPr>
              <a:t>trường hợp bị thương, bị bệnh khi làm nhiệm vụ thi được hưởng chế độ ưu đãi theo quy định của pháp </a:t>
            </a:r>
            <a:r>
              <a:rPr lang="en-US" sz="2200" b="1" kern="0" smtClean="0">
                <a:solidFill>
                  <a:srgbClr val="0000FF"/>
                </a:solidFill>
                <a:latin typeface="Arial" charset="0"/>
              </a:rPr>
              <a:t>luật;</a:t>
            </a:r>
          </a:p>
          <a:p>
            <a:pPr indent="-457200" algn="just" eaLnBrk="1" hangingPunct="1">
              <a:lnSpc>
                <a:spcPct val="110000"/>
              </a:lnSpc>
              <a:spcBef>
                <a:spcPts val="1200"/>
              </a:spcBef>
              <a:spcAft>
                <a:spcPts val="0"/>
              </a:spcAft>
              <a:buClr>
                <a:srgbClr val="FF0000"/>
              </a:buClr>
              <a:buFont typeface="+mj-lt"/>
              <a:buAutoNum type="alphaLcParenR" startAt="7"/>
              <a:defRPr/>
            </a:pPr>
            <a:r>
              <a:rPr lang="en-US" sz="2200" b="1" kern="0" smtClean="0">
                <a:solidFill>
                  <a:srgbClr val="FF0066"/>
                </a:solidFill>
                <a:latin typeface="Arial" charset="0"/>
              </a:rPr>
              <a:t>Được </a:t>
            </a:r>
            <a:r>
              <a:rPr lang="en-US" sz="2200" b="1" kern="0">
                <a:solidFill>
                  <a:srgbClr val="FF0066"/>
                </a:solidFill>
                <a:latin typeface="Arial" charset="0"/>
              </a:rPr>
              <a:t>Nhà nước bảo đảm chế độ </a:t>
            </a:r>
            <a:r>
              <a:rPr lang="en-US" sz="2200" b="1" kern="0" smtClean="0">
                <a:solidFill>
                  <a:srgbClr val="FF0066"/>
                </a:solidFill>
                <a:latin typeface="Arial" charset="0"/>
              </a:rPr>
              <a:t>BHXH, BHYT</a:t>
            </a:r>
            <a:r>
              <a:rPr lang="en-US" sz="2200" b="1" kern="0" smtClean="0">
                <a:solidFill>
                  <a:srgbClr val="0000FF"/>
                </a:solidFill>
                <a:latin typeface="Arial" charset="0"/>
              </a:rPr>
              <a:t> theo </a:t>
            </a:r>
            <a:r>
              <a:rPr lang="en-US" sz="2200" b="1" kern="0">
                <a:solidFill>
                  <a:srgbClr val="0000FF"/>
                </a:solidFill>
                <a:latin typeface="Arial" charset="0"/>
              </a:rPr>
              <a:t>quy định của Luật bảo hiểm xã hội, Luật bảo hiểm y </a:t>
            </a:r>
            <a:r>
              <a:rPr lang="en-US" sz="2200" b="1" kern="0" smtClean="0">
                <a:solidFill>
                  <a:srgbClr val="0000FF"/>
                </a:solidFill>
                <a:latin typeface="Arial" charset="0"/>
              </a:rPr>
              <a:t>tế;</a:t>
            </a:r>
          </a:p>
          <a:p>
            <a:pPr indent="-457200" algn="just" eaLnBrk="1" hangingPunct="1">
              <a:lnSpc>
                <a:spcPct val="110000"/>
              </a:lnSpc>
              <a:spcBef>
                <a:spcPts val="1200"/>
              </a:spcBef>
              <a:spcAft>
                <a:spcPts val="0"/>
              </a:spcAft>
              <a:buClr>
                <a:srgbClr val="FF0000"/>
              </a:buClr>
              <a:buFont typeface="+mj-lt"/>
              <a:buAutoNum type="alphaLcParenR" startAt="11"/>
              <a:defRPr/>
            </a:pPr>
            <a:r>
              <a:rPr lang="en-US" sz="2200" b="1" kern="0" smtClean="0">
                <a:solidFill>
                  <a:srgbClr val="0000FF"/>
                </a:solidFill>
                <a:latin typeface="Arial" charset="0"/>
              </a:rPr>
              <a:t>Được </a:t>
            </a:r>
            <a:r>
              <a:rPr lang="en-US" sz="2200" b="1" kern="0">
                <a:solidFill>
                  <a:srgbClr val="0000FF"/>
                </a:solidFill>
                <a:latin typeface="Arial" charset="0"/>
              </a:rPr>
              <a:t>tạm hoãn trả và không tính lãi suất khoản vay từ Ngân hàng chính sách xã hội mà trước khi nhập ngũ là thành viên hộ nghèo, học sinh, sinh viên theo quy định của pháp </a:t>
            </a:r>
            <a:r>
              <a:rPr lang="en-US" sz="2200" b="1" kern="0" smtClean="0">
                <a:solidFill>
                  <a:srgbClr val="0000FF"/>
                </a:solidFill>
                <a:latin typeface="Arial" charset="0"/>
              </a:rPr>
              <a:t>luật;</a:t>
            </a:r>
          </a:p>
          <a:p>
            <a:pPr indent="-457200" algn="just" eaLnBrk="1" hangingPunct="1">
              <a:lnSpc>
                <a:spcPct val="110000"/>
              </a:lnSpc>
              <a:spcBef>
                <a:spcPts val="1200"/>
              </a:spcBef>
              <a:spcAft>
                <a:spcPts val="0"/>
              </a:spcAft>
              <a:buClr>
                <a:srgbClr val="FF0000"/>
              </a:buClr>
              <a:buFont typeface="+mj-lt"/>
              <a:buAutoNum type="alphaLcParenR" startAt="11"/>
              <a:defRPr/>
            </a:pPr>
            <a:r>
              <a:rPr lang="en-US" sz="2200" b="1" kern="0" smtClean="0">
                <a:solidFill>
                  <a:srgbClr val="FF0066"/>
                </a:solidFill>
                <a:latin typeface="Arial" charset="0"/>
              </a:rPr>
              <a:t>Được </a:t>
            </a:r>
            <a:r>
              <a:rPr lang="en-US" sz="2200" b="1" kern="0">
                <a:solidFill>
                  <a:srgbClr val="FF0066"/>
                </a:solidFill>
                <a:latin typeface="Arial" charset="0"/>
              </a:rPr>
              <a:t>ưu tiên trong tuyển sinh quân sự</a:t>
            </a:r>
            <a:r>
              <a:rPr lang="en-US" sz="2200" b="1" kern="0" smtClean="0">
                <a:solidFill>
                  <a:srgbClr val="FF0066"/>
                </a:solidFill>
                <a:latin typeface="Arial" charset="0"/>
              </a:rPr>
              <a:t>.</a:t>
            </a:r>
            <a:endParaRPr lang="en-US" sz="2200" b="1" kern="0">
              <a:solidFill>
                <a:srgbClr val="FF0066"/>
              </a:solidFill>
              <a:latin typeface="Arial" charset="0"/>
            </a:endParaRPr>
          </a:p>
        </p:txBody>
      </p:sp>
    </p:spTree>
    <p:extLst>
      <p:ext uri="{BB962C8B-B14F-4D97-AF65-F5344CB8AC3E}">
        <p14:creationId xmlns:p14="http://schemas.microsoft.com/office/powerpoint/2010/main" val="26918946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000"/>
              </a:spcBef>
              <a:spcAft>
                <a:spcPts val="0"/>
              </a:spcAft>
              <a:defRPr/>
            </a:pPr>
            <a:r>
              <a:rPr lang="en-US" sz="2200" b="1" smtClean="0">
                <a:solidFill>
                  <a:srgbClr val="FF0000"/>
                </a:solidFill>
                <a:latin typeface="Arial" panose="020B0604020202020204" pitchFamily="34" charset="0"/>
                <a:cs typeface="Arial" panose="020B0604020202020204" pitchFamily="34" charset="0"/>
              </a:rPr>
              <a:t>Điều </a:t>
            </a:r>
            <a:r>
              <a:rPr lang="en-US" sz="2200" b="1">
                <a:solidFill>
                  <a:srgbClr val="FF0000"/>
                </a:solidFill>
                <a:latin typeface="Arial" panose="020B0604020202020204" pitchFamily="34" charset="0"/>
                <a:cs typeface="Arial" panose="020B0604020202020204" pitchFamily="34" charset="0"/>
              </a:rPr>
              <a:t>50. Chế độ, chính sách đối với hạ sĩ quan, binh sĩ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phục </a:t>
            </a:r>
            <a:r>
              <a:rPr lang="en-US" sz="2200" b="1">
                <a:solidFill>
                  <a:srgbClr val="FF0000"/>
                </a:solidFill>
                <a:latin typeface="Arial" panose="020B0604020202020204" pitchFamily="34" charset="0"/>
                <a:cs typeface="Arial" panose="020B0604020202020204" pitchFamily="34" charset="0"/>
              </a:rPr>
              <a:t>vụ tại ngũ, xuất ngũ và thân nhân</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0000"/>
              </a:lnSpc>
              <a:spcBef>
                <a:spcPts val="1200"/>
              </a:spcBef>
              <a:spcAft>
                <a:spcPts val="0"/>
              </a:spcAft>
              <a:buClr>
                <a:srgbClr val="FF0000"/>
              </a:buClr>
              <a:buFont typeface="+mj-lt"/>
              <a:buAutoNum type="arabicPeriod" startAt="2"/>
              <a:defRPr/>
            </a:pPr>
            <a:r>
              <a:rPr lang="en-US" sz="2200" b="1" kern="0" smtClean="0">
                <a:solidFill>
                  <a:srgbClr val="FF0066"/>
                </a:solidFill>
                <a:latin typeface="Arial" charset="0"/>
              </a:rPr>
              <a:t>Đối </a:t>
            </a:r>
            <a:r>
              <a:rPr lang="en-US" sz="2200" b="1" kern="0">
                <a:solidFill>
                  <a:srgbClr val="FF0066"/>
                </a:solidFill>
                <a:latin typeface="Arial" charset="0"/>
              </a:rPr>
              <a:t>với thân nhân hạ sĩ quan, binh sĩ tại </a:t>
            </a:r>
            <a:r>
              <a:rPr lang="en-US" sz="2200" b="1" kern="0" smtClean="0">
                <a:solidFill>
                  <a:srgbClr val="FF0066"/>
                </a:solidFill>
                <a:latin typeface="Arial" charset="0"/>
              </a:rPr>
              <a:t>ngũ:</a:t>
            </a:r>
          </a:p>
          <a:p>
            <a:pPr indent="-457200" algn="just" eaLnBrk="1" hangingPunct="1">
              <a:lnSpc>
                <a:spcPct val="110000"/>
              </a:lnSpc>
              <a:spcBef>
                <a:spcPts val="1200"/>
              </a:spcBef>
              <a:spcAft>
                <a:spcPts val="0"/>
              </a:spcAft>
              <a:buClr>
                <a:srgbClr val="FF0000"/>
              </a:buClr>
              <a:buFont typeface="+mj-lt"/>
              <a:buAutoNum type="alphaLcParenR"/>
              <a:defRPr/>
            </a:pPr>
            <a:r>
              <a:rPr lang="en-US" sz="2200" b="1" kern="0" smtClean="0">
                <a:solidFill>
                  <a:srgbClr val="0000FF"/>
                </a:solidFill>
                <a:latin typeface="Arial" charset="0"/>
              </a:rPr>
              <a:t>Bố</a:t>
            </a:r>
            <a:r>
              <a:rPr lang="en-US" sz="2200" b="1" kern="0">
                <a:solidFill>
                  <a:srgbClr val="0000FF"/>
                </a:solidFill>
                <a:latin typeface="Arial" charset="0"/>
              </a:rPr>
              <a:t>, mẹ đẻ; bố, mẹ vợ hoặc bố, mẹ chồng; người nuôi dưỡng hợp pháp; vợ hoặc chồng; con đẻ, con nuôi hợp pháp của hạ sĩ quan, binh sĩ tại ngũ được hưởng chế độ bảo hiểm y tế theo quy định của Luật bảo hiểm y tế, được hưởng trợ cấp khó khăn do ngân sách nhà nước bảo </a:t>
            </a:r>
            <a:r>
              <a:rPr lang="en-US" sz="2200" b="1" kern="0" smtClean="0">
                <a:solidFill>
                  <a:srgbClr val="0000FF"/>
                </a:solidFill>
                <a:latin typeface="Arial" charset="0"/>
              </a:rPr>
              <a:t>đảm;</a:t>
            </a:r>
          </a:p>
          <a:p>
            <a:pPr indent="-457200" algn="just" eaLnBrk="1" hangingPunct="1">
              <a:lnSpc>
                <a:spcPct val="110000"/>
              </a:lnSpc>
              <a:spcBef>
                <a:spcPts val="1200"/>
              </a:spcBef>
              <a:spcAft>
                <a:spcPts val="0"/>
              </a:spcAft>
              <a:buClr>
                <a:srgbClr val="FF0000"/>
              </a:buClr>
              <a:buFont typeface="+mj-lt"/>
              <a:buAutoNum type="alphaLcParenR"/>
              <a:defRPr/>
            </a:pPr>
            <a:r>
              <a:rPr lang="en-US" sz="2200" b="1" kern="0" smtClean="0">
                <a:solidFill>
                  <a:srgbClr val="FF0066"/>
                </a:solidFill>
                <a:latin typeface="Arial" charset="0"/>
              </a:rPr>
              <a:t>Con </a:t>
            </a:r>
            <a:r>
              <a:rPr lang="en-US" sz="2200" b="1" kern="0">
                <a:solidFill>
                  <a:srgbClr val="FF0066"/>
                </a:solidFill>
                <a:latin typeface="Arial" charset="0"/>
              </a:rPr>
              <a:t>đẻ, con nuôi hợp pháp </a:t>
            </a:r>
            <a:r>
              <a:rPr lang="en-US" sz="2200" b="1" kern="0">
                <a:solidFill>
                  <a:srgbClr val="0000FF"/>
                </a:solidFill>
                <a:latin typeface="Arial" charset="0"/>
              </a:rPr>
              <a:t>của hạ sĩ quan, binh sĩ tại ngũ </a:t>
            </a:r>
            <a:r>
              <a:rPr lang="en-US" sz="2200" b="1" kern="0">
                <a:solidFill>
                  <a:srgbClr val="FF0066"/>
                </a:solidFill>
                <a:latin typeface="Arial" charset="0"/>
              </a:rPr>
              <a:t>được miễn, giảm học phí khi học tại cơ sở giáo dục phổ thông công lập và ngoài công lập</a:t>
            </a:r>
            <a:r>
              <a:rPr lang="en-US" sz="2200" b="1" kern="0">
                <a:solidFill>
                  <a:srgbClr val="0000FF"/>
                </a:solidFill>
                <a:latin typeface="Arial" charset="0"/>
              </a:rPr>
              <a:t> theo quy định của pháp luật về chế độ miễn, giảm học </a:t>
            </a:r>
            <a:r>
              <a:rPr lang="en-US" sz="2200" b="1" kern="0" smtClean="0">
                <a:solidFill>
                  <a:srgbClr val="0000FF"/>
                </a:solidFill>
                <a:latin typeface="Arial" charset="0"/>
              </a:rPr>
              <a:t>phí;</a:t>
            </a:r>
          </a:p>
          <a:p>
            <a:pPr indent="-457200" algn="just" eaLnBrk="1" hangingPunct="1">
              <a:lnSpc>
                <a:spcPct val="110000"/>
              </a:lnSpc>
              <a:spcBef>
                <a:spcPts val="1200"/>
              </a:spcBef>
              <a:spcAft>
                <a:spcPts val="0"/>
              </a:spcAft>
              <a:buClr>
                <a:srgbClr val="FF0000"/>
              </a:buClr>
              <a:buFont typeface="+mj-lt"/>
              <a:buAutoNum type="alphaLcParenR"/>
              <a:defRPr/>
            </a:pPr>
            <a:r>
              <a:rPr lang="en-US" sz="2200" b="1" kern="0" smtClean="0">
                <a:solidFill>
                  <a:srgbClr val="0000FF"/>
                </a:solidFill>
                <a:latin typeface="Arial" charset="0"/>
              </a:rPr>
              <a:t>Trường </a:t>
            </a:r>
            <a:r>
              <a:rPr lang="en-US" sz="2200" b="1" kern="0">
                <a:solidFill>
                  <a:srgbClr val="0000FF"/>
                </a:solidFill>
                <a:latin typeface="Arial" charset="0"/>
              </a:rPr>
              <a:t>hợp hạ sĩ quan, binh sĩ tại ngũ hy sinh, từ trần trong khi làm nhiệm vụ thì gia đình được hưởng chế độ ưu đãi theo quy định của pháp luật.</a:t>
            </a:r>
          </a:p>
          <a:p>
            <a:pPr indent="-457200" algn="just" eaLnBrk="1" hangingPunct="1">
              <a:lnSpc>
                <a:spcPct val="110000"/>
              </a:lnSpc>
              <a:spcBef>
                <a:spcPts val="1200"/>
              </a:spcBef>
              <a:spcAft>
                <a:spcPts val="0"/>
              </a:spcAft>
              <a:buClr>
                <a:srgbClr val="FF0000"/>
              </a:buClr>
              <a:buFont typeface="+mj-lt"/>
              <a:buAutoNum type="alphaLcParenR" startAt="5"/>
              <a:defRPr/>
            </a:pPr>
            <a:endParaRPr lang="en-US" sz="2200" b="1" kern="0">
              <a:solidFill>
                <a:srgbClr val="0000FF"/>
              </a:solidFill>
              <a:latin typeface="Arial" charset="0"/>
            </a:endParaRPr>
          </a:p>
        </p:txBody>
      </p:sp>
    </p:spTree>
    <p:extLst>
      <p:ext uri="{BB962C8B-B14F-4D97-AF65-F5344CB8AC3E}">
        <p14:creationId xmlns:p14="http://schemas.microsoft.com/office/powerpoint/2010/main" val="16860802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000"/>
              </a:spcBef>
              <a:spcAft>
                <a:spcPts val="0"/>
              </a:spcAft>
              <a:defRPr/>
            </a:pPr>
            <a:r>
              <a:rPr lang="en-US" sz="2200" b="1" smtClean="0">
                <a:solidFill>
                  <a:srgbClr val="FF0000"/>
                </a:solidFill>
                <a:latin typeface="Arial" panose="020B0604020202020204" pitchFamily="34" charset="0"/>
                <a:cs typeface="Arial" panose="020B0604020202020204" pitchFamily="34" charset="0"/>
              </a:rPr>
              <a:t>Điều </a:t>
            </a:r>
            <a:r>
              <a:rPr lang="en-US" sz="2200" b="1">
                <a:solidFill>
                  <a:srgbClr val="FF0000"/>
                </a:solidFill>
                <a:latin typeface="Arial" panose="020B0604020202020204" pitchFamily="34" charset="0"/>
                <a:cs typeface="Arial" panose="020B0604020202020204" pitchFamily="34" charset="0"/>
              </a:rPr>
              <a:t>50. Chế độ, chính sách đối với hạ sĩ quan, binh sĩ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phục </a:t>
            </a:r>
            <a:r>
              <a:rPr lang="en-US" sz="2200" b="1">
                <a:solidFill>
                  <a:srgbClr val="FF0000"/>
                </a:solidFill>
                <a:latin typeface="Arial" panose="020B0604020202020204" pitchFamily="34" charset="0"/>
                <a:cs typeface="Arial" panose="020B0604020202020204" pitchFamily="34" charset="0"/>
              </a:rPr>
              <a:t>vụ tại ngũ, xuất ngũ và thân nhân</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6000"/>
              </a:lnSpc>
              <a:spcBef>
                <a:spcPts val="800"/>
              </a:spcBef>
              <a:spcAft>
                <a:spcPts val="0"/>
              </a:spcAft>
              <a:buClr>
                <a:srgbClr val="FF0000"/>
              </a:buClr>
              <a:buFont typeface="+mj-lt"/>
              <a:buAutoNum type="arabicPeriod" startAt="3"/>
              <a:defRPr/>
            </a:pPr>
            <a:r>
              <a:rPr lang="en-US" sz="2200" b="1" kern="0" smtClean="0">
                <a:solidFill>
                  <a:srgbClr val="FF0066"/>
                </a:solidFill>
                <a:latin typeface="Arial" charset="0"/>
              </a:rPr>
              <a:t>Đối </a:t>
            </a:r>
            <a:r>
              <a:rPr lang="en-US" sz="2200" b="1" kern="0">
                <a:solidFill>
                  <a:srgbClr val="FF0066"/>
                </a:solidFill>
                <a:latin typeface="Arial" charset="0"/>
              </a:rPr>
              <a:t>với hạ sĩ quan, binh sĩ khi xuất </a:t>
            </a:r>
            <a:r>
              <a:rPr lang="en-US" sz="2200" b="1" kern="0" smtClean="0">
                <a:solidFill>
                  <a:srgbClr val="FF0066"/>
                </a:solidFill>
                <a:latin typeface="Arial" charset="0"/>
              </a:rPr>
              <a:t>ngũ:</a:t>
            </a:r>
          </a:p>
          <a:p>
            <a:pPr indent="-457200" algn="just" eaLnBrk="1" hangingPunct="1">
              <a:lnSpc>
                <a:spcPct val="106000"/>
              </a:lnSpc>
              <a:spcBef>
                <a:spcPts val="800"/>
              </a:spcBef>
              <a:spcAft>
                <a:spcPts val="0"/>
              </a:spcAft>
              <a:buClr>
                <a:srgbClr val="FF0000"/>
              </a:buClr>
              <a:buFont typeface="+mj-lt"/>
              <a:buAutoNum type="alphaLcParenR"/>
              <a:defRPr/>
            </a:pPr>
            <a:r>
              <a:rPr lang="en-US" sz="2200" b="1" kern="0" smtClean="0">
                <a:solidFill>
                  <a:srgbClr val="0000FF"/>
                </a:solidFill>
                <a:latin typeface="Arial" charset="0"/>
              </a:rPr>
              <a:t>Được </a:t>
            </a:r>
            <a:r>
              <a:rPr lang="en-US" sz="2200" b="1" kern="0">
                <a:solidFill>
                  <a:srgbClr val="0000FF"/>
                </a:solidFill>
                <a:latin typeface="Arial" charset="0"/>
              </a:rPr>
              <a:t>cấp tiền tàu xe, phụ cấp đi đường, trợ cấp xuất </a:t>
            </a:r>
            <a:r>
              <a:rPr lang="en-US" sz="2200" b="1" kern="0" smtClean="0">
                <a:solidFill>
                  <a:srgbClr val="0000FF"/>
                </a:solidFill>
                <a:latin typeface="Arial" charset="0"/>
              </a:rPr>
              <a:t>ngũ;</a:t>
            </a:r>
          </a:p>
          <a:p>
            <a:pPr indent="-457200" algn="just" eaLnBrk="1" hangingPunct="1">
              <a:lnSpc>
                <a:spcPct val="106000"/>
              </a:lnSpc>
              <a:spcBef>
                <a:spcPts val="800"/>
              </a:spcBef>
              <a:spcAft>
                <a:spcPts val="0"/>
              </a:spcAft>
              <a:buClr>
                <a:srgbClr val="FF0000"/>
              </a:buClr>
              <a:buFont typeface="+mj-lt"/>
              <a:buAutoNum type="alphaLcParenR"/>
              <a:defRPr/>
            </a:pPr>
            <a:r>
              <a:rPr lang="en-US" sz="2200" b="1" kern="0" smtClean="0">
                <a:solidFill>
                  <a:srgbClr val="0000FF"/>
                </a:solidFill>
                <a:latin typeface="Arial" charset="0"/>
              </a:rPr>
              <a:t>Trước </a:t>
            </a:r>
            <a:r>
              <a:rPr lang="en-US" sz="2200" b="1" kern="0">
                <a:solidFill>
                  <a:srgbClr val="0000FF"/>
                </a:solidFill>
                <a:latin typeface="Arial" charset="0"/>
              </a:rPr>
              <a:t>khi nhập ngũ đang học tập hoặc có giấy gọi vào học tập tại các trường thuộc cơ sở giáo dục nghề nghiệp, cơ sở giáo dục đại học thì </a:t>
            </a:r>
            <a:r>
              <a:rPr lang="en-US" sz="2200" b="1" kern="0">
                <a:solidFill>
                  <a:srgbClr val="FF0066"/>
                </a:solidFill>
                <a:latin typeface="Arial" charset="0"/>
              </a:rPr>
              <a:t>được bảo lưu kết quả</a:t>
            </a:r>
            <a:r>
              <a:rPr lang="en-US" sz="2200" b="1" kern="0">
                <a:solidFill>
                  <a:srgbClr val="0000FF"/>
                </a:solidFill>
                <a:latin typeface="Arial" charset="0"/>
              </a:rPr>
              <a:t>, được tiếp nhận vào học ở các trường </a:t>
            </a:r>
            <a:r>
              <a:rPr lang="en-US" sz="2200" b="1" kern="0" smtClean="0">
                <a:solidFill>
                  <a:srgbClr val="0000FF"/>
                </a:solidFill>
                <a:latin typeface="Arial" charset="0"/>
              </a:rPr>
              <a:t>đó;</a:t>
            </a:r>
          </a:p>
          <a:p>
            <a:pPr indent="-457200" algn="just" eaLnBrk="1" hangingPunct="1">
              <a:lnSpc>
                <a:spcPct val="106000"/>
              </a:lnSpc>
              <a:spcBef>
                <a:spcPts val="800"/>
              </a:spcBef>
              <a:spcAft>
                <a:spcPts val="0"/>
              </a:spcAft>
              <a:buClr>
                <a:srgbClr val="FF0000"/>
              </a:buClr>
              <a:buFont typeface="+mj-lt"/>
              <a:buAutoNum type="alphaLcParenR"/>
              <a:defRPr/>
            </a:pPr>
            <a:r>
              <a:rPr lang="en-US" sz="2200" b="1" kern="0" smtClean="0">
                <a:solidFill>
                  <a:srgbClr val="FF0066"/>
                </a:solidFill>
                <a:latin typeface="Arial" charset="0"/>
              </a:rPr>
              <a:t>Được </a:t>
            </a:r>
            <a:r>
              <a:rPr lang="en-US" sz="2200" b="1" kern="0">
                <a:solidFill>
                  <a:srgbClr val="FF0066"/>
                </a:solidFill>
                <a:latin typeface="Arial" charset="0"/>
              </a:rPr>
              <a:t>trợ cấp tạo việc </a:t>
            </a:r>
            <a:r>
              <a:rPr lang="en-US" sz="2200" b="1" kern="0" smtClean="0">
                <a:solidFill>
                  <a:srgbClr val="FF0066"/>
                </a:solidFill>
                <a:latin typeface="Arial" charset="0"/>
              </a:rPr>
              <a:t>làm;</a:t>
            </a:r>
          </a:p>
          <a:p>
            <a:pPr indent="-457200" algn="just" eaLnBrk="1" hangingPunct="1">
              <a:lnSpc>
                <a:spcPct val="106000"/>
              </a:lnSpc>
              <a:spcBef>
                <a:spcPts val="800"/>
              </a:spcBef>
              <a:spcAft>
                <a:spcPts val="0"/>
              </a:spcAft>
              <a:buClr>
                <a:srgbClr val="FF0000"/>
              </a:buClr>
              <a:buFont typeface="+mj-lt"/>
              <a:buAutoNum type="alphaLcParenR"/>
              <a:defRPr/>
            </a:pPr>
            <a:r>
              <a:rPr lang="en-US" sz="2200" b="1" kern="0" smtClean="0">
                <a:solidFill>
                  <a:srgbClr val="0000FF"/>
                </a:solidFill>
                <a:latin typeface="Arial" charset="0"/>
              </a:rPr>
              <a:t>Trước </a:t>
            </a:r>
            <a:r>
              <a:rPr lang="en-US" sz="2200" b="1" kern="0">
                <a:solidFill>
                  <a:srgbClr val="0000FF"/>
                </a:solidFill>
                <a:latin typeface="Arial" charset="0"/>
              </a:rPr>
              <a:t>khi nhập ngũ đang làm việc tại cơ quan nhà nước, tổ chức chính trị, tổ chức chính trị - xã hội thì khi xuất ngũ cơ quan, tổ chức đó phải có trách nhiệm tiếp nhận lại, bố trí việc làm và bảo đảm thu nhập không thấp hơn trước khi nhập ngũ; trường hợp cơ quan, tổ chức đó đã giải thể thì cơ quan, tổ chức cấp trên trực tiếp có trách nhiệm bố trí việc làm phù hợp</a:t>
            </a:r>
            <a:r>
              <a:rPr lang="en-US" sz="2200" b="1" kern="0" smtClean="0">
                <a:solidFill>
                  <a:srgbClr val="0000FF"/>
                </a:solidFill>
                <a:latin typeface="Arial" charset="0"/>
              </a:rPr>
              <a:t>;</a:t>
            </a:r>
            <a:endParaRPr lang="en-US" sz="2200" b="1" kern="0">
              <a:solidFill>
                <a:srgbClr val="0000FF"/>
              </a:solidFill>
              <a:latin typeface="Arial" charset="0"/>
            </a:endParaRPr>
          </a:p>
        </p:txBody>
      </p:sp>
    </p:spTree>
    <p:extLst>
      <p:ext uri="{BB962C8B-B14F-4D97-AF65-F5344CB8AC3E}">
        <p14:creationId xmlns:p14="http://schemas.microsoft.com/office/powerpoint/2010/main" val="148154935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000"/>
              </a:spcBef>
              <a:spcAft>
                <a:spcPts val="0"/>
              </a:spcAft>
              <a:defRPr/>
            </a:pPr>
            <a:r>
              <a:rPr lang="en-US" sz="2200" b="1" smtClean="0">
                <a:solidFill>
                  <a:srgbClr val="FF0000"/>
                </a:solidFill>
                <a:latin typeface="Arial" panose="020B0604020202020204" pitchFamily="34" charset="0"/>
                <a:cs typeface="Arial" panose="020B0604020202020204" pitchFamily="34" charset="0"/>
              </a:rPr>
              <a:t>Điều </a:t>
            </a:r>
            <a:r>
              <a:rPr lang="en-US" sz="2200" b="1">
                <a:solidFill>
                  <a:srgbClr val="FF0000"/>
                </a:solidFill>
                <a:latin typeface="Arial" panose="020B0604020202020204" pitchFamily="34" charset="0"/>
                <a:cs typeface="Arial" panose="020B0604020202020204" pitchFamily="34" charset="0"/>
              </a:rPr>
              <a:t>50. Chế độ, chính sách đối với hạ sĩ quan, binh sĩ </a:t>
            </a:r>
            <a:r>
              <a:rPr lang="en-US" sz="2200" b="1" smtClean="0">
                <a:solidFill>
                  <a:srgbClr val="FF0000"/>
                </a:solidFill>
                <a:latin typeface="Arial" panose="020B0604020202020204" pitchFamily="34" charset="0"/>
                <a:cs typeface="Arial" panose="020B0604020202020204" pitchFamily="34" charset="0"/>
              </a:rPr>
              <a:t/>
            </a:r>
            <a:br>
              <a:rPr lang="en-US" sz="2200" b="1" smtClean="0">
                <a:solidFill>
                  <a:srgbClr val="FF0000"/>
                </a:solidFill>
                <a:latin typeface="Arial" panose="020B0604020202020204" pitchFamily="34" charset="0"/>
                <a:cs typeface="Arial" panose="020B0604020202020204" pitchFamily="34" charset="0"/>
              </a:rPr>
            </a:br>
            <a:r>
              <a:rPr lang="en-US" sz="2200" b="1" smtClean="0">
                <a:solidFill>
                  <a:srgbClr val="FF0000"/>
                </a:solidFill>
                <a:latin typeface="Arial" panose="020B0604020202020204" pitchFamily="34" charset="0"/>
                <a:cs typeface="Arial" panose="020B0604020202020204" pitchFamily="34" charset="0"/>
              </a:rPr>
              <a:t>phục </a:t>
            </a:r>
            <a:r>
              <a:rPr lang="en-US" sz="2200" b="1">
                <a:solidFill>
                  <a:srgbClr val="FF0000"/>
                </a:solidFill>
                <a:latin typeface="Arial" panose="020B0604020202020204" pitchFamily="34" charset="0"/>
                <a:cs typeface="Arial" panose="020B0604020202020204" pitchFamily="34" charset="0"/>
              </a:rPr>
              <a:t>vụ tại ngũ, xuất ngũ và thân nhân</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6000"/>
              </a:lnSpc>
              <a:spcBef>
                <a:spcPts val="800"/>
              </a:spcBef>
              <a:spcAft>
                <a:spcPts val="0"/>
              </a:spcAft>
              <a:buClr>
                <a:srgbClr val="FF0000"/>
              </a:buClr>
              <a:buFont typeface="+mj-lt"/>
              <a:buAutoNum type="arabicPeriod" startAt="3"/>
              <a:defRPr/>
            </a:pPr>
            <a:r>
              <a:rPr lang="en-US" sz="1900" b="1" kern="0" smtClean="0">
                <a:solidFill>
                  <a:srgbClr val="FF0066"/>
                </a:solidFill>
                <a:latin typeface="Arial" charset="0"/>
              </a:rPr>
              <a:t>Đối </a:t>
            </a:r>
            <a:r>
              <a:rPr lang="en-US" sz="1900" b="1" kern="0">
                <a:solidFill>
                  <a:srgbClr val="FF0066"/>
                </a:solidFill>
                <a:latin typeface="Arial" charset="0"/>
              </a:rPr>
              <a:t>với hạ sĩ quan, binh sĩ khi xuất </a:t>
            </a:r>
            <a:r>
              <a:rPr lang="en-US" sz="1900" b="1" kern="0" smtClean="0">
                <a:solidFill>
                  <a:srgbClr val="FF0066"/>
                </a:solidFill>
                <a:latin typeface="Arial" charset="0"/>
              </a:rPr>
              <a:t>ngũ:</a:t>
            </a:r>
          </a:p>
          <a:p>
            <a:pPr marL="565150" indent="-446088" algn="just" eaLnBrk="1" hangingPunct="1">
              <a:lnSpc>
                <a:spcPct val="106000"/>
              </a:lnSpc>
              <a:spcBef>
                <a:spcPts val="800"/>
              </a:spcBef>
              <a:spcAft>
                <a:spcPts val="0"/>
              </a:spcAft>
              <a:buClr>
                <a:srgbClr val="FF0000"/>
              </a:buClr>
              <a:buNone/>
              <a:defRPr/>
            </a:pPr>
            <a:r>
              <a:rPr lang="en-US" sz="1900" b="1" kern="0" smtClean="0">
                <a:solidFill>
                  <a:srgbClr val="FF0000"/>
                </a:solidFill>
                <a:latin typeface="Arial" charset="0"/>
              </a:rPr>
              <a:t>đ</a:t>
            </a:r>
            <a:r>
              <a:rPr lang="en-US" sz="1900" b="1" kern="0">
                <a:solidFill>
                  <a:srgbClr val="FF0000"/>
                </a:solidFill>
                <a:latin typeface="Arial" charset="0"/>
              </a:rPr>
              <a:t>)</a:t>
            </a:r>
            <a:r>
              <a:rPr lang="en-US" sz="1900" b="1" kern="0">
                <a:solidFill>
                  <a:srgbClr val="0000FF"/>
                </a:solidFill>
                <a:latin typeface="Arial" charset="0"/>
              </a:rPr>
              <a:t> </a:t>
            </a:r>
            <a:r>
              <a:rPr lang="en-US" sz="1900" b="1" kern="0" smtClean="0">
                <a:solidFill>
                  <a:srgbClr val="0000FF"/>
                </a:solidFill>
                <a:latin typeface="Arial" charset="0"/>
              </a:rPr>
              <a:t> Trước </a:t>
            </a:r>
            <a:r>
              <a:rPr lang="en-US" sz="1900" b="1" kern="0">
                <a:solidFill>
                  <a:srgbClr val="0000FF"/>
                </a:solidFill>
                <a:latin typeface="Arial" charset="0"/>
              </a:rPr>
              <a:t>khi nhập ngũ đang làm việc tại tổ chức kinh tế thi khi xuất ngũ tổ chức đó phải có trách nhiệm tiếp nhận lại, bố trí việc làm và bảo đảm tiền lương, tiền công tương xứng với vị trí việc làm và tiền lương, tiền công trước khi nhập ngũ; trường hợp tổ chức kinh tế đã chấm dứt hoạt động, giải thể hoặc phá sản thì việc giải quyết chế độ, chính sách đối với hạ sĩ quan, binh sĩ xuất ngũ được thực hiện như đối với </a:t>
            </a:r>
            <a:r>
              <a:rPr lang="en-US" sz="1900" b="1" kern="0" smtClean="0">
                <a:solidFill>
                  <a:srgbClr val="0000FF"/>
                </a:solidFill>
                <a:latin typeface="Arial" charset="0"/>
              </a:rPr>
              <a:t>NLĐ của </a:t>
            </a:r>
            <a:r>
              <a:rPr lang="en-US" sz="1900" b="1" kern="0">
                <a:solidFill>
                  <a:srgbClr val="0000FF"/>
                </a:solidFill>
                <a:latin typeface="Arial" charset="0"/>
              </a:rPr>
              <a:t>tổ chức kinh tế đó theo quy định của pháp </a:t>
            </a:r>
            <a:r>
              <a:rPr lang="en-US" sz="1900" b="1" kern="0" smtClean="0">
                <a:solidFill>
                  <a:srgbClr val="0000FF"/>
                </a:solidFill>
                <a:latin typeface="Arial" charset="0"/>
              </a:rPr>
              <a:t>luật;</a:t>
            </a:r>
          </a:p>
          <a:p>
            <a:pPr indent="-457200" algn="just" eaLnBrk="1" hangingPunct="1">
              <a:lnSpc>
                <a:spcPct val="106000"/>
              </a:lnSpc>
              <a:spcBef>
                <a:spcPts val="800"/>
              </a:spcBef>
              <a:spcAft>
                <a:spcPts val="0"/>
              </a:spcAft>
              <a:buClr>
                <a:srgbClr val="FF0000"/>
              </a:buClr>
              <a:buFont typeface="+mj-lt"/>
              <a:buAutoNum type="alphaLcParenR" startAt="5"/>
              <a:defRPr/>
            </a:pPr>
            <a:r>
              <a:rPr lang="en-US" sz="1900" b="1" kern="0" smtClean="0">
                <a:solidFill>
                  <a:srgbClr val="0000FF"/>
                </a:solidFill>
                <a:latin typeface="Arial" charset="0"/>
              </a:rPr>
              <a:t>Được </a:t>
            </a:r>
            <a:r>
              <a:rPr lang="en-US" sz="1900" b="1" kern="0">
                <a:solidFill>
                  <a:srgbClr val="0000FF"/>
                </a:solidFill>
                <a:latin typeface="Arial" charset="0"/>
              </a:rPr>
              <a:t>giải quyết quyền lợi về </a:t>
            </a:r>
            <a:r>
              <a:rPr lang="en-US" sz="1900" b="1" kern="0" smtClean="0">
                <a:solidFill>
                  <a:srgbClr val="0000FF"/>
                </a:solidFill>
                <a:latin typeface="Arial" charset="0"/>
              </a:rPr>
              <a:t>BHXH </a:t>
            </a:r>
            <a:r>
              <a:rPr lang="en-US" sz="1900" b="1" kern="0">
                <a:solidFill>
                  <a:srgbClr val="0000FF"/>
                </a:solidFill>
                <a:latin typeface="Arial" charset="0"/>
              </a:rPr>
              <a:t>theo quy định của Luật </a:t>
            </a:r>
            <a:r>
              <a:rPr lang="en-US" sz="1900" b="1" kern="0" smtClean="0">
                <a:solidFill>
                  <a:srgbClr val="0000FF"/>
                </a:solidFill>
                <a:latin typeface="Arial" charset="0"/>
              </a:rPr>
              <a:t>BHXH;</a:t>
            </a:r>
          </a:p>
          <a:p>
            <a:pPr indent="-457200" algn="just" eaLnBrk="1" hangingPunct="1">
              <a:lnSpc>
                <a:spcPct val="106000"/>
              </a:lnSpc>
              <a:spcBef>
                <a:spcPts val="800"/>
              </a:spcBef>
              <a:spcAft>
                <a:spcPts val="0"/>
              </a:spcAft>
              <a:buClr>
                <a:srgbClr val="FF0000"/>
              </a:buClr>
              <a:buFont typeface="+mj-lt"/>
              <a:buAutoNum type="alphaLcParenR" startAt="7"/>
              <a:defRPr/>
            </a:pPr>
            <a:r>
              <a:rPr lang="en-US" sz="1900" b="1" kern="0" smtClean="0">
                <a:solidFill>
                  <a:srgbClr val="0000FF"/>
                </a:solidFill>
                <a:latin typeface="Arial" charset="0"/>
              </a:rPr>
              <a:t>Đối </a:t>
            </a:r>
            <a:r>
              <a:rPr lang="en-US" sz="1900" b="1" kern="0">
                <a:solidFill>
                  <a:srgbClr val="0000FF"/>
                </a:solidFill>
                <a:latin typeface="Arial" charset="0"/>
              </a:rPr>
              <a:t>với hạ sĩ quan, binh sĩ xuất ngũ theo quy định tại khoản 1 Điều 43 và khoản 1 Điều 48 của Luật này, khi về địa phương được chính quyền các cấp, cơ quan, tổ chức ưu tiên sắp xếp việc làm và cộng điểm trong tuyển sinh, tuyển dụng công chức, viên chức; trong thời gian tập sự được hưởng 100% mức lương và phụ cấp của ngạch tuyển dụng tương ứng với trình độ đào </a:t>
            </a:r>
            <a:r>
              <a:rPr lang="en-US" sz="1900" b="1" kern="0" smtClean="0">
                <a:solidFill>
                  <a:srgbClr val="0000FF"/>
                </a:solidFill>
                <a:latin typeface="Arial" charset="0"/>
              </a:rPr>
              <a:t>tạo.</a:t>
            </a:r>
          </a:p>
          <a:p>
            <a:pPr indent="-457200" algn="just" eaLnBrk="1" hangingPunct="1">
              <a:lnSpc>
                <a:spcPct val="106000"/>
              </a:lnSpc>
              <a:spcBef>
                <a:spcPts val="800"/>
              </a:spcBef>
              <a:spcAft>
                <a:spcPts val="0"/>
              </a:spcAft>
              <a:buClr>
                <a:srgbClr val="FF0000"/>
              </a:buClr>
              <a:buFont typeface="+mj-lt"/>
              <a:buAutoNum type="arabicPeriod" startAt="4"/>
              <a:defRPr/>
            </a:pPr>
            <a:r>
              <a:rPr lang="en-US" sz="1900" b="1" kern="0" smtClean="0">
                <a:solidFill>
                  <a:srgbClr val="0000FF"/>
                </a:solidFill>
                <a:latin typeface="Arial" charset="0"/>
              </a:rPr>
              <a:t>Chính </a:t>
            </a:r>
            <a:r>
              <a:rPr lang="en-US" sz="1900" b="1" kern="0">
                <a:solidFill>
                  <a:srgbClr val="0000FF"/>
                </a:solidFill>
                <a:latin typeface="Arial" charset="0"/>
              </a:rPr>
              <a:t>phủ quy định chi tiết Điều này</a:t>
            </a:r>
            <a:r>
              <a:rPr lang="en-US" sz="1900" b="1" kern="0" smtClean="0">
                <a:solidFill>
                  <a:srgbClr val="0000FF"/>
                </a:solidFill>
                <a:latin typeface="Arial" charset="0"/>
              </a:rPr>
              <a:t>.</a:t>
            </a:r>
            <a:endParaRPr lang="en-US" sz="1900" b="1" kern="0">
              <a:solidFill>
                <a:srgbClr val="0000FF"/>
              </a:solidFill>
              <a:latin typeface="Arial" charset="0"/>
            </a:endParaRPr>
          </a:p>
        </p:txBody>
      </p:sp>
    </p:spTree>
    <p:extLst>
      <p:ext uri="{BB962C8B-B14F-4D97-AF65-F5344CB8AC3E}">
        <p14:creationId xmlns:p14="http://schemas.microsoft.com/office/powerpoint/2010/main" val="30609031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5400"/>
            <a:ext cx="9144000" cy="5562600"/>
          </a:xfrm>
          <a:prstGeom prst="rect">
            <a:avLst/>
          </a:prstGeom>
        </p:spPr>
      </p:pic>
      <p:sp>
        <p:nvSpPr>
          <p:cNvPr id="4" name="Title 1"/>
          <p:cNvSpPr>
            <a:spLocks noGrp="1"/>
          </p:cNvSpPr>
          <p:nvPr>
            <p:ph type="title"/>
          </p:nvPr>
        </p:nvSpPr>
        <p:spPr>
          <a:xfrm>
            <a:off x="234950" y="152400"/>
            <a:ext cx="8680450" cy="762000"/>
          </a:xfrm>
        </p:spPr>
        <p:txBody>
          <a:bodyPr anchor="ctr"/>
          <a:lstStyle/>
          <a:p>
            <a:pPr indent="-457200" algn="ctr" eaLnBrk="1" hangingPunct="1">
              <a:lnSpc>
                <a:spcPct val="110000"/>
              </a:lnSpc>
              <a:spcBef>
                <a:spcPts val="1000"/>
              </a:spcBef>
              <a:spcAft>
                <a:spcPts val="0"/>
              </a:spcAft>
              <a:defRPr/>
            </a:pPr>
            <a:r>
              <a:rPr lang="en-US" sz="2600" b="1" smtClean="0">
                <a:solidFill>
                  <a:srgbClr val="0000FF"/>
                </a:solidFill>
                <a:latin typeface="Arial" panose="020B0604020202020204" pitchFamily="34" charset="0"/>
                <a:cs typeface="Arial" panose="020B0604020202020204" pitchFamily="34" charset="0"/>
              </a:rPr>
              <a:t>Ảnh hài hước</a:t>
            </a:r>
            <a:endParaRPr lang="en-US" sz="2600" b="1">
              <a:solidFill>
                <a:srgbClr val="0000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0874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algn="ctr"/>
            <a:r>
              <a:rPr lang="en-US" sz="2300" b="1">
                <a:solidFill>
                  <a:srgbClr val="FF0000"/>
                </a:solidFill>
                <a:latin typeface="Arial" panose="020B0604020202020204" pitchFamily="34" charset="0"/>
                <a:cs typeface="Arial" panose="020B0604020202020204" pitchFamily="34" charset="0"/>
              </a:rPr>
              <a:t>CHƯƠNG </a:t>
            </a:r>
            <a:r>
              <a:rPr lang="en-US" sz="2300" b="1" smtClean="0">
                <a:solidFill>
                  <a:srgbClr val="FF0000"/>
                </a:solidFill>
                <a:latin typeface="Arial" panose="020B0604020202020204" pitchFamily="34" charset="0"/>
                <a:cs typeface="Arial" panose="020B0604020202020204" pitchFamily="34" charset="0"/>
              </a:rPr>
              <a:t>VII. NHIỆM </a:t>
            </a:r>
            <a:r>
              <a:rPr lang="en-US" sz="2300" b="1">
                <a:solidFill>
                  <a:srgbClr val="FF0000"/>
                </a:solidFill>
                <a:latin typeface="Arial" panose="020B0604020202020204" pitchFamily="34" charset="0"/>
                <a:cs typeface="Arial" panose="020B0604020202020204" pitchFamily="34" charset="0"/>
              </a:rPr>
              <a:t>VỤ, QUYỀN HẠN CỦA CƠ QUAN, </a:t>
            </a:r>
            <a:r>
              <a:rPr lang="en-US" sz="2300" b="1" smtClean="0">
                <a:solidFill>
                  <a:srgbClr val="FF0000"/>
                </a:solidFill>
                <a:latin typeface="Arial" panose="020B0604020202020204" pitchFamily="34" charset="0"/>
                <a:cs typeface="Arial" panose="020B0604020202020204" pitchFamily="34" charset="0"/>
              </a:rPr>
              <a:t/>
            </a:r>
            <a:br>
              <a:rPr lang="en-US" sz="2300" b="1" smtClean="0">
                <a:solidFill>
                  <a:srgbClr val="FF0000"/>
                </a:solidFill>
                <a:latin typeface="Arial" panose="020B0604020202020204" pitchFamily="34" charset="0"/>
                <a:cs typeface="Arial" panose="020B0604020202020204" pitchFamily="34" charset="0"/>
              </a:rPr>
            </a:br>
            <a:r>
              <a:rPr lang="en-US" sz="2300" b="1" smtClean="0">
                <a:solidFill>
                  <a:srgbClr val="FF0000"/>
                </a:solidFill>
                <a:latin typeface="Arial" panose="020B0604020202020204" pitchFamily="34" charset="0"/>
                <a:cs typeface="Arial" panose="020B0604020202020204" pitchFamily="34" charset="0"/>
              </a:rPr>
              <a:t>TỔ </a:t>
            </a:r>
            <a:r>
              <a:rPr lang="en-US" sz="2300" b="1">
                <a:solidFill>
                  <a:srgbClr val="FF0000"/>
                </a:solidFill>
                <a:latin typeface="Arial" panose="020B0604020202020204" pitchFamily="34" charset="0"/>
                <a:cs typeface="Arial" panose="020B0604020202020204" pitchFamily="34" charset="0"/>
              </a:rPr>
              <a:t>CHỨC</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58. Nhiệm vụ, quyền hạn của Ủy ban nhân dân các cấp</a:t>
            </a:r>
          </a:p>
          <a:p>
            <a:pPr indent="-457200" algn="just" eaLnBrk="1" hangingPunct="1">
              <a:lnSpc>
                <a:spcPct val="114000"/>
              </a:lnSpc>
              <a:spcBef>
                <a:spcPts val="1200"/>
              </a:spcBef>
              <a:spcAft>
                <a:spcPts val="0"/>
              </a:spcAft>
              <a:buClr>
                <a:srgbClr val="FF0000"/>
              </a:buClr>
              <a:buFont typeface="+mj-lt"/>
              <a:buAutoNum type="arabicPeriod"/>
              <a:defRPr/>
            </a:pPr>
            <a:r>
              <a:rPr lang="en-US" sz="2200" b="1" kern="0" smtClean="0">
                <a:solidFill>
                  <a:srgbClr val="0000FF"/>
                </a:solidFill>
                <a:latin typeface="Arial" charset="0"/>
              </a:rPr>
              <a:t>Chỉ </a:t>
            </a:r>
            <a:r>
              <a:rPr lang="en-US" sz="2200" b="1" kern="0">
                <a:solidFill>
                  <a:srgbClr val="0000FF"/>
                </a:solidFill>
                <a:latin typeface="Arial" charset="0"/>
              </a:rPr>
              <a:t>đạo và tổ chức thực hiện pháp luật về nghĩa vụ quân sự tại địa </a:t>
            </a:r>
            <a:r>
              <a:rPr lang="en-US" sz="2200" b="1" kern="0" smtClean="0">
                <a:solidFill>
                  <a:srgbClr val="0000FF"/>
                </a:solidFill>
                <a:latin typeface="Arial" charset="0"/>
              </a:rPr>
              <a:t>phương.</a:t>
            </a:r>
          </a:p>
          <a:p>
            <a:pPr indent="-457200" algn="just" eaLnBrk="1" hangingPunct="1">
              <a:lnSpc>
                <a:spcPct val="114000"/>
              </a:lnSpc>
              <a:spcBef>
                <a:spcPts val="1200"/>
              </a:spcBef>
              <a:spcAft>
                <a:spcPts val="0"/>
              </a:spcAft>
              <a:buClr>
                <a:srgbClr val="FF0000"/>
              </a:buClr>
              <a:buFont typeface="+mj-lt"/>
              <a:buAutoNum type="arabicPeriod"/>
              <a:defRPr/>
            </a:pPr>
            <a:r>
              <a:rPr lang="en-US" sz="2200" b="1" kern="0" smtClean="0">
                <a:solidFill>
                  <a:srgbClr val="0000FF"/>
                </a:solidFill>
                <a:latin typeface="Arial" charset="0"/>
              </a:rPr>
              <a:t>Tổ </a:t>
            </a:r>
            <a:r>
              <a:rPr lang="en-US" sz="2200" b="1" kern="0">
                <a:solidFill>
                  <a:srgbClr val="0000FF"/>
                </a:solidFill>
                <a:latin typeface="Arial" charset="0"/>
              </a:rPr>
              <a:t>chức việc đăng ký, quản lý công dân trong độ tuổi thực hiện nghĩa vụ quân </a:t>
            </a:r>
            <a:r>
              <a:rPr lang="en-US" sz="22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200" b="1" kern="0" smtClean="0">
                <a:solidFill>
                  <a:srgbClr val="0000FF"/>
                </a:solidFill>
                <a:latin typeface="Arial" charset="0"/>
              </a:rPr>
              <a:t>Chịu </a:t>
            </a:r>
            <a:r>
              <a:rPr lang="en-US" sz="2200" b="1" kern="0">
                <a:solidFill>
                  <a:srgbClr val="0000FF"/>
                </a:solidFill>
                <a:latin typeface="Arial" charset="0"/>
              </a:rPr>
              <a:t>trách nhiệm về số lượng, chất lượng công dân nhập ngũ, thực hiện nghĩa vụ tham gia Công an nhân dân và công dân phục vụ trong ngạch dự bị của Quân đội nhân </a:t>
            </a:r>
            <a:r>
              <a:rPr lang="en-US" sz="2200" b="1" kern="0" smtClean="0">
                <a:solidFill>
                  <a:srgbClr val="0000FF"/>
                </a:solidFill>
                <a:latin typeface="Arial" charset="0"/>
              </a:rPr>
              <a:t>dân.</a:t>
            </a:r>
          </a:p>
          <a:p>
            <a:pPr indent="-457200" algn="just" eaLnBrk="1" hangingPunct="1">
              <a:lnSpc>
                <a:spcPct val="114000"/>
              </a:lnSpc>
              <a:spcBef>
                <a:spcPts val="1200"/>
              </a:spcBef>
              <a:spcAft>
                <a:spcPts val="0"/>
              </a:spcAft>
              <a:buClr>
                <a:srgbClr val="FF0000"/>
              </a:buClr>
              <a:buFont typeface="+mj-lt"/>
              <a:buAutoNum type="arabicPeriod"/>
              <a:defRPr/>
            </a:pPr>
            <a:r>
              <a:rPr lang="en-US" sz="2200" b="1" kern="0" smtClean="0">
                <a:solidFill>
                  <a:srgbClr val="0000FF"/>
                </a:solidFill>
                <a:latin typeface="Arial" charset="0"/>
              </a:rPr>
              <a:t>Trong </a:t>
            </a:r>
            <a:r>
              <a:rPr lang="en-US" sz="2200" b="1" kern="0">
                <a:solidFill>
                  <a:srgbClr val="0000FF"/>
                </a:solidFill>
                <a:latin typeface="Arial" charset="0"/>
              </a:rPr>
              <a:t>phạm vi nhiệm vụ, quyền hạn của mình, kiểm tra cơ quan, tổ chức, cá nhân thực hiện pháp luật về nghĩa vụ quân sự tại địa phương</a:t>
            </a:r>
            <a:r>
              <a:rPr lang="en-US" sz="2200" b="1" kern="0" smtClean="0">
                <a:solidFill>
                  <a:srgbClr val="0000FF"/>
                </a:solidFill>
                <a:latin typeface="Arial" charset="0"/>
              </a:rPr>
              <a:t>.</a:t>
            </a:r>
            <a:endParaRPr lang="en-US" sz="2200" b="1" kern="0">
              <a:solidFill>
                <a:srgbClr val="0000FF"/>
              </a:solidFill>
              <a:latin typeface="Arial" charset="0"/>
            </a:endParaRPr>
          </a:p>
        </p:txBody>
      </p:sp>
    </p:spTree>
    <p:extLst>
      <p:ext uri="{BB962C8B-B14F-4D97-AF65-F5344CB8AC3E}">
        <p14:creationId xmlns:p14="http://schemas.microsoft.com/office/powerpoint/2010/main" val="20327722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92373"/>
            <a:ext cx="9144000" cy="6073254"/>
          </a:xfrm>
          <a:prstGeom prst="rect">
            <a:avLst/>
          </a:prstGeom>
        </p:spPr>
      </p:pic>
    </p:spTree>
    <p:extLst>
      <p:ext uri="{BB962C8B-B14F-4D97-AF65-F5344CB8AC3E}">
        <p14:creationId xmlns:p14="http://schemas.microsoft.com/office/powerpoint/2010/main" val="33472942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algn="ctr"/>
            <a:r>
              <a:rPr lang="en-US" sz="2600" b="1">
                <a:solidFill>
                  <a:srgbClr val="FF0000"/>
                </a:solidFill>
                <a:latin typeface="Arial" panose="020B0604020202020204" pitchFamily="34" charset="0"/>
                <a:cs typeface="Arial" panose="020B0604020202020204" pitchFamily="34" charset="0"/>
              </a:rPr>
              <a:t>CHƯƠNG </a:t>
            </a:r>
            <a:r>
              <a:rPr lang="en-US" sz="2600" b="1" smtClean="0">
                <a:solidFill>
                  <a:srgbClr val="FF0000"/>
                </a:solidFill>
                <a:latin typeface="Arial" panose="020B0604020202020204" pitchFamily="34" charset="0"/>
                <a:cs typeface="Arial" panose="020B0604020202020204" pitchFamily="34" charset="0"/>
              </a:rPr>
              <a:t>VIII. XỬ </a:t>
            </a:r>
            <a:r>
              <a:rPr lang="en-US" sz="2600" b="1">
                <a:solidFill>
                  <a:srgbClr val="FF0000"/>
                </a:solidFill>
                <a:latin typeface="Arial" panose="020B0604020202020204" pitchFamily="34" charset="0"/>
                <a:cs typeface="Arial" panose="020B0604020202020204" pitchFamily="34" charset="0"/>
              </a:rPr>
              <a:t>LÝ VI PHẠM</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Wingdings" pitchFamily="2" charset="2"/>
              <a:buChar char="v"/>
              <a:defRPr/>
            </a:pPr>
            <a:r>
              <a:rPr lang="en-US" sz="2200" b="1" kern="0" smtClean="0">
                <a:solidFill>
                  <a:srgbClr val="FF0066"/>
                </a:solidFill>
                <a:latin typeface="Arial" charset="0"/>
              </a:rPr>
              <a:t>Điều </a:t>
            </a:r>
            <a:r>
              <a:rPr lang="en-US" sz="2200" b="1" kern="0">
                <a:solidFill>
                  <a:srgbClr val="FF0066"/>
                </a:solidFill>
                <a:latin typeface="Arial" charset="0"/>
              </a:rPr>
              <a:t>59. Xử lý vi phạm</a:t>
            </a:r>
          </a:p>
          <a:p>
            <a:pPr indent="-457200" algn="just" eaLnBrk="1" hangingPunct="1">
              <a:lnSpc>
                <a:spcPct val="114000"/>
              </a:lnSpc>
              <a:spcBef>
                <a:spcPts val="1200"/>
              </a:spcBef>
              <a:spcAft>
                <a:spcPts val="0"/>
              </a:spcAft>
              <a:buClr>
                <a:srgbClr val="FF0000"/>
              </a:buClr>
              <a:buFont typeface="+mj-lt"/>
              <a:buAutoNum type="arabicPeriod"/>
              <a:defRPr/>
            </a:pPr>
            <a:r>
              <a:rPr lang="en-US" sz="2200" b="1" kern="0" smtClean="0">
                <a:solidFill>
                  <a:srgbClr val="0000FF"/>
                </a:solidFill>
                <a:latin typeface="Arial" charset="0"/>
              </a:rPr>
              <a:t>Tổ </a:t>
            </a:r>
            <a:r>
              <a:rPr lang="en-US" sz="2200" b="1" kern="0">
                <a:solidFill>
                  <a:srgbClr val="0000FF"/>
                </a:solidFill>
                <a:latin typeface="Arial" charset="0"/>
              </a:rPr>
              <a:t>chức, cá nhân có hành vi trốn tránh, chống đối, cản trở việc thực hiện nghĩa vụ quân sự thì tùy theo tính chất, mức độ vi phạm mà bị xử lý kỷ luật, xử phạt hành chính hoặc bị truy cứu trách nhiệm hình </a:t>
            </a:r>
            <a:r>
              <a:rPr lang="en-US" sz="2200" b="1" kern="0" smtClean="0">
                <a:solidFill>
                  <a:srgbClr val="0000FF"/>
                </a:solidFill>
                <a:latin typeface="Arial" charset="0"/>
              </a:rPr>
              <a:t>sự.</a:t>
            </a:r>
          </a:p>
          <a:p>
            <a:pPr indent="-457200" algn="just" eaLnBrk="1" hangingPunct="1">
              <a:lnSpc>
                <a:spcPct val="114000"/>
              </a:lnSpc>
              <a:spcBef>
                <a:spcPts val="1200"/>
              </a:spcBef>
              <a:spcAft>
                <a:spcPts val="0"/>
              </a:spcAft>
              <a:buClr>
                <a:srgbClr val="FF0000"/>
              </a:buClr>
              <a:buFont typeface="+mj-lt"/>
              <a:buAutoNum type="arabicPeriod"/>
              <a:defRPr/>
            </a:pPr>
            <a:r>
              <a:rPr lang="en-US" sz="2200" b="1" kern="0" smtClean="0">
                <a:solidFill>
                  <a:srgbClr val="0000FF"/>
                </a:solidFill>
                <a:latin typeface="Arial" charset="0"/>
              </a:rPr>
              <a:t>Hạ </a:t>
            </a:r>
            <a:r>
              <a:rPr lang="en-US" sz="2200" b="1" kern="0">
                <a:solidFill>
                  <a:srgbClr val="0000FF"/>
                </a:solidFill>
                <a:latin typeface="Arial" charset="0"/>
              </a:rPr>
              <a:t>sĩ quan, binh sĩ tại ngũ, hạ sĩ quan, binh sĩ dự bị trong thời gian tập trung huấn luyện, diễn tập, kiểm tra sẵn sàng động viên, sẵn sàng chiến đấu mà vi phạm kỷ luật, vi phạm pháp luật thì tùy theo tính chất, mức độ vi phạm mà bị xử lý kỷ luật, xử phạt hành chính hoặc bị truy cứu trách nhiệm hình sự; nếu gây thiệt hại thì phải bồi thường theo quy định của pháp luật.</a:t>
            </a:r>
          </a:p>
          <a:p>
            <a:pPr indent="-457200" algn="just" eaLnBrk="1" hangingPunct="1">
              <a:lnSpc>
                <a:spcPct val="114000"/>
              </a:lnSpc>
              <a:spcBef>
                <a:spcPts val="1200"/>
              </a:spcBef>
              <a:spcAft>
                <a:spcPts val="0"/>
              </a:spcAft>
              <a:buClr>
                <a:srgbClr val="FF0000"/>
              </a:buClr>
              <a:buFont typeface="+mj-lt"/>
              <a:buAutoNum type="arabicPeriod"/>
              <a:defRPr/>
            </a:pPr>
            <a:endParaRPr lang="en-US" sz="2200" b="1" kern="0">
              <a:solidFill>
                <a:srgbClr val="0000FF"/>
              </a:solidFill>
              <a:latin typeface="Arial" charset="0"/>
            </a:endParaRPr>
          </a:p>
        </p:txBody>
      </p:sp>
    </p:spTree>
    <p:extLst>
      <p:ext uri="{BB962C8B-B14F-4D97-AF65-F5344CB8AC3E}">
        <p14:creationId xmlns:p14="http://schemas.microsoft.com/office/powerpoint/2010/main" val="41922651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57200" indent="-342900" algn="just" eaLnBrk="1" hangingPunct="1">
              <a:lnSpc>
                <a:spcPct val="110000"/>
              </a:lnSpc>
              <a:spcBef>
                <a:spcPts val="1200"/>
              </a:spcBef>
              <a:spcAft>
                <a:spcPts val="0"/>
              </a:spcAft>
              <a:buClr>
                <a:srgbClr val="FF0000"/>
              </a:buClr>
              <a:buFont typeface="Wingdings" panose="05000000000000000000" pitchFamily="2" charset="2"/>
              <a:buChar char="§"/>
              <a:defRPr/>
            </a:pPr>
            <a:r>
              <a:rPr lang="en-US" sz="2200" b="1" kern="0" smtClean="0">
                <a:solidFill>
                  <a:srgbClr val="0000FF"/>
                </a:solidFill>
                <a:latin typeface="Arial" panose="020B0604020202020204" pitchFamily="34" charset="0"/>
                <a:cs typeface="Arial" panose="020B0604020202020204" pitchFamily="34" charset="0"/>
              </a:rPr>
              <a:t>Năm </a:t>
            </a:r>
            <a:r>
              <a:rPr lang="en-US" sz="2200" b="1" kern="0">
                <a:solidFill>
                  <a:srgbClr val="0000FF"/>
                </a:solidFill>
                <a:latin typeface="Arial" panose="020B0604020202020204" pitchFamily="34" charset="0"/>
                <a:cs typeface="Arial" panose="020B0604020202020204" pitchFamily="34" charset="0"/>
              </a:rPr>
              <a:t>2018, Bình Dương được giao tuyển chọn và gọi </a:t>
            </a:r>
            <a:r>
              <a:rPr lang="en-US" sz="2200" b="1" kern="0">
                <a:solidFill>
                  <a:srgbClr val="FF0066"/>
                </a:solidFill>
                <a:latin typeface="Arial" panose="020B0604020202020204" pitchFamily="34" charset="0"/>
                <a:cs typeface="Arial" panose="020B0604020202020204" pitchFamily="34" charset="0"/>
              </a:rPr>
              <a:t>1.550 thanh niên</a:t>
            </a:r>
            <a:r>
              <a:rPr lang="en-US" sz="2200" b="1" kern="0">
                <a:solidFill>
                  <a:srgbClr val="0000FF"/>
                </a:solidFill>
                <a:latin typeface="Arial" panose="020B0604020202020204" pitchFamily="34" charset="0"/>
                <a:cs typeface="Arial" panose="020B0604020202020204" pitchFamily="34" charset="0"/>
              </a:rPr>
              <a:t>. Ban CHQS các huyện, thị, thành phố đã phát lệnh gọi nhập ngũ cho </a:t>
            </a:r>
            <a:r>
              <a:rPr lang="en-US" sz="2200" b="1" kern="0">
                <a:solidFill>
                  <a:srgbClr val="FF0066"/>
                </a:solidFill>
                <a:latin typeface="Arial" panose="020B0604020202020204" pitchFamily="34" charset="0"/>
                <a:cs typeface="Arial" panose="020B0604020202020204" pitchFamily="34" charset="0"/>
              </a:rPr>
              <a:t>1.627 thanh niên. </a:t>
            </a:r>
            <a:r>
              <a:rPr lang="en-US" sz="2200" b="1" kern="0" smtClean="0">
                <a:solidFill>
                  <a:srgbClr val="0000FF"/>
                </a:solidFill>
                <a:latin typeface="Arial" panose="020B0604020202020204" pitchFamily="34" charset="0"/>
                <a:cs typeface="Arial" panose="020B0604020202020204" pitchFamily="34" charset="0"/>
              </a:rPr>
              <a:t>Kết quả tuyển chọn:</a:t>
            </a:r>
          </a:p>
          <a:p>
            <a:pPr marL="457200" indent="-3429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200" b="1" kern="0" smtClean="0">
                <a:solidFill>
                  <a:srgbClr val="0000FF"/>
                </a:solidFill>
                <a:latin typeface="Arial" panose="020B0604020202020204" pitchFamily="34" charset="0"/>
                <a:cs typeface="Arial" panose="020B0604020202020204" pitchFamily="34" charset="0"/>
              </a:rPr>
              <a:t>Có </a:t>
            </a:r>
            <a:r>
              <a:rPr lang="en-US" sz="2200" b="1" kern="0">
                <a:solidFill>
                  <a:srgbClr val="FF0066"/>
                </a:solidFill>
                <a:latin typeface="Arial" panose="020B0604020202020204" pitchFamily="34" charset="0"/>
                <a:cs typeface="Arial" panose="020B0604020202020204" pitchFamily="34" charset="0"/>
              </a:rPr>
              <a:t>48 đảng viên</a:t>
            </a:r>
            <a:r>
              <a:rPr lang="en-US" sz="2200" b="1" kern="0">
                <a:solidFill>
                  <a:srgbClr val="0000FF"/>
                </a:solidFill>
                <a:latin typeface="Arial" panose="020B0604020202020204" pitchFamily="34" charset="0"/>
                <a:cs typeface="Arial" panose="020B0604020202020204" pitchFamily="34" charset="0"/>
              </a:rPr>
              <a:t>, đạt 3</a:t>
            </a:r>
            <a:r>
              <a:rPr lang="en-US" sz="2200" b="1" kern="0" smtClean="0">
                <a:solidFill>
                  <a:srgbClr val="0000FF"/>
                </a:solidFill>
                <a:latin typeface="Arial" panose="020B0604020202020204" pitchFamily="34" charset="0"/>
                <a:cs typeface="Arial" panose="020B0604020202020204" pitchFamily="34" charset="0"/>
              </a:rPr>
              <a:t>%.</a:t>
            </a:r>
          </a:p>
          <a:p>
            <a:pPr marL="457200" indent="-3429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200" b="1" kern="0" smtClean="0">
                <a:solidFill>
                  <a:srgbClr val="009900"/>
                </a:solidFill>
                <a:latin typeface="Arial" panose="020B0604020202020204" pitchFamily="34" charset="0"/>
                <a:cs typeface="Arial" panose="020B0604020202020204" pitchFamily="34" charset="0"/>
              </a:rPr>
              <a:t>Trình </a:t>
            </a:r>
            <a:r>
              <a:rPr lang="en-US" sz="2200" b="1" kern="0">
                <a:solidFill>
                  <a:srgbClr val="009900"/>
                </a:solidFill>
                <a:latin typeface="Arial" panose="020B0604020202020204" pitchFamily="34" charset="0"/>
                <a:cs typeface="Arial" panose="020B0604020202020204" pitchFamily="34" charset="0"/>
              </a:rPr>
              <a:t>độ </a:t>
            </a:r>
            <a:r>
              <a:rPr lang="en-US" sz="2200" b="1" kern="0" smtClean="0">
                <a:solidFill>
                  <a:srgbClr val="009900"/>
                </a:solidFill>
                <a:latin typeface="Arial" panose="020B0604020202020204" pitchFamily="34" charset="0"/>
                <a:cs typeface="Arial" panose="020B0604020202020204" pitchFamily="34" charset="0"/>
              </a:rPr>
              <a:t>ĐH-CĐ, </a:t>
            </a:r>
            <a:r>
              <a:rPr lang="en-US" sz="2200" b="1" kern="0">
                <a:solidFill>
                  <a:srgbClr val="009900"/>
                </a:solidFill>
                <a:latin typeface="Arial" panose="020B0604020202020204" pitchFamily="34" charset="0"/>
                <a:cs typeface="Arial" panose="020B0604020202020204" pitchFamily="34" charset="0"/>
              </a:rPr>
              <a:t>trung cấp là 405 thanh </a:t>
            </a:r>
            <a:r>
              <a:rPr lang="en-US" sz="2200" b="1" kern="0" smtClean="0">
                <a:solidFill>
                  <a:srgbClr val="009900"/>
                </a:solidFill>
                <a:latin typeface="Arial" panose="020B0604020202020204" pitchFamily="34" charset="0"/>
                <a:cs typeface="Arial" panose="020B0604020202020204" pitchFamily="34" charset="0"/>
              </a:rPr>
              <a:t>niên</a:t>
            </a:r>
            <a:r>
              <a:rPr lang="en-US" sz="2200" b="1" kern="0" smtClean="0">
                <a:solidFill>
                  <a:srgbClr val="0000FF"/>
                </a:solidFill>
                <a:latin typeface="Arial" panose="020B0604020202020204" pitchFamily="34" charset="0"/>
                <a:cs typeface="Arial" panose="020B0604020202020204" pitchFamily="34" charset="0"/>
              </a:rPr>
              <a:t>, đạt 26%.</a:t>
            </a:r>
          </a:p>
          <a:p>
            <a:pPr marL="457200" indent="-3429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200" b="1" kern="0" smtClean="0">
                <a:solidFill>
                  <a:srgbClr val="FF0066"/>
                </a:solidFill>
                <a:latin typeface="Arial" panose="020B0604020202020204" pitchFamily="34" charset="0"/>
                <a:cs typeface="Arial" panose="020B0604020202020204" pitchFamily="34" charset="0"/>
              </a:rPr>
              <a:t>Sức </a:t>
            </a:r>
            <a:r>
              <a:rPr lang="en-US" sz="2200" b="1" kern="0">
                <a:solidFill>
                  <a:srgbClr val="FF0066"/>
                </a:solidFill>
                <a:latin typeface="Arial" panose="020B0604020202020204" pitchFamily="34" charset="0"/>
                <a:cs typeface="Arial" panose="020B0604020202020204" pitchFamily="34" charset="0"/>
              </a:rPr>
              <a:t>khỏe loại I, II là 724 thanh </a:t>
            </a:r>
            <a:r>
              <a:rPr lang="en-US" sz="2200" b="1" kern="0" smtClean="0">
                <a:solidFill>
                  <a:srgbClr val="FF0066"/>
                </a:solidFill>
                <a:latin typeface="Arial" panose="020B0604020202020204" pitchFamily="34" charset="0"/>
                <a:cs typeface="Arial" panose="020B0604020202020204" pitchFamily="34" charset="0"/>
              </a:rPr>
              <a:t>niên, đạt 46,7%.</a:t>
            </a:r>
            <a:endParaRPr lang="en-US" sz="2200" b="1" kern="0">
              <a:solidFill>
                <a:srgbClr val="0000FF"/>
              </a:solidFill>
              <a:latin typeface="Arial" panose="020B0604020202020204" pitchFamily="34" charset="0"/>
              <a:cs typeface="Arial" panose="020B0604020202020204" pitchFamily="34" charset="0"/>
            </a:endParaRPr>
          </a:p>
          <a:p>
            <a:pPr marL="457200" indent="-3429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200" b="1" kern="0" smtClean="0">
                <a:solidFill>
                  <a:srgbClr val="0000FF"/>
                </a:solidFill>
                <a:latin typeface="Arial" panose="020B0604020202020204" pitchFamily="34" charset="0"/>
                <a:cs typeface="Arial" panose="020B0604020202020204" pitchFamily="34" charset="0"/>
              </a:rPr>
              <a:t>Con </a:t>
            </a:r>
            <a:r>
              <a:rPr lang="en-US" sz="2200" b="1" kern="0">
                <a:solidFill>
                  <a:srgbClr val="0000FF"/>
                </a:solidFill>
                <a:latin typeface="Arial" panose="020B0604020202020204" pitchFamily="34" charset="0"/>
                <a:cs typeface="Arial" panose="020B0604020202020204" pitchFamily="34" charset="0"/>
              </a:rPr>
              <a:t>cán bộ viên </a:t>
            </a:r>
            <a:r>
              <a:rPr lang="en-US" sz="2200" b="1" kern="0" smtClean="0">
                <a:solidFill>
                  <a:srgbClr val="0000FF"/>
                </a:solidFill>
                <a:latin typeface="Arial" panose="020B0604020202020204" pitchFamily="34" charset="0"/>
                <a:cs typeface="Arial" panose="020B0604020202020204" pitchFamily="34" charset="0"/>
              </a:rPr>
              <a:t>chức: </a:t>
            </a:r>
            <a:r>
              <a:rPr lang="en-US" sz="2200" b="1" kern="0">
                <a:solidFill>
                  <a:srgbClr val="0000FF"/>
                </a:solidFill>
                <a:latin typeface="Arial" panose="020B0604020202020204" pitchFamily="34" charset="0"/>
                <a:cs typeface="Arial" panose="020B0604020202020204" pitchFamily="34" charset="0"/>
              </a:rPr>
              <a:t>67 thanh </a:t>
            </a:r>
            <a:r>
              <a:rPr lang="en-US" sz="2200" b="1" kern="0" smtClean="0">
                <a:solidFill>
                  <a:srgbClr val="0000FF"/>
                </a:solidFill>
                <a:latin typeface="Arial" panose="020B0604020202020204" pitchFamily="34" charset="0"/>
                <a:cs typeface="Arial" panose="020B0604020202020204" pitchFamily="34" charset="0"/>
              </a:rPr>
              <a:t>niên</a:t>
            </a:r>
          </a:p>
          <a:p>
            <a:pPr marL="457200" indent="-3429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200" b="1" kern="0" smtClean="0">
                <a:solidFill>
                  <a:srgbClr val="0000FF"/>
                </a:solidFill>
                <a:latin typeface="Arial" panose="020B0604020202020204" pitchFamily="34" charset="0"/>
                <a:cs typeface="Arial" panose="020B0604020202020204" pitchFamily="34" charset="0"/>
              </a:rPr>
              <a:t>Cán </a:t>
            </a:r>
            <a:r>
              <a:rPr lang="en-US" sz="2200" b="1" kern="0">
                <a:solidFill>
                  <a:srgbClr val="0000FF"/>
                </a:solidFill>
                <a:latin typeface="Arial" panose="020B0604020202020204" pitchFamily="34" charset="0"/>
                <a:cs typeface="Arial" panose="020B0604020202020204" pitchFamily="34" charset="0"/>
              </a:rPr>
              <a:t>bộ viên </a:t>
            </a:r>
            <a:r>
              <a:rPr lang="en-US" sz="2200" b="1" kern="0" smtClean="0">
                <a:solidFill>
                  <a:srgbClr val="0000FF"/>
                </a:solidFill>
                <a:latin typeface="Arial" panose="020B0604020202020204" pitchFamily="34" charset="0"/>
                <a:cs typeface="Arial" panose="020B0604020202020204" pitchFamily="34" charset="0"/>
              </a:rPr>
              <a:t>chức: </a:t>
            </a:r>
            <a:r>
              <a:rPr lang="en-US" sz="2200" b="1" kern="0">
                <a:solidFill>
                  <a:srgbClr val="0000FF"/>
                </a:solidFill>
                <a:latin typeface="Arial" panose="020B0604020202020204" pitchFamily="34" charset="0"/>
                <a:cs typeface="Arial" panose="020B0604020202020204" pitchFamily="34" charset="0"/>
              </a:rPr>
              <a:t>28 thanh </a:t>
            </a:r>
            <a:r>
              <a:rPr lang="en-US" sz="2200" b="1" kern="0" smtClean="0">
                <a:solidFill>
                  <a:srgbClr val="0000FF"/>
                </a:solidFill>
                <a:latin typeface="Arial" panose="020B0604020202020204" pitchFamily="34" charset="0"/>
                <a:cs typeface="Arial" panose="020B0604020202020204" pitchFamily="34" charset="0"/>
              </a:rPr>
              <a:t>niên.</a:t>
            </a:r>
          </a:p>
          <a:p>
            <a:pPr marL="457200" indent="-342900" algn="just" eaLnBrk="1" hangingPunct="1">
              <a:lnSpc>
                <a:spcPct val="110000"/>
              </a:lnSpc>
              <a:spcBef>
                <a:spcPts val="1200"/>
              </a:spcBef>
              <a:spcAft>
                <a:spcPts val="0"/>
              </a:spcAft>
              <a:buClr>
                <a:srgbClr val="FF0000"/>
              </a:buClr>
              <a:buFont typeface="Wingdings" panose="05000000000000000000" pitchFamily="2" charset="2"/>
              <a:buChar char="ü"/>
              <a:defRPr/>
            </a:pPr>
            <a:r>
              <a:rPr lang="en-US" sz="2200" b="1" kern="0" smtClean="0">
                <a:solidFill>
                  <a:srgbClr val="0000FF"/>
                </a:solidFill>
                <a:latin typeface="Arial" panose="020B0604020202020204" pitchFamily="34" charset="0"/>
                <a:cs typeface="Arial" panose="020B0604020202020204" pitchFamily="34" charset="0"/>
              </a:rPr>
              <a:t>Số </a:t>
            </a:r>
            <a:r>
              <a:rPr lang="en-US" sz="2200" b="1" kern="0">
                <a:solidFill>
                  <a:srgbClr val="0000FF"/>
                </a:solidFill>
                <a:latin typeface="Arial" panose="020B0604020202020204" pitchFamily="34" charset="0"/>
                <a:cs typeface="Arial" panose="020B0604020202020204" pitchFamily="34" charset="0"/>
              </a:rPr>
              <a:t>thanh niên nhập ngũ được giao cho </a:t>
            </a:r>
            <a:r>
              <a:rPr lang="en-US" sz="2200" b="1" kern="0" smtClean="0">
                <a:solidFill>
                  <a:srgbClr val="0000FF"/>
                </a:solidFill>
                <a:latin typeface="Arial" panose="020B0604020202020204" pitchFamily="34" charset="0"/>
                <a:cs typeface="Arial" panose="020B0604020202020204" pitchFamily="34" charset="0"/>
              </a:rPr>
              <a:t>các </a:t>
            </a:r>
            <a:r>
              <a:rPr lang="en-US" sz="2200" b="1" kern="0">
                <a:solidFill>
                  <a:srgbClr val="0000FF"/>
                </a:solidFill>
                <a:latin typeface="Arial" panose="020B0604020202020204" pitchFamily="34" charset="0"/>
                <a:cs typeface="Arial" panose="020B0604020202020204" pitchFamily="34" charset="0"/>
              </a:rPr>
              <a:t>đầu mối đơn vị </a:t>
            </a:r>
            <a:r>
              <a:rPr lang="en-US" sz="2200" b="1" kern="0" smtClean="0">
                <a:solidFill>
                  <a:srgbClr val="0000FF"/>
                </a:solidFill>
                <a:latin typeface="Arial" panose="020B0604020202020204" pitchFamily="34" charset="0"/>
                <a:cs typeface="Arial" panose="020B0604020202020204" pitchFamily="34" charset="0"/>
              </a:rPr>
              <a:t>thuộc: </a:t>
            </a:r>
            <a:r>
              <a:rPr lang="en-US" sz="2200" b="1" kern="0">
                <a:solidFill>
                  <a:srgbClr val="FF0066"/>
                </a:solidFill>
                <a:latin typeface="Arial" panose="020B0604020202020204" pitchFamily="34" charset="0"/>
                <a:cs typeface="Arial" panose="020B0604020202020204" pitchFamily="34" charset="0"/>
              </a:rPr>
              <a:t>Bộ CHQS tỉnh</a:t>
            </a:r>
            <a:r>
              <a:rPr lang="en-US" sz="2200" b="1" kern="0">
                <a:solidFill>
                  <a:srgbClr val="0000FF"/>
                </a:solidFill>
                <a:latin typeface="Arial" panose="020B0604020202020204" pitchFamily="34" charset="0"/>
                <a:cs typeface="Arial" panose="020B0604020202020204" pitchFamily="34" charset="0"/>
              </a:rPr>
              <a:t>, </a:t>
            </a:r>
            <a:r>
              <a:rPr lang="en-US" sz="2200" b="1" kern="0">
                <a:solidFill>
                  <a:srgbClr val="009900"/>
                </a:solidFill>
                <a:latin typeface="Arial" panose="020B0604020202020204" pitchFamily="34" charset="0"/>
                <a:cs typeface="Arial" panose="020B0604020202020204" pitchFamily="34" charset="0"/>
              </a:rPr>
              <a:t>Quân khu 7</a:t>
            </a:r>
            <a:r>
              <a:rPr lang="en-US" sz="2200" b="1" kern="0">
                <a:solidFill>
                  <a:srgbClr val="0000FF"/>
                </a:solidFill>
                <a:latin typeface="Arial" panose="020B0604020202020204" pitchFamily="34" charset="0"/>
                <a:cs typeface="Arial" panose="020B0604020202020204" pitchFamily="34" charset="0"/>
              </a:rPr>
              <a:t>, </a:t>
            </a:r>
            <a:r>
              <a:rPr lang="en-US" sz="2200" b="1" kern="0">
                <a:solidFill>
                  <a:srgbClr val="FF0066"/>
                </a:solidFill>
                <a:latin typeface="Arial" panose="020B0604020202020204" pitchFamily="34" charset="0"/>
                <a:cs typeface="Arial" panose="020B0604020202020204" pitchFamily="34" charset="0"/>
              </a:rPr>
              <a:t>Quân đoàn 4</a:t>
            </a:r>
            <a:r>
              <a:rPr lang="en-US" sz="2200" b="1" kern="0">
                <a:solidFill>
                  <a:srgbClr val="0000FF"/>
                </a:solidFill>
                <a:latin typeface="Arial" panose="020B0604020202020204" pitchFamily="34" charset="0"/>
                <a:cs typeface="Arial" panose="020B0604020202020204" pitchFamily="34" charset="0"/>
              </a:rPr>
              <a:t>, </a:t>
            </a:r>
            <a:r>
              <a:rPr lang="en-US" sz="2200" b="1" kern="0">
                <a:solidFill>
                  <a:srgbClr val="009900"/>
                </a:solidFill>
                <a:latin typeface="Arial" panose="020B0604020202020204" pitchFamily="34" charset="0"/>
                <a:cs typeface="Arial" panose="020B0604020202020204" pitchFamily="34" charset="0"/>
              </a:rPr>
              <a:t>Vùng 4 Hải quân</a:t>
            </a:r>
            <a:r>
              <a:rPr lang="en-US" sz="2200" b="1" kern="0">
                <a:solidFill>
                  <a:srgbClr val="0000FF"/>
                </a:solidFill>
                <a:latin typeface="Arial" panose="020B0604020202020204" pitchFamily="34" charset="0"/>
                <a:cs typeface="Arial" panose="020B0604020202020204" pitchFamily="34" charset="0"/>
              </a:rPr>
              <a:t>, </a:t>
            </a:r>
            <a:r>
              <a:rPr lang="en-US" sz="2200" b="1" kern="0">
                <a:solidFill>
                  <a:srgbClr val="FF0066"/>
                </a:solidFill>
                <a:latin typeface="Arial" panose="020B0604020202020204" pitchFamily="34" charset="0"/>
                <a:cs typeface="Arial" panose="020B0604020202020204" pitchFamily="34" charset="0"/>
              </a:rPr>
              <a:t>Bộ Tư lệnh Hải Quân</a:t>
            </a:r>
            <a:r>
              <a:rPr lang="en-US" sz="2200" b="1" kern="0">
                <a:solidFill>
                  <a:srgbClr val="0000FF"/>
                </a:solidFill>
                <a:latin typeface="Arial" panose="020B0604020202020204" pitchFamily="34" charset="0"/>
                <a:cs typeface="Arial" panose="020B0604020202020204" pitchFamily="34" charset="0"/>
              </a:rPr>
              <a:t>, </a:t>
            </a:r>
            <a:r>
              <a:rPr lang="en-US" sz="2200" b="1" kern="0">
                <a:solidFill>
                  <a:srgbClr val="009900"/>
                </a:solidFill>
                <a:latin typeface="Arial" panose="020B0604020202020204" pitchFamily="34" charset="0"/>
                <a:cs typeface="Arial" panose="020B0604020202020204" pitchFamily="34" charset="0"/>
              </a:rPr>
              <a:t>Lữ đoàn Đặc công 429</a:t>
            </a:r>
            <a:r>
              <a:rPr lang="en-US" sz="2200" b="1" kern="0">
                <a:solidFill>
                  <a:srgbClr val="0000FF"/>
                </a:solidFill>
                <a:latin typeface="Arial" panose="020B0604020202020204" pitchFamily="34" charset="0"/>
                <a:cs typeface="Arial" panose="020B0604020202020204" pitchFamily="34" charset="0"/>
              </a:rPr>
              <a:t> và </a:t>
            </a:r>
            <a:r>
              <a:rPr lang="en-US" sz="2200" b="1" kern="0">
                <a:solidFill>
                  <a:srgbClr val="FF0066"/>
                </a:solidFill>
                <a:latin typeface="Arial" panose="020B0604020202020204" pitchFamily="34" charset="0"/>
                <a:cs typeface="Arial" panose="020B0604020202020204" pitchFamily="34" charset="0"/>
              </a:rPr>
              <a:t>Bộ Tư lệnh Đặc </a:t>
            </a:r>
            <a:r>
              <a:rPr lang="en-US" sz="2200" b="1" kern="0" smtClean="0">
                <a:solidFill>
                  <a:srgbClr val="FF0066"/>
                </a:solidFill>
                <a:latin typeface="Arial" panose="020B0604020202020204" pitchFamily="34" charset="0"/>
                <a:cs typeface="Arial" panose="020B0604020202020204" pitchFamily="34" charset="0"/>
              </a:rPr>
              <a:t>công</a:t>
            </a:r>
            <a:r>
              <a:rPr lang="en-US" sz="2200" b="1" kern="0" smtClean="0">
                <a:solidFill>
                  <a:srgbClr val="0000FF"/>
                </a:solidFill>
                <a:latin typeface="Arial" panose="020B0604020202020204" pitchFamily="34" charset="0"/>
                <a:cs typeface="Arial" panose="020B0604020202020204" pitchFamily="34" charset="0"/>
              </a:rPr>
              <a:t>.</a:t>
            </a:r>
            <a:endParaRPr lang="en-US" sz="22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500" b="1" smtClean="0">
                <a:solidFill>
                  <a:srgbClr val="FF0000"/>
                </a:solidFill>
                <a:latin typeface="Arial" panose="020B0604020202020204" pitchFamily="34" charset="0"/>
                <a:cs typeface="Arial" panose="020B0604020202020204" pitchFamily="34" charset="0"/>
              </a:rPr>
              <a:t>Năm 2018: Tỉnh </a:t>
            </a:r>
            <a:r>
              <a:rPr lang="en-US" sz="2500" b="1">
                <a:solidFill>
                  <a:srgbClr val="FF0000"/>
                </a:solidFill>
                <a:latin typeface="Arial" panose="020B0604020202020204" pitchFamily="34" charset="0"/>
                <a:cs typeface="Arial" panose="020B0604020202020204" pitchFamily="34" charset="0"/>
              </a:rPr>
              <a:t>Bình </a:t>
            </a:r>
            <a:r>
              <a:rPr lang="en-US" sz="2500" b="1" smtClean="0">
                <a:solidFill>
                  <a:srgbClr val="FF0000"/>
                </a:solidFill>
                <a:latin typeface="Arial" panose="020B0604020202020204" pitchFamily="34" charset="0"/>
                <a:cs typeface="Arial" panose="020B0604020202020204" pitchFamily="34" charset="0"/>
              </a:rPr>
              <a:t>Dương </a:t>
            </a:r>
            <a:br>
              <a:rPr lang="en-US" sz="2500" b="1" smtClean="0">
                <a:solidFill>
                  <a:srgbClr val="FF0000"/>
                </a:solidFill>
                <a:latin typeface="Arial" panose="020B0604020202020204" pitchFamily="34" charset="0"/>
                <a:cs typeface="Arial" panose="020B0604020202020204" pitchFamily="34" charset="0"/>
              </a:rPr>
            </a:br>
            <a:r>
              <a:rPr lang="en-US" sz="2500" b="1" smtClean="0">
                <a:solidFill>
                  <a:srgbClr val="FF0000"/>
                </a:solidFill>
                <a:latin typeface="Arial" panose="020B0604020202020204" pitchFamily="34" charset="0"/>
                <a:cs typeface="Arial" panose="020B0604020202020204" pitchFamily="34" charset="0"/>
              </a:rPr>
              <a:t>giao </a:t>
            </a:r>
            <a:r>
              <a:rPr lang="en-US" sz="2500" b="1">
                <a:solidFill>
                  <a:srgbClr val="FF0000"/>
                </a:solidFill>
                <a:latin typeface="Arial" panose="020B0604020202020204" pitchFamily="34" charset="0"/>
                <a:cs typeface="Arial" panose="020B0604020202020204" pitchFamily="34" charset="0"/>
              </a:rPr>
              <a:t>quân đạt chỉ tiêu ở cả 3 cấp đạt chất lượng cao</a:t>
            </a:r>
          </a:p>
        </p:txBody>
      </p:sp>
    </p:spTree>
    <p:extLst>
      <p:ext uri="{BB962C8B-B14F-4D97-AF65-F5344CB8AC3E}">
        <p14:creationId xmlns:p14="http://schemas.microsoft.com/office/powerpoint/2010/main" val="25157095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114300" indent="0" algn="ctr" eaLnBrk="1" hangingPunct="1">
              <a:lnSpc>
                <a:spcPct val="114000"/>
              </a:lnSpc>
              <a:spcBef>
                <a:spcPts val="1200"/>
              </a:spcBef>
              <a:spcAft>
                <a:spcPts val="0"/>
              </a:spcAft>
              <a:buClr>
                <a:srgbClr val="FF0000"/>
              </a:buClr>
              <a:buNone/>
              <a:defRPr/>
            </a:pPr>
            <a:r>
              <a:rPr lang="en-US" sz="2000" b="1" i="1" kern="0" smtClean="0">
                <a:solidFill>
                  <a:srgbClr val="7030A0"/>
                </a:solidFill>
                <a:latin typeface="Arial" panose="020B0604020202020204" pitchFamily="34" charset="0"/>
                <a:cs typeface="Arial" panose="020B0604020202020204" pitchFamily="34" charset="0"/>
              </a:rPr>
              <a:t>(</a:t>
            </a:r>
            <a:r>
              <a:rPr lang="en-US" sz="2000" b="1" i="1" kern="0">
                <a:solidFill>
                  <a:srgbClr val="7030A0"/>
                </a:solidFill>
                <a:latin typeface="Arial" panose="020B0604020202020204" pitchFamily="34" charset="0"/>
                <a:cs typeface="Arial" panose="020B0604020202020204" pitchFamily="34" charset="0"/>
              </a:rPr>
              <a:t>Thực hiện theo Thông tư số </a:t>
            </a:r>
            <a:r>
              <a:rPr lang="en-US" sz="2000" b="1" i="1" kern="0">
                <a:solidFill>
                  <a:srgbClr val="FF0066"/>
                </a:solidFill>
                <a:latin typeface="Arial" panose="020B0604020202020204" pitchFamily="34" charset="0"/>
                <a:cs typeface="Arial" panose="020B0604020202020204" pitchFamily="34" charset="0"/>
              </a:rPr>
              <a:t>148</a:t>
            </a:r>
            <a:r>
              <a:rPr lang="vi-VN" sz="2000" b="1" i="1" kern="0">
                <a:solidFill>
                  <a:srgbClr val="FF0066"/>
                </a:solidFill>
                <a:latin typeface="Arial" panose="020B0604020202020204" pitchFamily="34" charset="0"/>
                <a:cs typeface="Arial" panose="020B0604020202020204" pitchFamily="34" charset="0"/>
              </a:rPr>
              <a:t>/2018/TT-BQP</a:t>
            </a:r>
            <a:r>
              <a:rPr lang="en-US" sz="2000" b="1" i="1" kern="0">
                <a:solidFill>
                  <a:srgbClr val="7030A0"/>
                </a:solidFill>
                <a:latin typeface="Arial" panose="020B0604020202020204" pitchFamily="34" charset="0"/>
                <a:cs typeface="Arial" panose="020B0604020202020204" pitchFamily="34" charset="0"/>
              </a:rPr>
              <a:t> ngày 04/10/2018 của </a:t>
            </a:r>
            <a:r>
              <a:rPr lang="en-US" sz="2000" b="1" i="1" kern="0" smtClean="0">
                <a:solidFill>
                  <a:srgbClr val="7030A0"/>
                </a:solidFill>
                <a:latin typeface="Arial" panose="020B0604020202020204" pitchFamily="34" charset="0"/>
                <a:cs typeface="Arial" panose="020B0604020202020204" pitchFamily="34" charset="0"/>
              </a:rPr>
              <a:t/>
            </a:r>
            <a:br>
              <a:rPr lang="en-US" sz="2000" b="1" i="1" kern="0" smtClean="0">
                <a:solidFill>
                  <a:srgbClr val="7030A0"/>
                </a:solidFill>
                <a:latin typeface="Arial" panose="020B0604020202020204" pitchFamily="34" charset="0"/>
                <a:cs typeface="Arial" panose="020B0604020202020204" pitchFamily="34" charset="0"/>
              </a:rPr>
            </a:br>
            <a:r>
              <a:rPr lang="en-US" sz="2000" b="1" i="1" kern="0" smtClean="0">
                <a:solidFill>
                  <a:srgbClr val="7030A0"/>
                </a:solidFill>
                <a:latin typeface="Arial" panose="020B0604020202020204" pitchFamily="34" charset="0"/>
                <a:cs typeface="Arial" panose="020B0604020202020204" pitchFamily="34" charset="0"/>
              </a:rPr>
              <a:t>Bộ </a:t>
            </a:r>
            <a:r>
              <a:rPr lang="en-US" sz="2000" b="1" i="1" kern="0">
                <a:solidFill>
                  <a:srgbClr val="7030A0"/>
                </a:solidFill>
                <a:latin typeface="Arial" panose="020B0604020202020204" pitchFamily="34" charset="0"/>
                <a:cs typeface="Arial" panose="020B0604020202020204" pitchFamily="34" charset="0"/>
              </a:rPr>
              <a:t>Quốc phòng </a:t>
            </a:r>
            <a:r>
              <a:rPr lang="en-US" sz="2000" b="1" i="1" kern="0" smtClean="0">
                <a:solidFill>
                  <a:srgbClr val="7030A0"/>
                </a:solidFill>
                <a:latin typeface="Arial" panose="020B0604020202020204" pitchFamily="34" charset="0"/>
                <a:cs typeface="Arial" panose="020B0604020202020204" pitchFamily="34" charset="0"/>
              </a:rPr>
              <a:t>quy định tuyển chọn và gọi công dân nhập ngũ)</a:t>
            </a:r>
            <a:endParaRPr lang="en-US" sz="2000" b="1" i="1" kern="0">
              <a:solidFill>
                <a:srgbClr val="7030A0"/>
              </a:solidFill>
              <a:latin typeface="Arial" panose="020B0604020202020204" pitchFamily="34" charset="0"/>
              <a:cs typeface="Arial" panose="020B0604020202020204" pitchFamily="34" charset="0"/>
            </a:endParaRPr>
          </a:p>
          <a:p>
            <a:pPr marL="457200" indent="-342900" algn="just" eaLnBrk="1" hangingPunct="1">
              <a:lnSpc>
                <a:spcPct val="114000"/>
              </a:lnSpc>
              <a:spcBef>
                <a:spcPts val="1200"/>
              </a:spcBef>
              <a:spcAft>
                <a:spcPts val="0"/>
              </a:spcAft>
              <a:buClr>
                <a:srgbClr val="FF0000"/>
              </a:buClr>
              <a:buFont typeface="Wingdings" panose="05000000000000000000" pitchFamily="2" charset="2"/>
              <a:buChar char="v"/>
              <a:defRPr/>
            </a:pPr>
            <a:r>
              <a:rPr lang="vi-VN" sz="2000" b="1" kern="0" smtClean="0">
                <a:solidFill>
                  <a:srgbClr val="FF0066"/>
                </a:solidFill>
                <a:latin typeface="Arial" panose="020B0604020202020204" pitchFamily="34" charset="0"/>
                <a:cs typeface="Arial" panose="020B0604020202020204" pitchFamily="34" charset="0"/>
              </a:rPr>
              <a:t>Tuổi </a:t>
            </a:r>
            <a:r>
              <a:rPr lang="vi-VN" sz="2000" b="1" kern="0">
                <a:solidFill>
                  <a:srgbClr val="FF0066"/>
                </a:solidFill>
                <a:latin typeface="Arial" panose="020B0604020202020204" pitchFamily="34" charset="0"/>
                <a:cs typeface="Arial" panose="020B0604020202020204" pitchFamily="34" charset="0"/>
              </a:rPr>
              <a:t>đời</a:t>
            </a:r>
            <a:r>
              <a:rPr lang="vi-VN" sz="2000" b="1" kern="0" smtClean="0">
                <a:solidFill>
                  <a:srgbClr val="FF0066"/>
                </a:solidFill>
                <a:latin typeface="Arial" panose="020B0604020202020204" pitchFamily="34" charset="0"/>
                <a:cs typeface="Arial" panose="020B0604020202020204" pitchFamily="34" charset="0"/>
              </a:rPr>
              <a:t>:</a:t>
            </a:r>
            <a:r>
              <a:rPr lang="en-US" sz="2000" b="1" kern="0" smtClean="0">
                <a:solidFill>
                  <a:srgbClr val="FF0066"/>
                </a:solidFill>
                <a:latin typeface="Arial" panose="020B0604020202020204" pitchFamily="34" charset="0"/>
                <a:cs typeface="Arial" panose="020B0604020202020204" pitchFamily="34" charset="0"/>
              </a:rPr>
              <a:t> </a:t>
            </a:r>
            <a:r>
              <a:rPr lang="en-US" sz="2000" b="1" kern="0" smtClean="0">
                <a:solidFill>
                  <a:srgbClr val="0000FF"/>
                </a:solidFill>
                <a:latin typeface="Arial" panose="020B0604020202020204" pitchFamily="34" charset="0"/>
                <a:cs typeface="Arial" panose="020B0604020202020204" pitchFamily="34" charset="0"/>
              </a:rPr>
              <a:t>theo Luật</a:t>
            </a:r>
          </a:p>
          <a:p>
            <a:pPr marL="457200" indent="-342900" algn="just" eaLnBrk="1" hangingPunct="1">
              <a:lnSpc>
                <a:spcPct val="114000"/>
              </a:lnSpc>
              <a:spcBef>
                <a:spcPts val="1200"/>
              </a:spcBef>
              <a:spcAft>
                <a:spcPts val="0"/>
              </a:spcAft>
              <a:buClr>
                <a:srgbClr val="FF0000"/>
              </a:buClr>
              <a:buFont typeface="Wingdings" panose="05000000000000000000" pitchFamily="2" charset="2"/>
              <a:buChar char="v"/>
              <a:defRPr/>
            </a:pPr>
            <a:r>
              <a:rPr lang="vi-VN" sz="2000" b="1" kern="0" smtClean="0">
                <a:solidFill>
                  <a:srgbClr val="FF0066"/>
                </a:solidFill>
                <a:latin typeface="Arial" panose="020B0604020202020204" pitchFamily="34" charset="0"/>
                <a:cs typeface="Arial" panose="020B0604020202020204" pitchFamily="34" charset="0"/>
              </a:rPr>
              <a:t>Tiêu </a:t>
            </a:r>
            <a:r>
              <a:rPr lang="vi-VN" sz="2000" b="1" kern="0">
                <a:solidFill>
                  <a:srgbClr val="FF0066"/>
                </a:solidFill>
                <a:latin typeface="Arial" panose="020B0604020202020204" pitchFamily="34" charset="0"/>
                <a:cs typeface="Arial" panose="020B0604020202020204" pitchFamily="34" charset="0"/>
              </a:rPr>
              <a:t>chuẩn chính </a:t>
            </a:r>
            <a:r>
              <a:rPr lang="vi-VN" sz="2000" b="1" kern="0" smtClean="0">
                <a:solidFill>
                  <a:srgbClr val="FF0066"/>
                </a:solidFill>
                <a:latin typeface="Arial" panose="020B0604020202020204" pitchFamily="34" charset="0"/>
                <a:cs typeface="Arial" panose="020B0604020202020204" pitchFamily="34" charset="0"/>
              </a:rPr>
              <a:t>trị:</a:t>
            </a:r>
            <a:endParaRPr lang="en-US" sz="2000" b="1" kern="0">
              <a:solidFill>
                <a:srgbClr val="FF0066"/>
              </a:solidFill>
              <a:latin typeface="Arial" panose="020B0604020202020204" pitchFamily="34" charset="0"/>
              <a:cs typeface="Arial" panose="020B0604020202020204" pitchFamily="34" charset="0"/>
            </a:endParaRPr>
          </a:p>
          <a:p>
            <a:pPr indent="-457200" algn="just" eaLnBrk="1" hangingPunct="1">
              <a:lnSpc>
                <a:spcPct val="114000"/>
              </a:lnSpc>
              <a:spcBef>
                <a:spcPts val="1200"/>
              </a:spcBef>
              <a:spcAft>
                <a:spcPts val="0"/>
              </a:spcAft>
              <a:buClr>
                <a:srgbClr val="FF0000"/>
              </a:buClr>
              <a:buFont typeface="+mj-lt"/>
              <a:buAutoNum type="alphaLcParenR"/>
              <a:defRPr/>
            </a:pPr>
            <a:r>
              <a:rPr lang="vi-VN" sz="2000" b="1" kern="0" smtClean="0">
                <a:solidFill>
                  <a:srgbClr val="0000FF"/>
                </a:solidFill>
                <a:latin typeface="Arial" panose="020B0604020202020204" pitchFamily="34" charset="0"/>
                <a:cs typeface="Arial" panose="020B0604020202020204" pitchFamily="34" charset="0"/>
              </a:rPr>
              <a:t>Thực </a:t>
            </a:r>
            <a:r>
              <a:rPr lang="vi-VN" sz="2000" b="1" kern="0">
                <a:solidFill>
                  <a:srgbClr val="0000FF"/>
                </a:solidFill>
                <a:latin typeface="Arial" panose="020B0604020202020204" pitchFamily="34" charset="0"/>
                <a:cs typeface="Arial" panose="020B0604020202020204" pitchFamily="34" charset="0"/>
              </a:rPr>
              <a:t>hiện theo Thông tư liên tịch số </a:t>
            </a:r>
            <a:r>
              <a:rPr lang="vi-VN" sz="2000" b="1" kern="0">
                <a:solidFill>
                  <a:srgbClr val="FF0066"/>
                </a:solidFill>
                <a:latin typeface="Arial" panose="020B0604020202020204" pitchFamily="34" charset="0"/>
                <a:cs typeface="Arial" panose="020B0604020202020204" pitchFamily="34" charset="0"/>
              </a:rPr>
              <a:t>50/2016/TTLT-BQP-BCA</a:t>
            </a:r>
            <a:r>
              <a:rPr lang="vi-VN" sz="2000" b="1" kern="0">
                <a:solidFill>
                  <a:srgbClr val="0000FF"/>
                </a:solidFill>
                <a:latin typeface="Arial" panose="020B0604020202020204" pitchFamily="34" charset="0"/>
                <a:cs typeface="Arial" panose="020B0604020202020204" pitchFamily="34" charset="0"/>
              </a:rPr>
              <a:t> ngày </a:t>
            </a:r>
            <a:r>
              <a:rPr lang="vi-VN" sz="2000" b="1" kern="0" smtClean="0">
                <a:solidFill>
                  <a:srgbClr val="0000FF"/>
                </a:solidFill>
                <a:latin typeface="Arial" panose="020B0604020202020204" pitchFamily="34" charset="0"/>
                <a:cs typeface="Arial" panose="020B0604020202020204" pitchFamily="34" charset="0"/>
              </a:rPr>
              <a:t>15</a:t>
            </a:r>
            <a:r>
              <a:rPr lang="en-US" sz="2000" b="1" kern="0" smtClean="0">
                <a:solidFill>
                  <a:srgbClr val="0000FF"/>
                </a:solidFill>
                <a:latin typeface="Arial" panose="020B0604020202020204" pitchFamily="34" charset="0"/>
                <a:cs typeface="Arial" panose="020B0604020202020204" pitchFamily="34" charset="0"/>
              </a:rPr>
              <a:t>/</a:t>
            </a:r>
            <a:r>
              <a:rPr lang="vi-VN" sz="2000" b="1" kern="0" smtClean="0">
                <a:solidFill>
                  <a:srgbClr val="0000FF"/>
                </a:solidFill>
                <a:latin typeface="Arial" panose="020B0604020202020204" pitchFamily="34" charset="0"/>
                <a:cs typeface="Arial" panose="020B0604020202020204" pitchFamily="34" charset="0"/>
              </a:rPr>
              <a:t>4</a:t>
            </a:r>
            <a:r>
              <a:rPr lang="en-US" sz="2000" b="1" kern="0" smtClean="0">
                <a:solidFill>
                  <a:srgbClr val="0000FF"/>
                </a:solidFill>
                <a:latin typeface="Arial" panose="020B0604020202020204" pitchFamily="34" charset="0"/>
                <a:cs typeface="Arial" panose="020B0604020202020204" pitchFamily="34" charset="0"/>
              </a:rPr>
              <a:t>/</a:t>
            </a:r>
            <a:r>
              <a:rPr lang="vi-VN" sz="2000" b="1" kern="0" smtClean="0">
                <a:solidFill>
                  <a:srgbClr val="0000FF"/>
                </a:solidFill>
                <a:latin typeface="Arial" panose="020B0604020202020204" pitchFamily="34" charset="0"/>
                <a:cs typeface="Arial" panose="020B0604020202020204" pitchFamily="34" charset="0"/>
              </a:rPr>
              <a:t>2016 </a:t>
            </a:r>
            <a:r>
              <a:rPr lang="vi-VN" sz="2000" b="1" kern="0">
                <a:solidFill>
                  <a:srgbClr val="0000FF"/>
                </a:solidFill>
                <a:latin typeface="Arial" panose="020B0604020202020204" pitchFamily="34" charset="0"/>
                <a:cs typeface="Arial" panose="020B0604020202020204" pitchFamily="34" charset="0"/>
              </a:rPr>
              <a:t>của Bộ trưởng Bộ Quốc phòng - Bộ trưởng Bộ Công an quy định tiêu chuẩn chính trị tuyển chọn công dân vào phục vụ trong Quân đội nhân dân Việt </a:t>
            </a:r>
            <a:r>
              <a:rPr lang="vi-VN" sz="2000" b="1" kern="0" smtClean="0">
                <a:solidFill>
                  <a:srgbClr val="0000FF"/>
                </a:solidFill>
                <a:latin typeface="Arial" panose="020B0604020202020204" pitchFamily="34" charset="0"/>
                <a:cs typeface="Arial" panose="020B0604020202020204" pitchFamily="34" charset="0"/>
              </a:rPr>
              <a:t>Nam.</a:t>
            </a:r>
            <a:endParaRPr lang="en-US" sz="2000" b="1" kern="0" smtClean="0">
              <a:solidFill>
                <a:srgbClr val="0000FF"/>
              </a:solidFill>
              <a:latin typeface="Arial" panose="020B0604020202020204" pitchFamily="34" charset="0"/>
              <a:cs typeface="Arial" panose="020B0604020202020204" pitchFamily="34" charset="0"/>
            </a:endParaRPr>
          </a:p>
          <a:p>
            <a:pPr indent="-457200" algn="just" eaLnBrk="1" hangingPunct="1">
              <a:lnSpc>
                <a:spcPct val="114000"/>
              </a:lnSpc>
              <a:spcBef>
                <a:spcPts val="1200"/>
              </a:spcBef>
              <a:spcAft>
                <a:spcPts val="0"/>
              </a:spcAft>
              <a:buClr>
                <a:srgbClr val="FF0000"/>
              </a:buClr>
              <a:buFont typeface="+mj-lt"/>
              <a:buAutoNum type="alphaLcParenR"/>
              <a:defRPr/>
            </a:pPr>
            <a:r>
              <a:rPr lang="vi-VN" sz="2000" b="1" kern="0" smtClean="0">
                <a:solidFill>
                  <a:srgbClr val="0000FF"/>
                </a:solidFill>
                <a:latin typeface="Arial" panose="020B0604020202020204" pitchFamily="34" charset="0"/>
                <a:cs typeface="Arial" panose="020B0604020202020204" pitchFamily="34" charset="0"/>
              </a:rPr>
              <a:t>Đối </a:t>
            </a:r>
            <a:r>
              <a:rPr lang="vi-VN" sz="2000" b="1" kern="0">
                <a:solidFill>
                  <a:srgbClr val="0000FF"/>
                </a:solidFill>
                <a:latin typeface="Arial" panose="020B0604020202020204" pitchFamily="34" charset="0"/>
                <a:cs typeface="Arial" panose="020B0604020202020204" pitchFamily="34" charset="0"/>
              </a:rPr>
              <a:t>với các cơ quan, đơn vị và vị trí trọng yếu cơ mật trong Quân đội; lực lượng Tiêu binh, Nghi lễ; lực lượng Vệ binh và Kiểm soát quân sự chuyên nghiệp thực hiện tuyển chọn theo quy định của Bộ Quốc phòng</a:t>
            </a:r>
            <a:r>
              <a:rPr lang="vi-VN" sz="2000" b="1" kern="0" smtClean="0">
                <a:solidFill>
                  <a:srgbClr val="0000FF"/>
                </a:solidFill>
                <a:latin typeface="Arial" panose="020B0604020202020204" pitchFamily="34" charset="0"/>
                <a:cs typeface="Arial" panose="020B0604020202020204" pitchFamily="34" charset="0"/>
              </a:rPr>
              <a:t>.</a:t>
            </a:r>
            <a:endParaRPr lang="en-US" sz="20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algn="ctr">
              <a:lnSpc>
                <a:spcPct val="105000"/>
              </a:lnSpc>
              <a:spcBef>
                <a:spcPts val="0"/>
              </a:spcBef>
            </a:pPr>
            <a:r>
              <a:rPr lang="en-US" sz="2500" b="1" smtClean="0">
                <a:solidFill>
                  <a:srgbClr val="FF0000"/>
                </a:solidFill>
                <a:latin typeface="Arial" panose="020B0604020202020204" pitchFamily="34" charset="0"/>
                <a:cs typeface="Arial" panose="020B0604020202020204" pitchFamily="34" charset="0"/>
              </a:rPr>
              <a:t>Quy định về công tác tuyển chọn công dân nhập ngũ năm 2019 như thế nào?</a:t>
            </a:r>
            <a:endParaRPr lang="en-US" sz="25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34746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Wingdings" panose="05000000000000000000" pitchFamily="2" charset="2"/>
              <a:buChar char="v"/>
              <a:defRPr/>
            </a:pPr>
            <a:r>
              <a:rPr lang="vi-VN" sz="2200" b="1" kern="0" smtClean="0">
                <a:solidFill>
                  <a:srgbClr val="FF0066"/>
                </a:solidFill>
                <a:latin typeface="Arial" panose="020B0604020202020204" pitchFamily="34" charset="0"/>
                <a:cs typeface="Arial" panose="020B0604020202020204" pitchFamily="34" charset="0"/>
              </a:rPr>
              <a:t>Tiêu </a:t>
            </a:r>
            <a:r>
              <a:rPr lang="vi-VN" sz="2200" b="1" kern="0">
                <a:solidFill>
                  <a:srgbClr val="FF0066"/>
                </a:solidFill>
                <a:latin typeface="Arial" panose="020B0604020202020204" pitchFamily="34" charset="0"/>
                <a:cs typeface="Arial" panose="020B0604020202020204" pitchFamily="34" charset="0"/>
              </a:rPr>
              <a:t>chuẩn sức kh</a:t>
            </a:r>
            <a:r>
              <a:rPr lang="en-US" sz="2200" b="1" kern="0">
                <a:solidFill>
                  <a:srgbClr val="FF0066"/>
                </a:solidFill>
                <a:latin typeface="Arial" panose="020B0604020202020204" pitchFamily="34" charset="0"/>
                <a:cs typeface="Arial" panose="020B0604020202020204" pitchFamily="34" charset="0"/>
              </a:rPr>
              <a:t>ỏe</a:t>
            </a:r>
            <a:r>
              <a:rPr lang="vi-VN" sz="2200" b="1" kern="0" smtClean="0">
                <a:solidFill>
                  <a:srgbClr val="FF0066"/>
                </a:solidFill>
                <a:latin typeface="Arial" panose="020B0604020202020204" pitchFamily="34" charset="0"/>
                <a:cs typeface="Arial" panose="020B0604020202020204" pitchFamily="34" charset="0"/>
              </a:rPr>
              <a:t>:</a:t>
            </a:r>
            <a:endParaRPr lang="en-US" sz="2200" b="1" kern="0" smtClean="0">
              <a:solidFill>
                <a:srgbClr val="FF0066"/>
              </a:solidFill>
              <a:latin typeface="Arial" panose="020B0604020202020204" pitchFamily="34" charset="0"/>
              <a:cs typeface="Arial" panose="020B0604020202020204" pitchFamily="34" charset="0"/>
            </a:endParaRPr>
          </a:p>
          <a:p>
            <a:pPr indent="-457200" algn="just" eaLnBrk="1" hangingPunct="1">
              <a:lnSpc>
                <a:spcPct val="114000"/>
              </a:lnSpc>
              <a:spcBef>
                <a:spcPts val="1200"/>
              </a:spcBef>
              <a:spcAft>
                <a:spcPts val="0"/>
              </a:spcAft>
              <a:buClr>
                <a:srgbClr val="FF0000"/>
              </a:buClr>
              <a:buFont typeface="+mj-lt"/>
              <a:buAutoNum type="alphaLcParenR"/>
              <a:defRPr/>
            </a:pPr>
            <a:r>
              <a:rPr lang="vi-VN" sz="2200" b="1" kern="0" smtClean="0">
                <a:solidFill>
                  <a:srgbClr val="0000FF"/>
                </a:solidFill>
                <a:latin typeface="Arial" panose="020B0604020202020204" pitchFamily="34" charset="0"/>
                <a:cs typeface="Arial" panose="020B0604020202020204" pitchFamily="34" charset="0"/>
              </a:rPr>
              <a:t>Tuyển </a:t>
            </a:r>
            <a:r>
              <a:rPr lang="vi-VN" sz="2200" b="1" kern="0">
                <a:solidFill>
                  <a:srgbClr val="0000FF"/>
                </a:solidFill>
                <a:latin typeface="Arial" panose="020B0604020202020204" pitchFamily="34" charset="0"/>
                <a:cs typeface="Arial" panose="020B0604020202020204" pitchFamily="34" charset="0"/>
              </a:rPr>
              <a:t>chọn những công dân có sức khỏe loại 1, 2, 3 theo quy định tại Thông tư liên tịch số 16/2016/TTLT-BYT-BQP ngày </a:t>
            </a:r>
            <a:r>
              <a:rPr lang="vi-VN" sz="2200" b="1" kern="0" smtClean="0">
                <a:solidFill>
                  <a:srgbClr val="0000FF"/>
                </a:solidFill>
                <a:latin typeface="Arial" panose="020B0604020202020204" pitchFamily="34" charset="0"/>
                <a:cs typeface="Arial" panose="020B0604020202020204" pitchFamily="34" charset="0"/>
              </a:rPr>
              <a:t>30</a:t>
            </a:r>
            <a:r>
              <a:rPr lang="en-US" sz="2200" b="1" kern="0" smtClean="0">
                <a:solidFill>
                  <a:srgbClr val="0000FF"/>
                </a:solidFill>
                <a:latin typeface="Arial" panose="020B0604020202020204" pitchFamily="34" charset="0"/>
                <a:cs typeface="Arial" panose="020B0604020202020204" pitchFamily="34" charset="0"/>
              </a:rPr>
              <a:t>/</a:t>
            </a:r>
            <a:r>
              <a:rPr lang="vi-VN" sz="2200" b="1" kern="0" smtClean="0">
                <a:solidFill>
                  <a:srgbClr val="0000FF"/>
                </a:solidFill>
                <a:latin typeface="Arial" panose="020B0604020202020204" pitchFamily="34" charset="0"/>
                <a:cs typeface="Arial" panose="020B0604020202020204" pitchFamily="34" charset="0"/>
              </a:rPr>
              <a:t>6</a:t>
            </a:r>
            <a:r>
              <a:rPr lang="en-US" sz="2200" b="1" kern="0" smtClean="0">
                <a:solidFill>
                  <a:srgbClr val="0000FF"/>
                </a:solidFill>
                <a:latin typeface="Arial" panose="020B0604020202020204" pitchFamily="34" charset="0"/>
                <a:cs typeface="Arial" panose="020B0604020202020204" pitchFamily="34" charset="0"/>
              </a:rPr>
              <a:t>/</a:t>
            </a:r>
            <a:r>
              <a:rPr lang="vi-VN" sz="2200" b="1" kern="0" smtClean="0">
                <a:solidFill>
                  <a:srgbClr val="0000FF"/>
                </a:solidFill>
                <a:latin typeface="Arial" panose="020B0604020202020204" pitchFamily="34" charset="0"/>
                <a:cs typeface="Arial" panose="020B0604020202020204" pitchFamily="34" charset="0"/>
              </a:rPr>
              <a:t>2016 </a:t>
            </a:r>
            <a:r>
              <a:rPr lang="vi-VN" sz="2200" b="1" kern="0">
                <a:solidFill>
                  <a:srgbClr val="0000FF"/>
                </a:solidFill>
                <a:latin typeface="Arial" panose="020B0604020202020204" pitchFamily="34" charset="0"/>
                <a:cs typeface="Arial" panose="020B0604020202020204" pitchFamily="34" charset="0"/>
              </a:rPr>
              <a:t>của Bộ trưởng Bộ Y tế - Bộ trưởng Bộ Quốc phòng quy định việc khám sức kh</a:t>
            </a:r>
            <a:r>
              <a:rPr lang="en-US" sz="2200" b="1" kern="0">
                <a:solidFill>
                  <a:srgbClr val="0000FF"/>
                </a:solidFill>
                <a:latin typeface="Arial" panose="020B0604020202020204" pitchFamily="34" charset="0"/>
                <a:cs typeface="Arial" panose="020B0604020202020204" pitchFamily="34" charset="0"/>
              </a:rPr>
              <a:t>ỏe </a:t>
            </a:r>
            <a:r>
              <a:rPr lang="vi-VN" sz="2200" b="1" kern="0">
                <a:solidFill>
                  <a:srgbClr val="0000FF"/>
                </a:solidFill>
                <a:latin typeface="Arial" panose="020B0604020202020204" pitchFamily="34" charset="0"/>
                <a:cs typeface="Arial" panose="020B0604020202020204" pitchFamily="34" charset="0"/>
              </a:rPr>
              <a:t>thực hiện nghĩa vụ quân </a:t>
            </a:r>
            <a:r>
              <a:rPr lang="vi-VN" sz="2200" b="1" kern="0" smtClean="0">
                <a:solidFill>
                  <a:srgbClr val="0000FF"/>
                </a:solidFill>
                <a:latin typeface="Arial" panose="020B0604020202020204" pitchFamily="34" charset="0"/>
                <a:cs typeface="Arial" panose="020B0604020202020204" pitchFamily="34" charset="0"/>
              </a:rPr>
              <a:t>sự.</a:t>
            </a:r>
            <a:endParaRPr lang="en-US" sz="2200" b="1" kern="0" smtClean="0">
              <a:solidFill>
                <a:srgbClr val="0000FF"/>
              </a:solidFill>
              <a:latin typeface="Arial" panose="020B0604020202020204" pitchFamily="34" charset="0"/>
              <a:cs typeface="Arial" panose="020B0604020202020204" pitchFamily="34" charset="0"/>
            </a:endParaRPr>
          </a:p>
          <a:p>
            <a:pPr indent="-457200" algn="just" eaLnBrk="1" hangingPunct="1">
              <a:lnSpc>
                <a:spcPct val="114000"/>
              </a:lnSpc>
              <a:spcBef>
                <a:spcPts val="1200"/>
              </a:spcBef>
              <a:spcAft>
                <a:spcPts val="0"/>
              </a:spcAft>
              <a:buClr>
                <a:srgbClr val="FF0000"/>
              </a:buClr>
              <a:buFont typeface="+mj-lt"/>
              <a:buAutoNum type="alphaLcParenR"/>
              <a:defRPr/>
            </a:pPr>
            <a:r>
              <a:rPr lang="vi-VN" sz="2200" b="1" kern="0" smtClean="0">
                <a:solidFill>
                  <a:srgbClr val="0000FF"/>
                </a:solidFill>
                <a:latin typeface="Arial" panose="020B0604020202020204" pitchFamily="34" charset="0"/>
                <a:cs typeface="Arial" panose="020B0604020202020204" pitchFamily="34" charset="0"/>
              </a:rPr>
              <a:t>Đối </a:t>
            </a:r>
            <a:r>
              <a:rPr lang="vi-VN" sz="2200" b="1" kern="0">
                <a:solidFill>
                  <a:srgbClr val="0000FF"/>
                </a:solidFill>
                <a:latin typeface="Arial" panose="020B0604020202020204" pitchFamily="34" charset="0"/>
                <a:cs typeface="Arial" panose="020B0604020202020204" pitchFamily="34" charset="0"/>
              </a:rPr>
              <a:t>với các cơ quan, đơn vị, vị trí quy định tại Điểm b, Khoản 2 Điều này, thực hiện tuyển chọn bảo đ</a:t>
            </a:r>
            <a:r>
              <a:rPr lang="en-US" sz="2200" b="1" kern="0">
                <a:solidFill>
                  <a:srgbClr val="0000FF"/>
                </a:solidFill>
                <a:latin typeface="Arial" panose="020B0604020202020204" pitchFamily="34" charset="0"/>
                <a:cs typeface="Arial" panose="020B0604020202020204" pitchFamily="34" charset="0"/>
              </a:rPr>
              <a:t>ả</a:t>
            </a:r>
            <a:r>
              <a:rPr lang="vi-VN" sz="2200" b="1" kern="0">
                <a:solidFill>
                  <a:srgbClr val="0000FF"/>
                </a:solidFill>
                <a:latin typeface="Arial" panose="020B0604020202020204" pitchFamily="34" charset="0"/>
                <a:cs typeface="Arial" panose="020B0604020202020204" pitchFamily="34" charset="0"/>
              </a:rPr>
              <a:t>m tiêu chuẩn riêng theo quy định của Bộ Quốc </a:t>
            </a:r>
            <a:r>
              <a:rPr lang="vi-VN" sz="2200" b="1" kern="0" smtClean="0">
                <a:solidFill>
                  <a:srgbClr val="0000FF"/>
                </a:solidFill>
                <a:latin typeface="Arial" panose="020B0604020202020204" pitchFamily="34" charset="0"/>
                <a:cs typeface="Arial" panose="020B0604020202020204" pitchFamily="34" charset="0"/>
              </a:rPr>
              <a:t>phòng.</a:t>
            </a:r>
            <a:endParaRPr lang="en-US" sz="2200" b="1" kern="0" smtClean="0">
              <a:solidFill>
                <a:srgbClr val="0000FF"/>
              </a:solidFill>
              <a:latin typeface="Arial" panose="020B0604020202020204" pitchFamily="34" charset="0"/>
              <a:cs typeface="Arial" panose="020B0604020202020204" pitchFamily="34" charset="0"/>
            </a:endParaRPr>
          </a:p>
          <a:p>
            <a:pPr indent="-457200" algn="just" eaLnBrk="1" hangingPunct="1">
              <a:lnSpc>
                <a:spcPct val="114000"/>
              </a:lnSpc>
              <a:spcBef>
                <a:spcPts val="1200"/>
              </a:spcBef>
              <a:spcAft>
                <a:spcPts val="0"/>
              </a:spcAft>
              <a:buClr>
                <a:srgbClr val="FF0000"/>
              </a:buClr>
              <a:buFont typeface="+mj-lt"/>
              <a:buAutoNum type="alphaLcParenR"/>
              <a:defRPr/>
            </a:pPr>
            <a:r>
              <a:rPr lang="vi-VN" sz="2200" b="1" kern="0" smtClean="0">
                <a:solidFill>
                  <a:srgbClr val="0000FF"/>
                </a:solidFill>
                <a:latin typeface="Arial" panose="020B0604020202020204" pitchFamily="34" charset="0"/>
                <a:cs typeface="Arial" panose="020B0604020202020204" pitchFamily="34" charset="0"/>
              </a:rPr>
              <a:t>Không </a:t>
            </a:r>
            <a:r>
              <a:rPr lang="vi-VN" sz="2200" b="1" kern="0">
                <a:solidFill>
                  <a:srgbClr val="0000FF"/>
                </a:solidFill>
                <a:latin typeface="Arial" panose="020B0604020202020204" pitchFamily="34" charset="0"/>
                <a:cs typeface="Arial" panose="020B0604020202020204" pitchFamily="34" charset="0"/>
              </a:rPr>
              <a:t>gọi nhập ngũ vào Quân đội những công dân có sức khỏe loại 3 tật khúc xạ về mắt (cận thị 1,5 diop trở lên, viễn thị các mức độ); nghiện ma túy, nhiễm </a:t>
            </a:r>
            <a:r>
              <a:rPr lang="en-US" sz="2200" b="1" kern="0">
                <a:solidFill>
                  <a:srgbClr val="0000FF"/>
                </a:solidFill>
                <a:latin typeface="Arial" panose="020B0604020202020204" pitchFamily="34" charset="0"/>
                <a:cs typeface="Arial" panose="020B0604020202020204" pitchFamily="34" charset="0"/>
              </a:rPr>
              <a:t>H</a:t>
            </a:r>
            <a:r>
              <a:rPr lang="vi-VN" sz="2200" b="1" kern="0">
                <a:solidFill>
                  <a:srgbClr val="0000FF"/>
                </a:solidFill>
                <a:latin typeface="Arial" panose="020B0604020202020204" pitchFamily="34" charset="0"/>
                <a:cs typeface="Arial" panose="020B0604020202020204" pitchFamily="34" charset="0"/>
              </a:rPr>
              <a:t>lV, AIDS</a:t>
            </a:r>
            <a:r>
              <a:rPr lang="vi-VN" sz="2200" b="1" kern="0" smtClean="0">
                <a:solidFill>
                  <a:srgbClr val="0000FF"/>
                </a:solidFill>
                <a:latin typeface="Arial" panose="020B0604020202020204" pitchFamily="34" charset="0"/>
                <a:cs typeface="Arial" panose="020B0604020202020204" pitchFamily="34" charset="0"/>
              </a:rPr>
              <a:t>.</a:t>
            </a:r>
            <a:endParaRPr lang="en-US" sz="22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marL="114300" indent="0" algn="ctr" eaLnBrk="1" hangingPunct="1">
              <a:lnSpc>
                <a:spcPct val="114000"/>
              </a:lnSpc>
              <a:spcBef>
                <a:spcPts val="1200"/>
              </a:spcBef>
              <a:spcAft>
                <a:spcPts val="0"/>
              </a:spcAft>
              <a:defRPr/>
            </a:pPr>
            <a:r>
              <a:rPr lang="en-US" sz="2000" b="1" i="1">
                <a:solidFill>
                  <a:srgbClr val="7030A0"/>
                </a:solidFill>
                <a:latin typeface="Arial" panose="020B0604020202020204" pitchFamily="34" charset="0"/>
                <a:cs typeface="Arial" panose="020B0604020202020204" pitchFamily="34" charset="0"/>
              </a:rPr>
              <a:t>(Thực hiện theo Thông tư số </a:t>
            </a:r>
            <a:r>
              <a:rPr lang="en-US" sz="2000" b="1" i="1">
                <a:solidFill>
                  <a:srgbClr val="FF0066"/>
                </a:solidFill>
                <a:latin typeface="Arial" panose="020B0604020202020204" pitchFamily="34" charset="0"/>
                <a:cs typeface="Arial" panose="020B0604020202020204" pitchFamily="34" charset="0"/>
              </a:rPr>
              <a:t>148</a:t>
            </a:r>
            <a:r>
              <a:rPr lang="vi-VN" sz="2000" b="1" i="1">
                <a:solidFill>
                  <a:srgbClr val="FF0066"/>
                </a:solidFill>
                <a:latin typeface="Arial" panose="020B0604020202020204" pitchFamily="34" charset="0"/>
                <a:cs typeface="Arial" panose="020B0604020202020204" pitchFamily="34" charset="0"/>
              </a:rPr>
              <a:t>/2018/TT-BQP</a:t>
            </a:r>
            <a:r>
              <a:rPr lang="en-US" sz="2000" b="1" i="1">
                <a:solidFill>
                  <a:srgbClr val="7030A0"/>
                </a:solidFill>
                <a:latin typeface="Arial" panose="020B0604020202020204" pitchFamily="34" charset="0"/>
                <a:cs typeface="Arial" panose="020B0604020202020204" pitchFamily="34" charset="0"/>
              </a:rPr>
              <a:t> ngày 04/10/2018 của </a:t>
            </a:r>
            <a:r>
              <a:rPr lang="en-US" sz="2000" b="1" i="1" smtClean="0">
                <a:solidFill>
                  <a:srgbClr val="7030A0"/>
                </a:solidFill>
                <a:latin typeface="Arial" panose="020B0604020202020204" pitchFamily="34" charset="0"/>
                <a:cs typeface="Arial" panose="020B0604020202020204" pitchFamily="34" charset="0"/>
              </a:rPr>
              <a:t>Bộ </a:t>
            </a:r>
            <a:r>
              <a:rPr lang="en-US" sz="2000" b="1" i="1">
                <a:solidFill>
                  <a:srgbClr val="7030A0"/>
                </a:solidFill>
                <a:latin typeface="Arial" panose="020B0604020202020204" pitchFamily="34" charset="0"/>
                <a:cs typeface="Arial" panose="020B0604020202020204" pitchFamily="34" charset="0"/>
              </a:rPr>
              <a:t>Quốc phòng quy định tuyển chọn và gọi công dân nhập ngũ)</a:t>
            </a:r>
          </a:p>
        </p:txBody>
      </p:sp>
    </p:spTree>
    <p:extLst>
      <p:ext uri="{BB962C8B-B14F-4D97-AF65-F5344CB8AC3E}">
        <p14:creationId xmlns:p14="http://schemas.microsoft.com/office/powerpoint/2010/main" val="1338494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14000"/>
              </a:lnSpc>
              <a:spcBef>
                <a:spcPts val="1200"/>
              </a:spcBef>
              <a:spcAft>
                <a:spcPts val="0"/>
              </a:spcAft>
              <a:buClr>
                <a:srgbClr val="FF0000"/>
              </a:buClr>
              <a:buFont typeface="Wingdings" panose="05000000000000000000" pitchFamily="2" charset="2"/>
              <a:buChar char="v"/>
              <a:defRPr/>
            </a:pPr>
            <a:r>
              <a:rPr lang="vi-VN" sz="2200" b="1" kern="0" smtClean="0">
                <a:solidFill>
                  <a:srgbClr val="FF0066"/>
                </a:solidFill>
                <a:latin typeface="Arial" panose="020B0604020202020204" pitchFamily="34" charset="0"/>
                <a:cs typeface="Arial" panose="020B0604020202020204" pitchFamily="34" charset="0"/>
              </a:rPr>
              <a:t>Tiêu </a:t>
            </a:r>
            <a:r>
              <a:rPr lang="vi-VN" sz="2200" b="1" kern="0">
                <a:solidFill>
                  <a:srgbClr val="FF0066"/>
                </a:solidFill>
                <a:latin typeface="Arial" panose="020B0604020202020204" pitchFamily="34" charset="0"/>
                <a:cs typeface="Arial" panose="020B0604020202020204" pitchFamily="34" charset="0"/>
              </a:rPr>
              <a:t>chuẩn văn </a:t>
            </a:r>
            <a:r>
              <a:rPr lang="vi-VN" sz="2200" b="1" kern="0" smtClean="0">
                <a:solidFill>
                  <a:srgbClr val="FF0066"/>
                </a:solidFill>
                <a:latin typeface="Arial" panose="020B0604020202020204" pitchFamily="34" charset="0"/>
                <a:cs typeface="Arial" panose="020B0604020202020204" pitchFamily="34" charset="0"/>
              </a:rPr>
              <a:t>hóa:</a:t>
            </a:r>
            <a:endParaRPr lang="en-US" sz="2200" b="1" kern="0" smtClean="0">
              <a:solidFill>
                <a:srgbClr val="FF0066"/>
              </a:solidFill>
              <a:latin typeface="Arial" panose="020B0604020202020204" pitchFamily="34" charset="0"/>
              <a:cs typeface="Arial" panose="020B0604020202020204" pitchFamily="34" charset="0"/>
            </a:endParaRPr>
          </a:p>
          <a:p>
            <a:pPr indent="-457200" algn="just" eaLnBrk="1" hangingPunct="1">
              <a:lnSpc>
                <a:spcPct val="114000"/>
              </a:lnSpc>
              <a:spcBef>
                <a:spcPts val="1200"/>
              </a:spcBef>
              <a:spcAft>
                <a:spcPts val="0"/>
              </a:spcAft>
              <a:buClr>
                <a:srgbClr val="FF0000"/>
              </a:buClr>
              <a:buFont typeface="+mj-lt"/>
              <a:buAutoNum type="alphaLcParenR"/>
              <a:defRPr/>
            </a:pPr>
            <a:r>
              <a:rPr lang="vi-VN" sz="2200" b="1" kern="0" smtClean="0">
                <a:solidFill>
                  <a:srgbClr val="0000FF"/>
                </a:solidFill>
                <a:latin typeface="Arial" panose="020B0604020202020204" pitchFamily="34" charset="0"/>
                <a:cs typeface="Arial" panose="020B0604020202020204" pitchFamily="34" charset="0"/>
              </a:rPr>
              <a:t>Tuyển </a:t>
            </a:r>
            <a:r>
              <a:rPr lang="vi-VN" sz="2200" b="1" kern="0">
                <a:solidFill>
                  <a:srgbClr val="0000FF"/>
                </a:solidFill>
                <a:latin typeface="Arial" panose="020B0604020202020204" pitchFamily="34" charset="0"/>
                <a:cs typeface="Arial" panose="020B0604020202020204" pitchFamily="34" charset="0"/>
              </a:rPr>
              <a:t>chọn và gọi nhập ngũ những công dân có trình độ văn hóa lớp 8 trở lên, lấy từ cao xuống thấp. Những địa phương có khó khăn không đảm bảo đủ chỉ tiêu giao quân th</a:t>
            </a:r>
            <a:r>
              <a:rPr lang="en-US" sz="2200" b="1" kern="0">
                <a:solidFill>
                  <a:srgbClr val="0000FF"/>
                </a:solidFill>
                <a:latin typeface="Arial" panose="020B0604020202020204" pitchFamily="34" charset="0"/>
                <a:cs typeface="Arial" panose="020B0604020202020204" pitchFamily="34" charset="0"/>
              </a:rPr>
              <a:t>ì </a:t>
            </a:r>
            <a:r>
              <a:rPr lang="vi-VN" sz="2200" b="1" kern="0">
                <a:solidFill>
                  <a:srgbClr val="0000FF"/>
                </a:solidFill>
                <a:latin typeface="Arial" panose="020B0604020202020204" pitchFamily="34" charset="0"/>
                <a:cs typeface="Arial" panose="020B0604020202020204" pitchFamily="34" charset="0"/>
              </a:rPr>
              <a:t>báo cáo cấp có thẩm quyền xem xét, quyết định được tuyển chọn số công dân có trình độ văn hóa lớp </a:t>
            </a:r>
            <a:r>
              <a:rPr lang="vi-VN" sz="2200" b="1" kern="0" smtClean="0">
                <a:solidFill>
                  <a:srgbClr val="0000FF"/>
                </a:solidFill>
                <a:latin typeface="Arial" panose="020B0604020202020204" pitchFamily="34" charset="0"/>
                <a:cs typeface="Arial" panose="020B0604020202020204" pitchFamily="34" charset="0"/>
              </a:rPr>
              <a:t>7.</a:t>
            </a:r>
            <a:endParaRPr lang="en-US" sz="2200" b="1" kern="0" smtClean="0">
              <a:solidFill>
                <a:srgbClr val="0000FF"/>
              </a:solidFill>
              <a:latin typeface="Arial" panose="020B0604020202020204" pitchFamily="34" charset="0"/>
              <a:cs typeface="Arial" panose="020B0604020202020204" pitchFamily="34" charset="0"/>
            </a:endParaRPr>
          </a:p>
          <a:p>
            <a:pPr indent="-457200" algn="just" eaLnBrk="1" hangingPunct="1">
              <a:lnSpc>
                <a:spcPct val="114000"/>
              </a:lnSpc>
              <a:spcBef>
                <a:spcPts val="1200"/>
              </a:spcBef>
              <a:spcAft>
                <a:spcPts val="0"/>
              </a:spcAft>
              <a:buClr>
                <a:srgbClr val="FF0000"/>
              </a:buClr>
              <a:buFont typeface="+mj-lt"/>
              <a:buAutoNum type="alphaLcParenR"/>
              <a:defRPr/>
            </a:pPr>
            <a:r>
              <a:rPr lang="vi-VN" sz="2200" b="1" kern="0" smtClean="0">
                <a:solidFill>
                  <a:srgbClr val="0000FF"/>
                </a:solidFill>
                <a:latin typeface="Arial" panose="020B0604020202020204" pitchFamily="34" charset="0"/>
                <a:cs typeface="Arial" panose="020B0604020202020204" pitchFamily="34" charset="0"/>
              </a:rPr>
              <a:t>Các </a:t>
            </a:r>
            <a:r>
              <a:rPr lang="vi-VN" sz="2200" b="1" kern="0">
                <a:solidFill>
                  <a:srgbClr val="0000FF"/>
                </a:solidFill>
                <a:latin typeface="Arial" panose="020B0604020202020204" pitchFamily="34" charset="0"/>
                <a:cs typeface="Arial" panose="020B0604020202020204" pitchFamily="34" charset="0"/>
              </a:rPr>
              <a:t>xã thuộc vùng sâu, vùng xa, vùng điều kiện kinh tế - xã hội đặc biệt khó khăn theo quy định của pháp luật; đ</a:t>
            </a:r>
            <a:r>
              <a:rPr lang="en-US" sz="2200" b="1" kern="0">
                <a:solidFill>
                  <a:srgbClr val="0000FF"/>
                </a:solidFill>
                <a:latin typeface="Arial" panose="020B0604020202020204" pitchFamily="34" charset="0"/>
                <a:cs typeface="Arial" panose="020B0604020202020204" pitchFamily="34" charset="0"/>
              </a:rPr>
              <a:t>ồ</a:t>
            </a:r>
            <a:r>
              <a:rPr lang="vi-VN" sz="2200" b="1" kern="0">
                <a:solidFill>
                  <a:srgbClr val="0000FF"/>
                </a:solidFill>
                <a:latin typeface="Arial" panose="020B0604020202020204" pitchFamily="34" charset="0"/>
                <a:cs typeface="Arial" panose="020B0604020202020204" pitchFamily="34" charset="0"/>
              </a:rPr>
              <a:t>ng bào dân tộc thiểu số dưới 10.000 người thì được tuyển không quá 25% công dân c</a:t>
            </a:r>
            <a:r>
              <a:rPr lang="en-US" sz="2200" b="1" kern="0">
                <a:solidFill>
                  <a:srgbClr val="0000FF"/>
                </a:solidFill>
                <a:latin typeface="Arial" panose="020B0604020202020204" pitchFamily="34" charset="0"/>
                <a:cs typeface="Arial" panose="020B0604020202020204" pitchFamily="34" charset="0"/>
              </a:rPr>
              <a:t>ó </a:t>
            </a:r>
            <a:r>
              <a:rPr lang="vi-VN" sz="2200" b="1" kern="0">
                <a:solidFill>
                  <a:srgbClr val="0000FF"/>
                </a:solidFill>
                <a:latin typeface="Arial" panose="020B0604020202020204" pitchFamily="34" charset="0"/>
                <a:cs typeface="Arial" panose="020B0604020202020204" pitchFamily="34" charset="0"/>
              </a:rPr>
              <a:t>trình độ văn h</a:t>
            </a:r>
            <a:r>
              <a:rPr lang="en-US" sz="2200" b="1" kern="0">
                <a:solidFill>
                  <a:srgbClr val="0000FF"/>
                </a:solidFill>
                <a:latin typeface="Arial" panose="020B0604020202020204" pitchFamily="34" charset="0"/>
                <a:cs typeface="Arial" panose="020B0604020202020204" pitchFamily="34" charset="0"/>
              </a:rPr>
              <a:t>ó</a:t>
            </a:r>
            <a:r>
              <a:rPr lang="vi-VN" sz="2200" b="1" kern="0">
                <a:solidFill>
                  <a:srgbClr val="0000FF"/>
                </a:solidFill>
                <a:latin typeface="Arial" panose="020B0604020202020204" pitchFamily="34" charset="0"/>
                <a:cs typeface="Arial" panose="020B0604020202020204" pitchFamily="34" charset="0"/>
              </a:rPr>
              <a:t>a cấp tiểu học, còn lại là trung học cơ sở </a:t>
            </a:r>
            <a:r>
              <a:rPr lang="en-US" sz="2200" b="1" kern="0">
                <a:solidFill>
                  <a:srgbClr val="0000FF"/>
                </a:solidFill>
                <a:latin typeface="Arial" panose="020B0604020202020204" pitchFamily="34" charset="0"/>
                <a:cs typeface="Arial" panose="020B0604020202020204" pitchFamily="34" charset="0"/>
              </a:rPr>
              <a:t>t</a:t>
            </a:r>
            <a:r>
              <a:rPr lang="vi-VN" sz="2200" b="1" kern="0">
                <a:solidFill>
                  <a:srgbClr val="0000FF"/>
                </a:solidFill>
                <a:latin typeface="Arial" panose="020B0604020202020204" pitchFamily="34" charset="0"/>
                <a:cs typeface="Arial" panose="020B0604020202020204" pitchFamily="34" charset="0"/>
              </a:rPr>
              <a:t>rở lên</a:t>
            </a:r>
            <a:r>
              <a:rPr lang="vi-VN" sz="2200" b="1" kern="0" smtClean="0">
                <a:solidFill>
                  <a:srgbClr val="0000FF"/>
                </a:solidFill>
                <a:latin typeface="Arial" panose="020B0604020202020204" pitchFamily="34" charset="0"/>
                <a:cs typeface="Arial" panose="020B0604020202020204" pitchFamily="34" charset="0"/>
              </a:rPr>
              <a:t>.</a:t>
            </a:r>
            <a:endParaRPr lang="en-US" sz="22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marL="114300" indent="0" algn="ctr" eaLnBrk="1" hangingPunct="1">
              <a:lnSpc>
                <a:spcPct val="114000"/>
              </a:lnSpc>
              <a:spcBef>
                <a:spcPts val="1200"/>
              </a:spcBef>
              <a:spcAft>
                <a:spcPts val="0"/>
              </a:spcAft>
              <a:defRPr/>
            </a:pPr>
            <a:r>
              <a:rPr lang="en-US" sz="2000" b="1" i="1">
                <a:solidFill>
                  <a:srgbClr val="7030A0"/>
                </a:solidFill>
                <a:latin typeface="Arial" panose="020B0604020202020204" pitchFamily="34" charset="0"/>
                <a:cs typeface="Arial" panose="020B0604020202020204" pitchFamily="34" charset="0"/>
              </a:rPr>
              <a:t>(Thực hiện theo Thông tư số </a:t>
            </a:r>
            <a:r>
              <a:rPr lang="en-US" sz="2000" b="1" i="1">
                <a:solidFill>
                  <a:srgbClr val="FF0066"/>
                </a:solidFill>
                <a:latin typeface="Arial" panose="020B0604020202020204" pitchFamily="34" charset="0"/>
                <a:cs typeface="Arial" panose="020B0604020202020204" pitchFamily="34" charset="0"/>
              </a:rPr>
              <a:t>148</a:t>
            </a:r>
            <a:r>
              <a:rPr lang="vi-VN" sz="2000" b="1" i="1">
                <a:solidFill>
                  <a:srgbClr val="FF0066"/>
                </a:solidFill>
                <a:latin typeface="Arial" panose="020B0604020202020204" pitchFamily="34" charset="0"/>
                <a:cs typeface="Arial" panose="020B0604020202020204" pitchFamily="34" charset="0"/>
              </a:rPr>
              <a:t>/2018/TT-BQP</a:t>
            </a:r>
            <a:r>
              <a:rPr lang="en-US" sz="2000" b="1" i="1">
                <a:solidFill>
                  <a:srgbClr val="7030A0"/>
                </a:solidFill>
                <a:latin typeface="Arial" panose="020B0604020202020204" pitchFamily="34" charset="0"/>
                <a:cs typeface="Arial" panose="020B0604020202020204" pitchFamily="34" charset="0"/>
              </a:rPr>
              <a:t> ngày 04/10/2018 của </a:t>
            </a:r>
            <a:r>
              <a:rPr lang="en-US" sz="2000" b="1" i="1" smtClean="0">
                <a:solidFill>
                  <a:srgbClr val="7030A0"/>
                </a:solidFill>
                <a:latin typeface="Arial" panose="020B0604020202020204" pitchFamily="34" charset="0"/>
                <a:cs typeface="Arial" panose="020B0604020202020204" pitchFamily="34" charset="0"/>
              </a:rPr>
              <a:t>Bộ </a:t>
            </a:r>
            <a:r>
              <a:rPr lang="en-US" sz="2000" b="1" i="1">
                <a:solidFill>
                  <a:srgbClr val="7030A0"/>
                </a:solidFill>
                <a:latin typeface="Arial" panose="020B0604020202020204" pitchFamily="34" charset="0"/>
                <a:cs typeface="Arial" panose="020B0604020202020204" pitchFamily="34" charset="0"/>
              </a:rPr>
              <a:t>Quốc phòng quy định tuyển chọn và gọi công dân nhập ngũ)</a:t>
            </a:r>
          </a:p>
        </p:txBody>
      </p:sp>
    </p:spTree>
    <p:extLst>
      <p:ext uri="{BB962C8B-B14F-4D97-AF65-F5344CB8AC3E}">
        <p14:creationId xmlns:p14="http://schemas.microsoft.com/office/powerpoint/2010/main" val="118564164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5000"/>
              </a:lnSpc>
              <a:spcBef>
                <a:spcPts val="800"/>
              </a:spcBef>
              <a:spcAft>
                <a:spcPts val="0"/>
              </a:spcAft>
              <a:buClr>
                <a:srgbClr val="FF0000"/>
              </a:buClr>
              <a:buFont typeface="Wingdings" panose="05000000000000000000" pitchFamily="2" charset="2"/>
              <a:buChar char="v"/>
              <a:defRPr/>
            </a:pPr>
            <a:r>
              <a:rPr lang="en-US" sz="1900" b="1" kern="0" smtClean="0">
                <a:solidFill>
                  <a:srgbClr val="0000FF"/>
                </a:solidFill>
                <a:latin typeface="Arial" panose="020B0604020202020204" pitchFamily="34" charset="0"/>
                <a:cs typeface="Arial" panose="020B0604020202020204" pitchFamily="34" charset="0"/>
              </a:rPr>
              <a:t>Công dân đi NVQS sẽ được hưởng một số quyền lợi cơ bản như:</a:t>
            </a:r>
          </a:p>
          <a:p>
            <a:pPr indent="-457200" algn="just" eaLnBrk="1" hangingPunct="1">
              <a:lnSpc>
                <a:spcPct val="105000"/>
              </a:lnSpc>
              <a:spcBef>
                <a:spcPts val="800"/>
              </a:spcBef>
              <a:spcAft>
                <a:spcPts val="0"/>
              </a:spcAft>
              <a:buClr>
                <a:srgbClr val="FF0000"/>
              </a:buClr>
              <a:buFont typeface="+mj-lt"/>
              <a:buAutoNum type="arabicPeriod"/>
              <a:defRPr/>
            </a:pPr>
            <a:r>
              <a:rPr lang="en-US" sz="1900" b="1" kern="0" smtClean="0">
                <a:solidFill>
                  <a:srgbClr val="0000FF"/>
                </a:solidFill>
                <a:latin typeface="Arial" panose="020B0604020202020204" pitchFamily="34" charset="0"/>
                <a:cs typeface="Arial" panose="020B0604020202020204" pitchFamily="34" charset="0"/>
              </a:rPr>
              <a:t>Được nghỉ phép 10 ngày nếu phục vụ tại ngũ từ tháng 13 trở đi</a:t>
            </a:r>
          </a:p>
          <a:p>
            <a:pPr indent="-457200" algn="just" eaLnBrk="1" hangingPunct="1">
              <a:lnSpc>
                <a:spcPct val="105000"/>
              </a:lnSpc>
              <a:spcBef>
                <a:spcPts val="800"/>
              </a:spcBef>
              <a:spcAft>
                <a:spcPts val="0"/>
              </a:spcAft>
              <a:buClr>
                <a:srgbClr val="FF0000"/>
              </a:buClr>
              <a:buFont typeface="+mj-lt"/>
              <a:buAutoNum type="arabicPeriod"/>
              <a:defRPr/>
            </a:pPr>
            <a:r>
              <a:rPr lang="en-US" sz="1900" b="1" kern="0" smtClean="0">
                <a:solidFill>
                  <a:srgbClr val="0000FF"/>
                </a:solidFill>
                <a:latin typeface="Arial" panose="020B0604020202020204" pitchFamily="34" charset="0"/>
                <a:cs typeface="Arial" panose="020B0604020202020204" pitchFamily="34" charset="0"/>
              </a:rPr>
              <a:t>Nếu phục vụ tại ngũ từ tháng thứ 13 trở đi, hạ sĩ quan, binh sĩ sẽ được nghỉ phép 10 ngày (không kể ngày đi và ngày về). Khi nghỉ phép, hạ sĩ quan, binh sĩ sẽ được thanh toán tiền tàu, xe và phụ cấp đi đường. Ngoài ra, trong trường hợp đặc biệt như gia đình gặp thiên tai, hỏa hoạn nặng nề, bố mẹ đẻ, bố mẹ chồng, vợ/chồng hoặc con từ trần… thì được nghỉ phép đặc biệt tối đa 05 ngày.</a:t>
            </a:r>
          </a:p>
          <a:p>
            <a:pPr indent="-457200" algn="just" eaLnBrk="1" hangingPunct="1">
              <a:lnSpc>
                <a:spcPct val="105000"/>
              </a:lnSpc>
              <a:spcBef>
                <a:spcPts val="800"/>
              </a:spcBef>
              <a:spcAft>
                <a:spcPts val="0"/>
              </a:spcAft>
              <a:buClr>
                <a:srgbClr val="FF0000"/>
              </a:buClr>
              <a:buFont typeface="+mj-lt"/>
              <a:buAutoNum type="arabicPeriod"/>
              <a:defRPr/>
            </a:pPr>
            <a:r>
              <a:rPr lang="en-US" sz="1900" b="1" kern="0" smtClean="0">
                <a:solidFill>
                  <a:srgbClr val="0000FF"/>
                </a:solidFill>
                <a:latin typeface="Arial" panose="020B0604020202020204" pitchFamily="34" charset="0"/>
                <a:cs typeface="Arial" panose="020B0604020202020204" pitchFamily="34" charset="0"/>
              </a:rPr>
              <a:t>Được hưởng nhiều khoản trợ cấp khi xuất ngũ</a:t>
            </a:r>
          </a:p>
          <a:p>
            <a:pPr indent="-457200" algn="just" eaLnBrk="1" hangingPunct="1">
              <a:lnSpc>
                <a:spcPct val="105000"/>
              </a:lnSpc>
              <a:spcBef>
                <a:spcPts val="800"/>
              </a:spcBef>
              <a:spcAft>
                <a:spcPts val="0"/>
              </a:spcAft>
              <a:buClr>
                <a:srgbClr val="FF0000"/>
              </a:buClr>
              <a:buFont typeface="+mj-lt"/>
              <a:buAutoNum type="arabicPeriod"/>
              <a:defRPr/>
            </a:pPr>
            <a:r>
              <a:rPr lang="en-US" sz="1900" b="1" kern="0" smtClean="0">
                <a:solidFill>
                  <a:srgbClr val="0000FF"/>
                </a:solidFill>
                <a:latin typeface="Arial" panose="020B0604020202020204" pitchFamily="34" charset="0"/>
                <a:cs typeface="Arial" panose="020B0604020202020204" pitchFamily="34" charset="0"/>
              </a:rPr>
              <a:t>Khi xuất ngũ, hạ sĩ quan, binh sĩ được trợ cấp một lần, mỗi năm phục vụ trong quân ngũ được trợ cấp 02 tháng lương cơ sở (Dự kiến năm 2019, lương cơ sở tăng lên 1,49 triệu đồng/tháng).</a:t>
            </a:r>
          </a:p>
          <a:p>
            <a:pPr indent="-457200" algn="just" eaLnBrk="1" hangingPunct="1">
              <a:lnSpc>
                <a:spcPct val="105000"/>
              </a:lnSpc>
              <a:spcBef>
                <a:spcPts val="800"/>
              </a:spcBef>
              <a:spcAft>
                <a:spcPts val="0"/>
              </a:spcAft>
              <a:buClr>
                <a:srgbClr val="FF0000"/>
              </a:buClr>
              <a:buFont typeface="+mj-lt"/>
              <a:buAutoNum type="arabicPeriod"/>
              <a:defRPr/>
            </a:pPr>
            <a:r>
              <a:rPr lang="en-US" sz="1900" b="1" kern="0" smtClean="0">
                <a:solidFill>
                  <a:srgbClr val="0000FF"/>
                </a:solidFill>
                <a:latin typeface="Arial" panose="020B0604020202020204" pitchFamily="34" charset="0"/>
                <a:cs typeface="Arial" panose="020B0604020202020204" pitchFamily="34" charset="0"/>
              </a:rPr>
              <a:t>Nếu phục vụ tại ngũ thời hạn đủ 30 tháng, khi xuất ngũ được trợ cấp thêm 02 tháng phụ cấp quân hàm hiện hưởng…</a:t>
            </a:r>
          </a:p>
          <a:p>
            <a:pPr indent="-457200" algn="just" eaLnBrk="1" hangingPunct="1">
              <a:lnSpc>
                <a:spcPct val="105000"/>
              </a:lnSpc>
              <a:spcBef>
                <a:spcPts val="800"/>
              </a:spcBef>
              <a:spcAft>
                <a:spcPts val="0"/>
              </a:spcAft>
              <a:buClr>
                <a:srgbClr val="FF0000"/>
              </a:buClr>
              <a:buFont typeface="+mj-lt"/>
              <a:buAutoNum type="arabicPeriod"/>
              <a:defRPr/>
            </a:pPr>
            <a:r>
              <a:rPr lang="en-US" sz="1900" b="1" kern="0" smtClean="0">
                <a:solidFill>
                  <a:srgbClr val="0000FF"/>
                </a:solidFill>
                <a:latin typeface="Arial" panose="020B0604020202020204" pitchFamily="34" charset="0"/>
                <a:cs typeface="Arial" panose="020B0604020202020204" pitchFamily="34" charset="0"/>
              </a:rPr>
              <a:t>Đồng thời, hạ sĩ quan, binh sĩ xuất ngũ còn được trợ cấp tạo việc làm bằng 06 tháng lương cơ sở tại thời điểm xuất ngũ.</a:t>
            </a:r>
            <a:endParaRPr lang="en-US" sz="19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914400"/>
          </a:xfrm>
        </p:spPr>
        <p:txBody>
          <a:bodyPr anchor="ctr"/>
          <a:lstStyle/>
          <a:p>
            <a:pPr marL="114300" indent="0" algn="ctr" eaLnBrk="1" hangingPunct="1">
              <a:lnSpc>
                <a:spcPct val="114000"/>
              </a:lnSpc>
              <a:spcBef>
                <a:spcPts val="1200"/>
              </a:spcBef>
              <a:spcAft>
                <a:spcPts val="0"/>
              </a:spcAft>
              <a:defRPr/>
            </a:pPr>
            <a:r>
              <a:rPr lang="en-US" sz="2000" b="1" i="1">
                <a:solidFill>
                  <a:srgbClr val="7030A0"/>
                </a:solidFill>
                <a:latin typeface="Arial" panose="020B0604020202020204" pitchFamily="34" charset="0"/>
                <a:cs typeface="Arial" panose="020B0604020202020204" pitchFamily="34" charset="0"/>
              </a:rPr>
              <a:t>(Thực hiện theo </a:t>
            </a:r>
            <a:r>
              <a:rPr lang="en-US" sz="2000" b="1" i="1">
                <a:solidFill>
                  <a:srgbClr val="FF0066"/>
                </a:solidFill>
                <a:latin typeface="Arial" panose="020B0604020202020204" pitchFamily="34" charset="0"/>
                <a:cs typeface="Arial" panose="020B0604020202020204" pitchFamily="34" charset="0"/>
              </a:rPr>
              <a:t>Nghị định 27/2016/NĐ-CP</a:t>
            </a:r>
            <a:r>
              <a:rPr lang="en-US" sz="2000" b="1" i="1">
                <a:solidFill>
                  <a:srgbClr val="7030A0"/>
                </a:solidFill>
                <a:latin typeface="Arial" panose="020B0604020202020204" pitchFamily="34" charset="0"/>
                <a:cs typeface="Arial" panose="020B0604020202020204" pitchFamily="34" charset="0"/>
              </a:rPr>
              <a:t> ngày </a:t>
            </a:r>
            <a:r>
              <a:rPr lang="en-US" sz="2000" b="1" i="1" smtClean="0">
                <a:solidFill>
                  <a:srgbClr val="7030A0"/>
                </a:solidFill>
                <a:latin typeface="Arial" panose="020B0604020202020204" pitchFamily="34" charset="0"/>
                <a:cs typeface="Arial" panose="020B0604020202020204" pitchFamily="34" charset="0"/>
              </a:rPr>
              <a:t>06/4/2016 </a:t>
            </a:r>
            <a:r>
              <a:rPr lang="en-US" sz="2000" b="1" i="1">
                <a:solidFill>
                  <a:srgbClr val="7030A0"/>
                </a:solidFill>
                <a:latin typeface="Arial" panose="020B0604020202020204" pitchFamily="34" charset="0"/>
                <a:cs typeface="Arial" panose="020B0604020202020204" pitchFamily="34" charset="0"/>
              </a:rPr>
              <a:t>của </a:t>
            </a:r>
            <a:r>
              <a:rPr lang="en-US" sz="2000" b="1" i="1" smtClean="0">
                <a:solidFill>
                  <a:srgbClr val="7030A0"/>
                </a:solidFill>
                <a:latin typeface="Arial" panose="020B0604020202020204" pitchFamily="34" charset="0"/>
                <a:cs typeface="Arial" panose="020B0604020202020204" pitchFamily="34" charset="0"/>
              </a:rPr>
              <a:t>Chính phủ </a:t>
            </a:r>
            <a:r>
              <a:rPr lang="vi-VN" sz="2000" b="1" i="1" smtClean="0">
                <a:solidFill>
                  <a:srgbClr val="7030A0"/>
                </a:solidFill>
                <a:latin typeface="Arial" panose="020B0604020202020204" pitchFamily="34" charset="0"/>
                <a:cs typeface="Arial" panose="020B0604020202020204" pitchFamily="34" charset="0"/>
              </a:rPr>
              <a:t>quy</a:t>
            </a:r>
            <a:r>
              <a:rPr lang="vi-VN" sz="2000" b="1" i="1">
                <a:solidFill>
                  <a:srgbClr val="7030A0"/>
                </a:solidFill>
                <a:latin typeface="Arial" panose="020B0604020202020204" pitchFamily="34" charset="0"/>
                <a:cs typeface="Arial" panose="020B0604020202020204" pitchFamily="34" charset="0"/>
              </a:rPr>
              <a:t> định chế độ, chính sách đối với hạ sĩ quan, binh sĩ phục vụ tại ngũ, xuất ngũ và thân nhân của hạ sĩ quan, binh sĩ tại ngũ</a:t>
            </a:r>
            <a:r>
              <a:rPr lang="en-US" sz="2000" b="1" i="1">
                <a:solidFill>
                  <a:srgbClr val="7030A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9518773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950" y="152400"/>
            <a:ext cx="8680450" cy="762000"/>
          </a:xfrm>
        </p:spPr>
        <p:txBody>
          <a:bodyPr anchor="ctr"/>
          <a:lstStyle/>
          <a:p>
            <a:pPr indent="-457200" algn="ctr" eaLnBrk="1" hangingPunct="1">
              <a:lnSpc>
                <a:spcPct val="114000"/>
              </a:lnSpc>
              <a:spcBef>
                <a:spcPts val="1200"/>
              </a:spcBef>
              <a:spcAft>
                <a:spcPts val="0"/>
              </a:spcAft>
              <a:defRPr/>
            </a:pPr>
            <a:r>
              <a:rPr lang="en-US" sz="2600" b="1" smtClean="0">
                <a:solidFill>
                  <a:srgbClr val="FF0000"/>
                </a:solidFill>
                <a:latin typeface="Arial" panose="020B0604020202020204" pitchFamily="34" charset="0"/>
                <a:cs typeface="Arial" panose="020B0604020202020204" pitchFamily="34" charset="0"/>
              </a:rPr>
              <a:t>Trốn </a:t>
            </a:r>
            <a:r>
              <a:rPr lang="en-US" sz="2600" b="1">
                <a:solidFill>
                  <a:srgbClr val="FF0000"/>
                </a:solidFill>
                <a:latin typeface="Arial" panose="020B0604020202020204" pitchFamily="34" charset="0"/>
                <a:cs typeface="Arial" panose="020B0604020202020204" pitchFamily="34" charset="0"/>
              </a:rPr>
              <a:t>nghĩa vụ quân sự bị xử phạt như thế nào?</a:t>
            </a:r>
          </a:p>
        </p:txBody>
      </p:sp>
      <p:sp>
        <p:nvSpPr>
          <p:cNvPr id="4"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indent="-457200" algn="just" eaLnBrk="1" hangingPunct="1">
              <a:lnSpc>
                <a:spcPct val="105000"/>
              </a:lnSpc>
              <a:spcBef>
                <a:spcPts val="600"/>
              </a:spcBef>
              <a:spcAft>
                <a:spcPts val="0"/>
              </a:spcAft>
              <a:buClr>
                <a:srgbClr val="FF0000"/>
              </a:buClr>
              <a:buFont typeface="Wingdings" panose="05000000000000000000" pitchFamily="2" charset="2"/>
              <a:buChar char="v"/>
              <a:defRPr/>
            </a:pPr>
            <a:r>
              <a:rPr lang="en-US" sz="2000" b="1" kern="0" smtClean="0">
                <a:solidFill>
                  <a:srgbClr val="FF0000"/>
                </a:solidFill>
                <a:latin typeface="Arial" charset="0"/>
              </a:rPr>
              <a:t>Về </a:t>
            </a:r>
            <a:r>
              <a:rPr lang="en-US" sz="2000" b="1" kern="0">
                <a:solidFill>
                  <a:srgbClr val="FF0000"/>
                </a:solidFill>
                <a:latin typeface="Arial" charset="0"/>
              </a:rPr>
              <a:t>xử phạt </a:t>
            </a:r>
            <a:r>
              <a:rPr lang="en-US" sz="2000" b="1" kern="0">
                <a:solidFill>
                  <a:srgbClr val="FF0000"/>
                </a:solidFill>
                <a:latin typeface="Arial" charset="0"/>
              </a:rPr>
              <a:t>hành </a:t>
            </a:r>
            <a:r>
              <a:rPr lang="en-US" sz="2000" b="1" kern="0" smtClean="0">
                <a:solidFill>
                  <a:srgbClr val="FF0000"/>
                </a:solidFill>
                <a:latin typeface="Arial" charset="0"/>
              </a:rPr>
              <a:t>chính:</a:t>
            </a:r>
          </a:p>
          <a:p>
            <a:pPr indent="-457200" algn="just" eaLnBrk="1" hangingPunct="1">
              <a:lnSpc>
                <a:spcPct val="105000"/>
              </a:lnSpc>
              <a:spcBef>
                <a:spcPts val="600"/>
              </a:spcBef>
              <a:spcAft>
                <a:spcPts val="0"/>
              </a:spcAft>
              <a:buClr>
                <a:srgbClr val="FF0000"/>
              </a:buClr>
              <a:buFont typeface="+mj-lt"/>
              <a:buAutoNum type="arabicPeriod"/>
              <a:defRPr/>
            </a:pPr>
            <a:r>
              <a:rPr lang="en-US" sz="2000" b="1" kern="0" smtClean="0">
                <a:solidFill>
                  <a:srgbClr val="009900"/>
                </a:solidFill>
                <a:latin typeface="Arial" charset="0"/>
              </a:rPr>
              <a:t>Nghị </a:t>
            </a:r>
            <a:r>
              <a:rPr lang="en-US" sz="2000" b="1" kern="0">
                <a:solidFill>
                  <a:srgbClr val="009900"/>
                </a:solidFill>
                <a:latin typeface="Arial" charset="0"/>
              </a:rPr>
              <a:t>định 120/2013/NĐ-CP quy định: </a:t>
            </a:r>
            <a:r>
              <a:rPr lang="en-US" sz="2000" b="1" kern="0">
                <a:solidFill>
                  <a:srgbClr val="0000FF"/>
                </a:solidFill>
                <a:latin typeface="Arial" charset="0"/>
              </a:rPr>
              <a:t>Phạt tiền từ 02 - 04 triệu đồng với hành vi gian dối làm sai lệch kết quả phân loại sức khỏe nhằm trốn tránh nghĩa vụ </a:t>
            </a:r>
            <a:r>
              <a:rPr lang="en-US" sz="2000" b="1" kern="0">
                <a:solidFill>
                  <a:srgbClr val="0000FF"/>
                </a:solidFill>
                <a:latin typeface="Arial" charset="0"/>
              </a:rPr>
              <a:t>quân </a:t>
            </a:r>
            <a:r>
              <a:rPr lang="en-US" sz="2000" b="1" kern="0" smtClean="0">
                <a:solidFill>
                  <a:srgbClr val="0000FF"/>
                </a:solidFill>
                <a:latin typeface="Arial" charset="0"/>
              </a:rPr>
              <a:t>sự.</a:t>
            </a:r>
          </a:p>
          <a:p>
            <a:pPr indent="-457200" algn="just" eaLnBrk="1" hangingPunct="1">
              <a:lnSpc>
                <a:spcPct val="105000"/>
              </a:lnSpc>
              <a:spcBef>
                <a:spcPts val="600"/>
              </a:spcBef>
              <a:spcAft>
                <a:spcPts val="0"/>
              </a:spcAft>
              <a:buClr>
                <a:srgbClr val="FF0000"/>
              </a:buClr>
              <a:buFont typeface="+mj-lt"/>
              <a:buAutoNum type="arabicPeriod"/>
              <a:defRPr/>
            </a:pPr>
            <a:r>
              <a:rPr lang="en-US" sz="2000" b="1" kern="0" smtClean="0">
                <a:solidFill>
                  <a:srgbClr val="0000FF"/>
                </a:solidFill>
                <a:latin typeface="Arial" charset="0"/>
              </a:rPr>
              <a:t>Với </a:t>
            </a:r>
            <a:r>
              <a:rPr lang="en-US" sz="2000" b="1" kern="0">
                <a:solidFill>
                  <a:srgbClr val="0000FF"/>
                </a:solidFill>
                <a:latin typeface="Arial" charset="0"/>
              </a:rPr>
              <a:t>hành vi không có mặt đúng thời gian hoặc địa điểm kiểm tra, khám sức khỏe mà không có lý do chính đáng bị phạt từ 800.000 dồng – 1,2 triệu </a:t>
            </a:r>
            <a:r>
              <a:rPr lang="en-US" sz="2000" b="1" kern="0">
                <a:solidFill>
                  <a:srgbClr val="0000FF"/>
                </a:solidFill>
                <a:latin typeface="Arial" charset="0"/>
              </a:rPr>
              <a:t>đồng</a:t>
            </a:r>
            <a:r>
              <a:rPr lang="en-US" sz="2000" b="1" kern="0" smtClean="0">
                <a:solidFill>
                  <a:srgbClr val="0000FF"/>
                </a:solidFill>
                <a:latin typeface="Arial" charset="0"/>
              </a:rPr>
              <a:t>…</a:t>
            </a:r>
          </a:p>
          <a:p>
            <a:pPr indent="-457200" algn="just" eaLnBrk="1" hangingPunct="1">
              <a:lnSpc>
                <a:spcPct val="105000"/>
              </a:lnSpc>
              <a:spcBef>
                <a:spcPts val="600"/>
              </a:spcBef>
              <a:spcAft>
                <a:spcPts val="0"/>
              </a:spcAft>
              <a:buClr>
                <a:srgbClr val="FF0000"/>
              </a:buClr>
              <a:buFont typeface="Wingdings" panose="05000000000000000000" pitchFamily="2" charset="2"/>
              <a:buChar char="v"/>
              <a:defRPr/>
            </a:pPr>
            <a:r>
              <a:rPr lang="en-US" sz="2000" b="1" kern="0" smtClean="0">
                <a:solidFill>
                  <a:srgbClr val="FF0066"/>
                </a:solidFill>
                <a:latin typeface="Arial" charset="0"/>
              </a:rPr>
              <a:t>Về </a:t>
            </a:r>
            <a:r>
              <a:rPr lang="en-US" sz="2000" b="1" kern="0">
                <a:solidFill>
                  <a:srgbClr val="FF0066"/>
                </a:solidFill>
                <a:latin typeface="Arial" charset="0"/>
              </a:rPr>
              <a:t>truy cứu trách nhiệm </a:t>
            </a:r>
            <a:r>
              <a:rPr lang="en-US" sz="2000" b="1" kern="0">
                <a:solidFill>
                  <a:srgbClr val="FF0066"/>
                </a:solidFill>
                <a:latin typeface="Arial" charset="0"/>
              </a:rPr>
              <a:t>hình </a:t>
            </a:r>
            <a:r>
              <a:rPr lang="en-US" sz="2000" b="1" kern="0" smtClean="0">
                <a:solidFill>
                  <a:srgbClr val="FF0066"/>
                </a:solidFill>
                <a:latin typeface="Arial" charset="0"/>
              </a:rPr>
              <a:t>sự:</a:t>
            </a:r>
          </a:p>
          <a:p>
            <a:pPr indent="-457200" algn="just" eaLnBrk="1" hangingPunct="1">
              <a:lnSpc>
                <a:spcPct val="105000"/>
              </a:lnSpc>
              <a:spcBef>
                <a:spcPts val="600"/>
              </a:spcBef>
              <a:spcAft>
                <a:spcPts val="0"/>
              </a:spcAft>
              <a:buClr>
                <a:srgbClr val="FF0000"/>
              </a:buClr>
              <a:buFont typeface="+mj-lt"/>
              <a:buAutoNum type="arabicPeriod"/>
              <a:defRPr/>
            </a:pPr>
            <a:r>
              <a:rPr lang="en-US" sz="2000" b="1" kern="0" smtClean="0">
                <a:solidFill>
                  <a:srgbClr val="0000FF"/>
                </a:solidFill>
                <a:latin typeface="Arial" charset="0"/>
              </a:rPr>
              <a:t>Theo </a:t>
            </a:r>
            <a:r>
              <a:rPr lang="en-US" sz="2000" b="1" kern="0">
                <a:solidFill>
                  <a:srgbClr val="0000FF"/>
                </a:solidFill>
                <a:latin typeface="Arial" charset="0"/>
              </a:rPr>
              <a:t>Điều 332 Bộ luật Hình sự 2015, sửa đổi, bổ sung năm 2017, nếu đã bị xử phạt hành chính về hành vi trốn nghĩa vụ quân sự hoặc đã bị kết án về tội này, chưa được xóa án tích mà còn vi phạm, thì bị phạt cải tạo không giam giữ đến 02 năm hoặc phạt tù từ 03 tháng - </a:t>
            </a:r>
            <a:r>
              <a:rPr lang="en-US" sz="2000" b="1" kern="0">
                <a:solidFill>
                  <a:srgbClr val="0000FF"/>
                </a:solidFill>
                <a:latin typeface="Arial" charset="0"/>
              </a:rPr>
              <a:t>02 </a:t>
            </a:r>
            <a:r>
              <a:rPr lang="en-US" sz="2000" b="1" kern="0" smtClean="0">
                <a:solidFill>
                  <a:srgbClr val="0000FF"/>
                </a:solidFill>
                <a:latin typeface="Arial" charset="0"/>
              </a:rPr>
              <a:t>năm.</a:t>
            </a:r>
          </a:p>
          <a:p>
            <a:pPr indent="-457200" algn="just" eaLnBrk="1" hangingPunct="1">
              <a:lnSpc>
                <a:spcPct val="105000"/>
              </a:lnSpc>
              <a:spcBef>
                <a:spcPts val="600"/>
              </a:spcBef>
              <a:spcAft>
                <a:spcPts val="0"/>
              </a:spcAft>
              <a:buClr>
                <a:srgbClr val="FF0000"/>
              </a:buClr>
              <a:buFont typeface="+mj-lt"/>
              <a:buAutoNum type="arabicPeriod"/>
              <a:defRPr/>
            </a:pPr>
            <a:r>
              <a:rPr lang="en-US" sz="2000" b="1" kern="0" smtClean="0">
                <a:solidFill>
                  <a:srgbClr val="0000FF"/>
                </a:solidFill>
                <a:latin typeface="Arial" charset="0"/>
              </a:rPr>
              <a:t>Nếu </a:t>
            </a:r>
            <a:r>
              <a:rPr lang="en-US" sz="2000" b="1" kern="0">
                <a:solidFill>
                  <a:srgbClr val="0000FF"/>
                </a:solidFill>
                <a:latin typeface="Arial" charset="0"/>
              </a:rPr>
              <a:t>có thêm các tình tiết tăng nặng như: Tự gây thương tích hoặc gây tổn hại cho sức khỏe của mình; Lôi kéo người khác phạm tội… mức phạt tối đa là 05 </a:t>
            </a:r>
            <a:r>
              <a:rPr lang="en-US" sz="2000" b="1" kern="0">
                <a:solidFill>
                  <a:srgbClr val="0000FF"/>
                </a:solidFill>
                <a:latin typeface="Arial" charset="0"/>
              </a:rPr>
              <a:t>năm </a:t>
            </a:r>
            <a:r>
              <a:rPr lang="en-US" sz="2000" b="1" kern="0" smtClean="0">
                <a:solidFill>
                  <a:srgbClr val="0000FF"/>
                </a:solidFill>
                <a:latin typeface="Arial" charset="0"/>
              </a:rPr>
              <a:t>tù.</a:t>
            </a:r>
            <a:endParaRPr lang="en-US" sz="2000" b="1" kern="0">
              <a:solidFill>
                <a:srgbClr val="0000FF"/>
              </a:solidFill>
              <a:latin typeface="Arial" charset="0"/>
            </a:endParaRPr>
          </a:p>
        </p:txBody>
      </p:sp>
    </p:spTree>
    <p:extLst>
      <p:ext uri="{BB962C8B-B14F-4D97-AF65-F5344CB8AC3E}">
        <p14:creationId xmlns:p14="http://schemas.microsoft.com/office/powerpoint/2010/main" val="26388624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7006A05-71E8-4A6D-8CFB-62065BD41703}" type="slidenum">
              <a:rPr lang="en-US" smtClean="0"/>
              <a:pPr>
                <a:defRPr/>
              </a:pPr>
              <a:t>65</a:t>
            </a:fld>
            <a:endParaRPr lang="en-US"/>
          </a:p>
        </p:txBody>
      </p:sp>
      <p:sp>
        <p:nvSpPr>
          <p:cNvPr id="4" name="TextBox 3"/>
          <p:cNvSpPr txBox="1"/>
          <p:nvPr/>
        </p:nvSpPr>
        <p:spPr bwMode="auto">
          <a:xfrm>
            <a:off x="457200" y="2186214"/>
            <a:ext cx="8305800" cy="1549014"/>
          </a:xfrm>
          <a:prstGeom prst="rect">
            <a:avLst/>
          </a:prstGeom>
          <a:noFill/>
          <a:ln w="9525">
            <a:noFill/>
            <a:miter lim="800000"/>
            <a:headEnd/>
            <a:tailEnd/>
          </a:ln>
        </p:spPr>
        <p:txBody>
          <a:bodyPr vert="horz" wrap="square" lIns="91440" tIns="45720" rIns="91440" bIns="45720" numCol="1" rtlCol="0" anchor="ctr" anchorCtr="0" compatLnSpc="1">
            <a:prstTxWarp prst="textNoShape">
              <a:avLst/>
            </a:prstTxWarp>
            <a:spAutoFit/>
          </a:bodyPr>
          <a:lstStyle/>
          <a:p>
            <a:pPr>
              <a:lnSpc>
                <a:spcPct val="150000"/>
              </a:lnSpc>
              <a:spcBef>
                <a:spcPts val="600"/>
              </a:spcBef>
              <a:spcAft>
                <a:spcPts val="600"/>
              </a:spcAft>
            </a:pPr>
            <a:r>
              <a:rPr lang="en-US" sz="7200" b="1" kern="0" smtClean="0">
                <a:solidFill>
                  <a:srgbClr val="FF0000"/>
                </a:solidFill>
                <a:latin typeface="Arial" pitchFamily="34" charset="0"/>
                <a:ea typeface="+mj-ea"/>
                <a:cs typeface="Arial" pitchFamily="34" charset="0"/>
              </a:rPr>
              <a:t>Q &amp; A</a:t>
            </a:r>
          </a:p>
        </p:txBody>
      </p:sp>
    </p:spTree>
    <p:extLst>
      <p:ext uri="{BB962C8B-B14F-4D97-AF65-F5344CB8AC3E}">
        <p14:creationId xmlns:p14="http://schemas.microsoft.com/office/powerpoint/2010/main" val="40072112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8231"/>
            <a:ext cx="9144000" cy="5861538"/>
          </a:xfrm>
          <a:prstGeom prst="rect">
            <a:avLst/>
          </a:prstGeom>
        </p:spPr>
      </p:pic>
    </p:spTree>
    <p:extLst>
      <p:ext uri="{BB962C8B-B14F-4D97-AF65-F5344CB8AC3E}">
        <p14:creationId xmlns:p14="http://schemas.microsoft.com/office/powerpoint/2010/main" val="4284814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txBox="1">
            <a:spLocks noChangeArrowheads="1"/>
          </p:cNvSpPr>
          <p:nvPr/>
        </p:nvSpPr>
        <p:spPr bwMode="auto">
          <a:xfrm>
            <a:off x="141288" y="1219200"/>
            <a:ext cx="8861425" cy="5410200"/>
          </a:xfrm>
          <a:prstGeom prst="rect">
            <a:avLst/>
          </a:prstGeom>
          <a:noFill/>
          <a:ln>
            <a:noFill/>
          </a:ln>
          <a:extLst/>
        </p:spPr>
        <p:txBody>
          <a:bodyPr tIns="91440" bIns="0"/>
          <a:lstStyle>
            <a:lvl1pPr marL="571500" indent="-571500" algn="l" rtl="0" eaLnBrk="0" fontAlgn="base" hangingPunct="0">
              <a:spcBef>
                <a:spcPct val="20000"/>
              </a:spcBef>
              <a:spcAft>
                <a:spcPct val="0"/>
              </a:spcAft>
              <a:buClr>
                <a:schemeClr val="accent2"/>
              </a:buClr>
              <a:buFont typeface="Wingdings" pitchFamily="2" charset="2"/>
              <a:buAutoNum type="arabicPeriod"/>
              <a:defRPr sz="3000">
                <a:solidFill>
                  <a:schemeClr val="tx1"/>
                </a:solidFill>
                <a:latin typeface="+mn-lt"/>
                <a:ea typeface="+mn-ea"/>
                <a:cs typeface="+mn-cs"/>
              </a:defRPr>
            </a:lvl1pPr>
            <a:lvl2pPr marL="966788" indent="-495300" algn="l" rtl="0" eaLnBrk="0" fontAlgn="base" hangingPunct="0">
              <a:spcBef>
                <a:spcPct val="20000"/>
              </a:spcBef>
              <a:spcAft>
                <a:spcPct val="0"/>
              </a:spcAft>
              <a:buClr>
                <a:schemeClr val="accent2"/>
              </a:buClr>
              <a:buFont typeface="Wingdings" pitchFamily="2" charset="2"/>
              <a:buChar char="¤"/>
              <a:defRPr sz="2600">
                <a:solidFill>
                  <a:schemeClr val="tx1"/>
                </a:solidFill>
                <a:latin typeface="+mn-lt"/>
              </a:defRPr>
            </a:lvl2pPr>
            <a:lvl3pPr marL="1347788" indent="-438150" algn="l" rtl="0" eaLnBrk="0" fontAlgn="base" hangingPunct="0">
              <a:spcBef>
                <a:spcPct val="20000"/>
              </a:spcBef>
              <a:spcAft>
                <a:spcPct val="0"/>
              </a:spcAft>
              <a:buClr>
                <a:schemeClr val="accent2"/>
              </a:buClr>
              <a:buFont typeface="Wingdings" pitchFamily="2" charset="2"/>
              <a:buChar char="£"/>
              <a:defRPr sz="2300">
                <a:solidFill>
                  <a:schemeClr val="tx1"/>
                </a:solidFill>
                <a:latin typeface="+mn-lt"/>
              </a:defRPr>
            </a:lvl3pPr>
            <a:lvl4pPr marL="1693863" indent="-387350" algn="l" rtl="0" eaLnBrk="0" fontAlgn="base" hangingPunct="0">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eaLnBrk="0" fontAlgn="base" hangingPunct="0">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marL="457200" indent="-342900" algn="just" eaLnBrk="1" hangingPunct="1">
              <a:lnSpc>
                <a:spcPct val="114000"/>
              </a:lnSpc>
              <a:spcBef>
                <a:spcPts val="1200"/>
              </a:spcBef>
              <a:spcAft>
                <a:spcPts val="0"/>
              </a:spcAft>
              <a:buClr>
                <a:srgbClr val="FF0000"/>
              </a:buClr>
              <a:buFont typeface="Wingdings" panose="05000000000000000000" pitchFamily="2" charset="2"/>
              <a:buChar char="§"/>
              <a:defRPr/>
            </a:pPr>
            <a:r>
              <a:rPr lang="en-US" sz="1900" b="1" kern="0" smtClean="0">
                <a:solidFill>
                  <a:srgbClr val="FF0066"/>
                </a:solidFill>
                <a:latin typeface="Arial" panose="020B0604020202020204" pitchFamily="34" charset="0"/>
                <a:cs typeface="Arial" panose="020B0604020202020204" pitchFamily="34" charset="0"/>
              </a:rPr>
              <a:t>Đại </a:t>
            </a:r>
            <a:r>
              <a:rPr lang="en-US" sz="1900" b="1" kern="0">
                <a:solidFill>
                  <a:srgbClr val="FF0066"/>
                </a:solidFill>
                <a:latin typeface="Arial" panose="020B0604020202020204" pitchFamily="34" charset="0"/>
                <a:cs typeface="Arial" panose="020B0604020202020204" pitchFamily="34" charset="0"/>
              </a:rPr>
              <a:t>tá Võ Đức Thành: </a:t>
            </a:r>
            <a:r>
              <a:rPr lang="en-US" sz="1900" b="1" kern="0">
                <a:solidFill>
                  <a:srgbClr val="0000FF"/>
                </a:solidFill>
                <a:latin typeface="Arial" panose="020B0604020202020204" pitchFamily="34" charset="0"/>
                <a:cs typeface="Arial" panose="020B0604020202020204" pitchFamily="34" charset="0"/>
              </a:rPr>
              <a:t>Để động viên tinh thần cho thanh niên trúng tuyển đồng thời giáo dục truyền thống cho thế hệ trẻ, hội trại tòng quân cũng được chỉ đạo tổ chức chặt chẽ, chu đáo, an toàn, tiết kiệm và vui tươi. Năm </a:t>
            </a:r>
            <a:r>
              <a:rPr lang="en-US" sz="1900" b="1" kern="0" smtClean="0">
                <a:solidFill>
                  <a:srgbClr val="0000FF"/>
                </a:solidFill>
                <a:latin typeface="Arial" panose="020B0604020202020204" pitchFamily="34" charset="0"/>
                <a:cs typeface="Arial" panose="020B0604020202020204" pitchFamily="34" charset="0"/>
              </a:rPr>
              <a:t>2018, </a:t>
            </a:r>
            <a:r>
              <a:rPr lang="en-US" sz="1900" b="1" kern="0">
                <a:solidFill>
                  <a:srgbClr val="0000FF"/>
                </a:solidFill>
                <a:latin typeface="Arial" panose="020B0604020202020204" pitchFamily="34" charset="0"/>
                <a:cs typeface="Arial" panose="020B0604020202020204" pitchFamily="34" charset="0"/>
              </a:rPr>
              <a:t>hội trại tòng quân cũng đã được các địa phương triển khai chuẩn bị sớm hơn mọi năm, từ việc phân công thành viên chịu trách nhiệm phụ trách từng nội dung cụ thể. Theo ghi nhận từ các huyện, thị, </a:t>
            </a:r>
            <a:r>
              <a:rPr lang="en-US" sz="1900" b="1" kern="0" smtClean="0">
                <a:solidFill>
                  <a:srgbClr val="0000FF"/>
                </a:solidFill>
                <a:latin typeface="Arial" panose="020B0604020202020204" pitchFamily="34" charset="0"/>
                <a:cs typeface="Arial" panose="020B0604020202020204" pitchFamily="34" charset="0"/>
              </a:rPr>
              <a:t>TP, </a:t>
            </a:r>
            <a:r>
              <a:rPr lang="en-US" sz="1900" b="1" kern="0">
                <a:solidFill>
                  <a:srgbClr val="0000FF"/>
                </a:solidFill>
                <a:latin typeface="Arial" panose="020B0604020202020204" pitchFamily="34" charset="0"/>
                <a:cs typeface="Arial" panose="020B0604020202020204" pitchFamily="34" charset="0"/>
              </a:rPr>
              <a:t>năm nay hội trại sẽ diễn ra sôi nổi, bảo đảm theo tinh thần an toàn, tiết kiệm, thực sự là ngày hội của tuổi trẻ địa phương, mang ý nghĩa tuyên truyền, giáo dục động viên thanh niên trúng tuyển hăng hái lên đường tham gia nhiệm </a:t>
            </a:r>
            <a:r>
              <a:rPr lang="en-US" sz="1900" b="1" kern="0" smtClean="0">
                <a:solidFill>
                  <a:srgbClr val="0000FF"/>
                </a:solidFill>
                <a:latin typeface="Arial" panose="020B0604020202020204" pitchFamily="34" charset="0"/>
                <a:cs typeface="Arial" panose="020B0604020202020204" pitchFamily="34" charset="0"/>
              </a:rPr>
              <a:t>vụ bảo </a:t>
            </a:r>
            <a:r>
              <a:rPr lang="en-US" sz="1900" b="1" kern="0">
                <a:solidFill>
                  <a:srgbClr val="0000FF"/>
                </a:solidFill>
                <a:latin typeface="Arial" panose="020B0604020202020204" pitchFamily="34" charset="0"/>
                <a:cs typeface="Arial" panose="020B0604020202020204" pitchFamily="34" charset="0"/>
              </a:rPr>
              <a:t>vê ̣Tổ </a:t>
            </a:r>
            <a:r>
              <a:rPr lang="en-US" sz="1900" b="1" kern="0" smtClean="0">
                <a:solidFill>
                  <a:srgbClr val="0000FF"/>
                </a:solidFill>
                <a:latin typeface="Arial" panose="020B0604020202020204" pitchFamily="34" charset="0"/>
                <a:cs typeface="Arial" panose="020B0604020202020204" pitchFamily="34" charset="0"/>
              </a:rPr>
              <a:t>quốc.</a:t>
            </a:r>
          </a:p>
          <a:p>
            <a:pPr marL="457200" indent="-342900" algn="just" eaLnBrk="1" hangingPunct="1">
              <a:lnSpc>
                <a:spcPct val="114000"/>
              </a:lnSpc>
              <a:spcBef>
                <a:spcPts val="1200"/>
              </a:spcBef>
              <a:spcAft>
                <a:spcPts val="0"/>
              </a:spcAft>
              <a:buClr>
                <a:srgbClr val="FF0000"/>
              </a:buClr>
              <a:buFont typeface="Wingdings" panose="05000000000000000000" pitchFamily="2" charset="2"/>
              <a:buChar char="§"/>
              <a:defRPr/>
            </a:pPr>
            <a:r>
              <a:rPr lang="en-US" sz="1900" b="1" kern="0" smtClean="0">
                <a:solidFill>
                  <a:srgbClr val="0000FF"/>
                </a:solidFill>
                <a:latin typeface="Arial" panose="020B0604020202020204" pitchFamily="34" charset="0"/>
                <a:cs typeface="Arial" panose="020B0604020202020204" pitchFamily="34" charset="0"/>
              </a:rPr>
              <a:t>Bên </a:t>
            </a:r>
            <a:r>
              <a:rPr lang="en-US" sz="1900" b="1" kern="0">
                <a:solidFill>
                  <a:srgbClr val="0000FF"/>
                </a:solidFill>
                <a:latin typeface="Arial" panose="020B0604020202020204" pitchFamily="34" charset="0"/>
                <a:cs typeface="Arial" panose="020B0604020202020204" pitchFamily="34" charset="0"/>
              </a:rPr>
              <a:t>cạnh đó, công tác chăm lo chính sách hậu phương Quân đội cũng được thực hiện khá tốt với sự quan tâm của cấp ủy, chính quyền, các ban ngành, đoàn thể tại địa phương. Cụ thể, cấp ủy, chính quyền và nhà hảo tâm đã trao tặng hơn 2,5 tỷ đồng cho thanh niên trúng tuyển NVQS tại các huyện, thị, </a:t>
            </a:r>
            <a:r>
              <a:rPr lang="en-US" sz="1900" b="1" kern="0" smtClean="0">
                <a:solidFill>
                  <a:srgbClr val="0000FF"/>
                </a:solidFill>
                <a:latin typeface="Arial" panose="020B0604020202020204" pitchFamily="34" charset="0"/>
                <a:cs typeface="Arial" panose="020B0604020202020204" pitchFamily="34" charset="0"/>
              </a:rPr>
              <a:t>TP </a:t>
            </a:r>
            <a:r>
              <a:rPr lang="en-US" sz="1900" b="1" kern="0">
                <a:solidFill>
                  <a:srgbClr val="0000FF"/>
                </a:solidFill>
                <a:latin typeface="Arial" panose="020B0604020202020204" pitchFamily="34" charset="0"/>
                <a:cs typeface="Arial" panose="020B0604020202020204" pitchFamily="34" charset="0"/>
              </a:rPr>
              <a:t>dưới hình thức tiền mặt và quà tặng</a:t>
            </a:r>
            <a:r>
              <a:rPr lang="en-US" sz="1900" b="1" kern="0" smtClean="0">
                <a:solidFill>
                  <a:srgbClr val="0000FF"/>
                </a:solidFill>
                <a:latin typeface="Arial" panose="020B0604020202020204" pitchFamily="34" charset="0"/>
                <a:cs typeface="Arial" panose="020B0604020202020204" pitchFamily="34" charset="0"/>
              </a:rPr>
              <a:t>...</a:t>
            </a:r>
            <a:endParaRPr lang="en-US" sz="1900" b="1" kern="0">
              <a:solidFill>
                <a:srgbClr val="0000FF"/>
              </a:solidFill>
              <a:latin typeface="Arial" panose="020B0604020202020204" pitchFamily="34" charset="0"/>
              <a:cs typeface="Arial" panose="020B0604020202020204" pitchFamily="34" charset="0"/>
            </a:endParaRPr>
          </a:p>
        </p:txBody>
      </p:sp>
      <p:sp>
        <p:nvSpPr>
          <p:cNvPr id="7" name="Title 1"/>
          <p:cNvSpPr>
            <a:spLocks noGrp="1"/>
          </p:cNvSpPr>
          <p:nvPr>
            <p:ph type="title"/>
          </p:nvPr>
        </p:nvSpPr>
        <p:spPr>
          <a:xfrm>
            <a:off x="234950" y="152400"/>
            <a:ext cx="8680450" cy="762000"/>
          </a:xfrm>
        </p:spPr>
        <p:txBody>
          <a:bodyPr anchor="ctr"/>
          <a:lstStyle/>
          <a:p>
            <a:pPr marL="457200" indent="-342900" algn="ctr" eaLnBrk="1" hangingPunct="1">
              <a:lnSpc>
                <a:spcPct val="110000"/>
              </a:lnSpc>
              <a:spcBef>
                <a:spcPts val="600"/>
              </a:spcBef>
              <a:spcAft>
                <a:spcPts val="0"/>
              </a:spcAft>
              <a:defRPr/>
            </a:pPr>
            <a:r>
              <a:rPr lang="en-US" sz="2000" b="1" smtClean="0">
                <a:solidFill>
                  <a:srgbClr val="FF0000"/>
                </a:solidFill>
                <a:latin typeface="Arial" panose="020B0604020202020204" pitchFamily="34" charset="0"/>
                <a:cs typeface="Arial" panose="020B0604020202020204" pitchFamily="34" charset="0"/>
              </a:rPr>
              <a:t>PV</a:t>
            </a:r>
            <a:r>
              <a:rPr lang="en-US" sz="2000" b="1">
                <a:solidFill>
                  <a:srgbClr val="FF0000"/>
                </a:solidFill>
                <a:latin typeface="Arial" panose="020B0604020202020204" pitchFamily="34" charset="0"/>
                <a:cs typeface="Arial" panose="020B0604020202020204" pitchFamily="34" charset="0"/>
              </a:rPr>
              <a:t>: Hội trại giao quân có ý nghĩa quan trọng </a:t>
            </a:r>
            <a:r>
              <a:rPr lang="en-US" sz="2000" b="1" smtClean="0">
                <a:solidFill>
                  <a:srgbClr val="FF0000"/>
                </a:solidFill>
                <a:latin typeface="Arial" panose="020B0604020202020204" pitchFamily="34" charset="0"/>
                <a:cs typeface="Arial" panose="020B0604020202020204" pitchFamily="34" charset="0"/>
              </a:rPr>
              <a:t>như thế nào trong công tác tuyển chọn gọi công dân nhập ngũ năm 2018?</a:t>
            </a:r>
            <a:endParaRPr lang="en-US" sz="20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85078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p:cNvPicPr>
          <p:nvPr/>
        </p:nvPicPr>
        <p:blipFill>
          <a:blip r:embed="rId3">
            <a:extLst>
              <a:ext uri="{28A0092B-C50C-407E-A947-70E740481C1C}">
                <a14:useLocalDpi xmlns:a14="http://schemas.microsoft.com/office/drawing/2010/main" val="0"/>
              </a:ext>
            </a:extLst>
          </a:blip>
          <a:stretch>
            <a:fillRect/>
          </a:stretch>
        </p:blipFill>
        <p:spPr>
          <a:xfrm>
            <a:off x="33020" y="381000"/>
            <a:ext cx="4521920" cy="3017520"/>
          </a:xfrm>
          <a:prstGeom prst="rect">
            <a:avLst/>
          </a:prstGeom>
          <a:ln w="25400">
            <a:solidFill>
              <a:srgbClr val="FFFF00"/>
            </a:solidFill>
          </a:ln>
        </p:spPr>
      </p:pic>
      <p:pic>
        <p:nvPicPr>
          <p:cNvPr id="7" name="Picture 6"/>
          <p:cNvPicPr>
            <a:picLocks/>
          </p:cNvPicPr>
          <p:nvPr/>
        </p:nvPicPr>
        <p:blipFill>
          <a:blip r:embed="rId4">
            <a:extLst>
              <a:ext uri="{28A0092B-C50C-407E-A947-70E740481C1C}">
                <a14:useLocalDpi xmlns:a14="http://schemas.microsoft.com/office/drawing/2010/main" val="0"/>
              </a:ext>
            </a:extLst>
          </a:blip>
          <a:stretch>
            <a:fillRect/>
          </a:stretch>
        </p:blipFill>
        <p:spPr>
          <a:xfrm>
            <a:off x="4597400" y="381000"/>
            <a:ext cx="4526280" cy="3017520"/>
          </a:xfrm>
          <a:prstGeom prst="rect">
            <a:avLst/>
          </a:prstGeom>
          <a:ln w="25400">
            <a:solidFill>
              <a:srgbClr val="FFFF00"/>
            </a:solidFill>
          </a:ln>
        </p:spPr>
      </p:pic>
      <p:pic>
        <p:nvPicPr>
          <p:cNvPr id="8" name="Picture 7"/>
          <p:cNvPicPr>
            <a:picLocks/>
          </p:cNvPicPr>
          <p:nvPr/>
        </p:nvPicPr>
        <p:blipFill>
          <a:blip r:embed="rId5">
            <a:extLst>
              <a:ext uri="{28A0092B-C50C-407E-A947-70E740481C1C}">
                <a14:useLocalDpi xmlns:a14="http://schemas.microsoft.com/office/drawing/2010/main" val="0"/>
              </a:ext>
            </a:extLst>
          </a:blip>
          <a:stretch>
            <a:fillRect/>
          </a:stretch>
        </p:blipFill>
        <p:spPr>
          <a:xfrm>
            <a:off x="4597400" y="3435626"/>
            <a:ext cx="4526280" cy="3017520"/>
          </a:xfrm>
          <a:prstGeom prst="rect">
            <a:avLst/>
          </a:prstGeom>
          <a:ln w="25400">
            <a:solidFill>
              <a:srgbClr val="FFFF00"/>
            </a:solidFill>
          </a:ln>
        </p:spPr>
      </p:pic>
      <p:pic>
        <p:nvPicPr>
          <p:cNvPr id="9" name="Picture 8"/>
          <p:cNvPicPr>
            <a:picLocks/>
          </p:cNvPicPr>
          <p:nvPr/>
        </p:nvPicPr>
        <p:blipFill>
          <a:blip r:embed="rId6">
            <a:extLst>
              <a:ext uri="{28A0092B-C50C-407E-A947-70E740481C1C}">
                <a14:useLocalDpi xmlns:a14="http://schemas.microsoft.com/office/drawing/2010/main" val="0"/>
              </a:ext>
            </a:extLst>
          </a:blip>
          <a:stretch>
            <a:fillRect/>
          </a:stretch>
        </p:blipFill>
        <p:spPr>
          <a:xfrm>
            <a:off x="33020" y="3435626"/>
            <a:ext cx="4526280" cy="3017520"/>
          </a:xfrm>
          <a:prstGeom prst="rect">
            <a:avLst/>
          </a:prstGeom>
          <a:ln w="25400">
            <a:solidFill>
              <a:srgbClr val="FFFF00"/>
            </a:solidFill>
          </a:ln>
        </p:spPr>
      </p:pic>
    </p:spTree>
    <p:extLst>
      <p:ext uri="{BB962C8B-B14F-4D97-AF65-F5344CB8AC3E}">
        <p14:creationId xmlns:p14="http://schemas.microsoft.com/office/powerpoint/2010/main" val="1706193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txDef>
      <a:spPr bwMode="auto">
        <a:noFill/>
        <a:ln w="9525">
          <a:noFill/>
          <a:miter lim="800000"/>
          <a:headEnd/>
          <a:tailEnd/>
        </a:ln>
      </a:spPr>
      <a:bodyPr vert="horz" wrap="square" lIns="91440" tIns="45720" rIns="91440" bIns="45720" numCol="1" anchor="ctr" anchorCtr="0" compatLnSpc="1">
        <a:prstTxWarp prst="textNoShape">
          <a:avLst/>
        </a:prstTxWarp>
      </a:bodyPr>
      <a:lstStyle>
        <a:defPPr>
          <a:spcBef>
            <a:spcPct val="20000"/>
          </a:spcBef>
          <a:defRPr sz="3200" b="1" kern="0" smtClean="0">
            <a:solidFill>
              <a:srgbClr val="FF0000"/>
            </a:solidFill>
            <a:latin typeface="Arial" pitchFamily="34" charset="0"/>
            <a:ea typeface="+mj-ea"/>
            <a:cs typeface="Arial" pitchFamily="34" charset="0"/>
          </a:defRPr>
        </a:defPPr>
      </a:lstStyle>
    </a:tx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19243</TotalTime>
  <Words>7122</Words>
  <Application>Microsoft Office PowerPoint</Application>
  <PresentationFormat>On-screen Show (4:3)</PresentationFormat>
  <Paragraphs>295</Paragraphs>
  <Slides>65</Slides>
  <Notes>4</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Profile</vt:lpstr>
      <vt:lpstr>PowerPoint Presentation</vt:lpstr>
      <vt:lpstr>TÌNH HUỐNG THẢO LUẬN</vt:lpstr>
      <vt:lpstr>PowerPoint Presentation</vt:lpstr>
      <vt:lpstr>Năm 2018: Tỉnh Bình Dương  giao quân đạt chỉ tiêu ở cả 3 cấp đạt chất lượng cao</vt:lpstr>
      <vt:lpstr>PowerPoint Presentation</vt:lpstr>
      <vt:lpstr>Năm 2018: Tỉnh Bình Dương  giao quân đạt chỉ tiêu ở cả 3 cấp đạt chất lượng cao</vt:lpstr>
      <vt:lpstr>PowerPoint Presentation</vt:lpstr>
      <vt:lpstr>PV: Hội trại giao quân có ý nghĩa quan trọng như thế nào trong công tác tuyển chọn gọi công dân nhập ngũ năm 2018?</vt:lpstr>
      <vt:lpstr>PowerPoint Presentation</vt:lpstr>
      <vt:lpstr>Năm 2019: Công tác chuẩn bị của tỉnh Bình Dương</vt:lpstr>
      <vt:lpstr>Năm 2019: Công tác chuẩn bị của tỉnh Bình Dương</vt:lpstr>
      <vt:lpstr>PowerPoint Presentation</vt:lpstr>
      <vt:lpstr>GIỚI THIỆU LUẬT NGHĨA VỤ QUÂN SỰ NĂM 2015</vt:lpstr>
      <vt:lpstr>PowerPoint Presentation</vt:lpstr>
      <vt:lpstr>HIẾN PHÁP NĂM 2013</vt:lpstr>
      <vt:lpstr>BỐ CỤC CỦA LUẬT (09 chương, 62 điều)</vt:lpstr>
      <vt:lpstr>CHƯƠNG I. NHỮNG QUY ĐỊNH CHUNG Điều 3. Giải thích từ ngữ</vt:lpstr>
      <vt:lpstr>CHƯƠNG I. NHỮNG QUY ĐỊNH CHUNG Điều 3. Giải thích từ ngữ</vt:lpstr>
      <vt:lpstr>PowerPoint Presentation</vt:lpstr>
      <vt:lpstr>Điều 4. Nghĩa vụ quân sự</vt:lpstr>
      <vt:lpstr>Điều 4. Nghĩa vụ quân sự</vt:lpstr>
      <vt:lpstr>PowerPoint Presentation</vt:lpstr>
      <vt:lpstr>Điều 6. Nghĩa vụ phục vụ tại ngũ</vt:lpstr>
      <vt:lpstr>Điều 7. Nghĩa vụ phục vụ trong ngạch dự bị</vt:lpstr>
      <vt:lpstr>Điều 8. Chức vụ, cấp bậc quân hàm  của hạ sĩ quan, binh sĩ</vt:lpstr>
      <vt:lpstr>Điều 10. Các hành vi bị nghiêm cấm</vt:lpstr>
      <vt:lpstr>CHƯƠNG II. ĐĂNG KÝ NGHĨA VỤ QUÂN SỰ VÀ QUẢN LÝ CÔNG DÂN TRONG ĐỘ TUỔI THỰC HIỆN NGHĨA VỤ QUÂN SỰ</vt:lpstr>
      <vt:lpstr>Điều 13. Đối tượng không được đăng ký nghĩa vụ quân sự</vt:lpstr>
      <vt:lpstr>CHƯƠNG II. ĐĂNG KÝ NGHĨA VỤ QUÂN SỰ VÀ QUẢN LÝ CÔNG DÂN TRONG ĐỘ TUỔI THỰC HIỆN NGHĨA VỤ QUÂN SỰ</vt:lpstr>
      <vt:lpstr>PowerPoint Presentation</vt:lpstr>
      <vt:lpstr>Điều 16. Đăng ký nghĩa vụ quân sự lần đầu</vt:lpstr>
      <vt:lpstr>Điều 17. Đăng ký nghĩa vụ quân sự bổ sung; khi thay đổi  nơi cư trú hoặc nơi làm việc, học tập; tạm vắng;  đăng ký miễn gọi nhập ngũ trong thời chiến</vt:lpstr>
      <vt:lpstr>Điều 17. Đăng ký nghĩa vụ quân sự bổ sung;  khi thay đổi nơi cư trú hoặc nơi làm việc, học tập;  tạm vắng; đăng ký miễn gọi nhập ngũ trong thời chiến</vt:lpstr>
      <vt:lpstr>PowerPoint Presentation</vt:lpstr>
      <vt:lpstr>CHƯƠNG III. PHỤC VỤ CỦA HẠ SĨ QUAN, BINH SĨ TẠI NGŨ  VÀ HẠ SĨ QUAN, BINH SĨ DỰ BỊ</vt:lpstr>
      <vt:lpstr>CHƯƠNG III. PHỤC VỤ CỦA HẠ SĨ QUAN, BINH SĨ TẠI NGŨ  VÀ HẠ SĨ QUAN, BINH SĨ DỰ BỊ</vt:lpstr>
      <vt:lpstr>CHƯƠNG IV. NHẬP NGŨ VÀ XUẤT NGŨ TRONG THỜI BÌNH Mục 1: GỌI CÔNG DÂN NHẬP NGŨ</vt:lpstr>
      <vt:lpstr>CHƯƠNG IV. NHẬP NGŨ VÀ XUẤT NGŨ TRONG THỜI BÌNH Mục 1: GỌI CÔNG DÂN NHẬP NGŨ</vt:lpstr>
      <vt:lpstr>CHƯƠNG IV. NHẬP NGŨ VÀ XUẤT NGŨ TRONG THỜI BÌNH Mục 1: GỌI CÔNG DÂN NHẬP NGŨ</vt:lpstr>
      <vt:lpstr>PowerPoint Presentation</vt:lpstr>
      <vt:lpstr>Điều 36. Hội đồng nghĩa vụ quân sự</vt:lpstr>
      <vt:lpstr>Điều 36. Hội đồng nghĩa vụ quân sự</vt:lpstr>
      <vt:lpstr>PowerPoint Presentation</vt:lpstr>
      <vt:lpstr>Điều 40. Khám sức khỏe cho công dân gọi nhập ngũ và thực hiện nghĩa vụ tham gia Công an nhân dân</vt:lpstr>
      <vt:lpstr>Điều 40. Khám sức khỏe cho công dân gọi nhập ngũ và thực hiện nghĩa vụ tham gia Công an nhân dân</vt:lpstr>
      <vt:lpstr>Mục 2: TẠM HOÃN GỌI NHẬP NGŨ VÀ MIỄN GỌI NHẬP NGŨ</vt:lpstr>
      <vt:lpstr>Mục 2: TẠM HOÃN GỌI NHẬP NGŨ VÀ MIỄN GỌI NHẬP NGŨ</vt:lpstr>
      <vt:lpstr>Điều 41. Tạm hoãn gọi nhập ngũ và miễn gọi nhập ngũ</vt:lpstr>
      <vt:lpstr>Mục 3: XUẤT NGŨ</vt:lpstr>
      <vt:lpstr>CHƯƠNG VI. CHẾ ĐỘ, CHÍNH SÁCH VÀ NGÂN SÁCH BẢO ĐẢM TRONG VIỆC THỰC HIỆN NGHĨA VỤ QUÂN SỰ</vt:lpstr>
      <vt:lpstr>Điều 50. Chế độ, chính sách đối với hạ sĩ quan, binh sĩ  phục vụ tại ngũ, xuất ngũ và thân nhân</vt:lpstr>
      <vt:lpstr>Điều 50. Chế độ, chính sách đối với hạ sĩ quan, binh sĩ  phục vụ tại ngũ, xuất ngũ và thân nhân</vt:lpstr>
      <vt:lpstr>Điều 50. Chế độ, chính sách đối với hạ sĩ quan, binh sĩ  phục vụ tại ngũ, xuất ngũ và thân nhân</vt:lpstr>
      <vt:lpstr>Điều 50. Chế độ, chính sách đối với hạ sĩ quan, binh sĩ  phục vụ tại ngũ, xuất ngũ và thân nhân</vt:lpstr>
      <vt:lpstr>Điều 50. Chế độ, chính sách đối với hạ sĩ quan, binh sĩ  phục vụ tại ngũ, xuất ngũ và thân nhân</vt:lpstr>
      <vt:lpstr>Ảnh hài hước</vt:lpstr>
      <vt:lpstr>CHƯƠNG VII. NHIỆM VỤ, QUYỀN HẠN CỦA CƠ QUAN,  TỔ CHỨC</vt:lpstr>
      <vt:lpstr>PowerPoint Presentation</vt:lpstr>
      <vt:lpstr>CHƯƠNG VIII. XỬ LÝ VI PHẠM</vt:lpstr>
      <vt:lpstr>Quy định về công tác tuyển chọn công dân nhập ngũ năm 2019 như thế nào?</vt:lpstr>
      <vt:lpstr>(Thực hiện theo Thông tư số 148/2018/TT-BQP ngày 04/10/2018 của Bộ Quốc phòng quy định tuyển chọn và gọi công dân nhập ngũ)</vt:lpstr>
      <vt:lpstr>(Thực hiện theo Thông tư số 148/2018/TT-BQP ngày 04/10/2018 của Bộ Quốc phòng quy định tuyển chọn và gọi công dân nhập ngũ)</vt:lpstr>
      <vt:lpstr>(Thực hiện theo Nghị định 27/2016/NĐ-CP ngày 06/4/2016 của Chính phủ quy định chế độ, chính sách đối với hạ sĩ quan, binh sĩ phục vụ tại ngũ, xuất ngũ và thân nhân của hạ sĩ quan, binh sĩ tại ngũ)</vt:lpstr>
      <vt:lpstr>Trốn nghĩa vụ quân sự bị xử phạt như thế nào?</vt:lpstr>
      <vt:lpstr>PowerPoint Presentation</vt:lpstr>
    </vt:vector>
  </TitlesOfParts>
  <Company>So Giao duc va Dao tao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huan e-mail, QLVB</dc:title>
  <dc:creator>LeNguyenMinhNgoc</dc:creator>
  <cp:lastModifiedBy>Le Nguyen Minh Ngoc</cp:lastModifiedBy>
  <cp:revision>1869</cp:revision>
  <cp:lastPrinted>2014-02-10T09:51:06Z</cp:lastPrinted>
  <dcterms:created xsi:type="dcterms:W3CDTF">2006-08-23T15:52:09Z</dcterms:created>
  <dcterms:modified xsi:type="dcterms:W3CDTF">2019-02-11T06:52:31Z</dcterms:modified>
</cp:coreProperties>
</file>