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1688" r:id="rId2"/>
    <p:sldId id="1615" r:id="rId3"/>
    <p:sldId id="1753" r:id="rId4"/>
    <p:sldId id="1754" r:id="rId5"/>
    <p:sldId id="1755" r:id="rId6"/>
    <p:sldId id="1457" r:id="rId7"/>
    <p:sldId id="1756" r:id="rId8"/>
    <p:sldId id="1734" r:id="rId9"/>
    <p:sldId id="1735" r:id="rId10"/>
    <p:sldId id="1757" r:id="rId11"/>
    <p:sldId id="1736" r:id="rId12"/>
    <p:sldId id="1759" r:id="rId13"/>
    <p:sldId id="1737" r:id="rId14"/>
    <p:sldId id="1758" r:id="rId15"/>
    <p:sldId id="1507" r:id="rId16"/>
    <p:sldId id="1574" r:id="rId17"/>
    <p:sldId id="1760" r:id="rId18"/>
    <p:sldId id="1623" r:id="rId19"/>
    <p:sldId id="1690" r:id="rId20"/>
    <p:sldId id="1761" r:id="rId21"/>
    <p:sldId id="1627" r:id="rId22"/>
    <p:sldId id="1738" r:id="rId23"/>
    <p:sldId id="1762" r:id="rId24"/>
    <p:sldId id="1628" r:id="rId25"/>
    <p:sldId id="1739" r:id="rId26"/>
    <p:sldId id="1763" r:id="rId27"/>
    <p:sldId id="1629" r:id="rId28"/>
    <p:sldId id="1764" r:id="rId29"/>
    <p:sldId id="1765" r:id="rId30"/>
    <p:sldId id="1695" r:id="rId31"/>
    <p:sldId id="1698" r:id="rId32"/>
    <p:sldId id="1766" r:id="rId33"/>
    <p:sldId id="1740" r:id="rId34"/>
    <p:sldId id="1741" r:id="rId35"/>
    <p:sldId id="1742" r:id="rId36"/>
    <p:sldId id="1767" r:id="rId37"/>
    <p:sldId id="1744" r:id="rId38"/>
    <p:sldId id="1743" r:id="rId39"/>
    <p:sldId id="1768" r:id="rId40"/>
    <p:sldId id="1701" r:id="rId41"/>
    <p:sldId id="1769" r:id="rId42"/>
    <p:sldId id="1770" r:id="rId43"/>
    <p:sldId id="1745" r:id="rId44"/>
    <p:sldId id="1702" r:id="rId45"/>
    <p:sldId id="1771" r:id="rId46"/>
    <p:sldId id="1746" r:id="rId47"/>
    <p:sldId id="1772" r:id="rId48"/>
    <p:sldId id="1703" r:id="rId49"/>
    <p:sldId id="1747" r:id="rId50"/>
    <p:sldId id="1773" r:id="rId51"/>
    <p:sldId id="1704" r:id="rId52"/>
    <p:sldId id="1748" r:id="rId53"/>
    <p:sldId id="1774" r:id="rId54"/>
    <p:sldId id="1749" r:id="rId55"/>
    <p:sldId id="1705" r:id="rId56"/>
    <p:sldId id="1750" r:id="rId57"/>
    <p:sldId id="1751" r:id="rId58"/>
    <p:sldId id="1775" r:id="rId59"/>
    <p:sldId id="1752" r:id="rId60"/>
    <p:sldId id="1024" r:id="rId61"/>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6600"/>
    <a:srgbClr val="FF3399"/>
    <a:srgbClr val="0000FF"/>
    <a:srgbClr val="CC3300"/>
    <a:srgbClr val="008000"/>
    <a:srgbClr val="CC99FF"/>
    <a:srgbClr val="CCCCFF"/>
    <a:srgbClr val="00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5" d="100"/>
          <a:sy n="75" d="100"/>
        </p:scale>
        <p:origin x="-1146" y="-54"/>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1/6/2020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191000"/>
            <a:ext cx="2133600" cy="2133600"/>
          </a:xfrm>
          <a:prstGeom prst="rect">
            <a:avLst/>
          </a:prstGeom>
        </p:spPr>
      </p:pic>
      <p:pic>
        <p:nvPicPr>
          <p:cNvPr id="3076" name="Picture 2" descr="Lin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sp>
        <p:nvSpPr>
          <p:cNvPr id="11" name="Rectangle 2"/>
          <p:cNvSpPr>
            <a:spLocks noGrp="1" noChangeArrowheads="1"/>
          </p:cNvSpPr>
          <p:nvPr>
            <p:ph type="ctrTitle"/>
          </p:nvPr>
        </p:nvSpPr>
        <p:spPr>
          <a:xfrm>
            <a:off x="63500" y="1752600"/>
            <a:ext cx="9017000" cy="2286000"/>
          </a:xfrm>
        </p:spPr>
        <p:txBody>
          <a:bodyPr anchor="ctr"/>
          <a:lstStyle/>
          <a:p>
            <a:pPr algn="ctr" eaLnBrk="1" hangingPunct="1">
              <a:lnSpc>
                <a:spcPct val="110000"/>
              </a:lnSpc>
            </a:pPr>
            <a:r>
              <a:rPr lang="en-US" altLang="en-US" sz="4800" b="1">
                <a:solidFill>
                  <a:srgbClr val="0000FF"/>
                </a:solidFill>
                <a:latin typeface="Arial" panose="020B0604020202020204" pitchFamily="34" charset="0"/>
                <a:cs typeface="Arial" panose="020B0604020202020204" pitchFamily="34" charset="0"/>
              </a:rPr>
              <a:t>GIỚI THIỆU</a:t>
            </a:r>
            <a:r>
              <a:rPr lang="en-US" altLang="en-US" sz="4400" b="1">
                <a:solidFill>
                  <a:srgbClr val="FF0000"/>
                </a:solidFill>
                <a:latin typeface="Arial" panose="020B0604020202020204" pitchFamily="34" charset="0"/>
                <a:cs typeface="Arial" panose="020B0604020202020204" pitchFamily="34" charset="0"/>
              </a:rPr>
              <a:t> </a:t>
            </a:r>
            <a:br>
              <a:rPr lang="en-US" altLang="en-US" sz="4400" b="1">
                <a:solidFill>
                  <a:srgbClr val="FF0000"/>
                </a:solidFill>
                <a:latin typeface="Arial" panose="020B0604020202020204" pitchFamily="34" charset="0"/>
                <a:cs typeface="Arial" panose="020B0604020202020204" pitchFamily="34" charset="0"/>
              </a:rPr>
            </a:br>
            <a:r>
              <a:rPr lang="en-US" altLang="en-US" sz="4400" b="1">
                <a:solidFill>
                  <a:srgbClr val="FF0000"/>
                </a:solidFill>
                <a:latin typeface="Arial" panose="020B0604020202020204" pitchFamily="34" charset="0"/>
                <a:cs typeface="Arial" panose="020B0604020202020204" pitchFamily="34" charset="0"/>
              </a:rPr>
              <a:t>LUẬT </a:t>
            </a:r>
            <a:r>
              <a:rPr lang="en-US" altLang="en-US" sz="4400" b="1" smtClean="0">
                <a:solidFill>
                  <a:srgbClr val="FF0000"/>
                </a:solidFill>
                <a:latin typeface="Arial" panose="020B0604020202020204" pitchFamily="34" charset="0"/>
                <a:cs typeface="Arial" panose="020B0604020202020204" pitchFamily="34" charset="0"/>
              </a:rPr>
              <a:t>PHÒNG, CHỐNG TÁC HẠI CỦA RƯỢU, BIA NĂM 2019</a:t>
            </a:r>
            <a:endParaRPr lang="en-US" altLang="en-US" sz="4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033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3789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6000"/>
              </a:lnSpc>
              <a:spcBef>
                <a:spcPts val="700"/>
              </a:spcBef>
              <a:spcAft>
                <a:spcPts val="0"/>
              </a:spcAft>
              <a:buClr>
                <a:srgbClr val="FF0000"/>
              </a:buClr>
              <a:buFont typeface="+mj-lt"/>
              <a:buAutoNum type="arabicPeriod" startAt="4"/>
              <a:defRPr/>
            </a:pPr>
            <a:r>
              <a:rPr lang="en-US" sz="1850" b="1" kern="0" smtClean="0">
                <a:solidFill>
                  <a:srgbClr val="FF3399"/>
                </a:solidFill>
                <a:latin typeface="Arial" charset="0"/>
              </a:rPr>
              <a:t>Thực </a:t>
            </a:r>
            <a:r>
              <a:rPr lang="en-US" sz="1850" b="1" kern="0">
                <a:solidFill>
                  <a:srgbClr val="FF3399"/>
                </a:solidFill>
                <a:latin typeface="Arial" charset="0"/>
              </a:rPr>
              <a:t>trạng sản xuất, kinh doanh và quản lý sản xuất, kinh doanh rượu, bia cần được điều chỉnh để phù hợp với yêu cầu </a:t>
            </a:r>
            <a:r>
              <a:rPr lang="en-US" sz="1850" b="1" kern="0" smtClean="0">
                <a:solidFill>
                  <a:srgbClr val="FF3399"/>
                </a:solidFill>
                <a:latin typeface="Arial" charset="0"/>
              </a:rPr>
              <a:t>PCTHCRB</a:t>
            </a:r>
          </a:p>
          <a:p>
            <a:pPr marL="566738" indent="-457200" algn="just" eaLnBrk="1" hangingPunct="1">
              <a:lnSpc>
                <a:spcPct val="106000"/>
              </a:lnSpc>
              <a:spcBef>
                <a:spcPts val="700"/>
              </a:spcBef>
              <a:spcAft>
                <a:spcPts val="0"/>
              </a:spcAft>
              <a:buClr>
                <a:srgbClr val="FF0000"/>
              </a:buClr>
              <a:buFont typeface="Wingdings" panose="05000000000000000000" pitchFamily="2" charset="2"/>
              <a:buChar char="§"/>
              <a:defRPr/>
            </a:pPr>
            <a:r>
              <a:rPr lang="en-US" sz="1850" b="1" kern="0" smtClean="0">
                <a:solidFill>
                  <a:srgbClr val="0000FF"/>
                </a:solidFill>
                <a:latin typeface="Arial" charset="0"/>
              </a:rPr>
              <a:t>Ngành </a:t>
            </a:r>
            <a:r>
              <a:rPr lang="en-US" sz="1850" b="1" kern="0">
                <a:solidFill>
                  <a:srgbClr val="0000FF"/>
                </a:solidFill>
                <a:latin typeface="Arial" charset="0"/>
              </a:rPr>
              <a:t>rượu, bia nộp cho ngân sách khoảng 50.000 tỷ đồng mỗi năm </a:t>
            </a:r>
            <a:r>
              <a:rPr lang="en-US" sz="1850" b="1" kern="0" smtClean="0">
                <a:solidFill>
                  <a:srgbClr val="0000FF"/>
                </a:solidFill>
                <a:latin typeface="Arial" charset="0"/>
              </a:rPr>
              <a:t>và </a:t>
            </a:r>
            <a:r>
              <a:rPr lang="en-US" sz="1850" b="1" kern="0">
                <a:solidFill>
                  <a:srgbClr val="0000FF"/>
                </a:solidFill>
                <a:latin typeface="Arial" charset="0"/>
              </a:rPr>
              <a:t>tạo việc làm cho khoảng 220.000 lao động trực tiếp và gián tiếp, có mặt tại 44/63 </a:t>
            </a:r>
            <a:r>
              <a:rPr lang="en-US" sz="1850" b="1" kern="0" smtClean="0">
                <a:solidFill>
                  <a:srgbClr val="0000FF"/>
                </a:solidFill>
                <a:latin typeface="Arial" charset="0"/>
              </a:rPr>
              <a:t>tỉnh…</a:t>
            </a:r>
          </a:p>
          <a:p>
            <a:pPr marL="566738" indent="-457200" algn="just" eaLnBrk="1" hangingPunct="1">
              <a:lnSpc>
                <a:spcPct val="106000"/>
              </a:lnSpc>
              <a:spcBef>
                <a:spcPts val="700"/>
              </a:spcBef>
              <a:spcAft>
                <a:spcPts val="0"/>
              </a:spcAft>
              <a:buClr>
                <a:srgbClr val="FF0000"/>
              </a:buClr>
              <a:buFont typeface="Wingdings" panose="05000000000000000000" pitchFamily="2" charset="2"/>
              <a:buChar char="§"/>
              <a:defRPr/>
            </a:pPr>
            <a:r>
              <a:rPr lang="en-US" sz="1850" b="1" kern="0" smtClean="0">
                <a:solidFill>
                  <a:srgbClr val="0000FF"/>
                </a:solidFill>
                <a:latin typeface="Arial" charset="0"/>
              </a:rPr>
              <a:t>Đối </a:t>
            </a:r>
            <a:r>
              <a:rPr lang="en-US" sz="1850" b="1" kern="0">
                <a:solidFill>
                  <a:srgbClr val="0000FF"/>
                </a:solidFill>
                <a:latin typeface="Arial" charset="0"/>
              </a:rPr>
              <a:t>với bia, cả nước hiện có khoảng 100 cơ sở sản xuất bia quy mô công nghiệp, sản lượng năm 2017 là hơn 4 tỷ lít. </a:t>
            </a:r>
            <a:endParaRPr lang="en-US" sz="1850" b="1" kern="0" smtClean="0">
              <a:solidFill>
                <a:srgbClr val="0000FF"/>
              </a:solidFill>
              <a:latin typeface="Arial" charset="0"/>
            </a:endParaRPr>
          </a:p>
          <a:p>
            <a:pPr marL="566738" indent="-457200" algn="just" eaLnBrk="1" hangingPunct="1">
              <a:lnSpc>
                <a:spcPct val="106000"/>
              </a:lnSpc>
              <a:spcBef>
                <a:spcPts val="700"/>
              </a:spcBef>
              <a:spcAft>
                <a:spcPts val="0"/>
              </a:spcAft>
              <a:buClr>
                <a:srgbClr val="FF0000"/>
              </a:buClr>
              <a:buFont typeface="Wingdings" panose="05000000000000000000" pitchFamily="2" charset="2"/>
              <a:buChar char="§"/>
              <a:defRPr/>
            </a:pPr>
            <a:r>
              <a:rPr lang="en-US" sz="1850" b="1" kern="0" smtClean="0">
                <a:solidFill>
                  <a:srgbClr val="0000FF"/>
                </a:solidFill>
                <a:latin typeface="Arial" charset="0"/>
              </a:rPr>
              <a:t>Đối </a:t>
            </a:r>
            <a:r>
              <a:rPr lang="en-US" sz="1850" b="1" kern="0">
                <a:solidFill>
                  <a:srgbClr val="0000FF"/>
                </a:solidFill>
                <a:latin typeface="Arial" charset="0"/>
              </a:rPr>
              <a:t>với rượu, đến nay các cơ quan có thẩm quyền đã cấp được khoảng 167 giấy phép sản xuất rượu công nghiệp, 599 giấy phép sản xuất rượu thủ công, 204 giấy phép phân phối, 1.100 giấy phép bán buôn và 13.774 giấy phép kinh doanh bán lẻ rượu. </a:t>
            </a:r>
            <a:r>
              <a:rPr lang="en-US" sz="1850" b="1" kern="0" smtClean="0">
                <a:solidFill>
                  <a:srgbClr val="0000FF"/>
                </a:solidFill>
                <a:latin typeface="Arial" charset="0"/>
              </a:rPr>
              <a:t>Tổng </a:t>
            </a:r>
            <a:r>
              <a:rPr lang="en-US" sz="1850" b="1" kern="0">
                <a:solidFill>
                  <a:srgbClr val="0000FF"/>
                </a:solidFill>
                <a:latin typeface="Arial" charset="0"/>
              </a:rPr>
              <a:t>sản lượng sản xuất rượu năm 2016 đạt khoảng 305,2 triệu lít. </a:t>
            </a:r>
            <a:endParaRPr lang="en-US" sz="1850" b="1" kern="0" smtClean="0">
              <a:solidFill>
                <a:srgbClr val="0000FF"/>
              </a:solidFill>
              <a:latin typeface="Arial" charset="0"/>
            </a:endParaRPr>
          </a:p>
          <a:p>
            <a:pPr marL="566738" indent="-457200" algn="just" eaLnBrk="1" hangingPunct="1">
              <a:lnSpc>
                <a:spcPct val="106000"/>
              </a:lnSpc>
              <a:spcBef>
                <a:spcPts val="700"/>
              </a:spcBef>
              <a:spcAft>
                <a:spcPts val="0"/>
              </a:spcAft>
              <a:buClr>
                <a:srgbClr val="FF0000"/>
              </a:buClr>
              <a:buFont typeface="Wingdings" panose="05000000000000000000" pitchFamily="2" charset="2"/>
              <a:buChar char="§"/>
              <a:defRPr/>
            </a:pPr>
            <a:r>
              <a:rPr lang="pt-BR" sz="1850" b="1" kern="0" smtClean="0">
                <a:solidFill>
                  <a:srgbClr val="0000FF"/>
                </a:solidFill>
                <a:latin typeface="Arial" charset="0"/>
              </a:rPr>
              <a:t>Việc </a:t>
            </a:r>
            <a:r>
              <a:rPr lang="pt-BR" sz="1850" b="1" kern="0">
                <a:solidFill>
                  <a:srgbClr val="0000FF"/>
                </a:solidFill>
                <a:latin typeface="Arial" charset="0"/>
              </a:rPr>
              <a:t>quản lý hoạt động bán buôn, phân phối, đại lý bán lẻ có giấy phép kinh doanh rượu, bia </a:t>
            </a:r>
            <a:r>
              <a:rPr lang="pt-BR" sz="1850" b="1" kern="0" smtClean="0">
                <a:solidFill>
                  <a:srgbClr val="0000FF"/>
                </a:solidFill>
                <a:latin typeface="Arial" charset="0"/>
              </a:rPr>
              <a:t>còn </a:t>
            </a:r>
            <a:r>
              <a:rPr lang="pt-BR" sz="1850" b="1" kern="0">
                <a:solidFill>
                  <a:srgbClr val="0000FF"/>
                </a:solidFill>
                <a:latin typeface="Arial" charset="0"/>
              </a:rPr>
              <a:t>nhiều khó </a:t>
            </a:r>
            <a:r>
              <a:rPr lang="pt-BR" sz="1850" b="1" kern="0" smtClean="0">
                <a:solidFill>
                  <a:srgbClr val="0000FF"/>
                </a:solidFill>
                <a:latin typeface="Arial" charset="0"/>
              </a:rPr>
              <a:t>khăn. Bất </a:t>
            </a:r>
            <a:r>
              <a:rPr lang="pt-BR" sz="1850" b="1" kern="0">
                <a:solidFill>
                  <a:srgbClr val="0000FF"/>
                </a:solidFill>
                <a:latin typeface="Arial" charset="0"/>
              </a:rPr>
              <a:t>cứ địa điểm, cơ sở nào cũng sẵn có rượu, bia để bán cho người dân như: các quán rượu, siêu thị, cửa hàng tạp hoá, khách sạn, nhà hàng ăn uống, quán nước vỉa hè, căng tin của cơ quan, doanh nghiệp</a:t>
            </a:r>
            <a:r>
              <a:rPr lang="pt-BR" sz="1850" b="1" kern="0" smtClean="0">
                <a:solidFill>
                  <a:srgbClr val="0000FF"/>
                </a:solidFill>
                <a:latin typeface="Arial" charset="0"/>
              </a:rPr>
              <a:t>…</a:t>
            </a: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535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3212"/>
            <a:ext cx="9144000" cy="5751576"/>
          </a:xfrm>
          <a:prstGeom prst="rect">
            <a:avLst/>
          </a:prstGeom>
        </p:spPr>
      </p:pic>
    </p:spTree>
    <p:extLst>
      <p:ext uri="{BB962C8B-B14F-4D97-AF65-F5344CB8AC3E}">
        <p14:creationId xmlns:p14="http://schemas.microsoft.com/office/powerpoint/2010/main" val="4157509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6000"/>
              </a:lnSpc>
              <a:spcBef>
                <a:spcPts val="600"/>
              </a:spcBef>
              <a:spcAft>
                <a:spcPts val="0"/>
              </a:spcAft>
              <a:buClr>
                <a:srgbClr val="FF0000"/>
              </a:buClr>
              <a:buFont typeface="+mj-lt"/>
              <a:buAutoNum type="arabicPeriod" startAt="5"/>
              <a:defRPr/>
            </a:pPr>
            <a:r>
              <a:rPr lang="en-US" sz="1900" b="1" kern="0" smtClean="0">
                <a:solidFill>
                  <a:srgbClr val="FF3399"/>
                </a:solidFill>
                <a:latin typeface="Arial" charset="0"/>
              </a:rPr>
              <a:t>P</a:t>
            </a:r>
            <a:r>
              <a:rPr lang="x-none" sz="1900" b="1" kern="0" smtClean="0">
                <a:solidFill>
                  <a:srgbClr val="FF3399"/>
                </a:solidFill>
                <a:latin typeface="Arial" charset="0"/>
              </a:rPr>
              <a:t>háp </a:t>
            </a:r>
            <a:r>
              <a:rPr lang="x-none" sz="1900" b="1" kern="0">
                <a:solidFill>
                  <a:srgbClr val="FF3399"/>
                </a:solidFill>
                <a:latin typeface="Arial" charset="0"/>
              </a:rPr>
              <a:t>luật </a:t>
            </a:r>
            <a:r>
              <a:rPr lang="en-US" sz="1900" b="1" kern="0">
                <a:solidFill>
                  <a:srgbClr val="FF3399"/>
                </a:solidFill>
                <a:latin typeface="Arial" charset="0"/>
              </a:rPr>
              <a:t>hiện hành chủ yếu quy định về quản lý sản xuất, kinh doanh rượu, bia, chưa điều chỉnh đầy đủ đối với PCTHCRB nên cần phải được điều chỉnh kịp thời</a:t>
            </a:r>
          </a:p>
          <a:p>
            <a:pPr marL="566738" indent="-457200" algn="just" eaLnBrk="1" hangingPunct="1">
              <a:lnSpc>
                <a:spcPct val="106000"/>
              </a:lnSpc>
              <a:spcBef>
                <a:spcPts val="600"/>
              </a:spcBef>
              <a:spcAft>
                <a:spcPts val="0"/>
              </a:spcAft>
              <a:buClr>
                <a:srgbClr val="FF0000"/>
              </a:buClr>
              <a:buFont typeface="Wingdings" panose="05000000000000000000" pitchFamily="2" charset="2"/>
              <a:buChar char="§"/>
              <a:defRPr/>
            </a:pPr>
            <a:r>
              <a:rPr lang="nl-NL" sz="1900" b="1" kern="0" smtClean="0">
                <a:solidFill>
                  <a:srgbClr val="0000FF"/>
                </a:solidFill>
                <a:latin typeface="Arial" charset="0"/>
              </a:rPr>
              <a:t>Pháp </a:t>
            </a:r>
            <a:r>
              <a:rPr lang="nl-NL" sz="1900" b="1" kern="0">
                <a:solidFill>
                  <a:srgbClr val="0000FF"/>
                </a:solidFill>
                <a:latin typeface="Arial" charset="0"/>
              </a:rPr>
              <a:t>luật về kinh doanh rượu, bia thực hiện theo 2 </a:t>
            </a:r>
            <a:r>
              <a:rPr lang="nl-NL" sz="1900" b="1" kern="0" smtClean="0">
                <a:solidFill>
                  <a:srgbClr val="0000FF"/>
                </a:solidFill>
                <a:latin typeface="Arial" charset="0"/>
              </a:rPr>
              <a:t>VB là </a:t>
            </a:r>
            <a:r>
              <a:rPr lang="nl-NL" sz="1900" b="1" kern="0">
                <a:solidFill>
                  <a:srgbClr val="0000FF"/>
                </a:solidFill>
                <a:latin typeface="Arial" charset="0"/>
              </a:rPr>
              <a:t>Nghị định số 105/2017/NĐ-CP về kinh doanh rượu </a:t>
            </a:r>
            <a:r>
              <a:rPr lang="nl-NL" sz="1900" b="1" kern="0" smtClean="0">
                <a:solidFill>
                  <a:srgbClr val="0000FF"/>
                </a:solidFill>
                <a:latin typeface="Arial" charset="0"/>
              </a:rPr>
              <a:t>và </a:t>
            </a:r>
            <a:r>
              <a:rPr lang="nl-NL" sz="1900" b="1" kern="0">
                <a:solidFill>
                  <a:srgbClr val="0000FF"/>
                </a:solidFill>
                <a:latin typeface="Arial" charset="0"/>
              </a:rPr>
              <a:t>Nghị định số 77/2016/NĐ-CP ngày 01/7/2016 của Chính phủ sửa đổi, bổ sung một số điều về điều kiện đầu tư kinh doanh trong lĩnh vực mua bán hàng </a:t>
            </a:r>
            <a:r>
              <a:rPr lang="nl-NL" sz="1900" b="1" kern="0" smtClean="0">
                <a:solidFill>
                  <a:srgbClr val="0000FF"/>
                </a:solidFill>
                <a:latin typeface="Arial" charset="0"/>
              </a:rPr>
              <a:t>hóa...</a:t>
            </a:r>
          </a:p>
          <a:p>
            <a:pPr marL="566738" indent="-457200" algn="just" eaLnBrk="1" hangingPunct="1">
              <a:lnSpc>
                <a:spcPct val="106000"/>
              </a:lnSpc>
              <a:spcBef>
                <a:spcPts val="600"/>
              </a:spcBef>
              <a:spcAft>
                <a:spcPts val="0"/>
              </a:spcAft>
              <a:buClr>
                <a:srgbClr val="FF0000"/>
              </a:buClr>
              <a:buFont typeface="Wingdings" panose="05000000000000000000" pitchFamily="2" charset="2"/>
              <a:buChar char="§"/>
              <a:defRPr/>
            </a:pPr>
            <a:r>
              <a:rPr lang="nl-NL" sz="1900" b="1" kern="0" smtClean="0">
                <a:solidFill>
                  <a:srgbClr val="0000FF"/>
                </a:solidFill>
                <a:latin typeface="Arial" charset="0"/>
              </a:rPr>
              <a:t>Hiện </a:t>
            </a:r>
            <a:r>
              <a:rPr lang="nl-NL" sz="1900" b="1" kern="0">
                <a:solidFill>
                  <a:srgbClr val="0000FF"/>
                </a:solidFill>
                <a:latin typeface="Arial" charset="0"/>
              </a:rPr>
              <a:t>có rất ít quy định về PCTHCRB, chỉ khi việc sử dụng rượu, bia dẫn đến các hậu quả xấu trong các quan hệ xã hội như điều khiển phương tiện giao thông cơ giới có nồng độ cồn vượt mức quy định, bạo lực, tội phạm do sử dụng rượu, bia hoặc vi phạm các điều kiện sản xuất, kinh doanh thì mới bị xử lý. </a:t>
            </a:r>
            <a:endParaRPr lang="nl-NL" sz="1900" b="1" kern="0" smtClean="0">
              <a:solidFill>
                <a:srgbClr val="0000FF"/>
              </a:solidFill>
              <a:latin typeface="Arial" charset="0"/>
            </a:endParaRPr>
          </a:p>
          <a:p>
            <a:pPr marL="566738" indent="-457200" algn="just" eaLnBrk="1" hangingPunct="1">
              <a:lnSpc>
                <a:spcPct val="106000"/>
              </a:lnSpc>
              <a:spcBef>
                <a:spcPts val="600"/>
              </a:spcBef>
              <a:spcAft>
                <a:spcPts val="0"/>
              </a:spcAft>
              <a:buClr>
                <a:srgbClr val="FF0000"/>
              </a:buClr>
              <a:buFont typeface="Wingdings" panose="05000000000000000000" pitchFamily="2" charset="2"/>
              <a:buChar char="§"/>
              <a:defRPr/>
            </a:pPr>
            <a:r>
              <a:rPr lang="x-none" sz="1900" b="1" kern="0" smtClean="0">
                <a:solidFill>
                  <a:srgbClr val="0000FF"/>
                </a:solidFill>
                <a:latin typeface="Arial" charset="0"/>
              </a:rPr>
              <a:t>Các </a:t>
            </a:r>
            <a:r>
              <a:rPr lang="x-none" sz="1900" b="1" kern="0">
                <a:solidFill>
                  <a:srgbClr val="0000FF"/>
                </a:solidFill>
                <a:latin typeface="Arial" charset="0"/>
              </a:rPr>
              <a:t>văn bản pháp luật về PCTH</a:t>
            </a:r>
            <a:r>
              <a:rPr lang="en-US" sz="1900" b="1" kern="0">
                <a:solidFill>
                  <a:srgbClr val="0000FF"/>
                </a:solidFill>
                <a:latin typeface="Arial" charset="0"/>
              </a:rPr>
              <a:t>C</a:t>
            </a:r>
            <a:r>
              <a:rPr lang="x-none" sz="1900" b="1" kern="0">
                <a:solidFill>
                  <a:srgbClr val="0000FF"/>
                </a:solidFill>
                <a:latin typeface="Arial" charset="0"/>
              </a:rPr>
              <a:t>RB còn tản mạn, </a:t>
            </a:r>
            <a:r>
              <a:rPr lang="en-US" sz="1900" b="1" kern="0">
                <a:solidFill>
                  <a:srgbClr val="0000FF"/>
                </a:solidFill>
                <a:latin typeface="Arial" charset="0"/>
              </a:rPr>
              <a:t>hiệu lực pháp lý </a:t>
            </a:r>
            <a:r>
              <a:rPr lang="en-US" sz="1900" b="1" kern="0" smtClean="0">
                <a:solidFill>
                  <a:srgbClr val="0000FF"/>
                </a:solidFill>
                <a:latin typeface="Arial" charset="0"/>
              </a:rPr>
              <a:t>thấp. Mặc </a:t>
            </a:r>
            <a:r>
              <a:rPr lang="en-US" sz="1900" b="1" kern="0">
                <a:solidFill>
                  <a:srgbClr val="0000FF"/>
                </a:solidFill>
                <a:latin typeface="Arial" charset="0"/>
              </a:rPr>
              <a:t>dù Thủ tướng </a:t>
            </a:r>
            <a:r>
              <a:rPr lang="en-US" sz="1900" b="1" kern="0" smtClean="0">
                <a:solidFill>
                  <a:srgbClr val="0000FF"/>
                </a:solidFill>
                <a:latin typeface="Arial" charset="0"/>
              </a:rPr>
              <a:t>đã </a:t>
            </a:r>
            <a:r>
              <a:rPr lang="en-US" sz="1900" b="1" kern="0">
                <a:solidFill>
                  <a:srgbClr val="0000FF"/>
                </a:solidFill>
                <a:latin typeface="Arial" charset="0"/>
              </a:rPr>
              <a:t>ban hành Quyết định số 244/QĐ-TTg ngày 12/2/2014 về chính sách quốc gia phòng, chống tác hại của lạm dụng đồ uống có cồn </a:t>
            </a:r>
            <a:r>
              <a:rPr lang="en-US" sz="1900" b="1" kern="0" smtClean="0">
                <a:solidFill>
                  <a:srgbClr val="0000FF"/>
                </a:solidFill>
                <a:latin typeface="Arial" charset="0"/>
              </a:rPr>
              <a:t>nhưng </a:t>
            </a:r>
            <a:r>
              <a:rPr lang="en-US" sz="1900" b="1" kern="0">
                <a:solidFill>
                  <a:srgbClr val="0000FF"/>
                </a:solidFill>
                <a:latin typeface="Arial" charset="0"/>
              </a:rPr>
              <a:t>cần được thể chế thành luật </a:t>
            </a:r>
            <a:r>
              <a:rPr lang="en-US" sz="1900" b="1" kern="0" smtClean="0">
                <a:solidFill>
                  <a:srgbClr val="0000FF"/>
                </a:solidFill>
                <a:latin typeface="Arial" charset="0"/>
              </a:rPr>
              <a:t>để có </a:t>
            </a:r>
            <a:r>
              <a:rPr lang="en-US" sz="1900" b="1" kern="0">
                <a:solidFill>
                  <a:srgbClr val="0000FF"/>
                </a:solidFill>
                <a:latin typeface="Arial" charset="0"/>
              </a:rPr>
              <a:t>giá trị bắt buộc áp dụng</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355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905"/>
            <a:ext cx="9144000" cy="6092190"/>
          </a:xfrm>
          <a:prstGeom prst="rect">
            <a:avLst/>
          </a:prstGeom>
        </p:spPr>
      </p:pic>
    </p:spTree>
    <p:extLst>
      <p:ext uri="{BB962C8B-B14F-4D97-AF65-F5344CB8AC3E}">
        <p14:creationId xmlns:p14="http://schemas.microsoft.com/office/powerpoint/2010/main" val="2447995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000"/>
              </a:spcBef>
              <a:spcAft>
                <a:spcPts val="0"/>
              </a:spcAft>
              <a:buClr>
                <a:srgbClr val="FF0000"/>
              </a:buClr>
              <a:buFont typeface="+mj-lt"/>
              <a:buAutoNum type="arabicPeriod"/>
              <a:defRPr/>
            </a:pPr>
            <a:r>
              <a:rPr lang="x-none" sz="2000" b="1" kern="0" smtClean="0">
                <a:solidFill>
                  <a:srgbClr val="FF0066"/>
                </a:solidFill>
                <a:latin typeface="Arial" charset="0"/>
              </a:rPr>
              <a:t>Chương </a:t>
            </a:r>
            <a:r>
              <a:rPr lang="x-none" sz="2000" b="1" kern="0">
                <a:solidFill>
                  <a:srgbClr val="FF0066"/>
                </a:solidFill>
                <a:latin typeface="Arial" charset="0"/>
              </a:rPr>
              <a:t>I. Quy định chung, gồm 05 điều (từ Điều 1 đến Điều </a:t>
            </a:r>
            <a:r>
              <a:rPr lang="x-none" sz="2000" b="1" kern="0" smtClean="0">
                <a:solidFill>
                  <a:srgbClr val="FF0066"/>
                </a:solidFill>
                <a:latin typeface="Arial" charset="0"/>
              </a:rPr>
              <a:t>5)</a:t>
            </a:r>
            <a:endParaRPr lang="en-US" sz="2000" b="1" kern="0" smtClean="0">
              <a:solidFill>
                <a:srgbClr val="FF0066"/>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x-none" sz="2000" b="1" kern="0" smtClean="0">
                <a:solidFill>
                  <a:srgbClr val="FF0066"/>
                </a:solidFill>
                <a:latin typeface="Arial" charset="0"/>
              </a:rPr>
              <a:t>Chương </a:t>
            </a:r>
            <a:r>
              <a:rPr lang="x-none" sz="2000" b="1" kern="0">
                <a:solidFill>
                  <a:srgbClr val="FF0066"/>
                </a:solidFill>
                <a:latin typeface="Arial" charset="0"/>
              </a:rPr>
              <a:t>II. </a:t>
            </a:r>
            <a:r>
              <a:rPr lang="en-US" sz="2000" b="1" kern="0">
                <a:solidFill>
                  <a:srgbClr val="FF0066"/>
                </a:solidFill>
                <a:latin typeface="Arial" charset="0"/>
              </a:rPr>
              <a:t>Biện pháp giảm mức tiêu thụ rượu, bia</a:t>
            </a:r>
            <a:r>
              <a:rPr lang="x-none" sz="2000" b="1" kern="0">
                <a:solidFill>
                  <a:srgbClr val="FF0066"/>
                </a:solidFill>
                <a:latin typeface="Arial" charset="0"/>
              </a:rPr>
              <a:t>, gồm </a:t>
            </a:r>
            <a:r>
              <a:rPr lang="en-US" sz="2000" b="1" kern="0">
                <a:solidFill>
                  <a:srgbClr val="FF0066"/>
                </a:solidFill>
                <a:latin typeface="Arial" charset="0"/>
              </a:rPr>
              <a:t>09 điều (</a:t>
            </a:r>
            <a:r>
              <a:rPr lang="x-none" sz="2000" b="1" kern="0">
                <a:solidFill>
                  <a:srgbClr val="FF0066"/>
                </a:solidFill>
                <a:latin typeface="Arial" charset="0"/>
              </a:rPr>
              <a:t>Điều 6</a:t>
            </a:r>
            <a:r>
              <a:rPr lang="en-US" sz="2000" b="1" kern="0">
                <a:solidFill>
                  <a:srgbClr val="FF0066"/>
                </a:solidFill>
                <a:latin typeface="Arial" charset="0"/>
              </a:rPr>
              <a:t> và Điều 14</a:t>
            </a:r>
            <a:r>
              <a:rPr lang="en-US" sz="2000" b="1" kern="0" smtClean="0">
                <a:solidFill>
                  <a:srgbClr val="FF0066"/>
                </a:solidFill>
                <a:latin typeface="Arial" charset="0"/>
              </a:rPr>
              <a:t>) </a:t>
            </a:r>
          </a:p>
          <a:p>
            <a:pPr marL="566738" indent="-457200" algn="just" eaLnBrk="1" hangingPunct="1">
              <a:lnSpc>
                <a:spcPct val="110000"/>
              </a:lnSpc>
              <a:spcBef>
                <a:spcPts val="1000"/>
              </a:spcBef>
              <a:spcAft>
                <a:spcPts val="0"/>
              </a:spcAft>
              <a:buClr>
                <a:srgbClr val="FF0000"/>
              </a:buClr>
              <a:buFont typeface="+mj-lt"/>
              <a:buAutoNum type="arabicPeriod"/>
              <a:defRPr/>
            </a:pPr>
            <a:r>
              <a:rPr lang="x-none" sz="2000" b="1" kern="0" smtClean="0">
                <a:solidFill>
                  <a:srgbClr val="FF0066"/>
                </a:solidFill>
                <a:latin typeface="Arial" charset="0"/>
              </a:rPr>
              <a:t>Chương </a:t>
            </a:r>
            <a:r>
              <a:rPr lang="x-none" sz="2000" b="1" kern="0">
                <a:solidFill>
                  <a:srgbClr val="FF0066"/>
                </a:solidFill>
                <a:latin typeface="Arial" charset="0"/>
              </a:rPr>
              <a:t>III. </a:t>
            </a:r>
            <a:r>
              <a:rPr lang="en-US" sz="2000" b="1" kern="0">
                <a:solidFill>
                  <a:srgbClr val="FF0066"/>
                </a:solidFill>
                <a:latin typeface="Arial" charset="0"/>
              </a:rPr>
              <a:t>Biện pháp quản lý việc cung cấp rượu, bia</a:t>
            </a:r>
            <a:r>
              <a:rPr lang="x-none" sz="2000" b="1" kern="0">
                <a:solidFill>
                  <a:srgbClr val="FF0066"/>
                </a:solidFill>
                <a:latin typeface="Arial" charset="0"/>
              </a:rPr>
              <a:t>, gồm </a:t>
            </a:r>
            <a:r>
              <a:rPr lang="en-US" sz="2000" b="1" kern="0">
                <a:solidFill>
                  <a:srgbClr val="FF0066"/>
                </a:solidFill>
                <a:latin typeface="Arial" charset="0"/>
              </a:rPr>
              <a:t>0</a:t>
            </a:r>
            <a:r>
              <a:rPr lang="x-none" sz="2000" b="1" kern="0">
                <a:solidFill>
                  <a:srgbClr val="FF0066"/>
                </a:solidFill>
                <a:latin typeface="Arial" charset="0"/>
              </a:rPr>
              <a:t>6 điều (từ Điều 1</a:t>
            </a:r>
            <a:r>
              <a:rPr lang="en-US" sz="2000" b="1" kern="0">
                <a:solidFill>
                  <a:srgbClr val="FF0066"/>
                </a:solidFill>
                <a:latin typeface="Arial" charset="0"/>
              </a:rPr>
              <a:t>5</a:t>
            </a:r>
            <a:r>
              <a:rPr lang="x-none" sz="2000" b="1" kern="0">
                <a:solidFill>
                  <a:srgbClr val="FF0066"/>
                </a:solidFill>
                <a:latin typeface="Arial" charset="0"/>
              </a:rPr>
              <a:t> đến Điều </a:t>
            </a:r>
            <a:r>
              <a:rPr lang="en-US" sz="2000" b="1" kern="0">
                <a:solidFill>
                  <a:srgbClr val="FF0066"/>
                </a:solidFill>
                <a:latin typeface="Arial" charset="0"/>
              </a:rPr>
              <a:t>20</a:t>
            </a:r>
            <a:r>
              <a:rPr lang="x-none" sz="2000" b="1" kern="0" smtClean="0">
                <a:solidFill>
                  <a:srgbClr val="FF0066"/>
                </a:solidFill>
                <a:latin typeface="Arial" charset="0"/>
              </a:rPr>
              <a:t>)</a:t>
            </a:r>
            <a:endParaRPr lang="en-US" sz="2000" b="1" kern="0" smtClean="0">
              <a:solidFill>
                <a:srgbClr val="FF0066"/>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x-none" sz="2000" b="1" kern="0" smtClean="0">
                <a:solidFill>
                  <a:srgbClr val="FF0066"/>
                </a:solidFill>
                <a:latin typeface="Arial" charset="0"/>
              </a:rPr>
              <a:t>Chương </a:t>
            </a:r>
            <a:r>
              <a:rPr lang="x-none" sz="2000" b="1" kern="0">
                <a:solidFill>
                  <a:srgbClr val="FF0066"/>
                </a:solidFill>
                <a:latin typeface="Arial" charset="0"/>
              </a:rPr>
              <a:t>IV. </a:t>
            </a:r>
            <a:r>
              <a:rPr lang="en-US" sz="2000" b="1" kern="0">
                <a:solidFill>
                  <a:srgbClr val="FF0066"/>
                </a:solidFill>
                <a:latin typeface="Arial" charset="0"/>
              </a:rPr>
              <a:t>Biện pháp giảm tác hại của rượu, bia</a:t>
            </a:r>
            <a:r>
              <a:rPr lang="x-none" sz="2000" b="1" kern="0">
                <a:solidFill>
                  <a:srgbClr val="FF0066"/>
                </a:solidFill>
                <a:latin typeface="Arial" charset="0"/>
              </a:rPr>
              <a:t>, gồm </a:t>
            </a:r>
            <a:r>
              <a:rPr lang="en-US" sz="2000" b="1" kern="0">
                <a:solidFill>
                  <a:srgbClr val="FF0066"/>
                </a:solidFill>
                <a:latin typeface="Arial" charset="0"/>
              </a:rPr>
              <a:t>05</a:t>
            </a:r>
            <a:r>
              <a:rPr lang="x-none" sz="2000" b="1" kern="0">
                <a:solidFill>
                  <a:srgbClr val="FF0066"/>
                </a:solidFill>
                <a:latin typeface="Arial" charset="0"/>
              </a:rPr>
              <a:t> điều </a:t>
            </a:r>
            <a:r>
              <a:rPr lang="x-none" sz="2000" b="1" kern="0" smtClean="0">
                <a:solidFill>
                  <a:srgbClr val="FF0066"/>
                </a:solidFill>
                <a:latin typeface="Arial" charset="0"/>
              </a:rPr>
              <a:t>(Điều </a:t>
            </a:r>
            <a:r>
              <a:rPr lang="x-none" sz="2000" b="1" kern="0">
                <a:solidFill>
                  <a:srgbClr val="FF0066"/>
                </a:solidFill>
                <a:latin typeface="Arial" charset="0"/>
              </a:rPr>
              <a:t>2</a:t>
            </a:r>
            <a:r>
              <a:rPr lang="en-US" sz="2000" b="1" kern="0">
                <a:solidFill>
                  <a:srgbClr val="FF0066"/>
                </a:solidFill>
                <a:latin typeface="Arial" charset="0"/>
              </a:rPr>
              <a:t>1</a:t>
            </a:r>
            <a:r>
              <a:rPr lang="x-none" sz="2000" b="1" kern="0">
                <a:solidFill>
                  <a:srgbClr val="FF0066"/>
                </a:solidFill>
                <a:latin typeface="Arial" charset="0"/>
              </a:rPr>
              <a:t> đến Điều 25) </a:t>
            </a:r>
            <a:endParaRPr lang="en-US" sz="2000" b="1" kern="0" smtClean="0">
              <a:solidFill>
                <a:srgbClr val="FF0066"/>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x-none" sz="2000" b="1" kern="0" smtClean="0">
                <a:solidFill>
                  <a:srgbClr val="0000FF"/>
                </a:solidFill>
                <a:latin typeface="Arial" charset="0"/>
              </a:rPr>
              <a:t>Chương </a:t>
            </a:r>
            <a:r>
              <a:rPr lang="x-none" sz="2000" b="1" kern="0">
                <a:solidFill>
                  <a:srgbClr val="0000FF"/>
                </a:solidFill>
                <a:latin typeface="Arial" charset="0"/>
              </a:rPr>
              <a:t>V. Điều kiện bảo đảm cho hoạt động phòng, chống tác hại của rượu, bia, gồm 03 điều (từ Điều </a:t>
            </a:r>
            <a:r>
              <a:rPr lang="en-US" sz="2000" b="1" kern="0">
                <a:solidFill>
                  <a:srgbClr val="0000FF"/>
                </a:solidFill>
                <a:latin typeface="Arial" charset="0"/>
              </a:rPr>
              <a:t>26</a:t>
            </a:r>
            <a:r>
              <a:rPr lang="x-none" sz="2000" b="1" kern="0">
                <a:solidFill>
                  <a:srgbClr val="0000FF"/>
                </a:solidFill>
                <a:latin typeface="Arial" charset="0"/>
              </a:rPr>
              <a:t> đến Điều </a:t>
            </a:r>
            <a:r>
              <a:rPr lang="x-none" sz="2000" b="1" kern="0" smtClean="0">
                <a:solidFill>
                  <a:srgbClr val="0000FF"/>
                </a:solidFill>
                <a:latin typeface="Arial" charset="0"/>
              </a:rPr>
              <a:t>28)</a:t>
            </a:r>
            <a:endParaRPr lang="en-US" sz="2000" b="1" kern="0" smtClean="0">
              <a:solidFill>
                <a:srgbClr val="0000FF"/>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en-US" sz="2000" b="1" kern="0" smtClean="0">
                <a:solidFill>
                  <a:srgbClr val="FF0066"/>
                </a:solidFill>
                <a:latin typeface="Arial" charset="0"/>
              </a:rPr>
              <a:t>Chương </a:t>
            </a:r>
            <a:r>
              <a:rPr lang="en-US" sz="2000" b="1" kern="0">
                <a:solidFill>
                  <a:srgbClr val="FF0066"/>
                </a:solidFill>
                <a:latin typeface="Arial" charset="0"/>
              </a:rPr>
              <a:t>VI. Quản lý nhà nước và trách nhiệm của cơ quan, tổ chức, cá nhân trong phòng, chống tác hại của rượu, bia gồm 06 điều (Điều 29 và Điều </a:t>
            </a:r>
            <a:r>
              <a:rPr lang="en-US" sz="2000" b="1" kern="0" smtClean="0">
                <a:solidFill>
                  <a:srgbClr val="FF0066"/>
                </a:solidFill>
                <a:latin typeface="Arial" charset="0"/>
              </a:rPr>
              <a:t>34)</a:t>
            </a:r>
          </a:p>
          <a:p>
            <a:pPr marL="566738" indent="-457200" algn="just" eaLnBrk="1" hangingPunct="1">
              <a:lnSpc>
                <a:spcPct val="110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Chương </a:t>
            </a:r>
            <a:r>
              <a:rPr lang="en-US" sz="2000" b="1" kern="0">
                <a:solidFill>
                  <a:srgbClr val="0000FF"/>
                </a:solidFill>
                <a:latin typeface="Arial" charset="0"/>
              </a:rPr>
              <a:t>VII. Điều khoản thi hành gồm 02 điều </a:t>
            </a:r>
            <a:r>
              <a:rPr lang="en-US" sz="2000" b="1" kern="0" smtClean="0">
                <a:solidFill>
                  <a:srgbClr val="0000FF"/>
                </a:solidFill>
                <a:latin typeface="Arial" charset="0"/>
              </a:rPr>
              <a:t>(Điều </a:t>
            </a:r>
            <a:r>
              <a:rPr lang="en-US" sz="2000" b="1" kern="0">
                <a:solidFill>
                  <a:srgbClr val="0000FF"/>
                </a:solidFill>
                <a:latin typeface="Arial" charset="0"/>
              </a:rPr>
              <a:t>35 </a:t>
            </a:r>
            <a:r>
              <a:rPr lang="en-US" sz="2000" b="1" kern="0" smtClean="0">
                <a:solidFill>
                  <a:srgbClr val="0000FF"/>
                </a:solidFill>
                <a:latin typeface="Arial" charset="0"/>
              </a:rPr>
              <a:t>và Điều </a:t>
            </a:r>
            <a:r>
              <a:rPr lang="en-US" sz="2000" b="1" kern="0">
                <a:solidFill>
                  <a:srgbClr val="0000FF"/>
                </a:solidFill>
                <a:latin typeface="Arial" charset="0"/>
              </a:rPr>
              <a:t>36</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200" b="1" smtClean="0">
                <a:solidFill>
                  <a:srgbClr val="FF0000"/>
                </a:solidFill>
                <a:latin typeface="Arial" panose="020B0604020202020204" pitchFamily="34" charset="0"/>
                <a:cs typeface="Arial" panose="020B0604020202020204" pitchFamily="34" charset="0"/>
              </a:rPr>
              <a:t>BỐ CỤC CỦA LUẬT PHÒNG, CHỐNG TÁC HẠI CỦA RƯỢU, BIA</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008000"/>
                </a:solidFill>
                <a:latin typeface="Arial" charset="0"/>
              </a:rPr>
              <a:t>(07 </a:t>
            </a:r>
            <a:r>
              <a:rPr lang="en-US" sz="2200" b="1">
                <a:solidFill>
                  <a:srgbClr val="008000"/>
                </a:solidFill>
                <a:latin typeface="Arial" charset="0"/>
              </a:rPr>
              <a:t>c</a:t>
            </a:r>
            <a:r>
              <a:rPr lang="vi-VN" sz="2200" b="1">
                <a:solidFill>
                  <a:srgbClr val="008000"/>
                </a:solidFill>
                <a:latin typeface="Arial" charset="0"/>
              </a:rPr>
              <a:t>hương </a:t>
            </a:r>
            <a:r>
              <a:rPr lang="en-US" sz="2200" b="1">
                <a:solidFill>
                  <a:srgbClr val="008000"/>
                </a:solidFill>
                <a:latin typeface="Arial" charset="0"/>
              </a:rPr>
              <a:t>với </a:t>
            </a:r>
            <a:r>
              <a:rPr lang="en-US" sz="2200" b="1" smtClean="0">
                <a:solidFill>
                  <a:srgbClr val="008000"/>
                </a:solidFill>
                <a:latin typeface="Arial" charset="0"/>
              </a:rPr>
              <a:t>36 </a:t>
            </a:r>
            <a:r>
              <a:rPr lang="en-US" sz="2200" b="1">
                <a:solidFill>
                  <a:srgbClr val="008000"/>
                </a:solidFill>
                <a:latin typeface="Arial" charset="0"/>
              </a:rPr>
              <a:t>điều)</a:t>
            </a:r>
          </a:p>
        </p:txBody>
      </p:sp>
    </p:spTree>
    <p:extLst>
      <p:ext uri="{BB962C8B-B14F-4D97-AF65-F5344CB8AC3E}">
        <p14:creationId xmlns:p14="http://schemas.microsoft.com/office/powerpoint/2010/main" val="879509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CHƯƠNG I. </a:t>
            </a:r>
            <a:r>
              <a:rPr lang="vi-VN" sz="2600" b="1" smtClean="0">
                <a:solidFill>
                  <a:srgbClr val="FF0000"/>
                </a:solidFill>
                <a:latin typeface="Arial" panose="020B0604020202020204" pitchFamily="34" charset="0"/>
                <a:cs typeface="Arial" panose="020B0604020202020204" pitchFamily="34" charset="0"/>
              </a:rPr>
              <a:t>NHỮNG </a:t>
            </a:r>
            <a:r>
              <a:rPr lang="vi-VN" sz="2600" b="1">
                <a:solidFill>
                  <a:srgbClr val="FF0000"/>
                </a:solidFill>
                <a:latin typeface="Arial" panose="020B0604020202020204" pitchFamily="34" charset="0"/>
                <a:cs typeface="Arial" panose="020B0604020202020204" pitchFamily="34" charset="0"/>
              </a:rPr>
              <a:t>QUY ĐỊNH CHUNG</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 Phạm vi điều chỉnh</a:t>
            </a:r>
            <a:endParaRPr lang="en-US" sz="2200" b="1" kern="0">
              <a:solidFill>
                <a:srgbClr val="FF0066"/>
              </a:solidFill>
              <a:latin typeface="Arial" charset="0"/>
            </a:endParaRPr>
          </a:p>
          <a:p>
            <a:pPr marL="565150" indent="0" algn="just" eaLnBrk="1" hangingPunct="1">
              <a:lnSpc>
                <a:spcPct val="114000"/>
              </a:lnSpc>
              <a:spcBef>
                <a:spcPts val="1200"/>
              </a:spcBef>
              <a:spcAft>
                <a:spcPts val="0"/>
              </a:spcAft>
              <a:buClr>
                <a:srgbClr val="FF0000"/>
              </a:buClr>
              <a:buNone/>
              <a:defRPr/>
            </a:pPr>
            <a:r>
              <a:rPr lang="en-US" sz="2200" b="1" kern="0" smtClean="0">
                <a:solidFill>
                  <a:srgbClr val="0000FF"/>
                </a:solidFill>
                <a:latin typeface="Arial" charset="0"/>
              </a:rPr>
              <a:t>Luật </a:t>
            </a:r>
            <a:r>
              <a:rPr lang="en-US" sz="2200" b="1" kern="0">
                <a:solidFill>
                  <a:srgbClr val="0000FF"/>
                </a:solidFill>
                <a:latin typeface="Arial" charset="0"/>
              </a:rPr>
              <a:t>này quy </a:t>
            </a:r>
            <a:r>
              <a:rPr lang="en-US" sz="2200" b="1" kern="0" smtClean="0">
                <a:solidFill>
                  <a:srgbClr val="0000FF"/>
                </a:solidFill>
                <a:latin typeface="Arial" charset="0"/>
              </a:rPr>
              <a:t>định:</a:t>
            </a:r>
          </a:p>
          <a:p>
            <a:pPr marL="90805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200" b="1" kern="0" smtClean="0">
                <a:solidFill>
                  <a:srgbClr val="0000FF"/>
                </a:solidFill>
                <a:latin typeface="Arial" charset="0"/>
              </a:rPr>
              <a:t>biện </a:t>
            </a:r>
            <a:r>
              <a:rPr lang="vi-VN" sz="2200" b="1" kern="0">
                <a:solidFill>
                  <a:srgbClr val="0000FF"/>
                </a:solidFill>
                <a:latin typeface="Arial" charset="0"/>
              </a:rPr>
              <a:t>pháp giảm mức tiêu thụ rượu, </a:t>
            </a:r>
            <a:r>
              <a:rPr lang="vi-VN" sz="2200" b="1" kern="0" smtClean="0">
                <a:solidFill>
                  <a:srgbClr val="0000FF"/>
                </a:solidFill>
                <a:latin typeface="Arial" charset="0"/>
              </a:rPr>
              <a:t>bia;</a:t>
            </a:r>
            <a:endParaRPr lang="en-US" sz="2200" b="1" kern="0" smtClean="0">
              <a:solidFill>
                <a:srgbClr val="0000FF"/>
              </a:solidFill>
              <a:latin typeface="Arial" charset="0"/>
            </a:endParaRPr>
          </a:p>
          <a:p>
            <a:pPr marL="90805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200" b="1" kern="0" smtClean="0">
                <a:solidFill>
                  <a:srgbClr val="0000FF"/>
                </a:solidFill>
                <a:latin typeface="Arial" charset="0"/>
              </a:rPr>
              <a:t>biện </a:t>
            </a:r>
            <a:r>
              <a:rPr lang="vi-VN" sz="2200" b="1" kern="0">
                <a:solidFill>
                  <a:srgbClr val="0000FF"/>
                </a:solidFill>
                <a:latin typeface="Arial" charset="0"/>
              </a:rPr>
              <a:t>pháp quản lý việc cung cấp rượu, b</a:t>
            </a:r>
            <a:r>
              <a:rPr lang="en-US" sz="2200" b="1" kern="0">
                <a:solidFill>
                  <a:srgbClr val="0000FF"/>
                </a:solidFill>
                <a:latin typeface="Arial" charset="0"/>
              </a:rPr>
              <a:t>i</a:t>
            </a:r>
            <a:r>
              <a:rPr lang="vi-VN" sz="2200" b="1" kern="0" smtClean="0">
                <a:solidFill>
                  <a:srgbClr val="0000FF"/>
                </a:solidFill>
                <a:latin typeface="Arial" charset="0"/>
              </a:rPr>
              <a:t>a;</a:t>
            </a:r>
            <a:endParaRPr lang="en-US" sz="2200" b="1" kern="0" smtClean="0">
              <a:solidFill>
                <a:srgbClr val="0000FF"/>
              </a:solidFill>
              <a:latin typeface="Arial" charset="0"/>
            </a:endParaRPr>
          </a:p>
          <a:p>
            <a:pPr marL="90805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200" b="1" kern="0" smtClean="0">
                <a:solidFill>
                  <a:srgbClr val="0000FF"/>
                </a:solidFill>
                <a:latin typeface="Arial" charset="0"/>
              </a:rPr>
              <a:t>b</a:t>
            </a:r>
            <a:r>
              <a:rPr lang="en-US" sz="2200" b="1" kern="0">
                <a:solidFill>
                  <a:srgbClr val="0000FF"/>
                </a:solidFill>
                <a:latin typeface="Arial" charset="0"/>
              </a:rPr>
              <a:t>i</a:t>
            </a:r>
            <a:r>
              <a:rPr lang="vi-VN" sz="2200" b="1" kern="0">
                <a:solidFill>
                  <a:srgbClr val="0000FF"/>
                </a:solidFill>
                <a:latin typeface="Arial" charset="0"/>
              </a:rPr>
              <a:t>ện ph</a:t>
            </a:r>
            <a:r>
              <a:rPr lang="en-US" sz="2200" b="1" kern="0">
                <a:solidFill>
                  <a:srgbClr val="0000FF"/>
                </a:solidFill>
                <a:latin typeface="Arial" charset="0"/>
              </a:rPr>
              <a:t>á</a:t>
            </a:r>
            <a:r>
              <a:rPr lang="vi-VN" sz="2200" b="1" kern="0">
                <a:solidFill>
                  <a:srgbClr val="0000FF"/>
                </a:solidFill>
                <a:latin typeface="Arial" charset="0"/>
              </a:rPr>
              <a:t>p gi</a:t>
            </a:r>
            <a:r>
              <a:rPr lang="en-US" sz="2200" b="1" kern="0">
                <a:solidFill>
                  <a:srgbClr val="0000FF"/>
                </a:solidFill>
                <a:latin typeface="Arial" charset="0"/>
              </a:rPr>
              <a:t>ả</a:t>
            </a:r>
            <a:r>
              <a:rPr lang="vi-VN" sz="2200" b="1" kern="0">
                <a:solidFill>
                  <a:srgbClr val="0000FF"/>
                </a:solidFill>
                <a:latin typeface="Arial" charset="0"/>
              </a:rPr>
              <a:t>m t</a:t>
            </a:r>
            <a:r>
              <a:rPr lang="en-US" sz="2200" b="1" kern="0">
                <a:solidFill>
                  <a:srgbClr val="0000FF"/>
                </a:solidFill>
                <a:latin typeface="Arial" charset="0"/>
              </a:rPr>
              <a:t>á</a:t>
            </a:r>
            <a:r>
              <a:rPr lang="vi-VN" sz="2200" b="1" kern="0">
                <a:solidFill>
                  <a:srgbClr val="0000FF"/>
                </a:solidFill>
                <a:latin typeface="Arial" charset="0"/>
              </a:rPr>
              <a:t>c hạ</a:t>
            </a:r>
            <a:r>
              <a:rPr lang="en-US" sz="2200" b="1" kern="0">
                <a:solidFill>
                  <a:srgbClr val="0000FF"/>
                </a:solidFill>
                <a:latin typeface="Arial" charset="0"/>
              </a:rPr>
              <a:t>i </a:t>
            </a:r>
            <a:r>
              <a:rPr lang="vi-VN" sz="2200" b="1" kern="0">
                <a:solidFill>
                  <a:srgbClr val="0000FF"/>
                </a:solidFill>
                <a:latin typeface="Arial" charset="0"/>
              </a:rPr>
              <a:t>của rượu, b</a:t>
            </a:r>
            <a:r>
              <a:rPr lang="en-US" sz="2200" b="1" kern="0">
                <a:solidFill>
                  <a:srgbClr val="0000FF"/>
                </a:solidFill>
                <a:latin typeface="Arial" charset="0"/>
              </a:rPr>
              <a:t>i</a:t>
            </a:r>
            <a:r>
              <a:rPr lang="vi-VN" sz="2200" b="1" kern="0">
                <a:solidFill>
                  <a:srgbClr val="0000FF"/>
                </a:solidFill>
                <a:latin typeface="Arial" charset="0"/>
              </a:rPr>
              <a:t>a; </a:t>
            </a:r>
            <a:endParaRPr lang="en-US" sz="2200" b="1" kern="0" smtClean="0">
              <a:solidFill>
                <a:srgbClr val="0000FF"/>
              </a:solidFill>
              <a:latin typeface="Arial" charset="0"/>
            </a:endParaRPr>
          </a:p>
          <a:p>
            <a:pPr marL="90805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200" b="1" kern="0" smtClean="0">
                <a:solidFill>
                  <a:srgbClr val="0000FF"/>
                </a:solidFill>
                <a:latin typeface="Arial" charset="0"/>
              </a:rPr>
              <a:t>điều </a:t>
            </a:r>
            <a:r>
              <a:rPr lang="vi-VN" sz="2200" b="1" kern="0">
                <a:solidFill>
                  <a:srgbClr val="0000FF"/>
                </a:solidFill>
                <a:latin typeface="Arial" charset="0"/>
              </a:rPr>
              <a:t>kiện bảo đảm cho hoạt động phòng, chống tác hại của rượu, bia; </a:t>
            </a:r>
            <a:endParaRPr lang="en-US" sz="2200" b="1" kern="0" smtClean="0">
              <a:solidFill>
                <a:srgbClr val="0000FF"/>
              </a:solidFill>
              <a:latin typeface="Arial" charset="0"/>
            </a:endParaRPr>
          </a:p>
          <a:p>
            <a:pPr marL="90805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200" b="1" kern="0" smtClean="0">
                <a:solidFill>
                  <a:srgbClr val="0000FF"/>
                </a:solidFill>
                <a:latin typeface="Arial" charset="0"/>
              </a:rPr>
              <a:t>quản </a:t>
            </a:r>
            <a:r>
              <a:rPr lang="vi-VN" sz="2200" b="1" kern="0">
                <a:solidFill>
                  <a:srgbClr val="0000FF"/>
                </a:solidFill>
                <a:latin typeface="Arial" charset="0"/>
              </a:rPr>
              <a:t>lý nhà nước và trách nhiệm của cơ quan, tổ chức, cá nhân trong phòng, chống tác hại của rượu, bia</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570985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55238"/>
            <a:ext cx="9169400" cy="6547524"/>
          </a:xfrm>
          <a:prstGeom prst="rect">
            <a:avLst/>
          </a:prstGeom>
        </p:spPr>
      </p:pic>
    </p:spTree>
    <p:extLst>
      <p:ext uri="{BB962C8B-B14F-4D97-AF65-F5344CB8AC3E}">
        <p14:creationId xmlns:p14="http://schemas.microsoft.com/office/powerpoint/2010/main" val="1059540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vi-VN" sz="2600" b="1" smtClean="0">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Rượu </a:t>
            </a:r>
            <a:r>
              <a:rPr lang="vi-VN" sz="2000" b="1" kern="0">
                <a:solidFill>
                  <a:srgbClr val="0000FF"/>
                </a:solidFill>
                <a:latin typeface="Arial" charset="0"/>
              </a:rPr>
              <a:t>là đồ uống có cồn thực phẩm, được sản xuất từ quá trình lên men từ một hoặc hỗn hợp của các loại nguyên liệu chủ yếu gồm tinh bột của ngũ cốc, dịch đường của cây, hoa, củ, quả hoặc là đồ uống được pha chế từ cồn thực </a:t>
            </a:r>
            <a:r>
              <a:rPr lang="vi-VN" sz="2000" b="1" kern="0" smtClean="0">
                <a:solidFill>
                  <a:srgbClr val="0000FF"/>
                </a:solidFill>
                <a:latin typeface="Arial" charset="0"/>
              </a:rPr>
              <a:t>phẩm.</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Bia </a:t>
            </a:r>
            <a:r>
              <a:rPr lang="vi-VN" sz="2000" b="1" kern="0">
                <a:solidFill>
                  <a:srgbClr val="0000FF"/>
                </a:solidFill>
                <a:latin typeface="Arial" charset="0"/>
              </a:rPr>
              <a:t>là đồ uống có cồn thực phẩm, được sản xuất từ quá trình lên men từ hỗn hợp của các loại nguyên liệu chủ yếu gồm mạch nha (malt), đại mạch, nấm men bia, hoa bia (hoa houblon), </a:t>
            </a:r>
            <a:r>
              <a:rPr lang="vi-VN" sz="2000" b="1" kern="0" smtClean="0">
                <a:solidFill>
                  <a:srgbClr val="0000FF"/>
                </a:solidFill>
                <a:latin typeface="Arial" charset="0"/>
              </a:rPr>
              <a:t>nước.</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Cồn </a:t>
            </a:r>
            <a:r>
              <a:rPr lang="vi-VN" sz="2000" b="1" kern="0">
                <a:solidFill>
                  <a:srgbClr val="FF3399"/>
                </a:solidFill>
                <a:latin typeface="Arial" charset="0"/>
              </a:rPr>
              <a:t>thực phẩm </a:t>
            </a:r>
            <a:r>
              <a:rPr lang="vi-VN" sz="2000" b="1" kern="0">
                <a:solidFill>
                  <a:srgbClr val="0000FF"/>
                </a:solidFill>
                <a:latin typeface="Arial" charset="0"/>
              </a:rPr>
              <a:t>là h</a:t>
            </a:r>
            <a:r>
              <a:rPr lang="en-US" sz="2000" b="1" kern="0">
                <a:solidFill>
                  <a:srgbClr val="0000FF"/>
                </a:solidFill>
                <a:latin typeface="Arial" charset="0"/>
              </a:rPr>
              <a:t>ợ</a:t>
            </a:r>
            <a:r>
              <a:rPr lang="vi-VN" sz="2000" b="1" kern="0">
                <a:solidFill>
                  <a:srgbClr val="0000FF"/>
                </a:solidFill>
                <a:latin typeface="Arial" charset="0"/>
              </a:rPr>
              <a:t>p chất hữu cơ có công thức phân tử là C2H5OH và có tên khoa học là ethanol đã được loại bỏ tạp chất, đạt yêu cầu dùng trong thực phẩm theo quy chuẩn kỹ thuật quốc gia, có khả năng gây nghiện và gây ngộ độc cấp </a:t>
            </a:r>
            <a:r>
              <a:rPr lang="vi-VN" sz="2000" b="1" kern="0" smtClean="0">
                <a:solidFill>
                  <a:srgbClr val="0000FF"/>
                </a:solidFill>
                <a:latin typeface="Arial" charset="0"/>
              </a:rPr>
              <a:t>tính.</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Độ </a:t>
            </a:r>
            <a:r>
              <a:rPr lang="vi-VN" sz="2000" b="1" kern="0">
                <a:solidFill>
                  <a:srgbClr val="FF3399"/>
                </a:solidFill>
                <a:latin typeface="Arial" charset="0"/>
              </a:rPr>
              <a:t>cồn </a:t>
            </a:r>
            <a:r>
              <a:rPr lang="vi-VN" sz="2000" b="1" kern="0">
                <a:solidFill>
                  <a:srgbClr val="0000FF"/>
                </a:solidFill>
                <a:latin typeface="Arial" charset="0"/>
              </a:rPr>
              <a:t>là số đo ch</a:t>
            </a:r>
            <a:r>
              <a:rPr lang="en-US" sz="2000" b="1" kern="0">
                <a:solidFill>
                  <a:srgbClr val="0000FF"/>
                </a:solidFill>
                <a:latin typeface="Arial" charset="0"/>
              </a:rPr>
              <a:t>ỉ </a:t>
            </a:r>
            <a:r>
              <a:rPr lang="vi-VN" sz="2000" b="1" kern="0">
                <a:solidFill>
                  <a:srgbClr val="0000FF"/>
                </a:solidFill>
                <a:latin typeface="Arial" charset="0"/>
              </a:rPr>
              <a:t>hàm lượng cồn thực phẩm có trong rượu, bia tính theo phần trăm thể tích. Độ cồn được tính bằng số mililít ethanol nguyên chất trong 100 ml dung dịch ở 20 °C</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22206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vi-VN" sz="2600" b="1" smtClean="0">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200" b="1" kern="0" smtClean="0">
                <a:solidFill>
                  <a:srgbClr val="FF3399"/>
                </a:solidFill>
                <a:latin typeface="Arial" charset="0"/>
              </a:rPr>
              <a:t>Tác </a:t>
            </a:r>
            <a:r>
              <a:rPr lang="vi-VN" sz="2200" b="1" kern="0">
                <a:solidFill>
                  <a:srgbClr val="FF3399"/>
                </a:solidFill>
                <a:latin typeface="Arial" charset="0"/>
              </a:rPr>
              <a:t>hại của rượu, bia </a:t>
            </a:r>
            <a:r>
              <a:rPr lang="vi-VN" sz="2200" b="1" kern="0">
                <a:solidFill>
                  <a:srgbClr val="0000FF"/>
                </a:solidFill>
                <a:latin typeface="Arial" charset="0"/>
              </a:rPr>
              <a:t>là ảnh hưởng, tác động có hại của rượu, bia đối với sức khỏe con người, gia đình, cộng đồng, an toàn giao thông, trật tự, an toàn xã hội, kinh tế và các vấn đề xã hội </a:t>
            </a:r>
            <a:r>
              <a:rPr lang="vi-VN" sz="2200" b="1" kern="0" smtClean="0">
                <a:solidFill>
                  <a:srgbClr val="0000FF"/>
                </a:solidFill>
                <a:latin typeface="Arial" charset="0"/>
              </a:rPr>
              <a:t>khác.</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200" b="1" kern="0" smtClean="0">
                <a:solidFill>
                  <a:srgbClr val="FF3399"/>
                </a:solidFill>
                <a:latin typeface="Arial" charset="0"/>
              </a:rPr>
              <a:t>Nghiện </a:t>
            </a:r>
            <a:r>
              <a:rPr lang="vi-VN" sz="2200" b="1" kern="0">
                <a:solidFill>
                  <a:srgbClr val="FF3399"/>
                </a:solidFill>
                <a:latin typeface="Arial" charset="0"/>
              </a:rPr>
              <a:t>rượu, bia </a:t>
            </a:r>
            <a:r>
              <a:rPr lang="vi-VN" sz="2200" b="1" kern="0">
                <a:solidFill>
                  <a:srgbClr val="0000FF"/>
                </a:solidFill>
                <a:latin typeface="Arial" charset="0"/>
              </a:rPr>
              <a:t>là tình trạng lệ thuộc vào rượu, bia với biểu hiện đặc trưng như thường xuyên thèm uống, lượng uống có thể tăng theo thời gian, không thể tự kiểm soát lượng uống hay ngừng </a:t>
            </a:r>
            <a:r>
              <a:rPr lang="vi-VN" sz="2200" b="1" kern="0" smtClean="0">
                <a:solidFill>
                  <a:srgbClr val="0000FF"/>
                </a:solidFill>
                <a:latin typeface="Arial" charset="0"/>
              </a:rPr>
              <a:t>uống.</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200" b="1" kern="0" smtClean="0">
                <a:solidFill>
                  <a:srgbClr val="FF3399"/>
                </a:solidFill>
                <a:latin typeface="Arial" charset="0"/>
              </a:rPr>
              <a:t>Sản </a:t>
            </a:r>
            <a:r>
              <a:rPr lang="vi-VN" sz="2200" b="1" kern="0">
                <a:solidFill>
                  <a:srgbClr val="FF3399"/>
                </a:solidFill>
                <a:latin typeface="Arial" charset="0"/>
              </a:rPr>
              <a:t>xuất rượu thủ công </a:t>
            </a:r>
            <a:r>
              <a:rPr lang="vi-VN" sz="2200" b="1" kern="0">
                <a:solidFill>
                  <a:srgbClr val="0000FF"/>
                </a:solidFill>
                <a:latin typeface="Arial" charset="0"/>
              </a:rPr>
              <a:t>là hoạt động sản xuất rượu bằng dụng cụ truyền thống, không sử dụng máy móc, thiết bị công </a:t>
            </a:r>
            <a:r>
              <a:rPr lang="vi-VN" sz="2200" b="1" kern="0" smtClean="0">
                <a:solidFill>
                  <a:srgbClr val="0000FF"/>
                </a:solidFill>
                <a:latin typeface="Arial" charset="0"/>
              </a:rPr>
              <a:t>nghiệp.</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200" b="1" kern="0" smtClean="0">
                <a:solidFill>
                  <a:srgbClr val="FF3399"/>
                </a:solidFill>
                <a:latin typeface="Arial" charset="0"/>
              </a:rPr>
              <a:t>Sản </a:t>
            </a:r>
            <a:r>
              <a:rPr lang="vi-VN" sz="2200" b="1" kern="0">
                <a:solidFill>
                  <a:srgbClr val="FF3399"/>
                </a:solidFill>
                <a:latin typeface="Arial" charset="0"/>
              </a:rPr>
              <a:t>xuất rượu công nghiệp </a:t>
            </a:r>
            <a:r>
              <a:rPr lang="vi-VN" sz="2200" b="1" kern="0">
                <a:solidFill>
                  <a:srgbClr val="0000FF"/>
                </a:solidFill>
                <a:latin typeface="Arial" charset="0"/>
              </a:rPr>
              <a:t>là hoạt động sản xuất rượu bằng máy móc, thiết bị công nghiệp.</a:t>
            </a:r>
            <a:endParaRPr lang="en-US" sz="22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endParaRPr lang="en-US" sz="2200" b="1" kern="0">
              <a:solidFill>
                <a:srgbClr val="0000FF"/>
              </a:solidFill>
              <a:latin typeface="Arial" charset="0"/>
            </a:endParaRPr>
          </a:p>
        </p:txBody>
      </p:sp>
    </p:spTree>
    <p:extLst>
      <p:ext uri="{BB962C8B-B14F-4D97-AF65-F5344CB8AC3E}">
        <p14:creationId xmlns:p14="http://schemas.microsoft.com/office/powerpoint/2010/main" val="940442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00266" y="1295400"/>
            <a:ext cx="5302447"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20000"/>
              </a:lnSpc>
              <a:spcBef>
                <a:spcPts val="1200"/>
              </a:spcBef>
              <a:spcAft>
                <a:spcPts val="0"/>
              </a:spcAft>
              <a:buClr>
                <a:srgbClr val="FF0000"/>
              </a:buClr>
              <a:buFont typeface="Wingdings" panose="05000000000000000000" pitchFamily="2" charset="2"/>
              <a:buChar char="Ø"/>
              <a:defRPr/>
            </a:pPr>
            <a:r>
              <a:rPr lang="en-US" sz="2250" b="1" kern="0" smtClean="0">
                <a:solidFill>
                  <a:srgbClr val="0000FF"/>
                </a:solidFill>
                <a:latin typeface="Arial" charset="0"/>
              </a:rPr>
              <a:t>Ngày </a:t>
            </a:r>
            <a:r>
              <a:rPr lang="en-US" sz="2250" b="1" kern="0">
                <a:solidFill>
                  <a:srgbClr val="0000FF"/>
                </a:solidFill>
                <a:latin typeface="Arial" charset="0"/>
              </a:rPr>
              <a:t>14/6/2019, tại kỳ họp thứ 7, Quốc hội khóa XIV đã thông qua Luật Phòng, chống tác hại của rượu, bia </a:t>
            </a:r>
            <a:r>
              <a:rPr lang="en-US" sz="2250" b="1" kern="0" smtClean="0">
                <a:solidFill>
                  <a:srgbClr val="FF0066"/>
                </a:solidFill>
                <a:latin typeface="Arial" charset="0"/>
              </a:rPr>
              <a:t>(số 44/2019/QH14)</a:t>
            </a:r>
            <a:r>
              <a:rPr lang="en-US" sz="2250" b="1" kern="0" smtClean="0">
                <a:solidFill>
                  <a:srgbClr val="0000FF"/>
                </a:solidFill>
                <a:latin typeface="Arial" charset="0"/>
              </a:rPr>
              <a:t>.</a:t>
            </a:r>
          </a:p>
          <a:p>
            <a:pPr marL="457200" indent="-342900" algn="just" eaLnBrk="1" hangingPunct="1">
              <a:lnSpc>
                <a:spcPct val="120000"/>
              </a:lnSpc>
              <a:spcBef>
                <a:spcPts val="1200"/>
              </a:spcBef>
              <a:spcAft>
                <a:spcPts val="0"/>
              </a:spcAft>
              <a:buClr>
                <a:srgbClr val="FF0000"/>
              </a:buClr>
              <a:buFont typeface="Wingdings" panose="05000000000000000000" pitchFamily="2" charset="2"/>
              <a:buChar char="Ø"/>
              <a:defRPr/>
            </a:pPr>
            <a:r>
              <a:rPr lang="en-US" sz="2250" b="1" kern="0" smtClean="0">
                <a:solidFill>
                  <a:srgbClr val="0000FF"/>
                </a:solidFill>
                <a:latin typeface="Arial" charset="0"/>
              </a:rPr>
              <a:t>Chủ </a:t>
            </a:r>
            <a:r>
              <a:rPr lang="en-US" sz="2250" b="1" kern="0">
                <a:solidFill>
                  <a:srgbClr val="0000FF"/>
                </a:solidFill>
                <a:latin typeface="Arial" charset="0"/>
              </a:rPr>
              <a:t>tịch nước ký Lệnh công bố số 06/2019/L-CTN ngày 28/6/2019</a:t>
            </a:r>
            <a:r>
              <a:rPr lang="en-US" sz="2250" b="1" kern="0" smtClean="0">
                <a:solidFill>
                  <a:srgbClr val="0000FF"/>
                </a:solidFill>
                <a:latin typeface="Arial" charset="0"/>
              </a:rPr>
              <a:t>;</a:t>
            </a:r>
          </a:p>
          <a:p>
            <a:pPr marL="457200" indent="-342900" algn="just" eaLnBrk="1" hangingPunct="1">
              <a:lnSpc>
                <a:spcPct val="120000"/>
              </a:lnSpc>
              <a:spcBef>
                <a:spcPts val="1200"/>
              </a:spcBef>
              <a:spcAft>
                <a:spcPts val="0"/>
              </a:spcAft>
              <a:buClr>
                <a:srgbClr val="FF0000"/>
              </a:buClr>
              <a:buFont typeface="Wingdings" panose="05000000000000000000" pitchFamily="2" charset="2"/>
              <a:buChar char="Ø"/>
              <a:defRPr/>
            </a:pPr>
            <a:r>
              <a:rPr lang="en-US" sz="2250" b="1" kern="0">
                <a:solidFill>
                  <a:srgbClr val="0000FF"/>
                </a:solidFill>
                <a:latin typeface="Arial" charset="0"/>
              </a:rPr>
              <a:t>Luật Phòng, chống tác hại của rượu, bia</a:t>
            </a:r>
            <a:r>
              <a:rPr lang="en-US" sz="2250" b="1" kern="0" smtClean="0">
                <a:solidFill>
                  <a:srgbClr val="0000FF"/>
                </a:solidFill>
                <a:latin typeface="Arial" charset="0"/>
              </a:rPr>
              <a:t> </a:t>
            </a:r>
            <a:r>
              <a:rPr lang="en-US" sz="2250" b="1" kern="0">
                <a:solidFill>
                  <a:srgbClr val="0000FF"/>
                </a:solidFill>
                <a:latin typeface="Arial" charset="0"/>
              </a:rPr>
              <a:t>có hiệu lực thi hành từ ngày </a:t>
            </a:r>
            <a:r>
              <a:rPr lang="en-US" sz="2250" b="1" kern="0" smtClean="0">
                <a:solidFill>
                  <a:srgbClr val="FF0066"/>
                </a:solidFill>
                <a:latin typeface="Arial" charset="0"/>
              </a:rPr>
              <a:t>01-01-2020</a:t>
            </a:r>
            <a:r>
              <a:rPr lang="en-US" sz="2250" b="1" kern="0">
                <a:solidFill>
                  <a:srgbClr val="FF0066"/>
                </a:solidFill>
                <a:latin typeface="Arial" charset="0"/>
              </a:rPr>
              <a:t>.</a:t>
            </a:r>
          </a:p>
        </p:txBody>
      </p:sp>
      <p:sp>
        <p:nvSpPr>
          <p:cNvPr id="9" name="Title 1"/>
          <p:cNvSpPr>
            <a:spLocks noGrp="1"/>
          </p:cNvSpPr>
          <p:nvPr>
            <p:ph type="title"/>
          </p:nvPr>
        </p:nvSpPr>
        <p:spPr>
          <a:xfrm>
            <a:off x="234950" y="76200"/>
            <a:ext cx="8680450" cy="914400"/>
          </a:xfrm>
        </p:spPr>
        <p:txBody>
          <a:bodyPr anchor="ctr"/>
          <a:lstStyle/>
          <a:p>
            <a:pPr algn="ctr">
              <a:lnSpc>
                <a:spcPct val="105000"/>
              </a:lnSpc>
              <a:spcBef>
                <a:spcPts val="0"/>
              </a:spcBef>
            </a:pPr>
            <a:r>
              <a:rPr lang="en-US" sz="2700" b="1" smtClean="0">
                <a:solidFill>
                  <a:srgbClr val="FF0000"/>
                </a:solidFill>
                <a:latin typeface="Arial" panose="020B0604020202020204" pitchFamily="34" charset="0"/>
                <a:cs typeface="Arial" panose="020B0604020202020204" pitchFamily="34" charset="0"/>
              </a:rPr>
              <a:t>GIỚI </a:t>
            </a:r>
            <a:r>
              <a:rPr lang="en-US" sz="2700" b="1">
                <a:solidFill>
                  <a:srgbClr val="FF0000"/>
                </a:solidFill>
                <a:latin typeface="Arial" panose="020B0604020202020204" pitchFamily="34" charset="0"/>
                <a:cs typeface="Arial" panose="020B0604020202020204" pitchFamily="34" charset="0"/>
              </a:rPr>
              <a:t>THIỆU </a:t>
            </a:r>
            <a:r>
              <a:rPr lang="en-US" sz="2700" b="1" smtClean="0">
                <a:solidFill>
                  <a:srgbClr val="FF0000"/>
                </a:solidFill>
                <a:latin typeface="Arial" panose="020B0604020202020204" pitchFamily="34" charset="0"/>
                <a:cs typeface="Arial" panose="020B0604020202020204" pitchFamily="34" charset="0"/>
              </a:rPr>
              <a:t>LUẬT PHÒNG, CHỐNG TÁC HẠI </a:t>
            </a:r>
            <a:br>
              <a:rPr lang="en-US" sz="2700" b="1" smtClean="0">
                <a:solidFill>
                  <a:srgbClr val="FF0000"/>
                </a:solidFill>
                <a:latin typeface="Arial" panose="020B0604020202020204" pitchFamily="34" charset="0"/>
                <a:cs typeface="Arial" panose="020B0604020202020204" pitchFamily="34" charset="0"/>
              </a:rPr>
            </a:br>
            <a:r>
              <a:rPr lang="en-US" sz="2700" b="1" smtClean="0">
                <a:solidFill>
                  <a:srgbClr val="FF0000"/>
                </a:solidFill>
                <a:latin typeface="Arial" panose="020B0604020202020204" pitchFamily="34" charset="0"/>
                <a:cs typeface="Arial" panose="020B0604020202020204" pitchFamily="34" charset="0"/>
              </a:rPr>
              <a:t>CỦA RƯỢU, BIA NĂM 2019</a:t>
            </a:r>
            <a:endParaRPr lang="en-US" sz="2700" b="1">
              <a:solidFill>
                <a:srgbClr val="FF0000"/>
              </a:solidFill>
              <a:latin typeface="Arial" panose="020B0604020202020204" pitchFamily="34" charset="0"/>
              <a:cs typeface="Arial" panose="020B0604020202020204" pitchFamily="34"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07848" y="1309686"/>
            <a:ext cx="3502152" cy="5413248"/>
          </a:xfrm>
          <a:prstGeom prst="rect">
            <a:avLst/>
          </a:prstGeom>
        </p:spPr>
      </p:pic>
    </p:spTree>
    <p:extLst>
      <p:ext uri="{BB962C8B-B14F-4D97-AF65-F5344CB8AC3E}">
        <p14:creationId xmlns:p14="http://schemas.microsoft.com/office/powerpoint/2010/main" val="3169101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281" y="0"/>
            <a:ext cx="6439437" cy="6858000"/>
          </a:xfrm>
          <a:prstGeom prst="rect">
            <a:avLst/>
          </a:prstGeom>
        </p:spPr>
      </p:pic>
    </p:spTree>
    <p:extLst>
      <p:ext uri="{BB962C8B-B14F-4D97-AF65-F5344CB8AC3E}">
        <p14:creationId xmlns:p14="http://schemas.microsoft.com/office/powerpoint/2010/main" val="1059540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5. Các hành vi bị nghiêm cấm trong phòng, chống tác hại của rượu, bia</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Xúi </a:t>
            </a:r>
            <a:r>
              <a:rPr lang="vi-VN" sz="2000" b="1" kern="0">
                <a:solidFill>
                  <a:srgbClr val="0000FF"/>
                </a:solidFill>
                <a:latin typeface="Arial" charset="0"/>
              </a:rPr>
              <a:t>giục, kích động, lôi kéo, ép buộc người khác uống rượu, </a:t>
            </a:r>
            <a:r>
              <a:rPr lang="vi-VN" sz="2000" b="1" kern="0" smtClean="0">
                <a:solidFill>
                  <a:srgbClr val="0000FF"/>
                </a:solidFill>
                <a:latin typeface="Arial" charset="0"/>
              </a:rPr>
              <a:t>bia.</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Người </a:t>
            </a:r>
            <a:r>
              <a:rPr lang="vi-VN" sz="2000" b="1" kern="0">
                <a:solidFill>
                  <a:srgbClr val="0000FF"/>
                </a:solidFill>
                <a:latin typeface="Arial" charset="0"/>
              </a:rPr>
              <a:t>chưa đủ 18 tuổi uống rượu, </a:t>
            </a:r>
            <a:r>
              <a:rPr lang="vi-VN" sz="2000" b="1" kern="0" smtClean="0">
                <a:solidFill>
                  <a:srgbClr val="0000FF"/>
                </a:solidFill>
                <a:latin typeface="Arial" charset="0"/>
              </a:rPr>
              <a:t>bia.</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Bán</a:t>
            </a:r>
            <a:r>
              <a:rPr lang="vi-VN" sz="2000" b="1" kern="0">
                <a:solidFill>
                  <a:srgbClr val="0000FF"/>
                </a:solidFill>
                <a:latin typeface="Arial" charset="0"/>
              </a:rPr>
              <a:t>, cung cấp, khuyến mại rượu, bia cho người chưa đủ 18 </a:t>
            </a:r>
            <a:r>
              <a:rPr lang="vi-VN" sz="2000" b="1" kern="0" smtClean="0">
                <a:solidFill>
                  <a:srgbClr val="0000FF"/>
                </a:solidFill>
                <a:latin typeface="Arial" charset="0"/>
              </a:rPr>
              <a:t>tuổi.</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Sử </a:t>
            </a:r>
            <a:r>
              <a:rPr lang="vi-VN" sz="2000" b="1" kern="0">
                <a:solidFill>
                  <a:srgbClr val="0000FF"/>
                </a:solidFill>
                <a:latin typeface="Arial" charset="0"/>
              </a:rPr>
              <a:t>dụng lao động là người chưa đủ 18 tuổi trực tiếp tham gia vào việc sản xuất, mua bán rượu, </a:t>
            </a:r>
            <a:r>
              <a:rPr lang="vi-VN" sz="2000" b="1" kern="0" smtClean="0">
                <a:solidFill>
                  <a:srgbClr val="0000FF"/>
                </a:solidFill>
                <a:latin typeface="Arial" charset="0"/>
              </a:rPr>
              <a:t>bia.</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Cán </a:t>
            </a:r>
            <a:r>
              <a:rPr lang="vi-VN" sz="2000" b="1" kern="0">
                <a:solidFill>
                  <a:srgbClr val="0000FF"/>
                </a:solidFill>
                <a:latin typeface="Arial" charset="0"/>
              </a:rPr>
              <a:t>bộ, công chức, viên chức, người lao động trong các cơ quan, tổ chức, sĩ quan, hạ sĩ quan, quân nhân chuyên nghiệp, chiến sĩ, người làm việc trong lực lượng vũ trang nhân dân, học sinh, sinh viên uống rượu, bia ngay trước, trong giờ làm việc, học tập và nghỉ giữa giờ làm việc, học </a:t>
            </a:r>
            <a:r>
              <a:rPr lang="vi-VN" sz="2000" b="1" kern="0" smtClean="0">
                <a:solidFill>
                  <a:srgbClr val="0000FF"/>
                </a:solidFill>
                <a:latin typeface="Arial" charset="0"/>
              </a:rPr>
              <a:t>tập.</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Điều </a:t>
            </a:r>
            <a:r>
              <a:rPr lang="vi-VN" sz="2000" b="1" kern="0">
                <a:solidFill>
                  <a:srgbClr val="0000FF"/>
                </a:solidFill>
                <a:latin typeface="Arial" charset="0"/>
              </a:rPr>
              <a:t>khiển phương tiện giao thông mà trong máu hoặc hơi thở có nồng độ cồn</a:t>
            </a:r>
            <a:r>
              <a:rPr lang="vi-VN" sz="2000" b="1" kern="0" smtClean="0">
                <a:solidFill>
                  <a:srgbClr val="0000FF"/>
                </a:solidFill>
                <a:latin typeface="Arial" charset="0"/>
              </a:rPr>
              <a:t>.</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a:solidFill>
                  <a:srgbClr val="0000FF"/>
                </a:solidFill>
                <a:latin typeface="Arial" charset="0"/>
              </a:rPr>
              <a:t>Quảng cáo rượu có độ cồn từ 15 độ trở lên</a:t>
            </a:r>
            <a:r>
              <a:rPr lang="vi-VN" sz="2000" b="1" kern="0" smtClean="0">
                <a:solidFill>
                  <a:srgbClr val="0000FF"/>
                </a:solidFill>
                <a:latin typeface="Arial" charset="0"/>
              </a:rPr>
              <a:t>.</a:t>
            </a:r>
            <a:endParaRPr lang="vi-VN" sz="2000" b="1" kern="0">
              <a:solidFill>
                <a:srgbClr val="0000FF"/>
              </a:solidFill>
              <a:latin typeface="Arial" charset="0"/>
            </a:endParaRPr>
          </a:p>
        </p:txBody>
      </p:sp>
    </p:spTree>
    <p:extLst>
      <p:ext uri="{BB962C8B-B14F-4D97-AF65-F5344CB8AC3E}">
        <p14:creationId xmlns:p14="http://schemas.microsoft.com/office/powerpoint/2010/main" val="2966102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5. Các hành vi bị nghiêm cấm trong phòng, chống tác hại của rượu, bia</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2000"/>
              </a:lnSpc>
              <a:spcBef>
                <a:spcPts val="1200"/>
              </a:spcBef>
              <a:spcAft>
                <a:spcPts val="0"/>
              </a:spcAft>
              <a:buClr>
                <a:srgbClr val="FF0000"/>
              </a:buClr>
              <a:buFont typeface="+mj-lt"/>
              <a:buAutoNum type="arabicPeriod" startAt="8"/>
              <a:defRPr/>
            </a:pPr>
            <a:r>
              <a:rPr lang="vi-VN" sz="1900" b="1" kern="0" smtClean="0">
                <a:solidFill>
                  <a:srgbClr val="0000FF"/>
                </a:solidFill>
                <a:latin typeface="Arial" charset="0"/>
              </a:rPr>
              <a:t>Cung </a:t>
            </a:r>
            <a:r>
              <a:rPr lang="vi-VN" sz="1900" b="1" kern="0">
                <a:solidFill>
                  <a:srgbClr val="0000FF"/>
                </a:solidFill>
                <a:latin typeface="Arial" charset="0"/>
              </a:rPr>
              <a:t>cấp thông tin không chính xác, sai sự thật về ảnh hưởng của rượu, bia đối với sức </a:t>
            </a:r>
            <a:r>
              <a:rPr lang="vi-VN" sz="1900" b="1" kern="0" smtClean="0">
                <a:solidFill>
                  <a:srgbClr val="0000FF"/>
                </a:solidFill>
                <a:latin typeface="Arial" charset="0"/>
              </a:rPr>
              <a:t>khỏe.</a:t>
            </a:r>
            <a:endParaRPr lang="en-US" sz="1900" b="1" kern="0" smtClean="0">
              <a:solidFill>
                <a:srgbClr val="0000FF"/>
              </a:solidFill>
              <a:latin typeface="Arial" charset="0"/>
            </a:endParaRPr>
          </a:p>
          <a:p>
            <a:pPr marL="565150" indent="-457200" algn="just" eaLnBrk="1" hangingPunct="1">
              <a:lnSpc>
                <a:spcPct val="112000"/>
              </a:lnSpc>
              <a:spcBef>
                <a:spcPts val="1200"/>
              </a:spcBef>
              <a:spcAft>
                <a:spcPts val="0"/>
              </a:spcAft>
              <a:buClr>
                <a:srgbClr val="FF0000"/>
              </a:buClr>
              <a:buFont typeface="+mj-lt"/>
              <a:buAutoNum type="arabicPeriod" startAt="8"/>
              <a:defRPr/>
            </a:pPr>
            <a:r>
              <a:rPr lang="vi-VN" sz="1900" b="1" kern="0" smtClean="0">
                <a:solidFill>
                  <a:srgbClr val="0000FF"/>
                </a:solidFill>
                <a:latin typeface="Arial" charset="0"/>
              </a:rPr>
              <a:t>Khuyến </a:t>
            </a:r>
            <a:r>
              <a:rPr lang="vi-VN" sz="1900" b="1" kern="0">
                <a:solidFill>
                  <a:srgbClr val="0000FF"/>
                </a:solidFill>
                <a:latin typeface="Arial" charset="0"/>
              </a:rPr>
              <a:t>mại trong hoạt động kinh doanh rượu, bia có độ cồn từ 15 độ trở lên; sử dụng rượu, bia có độ cồn từ 15 độ trở lên để khuyến mại dưới mọi hình </a:t>
            </a:r>
            <a:r>
              <a:rPr lang="vi-VN" sz="1900" b="1" kern="0" smtClean="0">
                <a:solidFill>
                  <a:srgbClr val="0000FF"/>
                </a:solidFill>
                <a:latin typeface="Arial" charset="0"/>
              </a:rPr>
              <a:t>thức.</a:t>
            </a:r>
            <a:endParaRPr lang="en-US" sz="1900" b="1" kern="0" smtClean="0">
              <a:solidFill>
                <a:srgbClr val="0000FF"/>
              </a:solidFill>
              <a:latin typeface="Arial" charset="0"/>
            </a:endParaRPr>
          </a:p>
          <a:p>
            <a:pPr marL="565150" indent="-457200" algn="just" eaLnBrk="1" hangingPunct="1">
              <a:lnSpc>
                <a:spcPct val="112000"/>
              </a:lnSpc>
              <a:spcBef>
                <a:spcPts val="1200"/>
              </a:spcBef>
              <a:spcAft>
                <a:spcPts val="0"/>
              </a:spcAft>
              <a:buClr>
                <a:srgbClr val="FF0000"/>
              </a:buClr>
              <a:buFont typeface="+mj-lt"/>
              <a:buAutoNum type="arabicPeriod" startAt="8"/>
              <a:defRPr/>
            </a:pPr>
            <a:r>
              <a:rPr lang="vi-VN" sz="1900" b="1" kern="0" smtClean="0">
                <a:solidFill>
                  <a:srgbClr val="0000FF"/>
                </a:solidFill>
                <a:latin typeface="Arial" charset="0"/>
              </a:rPr>
              <a:t>Sử </a:t>
            </a:r>
            <a:r>
              <a:rPr lang="vi-VN" sz="1900" b="1" kern="0">
                <a:solidFill>
                  <a:srgbClr val="0000FF"/>
                </a:solidFill>
                <a:latin typeface="Arial" charset="0"/>
              </a:rPr>
              <a:t>dụng nguyên liệu, phụ gia, chất hỗ trợ chế biến không được phép dùng trong thực phẩm; nguyên liệu, phụ gia thực phẩm, chất hỗ trợ chế biến thực phẩm không bảo đảm chất lượng và không rõ nguồn gốc, xuất xứ để sản xuất, pha chế rượu, </a:t>
            </a:r>
            <a:r>
              <a:rPr lang="vi-VN" sz="1900" b="1" kern="0" smtClean="0">
                <a:solidFill>
                  <a:srgbClr val="0000FF"/>
                </a:solidFill>
                <a:latin typeface="Arial" charset="0"/>
              </a:rPr>
              <a:t>bia.</a:t>
            </a:r>
            <a:endParaRPr lang="en-US" sz="1900" b="1" kern="0" smtClean="0">
              <a:solidFill>
                <a:srgbClr val="0000FF"/>
              </a:solidFill>
              <a:latin typeface="Arial" charset="0"/>
            </a:endParaRPr>
          </a:p>
          <a:p>
            <a:pPr marL="565150" indent="-457200" algn="just" eaLnBrk="1" hangingPunct="1">
              <a:lnSpc>
                <a:spcPct val="112000"/>
              </a:lnSpc>
              <a:spcBef>
                <a:spcPts val="1200"/>
              </a:spcBef>
              <a:spcAft>
                <a:spcPts val="0"/>
              </a:spcAft>
              <a:buClr>
                <a:srgbClr val="FF0000"/>
              </a:buClr>
              <a:buFont typeface="+mj-lt"/>
              <a:buAutoNum type="arabicPeriod" startAt="8"/>
              <a:defRPr/>
            </a:pPr>
            <a:r>
              <a:rPr lang="vi-VN" sz="1900" b="1" kern="0" smtClean="0">
                <a:solidFill>
                  <a:srgbClr val="0000FF"/>
                </a:solidFill>
                <a:latin typeface="Arial" charset="0"/>
              </a:rPr>
              <a:t>Kinh </a:t>
            </a:r>
            <a:r>
              <a:rPr lang="vi-VN" sz="1900" b="1" kern="0">
                <a:solidFill>
                  <a:srgbClr val="0000FF"/>
                </a:solidFill>
                <a:latin typeface="Arial" charset="0"/>
              </a:rPr>
              <a:t>doanh rượu không có giấy phép hoặc không đăng ký; bán rượu, bia bằng máy bán hàng tự </a:t>
            </a:r>
            <a:r>
              <a:rPr lang="vi-VN" sz="1900" b="1" kern="0" smtClean="0">
                <a:solidFill>
                  <a:srgbClr val="0000FF"/>
                </a:solidFill>
                <a:latin typeface="Arial" charset="0"/>
              </a:rPr>
              <a:t>động.</a:t>
            </a:r>
            <a:endParaRPr lang="en-US" sz="1900" b="1" kern="0" smtClean="0">
              <a:solidFill>
                <a:srgbClr val="0000FF"/>
              </a:solidFill>
              <a:latin typeface="Arial" charset="0"/>
            </a:endParaRPr>
          </a:p>
          <a:p>
            <a:pPr marL="565150" indent="-457200" algn="just" eaLnBrk="1" hangingPunct="1">
              <a:lnSpc>
                <a:spcPct val="112000"/>
              </a:lnSpc>
              <a:spcBef>
                <a:spcPts val="1200"/>
              </a:spcBef>
              <a:spcAft>
                <a:spcPts val="0"/>
              </a:spcAft>
              <a:buClr>
                <a:srgbClr val="FF0000"/>
              </a:buClr>
              <a:buFont typeface="+mj-lt"/>
              <a:buAutoNum type="arabicPeriod" startAt="8"/>
              <a:defRPr/>
            </a:pPr>
            <a:r>
              <a:rPr lang="vi-VN" sz="1900" b="1" kern="0" smtClean="0">
                <a:solidFill>
                  <a:srgbClr val="0000FF"/>
                </a:solidFill>
                <a:latin typeface="Arial" charset="0"/>
              </a:rPr>
              <a:t>Kinh </a:t>
            </a:r>
            <a:r>
              <a:rPr lang="vi-VN" sz="1900" b="1" kern="0">
                <a:solidFill>
                  <a:srgbClr val="0000FF"/>
                </a:solidFill>
                <a:latin typeface="Arial" charset="0"/>
              </a:rPr>
              <a:t>doanh, tàng trữ, vận chuyển rượu, bia giả, nhập lậu, không bảo đảm chất lượng, không rõ nguồn gốc, xuất xứ, nhập lậu rượu, </a:t>
            </a:r>
            <a:r>
              <a:rPr lang="vi-VN" sz="1900" b="1" kern="0" smtClean="0">
                <a:solidFill>
                  <a:srgbClr val="0000FF"/>
                </a:solidFill>
                <a:latin typeface="Arial" charset="0"/>
              </a:rPr>
              <a:t>bia.</a:t>
            </a:r>
            <a:endParaRPr lang="en-US" sz="1900" b="1" kern="0" smtClean="0">
              <a:solidFill>
                <a:srgbClr val="0000FF"/>
              </a:solidFill>
              <a:latin typeface="Arial" charset="0"/>
            </a:endParaRPr>
          </a:p>
          <a:p>
            <a:pPr marL="565150" indent="-457200" algn="just" eaLnBrk="1" hangingPunct="1">
              <a:lnSpc>
                <a:spcPct val="112000"/>
              </a:lnSpc>
              <a:spcBef>
                <a:spcPts val="1200"/>
              </a:spcBef>
              <a:spcAft>
                <a:spcPts val="0"/>
              </a:spcAft>
              <a:buClr>
                <a:srgbClr val="FF0000"/>
              </a:buClr>
              <a:buFont typeface="+mj-lt"/>
              <a:buAutoNum type="arabicPeriod" startAt="8"/>
              <a:defRPr/>
            </a:pPr>
            <a:r>
              <a:rPr lang="vi-VN" sz="1900" b="1" kern="0" smtClean="0">
                <a:solidFill>
                  <a:srgbClr val="0000FF"/>
                </a:solidFill>
                <a:latin typeface="Arial" charset="0"/>
              </a:rPr>
              <a:t>Các </a:t>
            </a:r>
            <a:r>
              <a:rPr lang="vi-VN" sz="1900" b="1" kern="0">
                <a:solidFill>
                  <a:srgbClr val="0000FF"/>
                </a:solidFill>
                <a:latin typeface="Arial" charset="0"/>
              </a:rPr>
              <a:t>hành vi bị nghiêm cấm khác liên quan đến rượu, bia do luật định</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1675350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059540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300" b="1" smtClean="0">
                <a:solidFill>
                  <a:srgbClr val="FF0000"/>
                </a:solidFill>
                <a:latin typeface="Arial" panose="020B0604020202020204" pitchFamily="34" charset="0"/>
                <a:cs typeface="Arial" panose="020B0604020202020204" pitchFamily="34" charset="0"/>
              </a:rPr>
              <a:t>CHƯƠNG </a:t>
            </a:r>
            <a:r>
              <a:rPr lang="vi-VN" sz="2300" b="1" smtClean="0">
                <a:solidFill>
                  <a:srgbClr val="FF0000"/>
                </a:solidFill>
                <a:latin typeface="Arial" panose="020B0604020202020204" pitchFamily="34" charset="0"/>
                <a:cs typeface="Arial" panose="020B0604020202020204" pitchFamily="34" charset="0"/>
              </a:rPr>
              <a:t>II</a:t>
            </a:r>
            <a:r>
              <a:rPr lang="en-US" sz="2300" b="1" smtClean="0">
                <a:solidFill>
                  <a:srgbClr val="FF0000"/>
                </a:solidFill>
                <a:latin typeface="Arial" panose="020B0604020202020204" pitchFamily="34" charset="0"/>
                <a:cs typeface="Arial" panose="020B0604020202020204" pitchFamily="34" charset="0"/>
              </a:rPr>
              <a:t>. </a:t>
            </a:r>
            <a:r>
              <a:rPr lang="vi-VN" sz="2300" b="1" smtClean="0">
                <a:solidFill>
                  <a:srgbClr val="FF0000"/>
                </a:solidFill>
                <a:latin typeface="Arial" panose="020B0604020202020204" pitchFamily="34" charset="0"/>
                <a:cs typeface="Arial" panose="020B0604020202020204" pitchFamily="34" charset="0"/>
              </a:rPr>
              <a:t>BIỆN </a:t>
            </a:r>
            <a:r>
              <a:rPr lang="vi-VN" sz="2300" b="1">
                <a:solidFill>
                  <a:srgbClr val="FF0000"/>
                </a:solidFill>
                <a:latin typeface="Arial" panose="020B0604020202020204" pitchFamily="34" charset="0"/>
                <a:cs typeface="Arial" panose="020B0604020202020204" pitchFamily="34" charset="0"/>
              </a:rPr>
              <a:t>PHÁP GIẢM MỨC TIÊU THỤ RƯỢU, BIA</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000"/>
              </a:spcBef>
              <a:spcAft>
                <a:spcPts val="0"/>
              </a:spcAft>
              <a:buClr>
                <a:srgbClr val="FF0000"/>
              </a:buClr>
              <a:buFont typeface="Wingdings" panose="05000000000000000000" pitchFamily="2" charset="2"/>
              <a:buChar char="v"/>
              <a:defRPr/>
            </a:pPr>
            <a:r>
              <a:rPr lang="vi-VN" sz="2000" b="1" kern="0" smtClean="0">
                <a:solidFill>
                  <a:srgbClr val="FF3399"/>
                </a:solidFill>
                <a:latin typeface="Arial" charset="0"/>
              </a:rPr>
              <a:t>Điều </a:t>
            </a:r>
            <a:r>
              <a:rPr lang="vi-VN" sz="2000" b="1" kern="0">
                <a:solidFill>
                  <a:srgbClr val="FF3399"/>
                </a:solidFill>
                <a:latin typeface="Arial" charset="0"/>
              </a:rPr>
              <a:t>7. Nội dung thông tin, giáo dục, truyền thông về phòng, chống tác hại của rượu, </a:t>
            </a:r>
            <a:r>
              <a:rPr lang="vi-VN" sz="2000" b="1" kern="0" smtClean="0">
                <a:solidFill>
                  <a:srgbClr val="FF3399"/>
                </a:solidFill>
                <a:latin typeface="Arial" charset="0"/>
              </a:rPr>
              <a:t>bia</a:t>
            </a:r>
            <a:endParaRPr lang="en-US" sz="2000" b="1" kern="0" smtClean="0">
              <a:solidFill>
                <a:srgbClr val="FF3399"/>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Chính </a:t>
            </a:r>
            <a:r>
              <a:rPr lang="vi-VN" sz="2000" b="1" kern="0">
                <a:solidFill>
                  <a:srgbClr val="0000FF"/>
                </a:solidFill>
                <a:latin typeface="Arial" charset="0"/>
              </a:rPr>
              <a:t>sách, pháp luật của Nhà nước về phòng, chống tác hại của rượu, bia; các hành vi bị nghiêm cấm trong phòng, chống tác hại của rượu, bia; các chế tài xử phạt và vận động cá nhân, tổ chức tuân thủ quy định của pháp luật về phòng, chống tác hại của rượu, </a:t>
            </a:r>
            <a:r>
              <a:rPr lang="vi-VN" sz="2000" b="1" kern="0" smtClean="0">
                <a:solidFill>
                  <a:srgbClr val="0000FF"/>
                </a:solidFill>
                <a:latin typeface="Arial" charset="0"/>
              </a:rPr>
              <a:t>bia.</a:t>
            </a:r>
            <a:endParaRPr lang="en-US" sz="20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Quyền</a:t>
            </a:r>
            <a:r>
              <a:rPr lang="vi-VN" sz="2000" b="1" kern="0">
                <a:solidFill>
                  <a:srgbClr val="0000FF"/>
                </a:solidFill>
                <a:latin typeface="Arial" charset="0"/>
              </a:rPr>
              <a:t>, nghĩa vụ của cá nhân và trách nhiệm của cơ quan, tổ chức, gia đình, cộng đồng trong phòng, chống tác hại của rượu, </a:t>
            </a:r>
            <a:r>
              <a:rPr lang="vi-VN" sz="2000" b="1" kern="0" smtClean="0">
                <a:solidFill>
                  <a:srgbClr val="0000FF"/>
                </a:solidFill>
                <a:latin typeface="Arial" charset="0"/>
              </a:rPr>
              <a:t>bia.</a:t>
            </a:r>
            <a:endParaRPr lang="en-US" sz="20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a:defRPr/>
            </a:pPr>
            <a:r>
              <a:rPr lang="vi-VN" sz="2000" b="1" kern="0" smtClean="0">
                <a:solidFill>
                  <a:srgbClr val="FF3399"/>
                </a:solidFill>
                <a:latin typeface="Arial" charset="0"/>
              </a:rPr>
              <a:t>Tác </a:t>
            </a:r>
            <a:r>
              <a:rPr lang="vi-VN" sz="2000" b="1" kern="0">
                <a:solidFill>
                  <a:srgbClr val="FF3399"/>
                </a:solidFill>
                <a:latin typeface="Arial" charset="0"/>
              </a:rPr>
              <a:t>hại của rượu, bia</a:t>
            </a:r>
            <a:r>
              <a:rPr lang="vi-VN" sz="2000" b="1" kern="0">
                <a:solidFill>
                  <a:srgbClr val="0000FF"/>
                </a:solidFill>
                <a:latin typeface="Arial" charset="0"/>
              </a:rPr>
              <a:t>; tác hại của rượu, bia giả, không bảo đảm chất lượng, an toàn thực phẩm; các mức độ nguy cơ khi uống rượu, bia; các biện pháp giảm tác hại của rượu, </a:t>
            </a:r>
            <a:r>
              <a:rPr lang="vi-VN" sz="2000" b="1" kern="0" smtClean="0">
                <a:solidFill>
                  <a:srgbClr val="0000FF"/>
                </a:solidFill>
                <a:latin typeface="Arial" charset="0"/>
              </a:rPr>
              <a:t>bia.</a:t>
            </a:r>
            <a:endParaRPr lang="en-US" sz="20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a:defRPr/>
            </a:pPr>
            <a:r>
              <a:rPr lang="vi-VN" sz="2000" b="1" kern="0" smtClean="0">
                <a:solidFill>
                  <a:srgbClr val="FF3399"/>
                </a:solidFill>
                <a:latin typeface="Arial" charset="0"/>
              </a:rPr>
              <a:t>Bệnh</a:t>
            </a:r>
            <a:r>
              <a:rPr lang="vi-VN" sz="2000" b="1" kern="0">
                <a:solidFill>
                  <a:srgbClr val="FF3399"/>
                </a:solidFill>
                <a:latin typeface="Arial" charset="0"/>
              </a:rPr>
              <a:t>, tình trạng sức khỏe, đối tượng không nên uống rượu, bia; độ tuổi không được uống rượu, bia</a:t>
            </a:r>
            <a:r>
              <a:rPr lang="vi-VN" sz="2000" b="1" kern="0" smtClean="0">
                <a:solidFill>
                  <a:srgbClr val="FF3399"/>
                </a:solidFill>
                <a:latin typeface="Arial" charset="0"/>
              </a:rPr>
              <a:t>.</a:t>
            </a:r>
            <a:endParaRPr lang="vi-VN" sz="2000" b="1" kern="0">
              <a:solidFill>
                <a:srgbClr val="FF3399"/>
              </a:solidFill>
              <a:latin typeface="Arial" charset="0"/>
            </a:endParaRPr>
          </a:p>
        </p:txBody>
      </p:sp>
    </p:spTree>
    <p:extLst>
      <p:ext uri="{BB962C8B-B14F-4D97-AF65-F5344CB8AC3E}">
        <p14:creationId xmlns:p14="http://schemas.microsoft.com/office/powerpoint/2010/main" val="2561749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10000"/>
              </a:lnSpc>
              <a:spcBef>
                <a:spcPts val="8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7. Nội dung thông tin, giáo dục, truyền thông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về </a:t>
            </a:r>
            <a:r>
              <a:rPr lang="vi-VN" sz="2300" b="1">
                <a:solidFill>
                  <a:srgbClr val="FF0000"/>
                </a:solidFill>
                <a:latin typeface="Arial" panose="020B0604020202020204" pitchFamily="34" charset="0"/>
                <a:cs typeface="Arial" panose="020B0604020202020204" pitchFamily="34" charset="0"/>
              </a:rPr>
              <a:t>phòng, chống tác hại của rượu, bia</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000" b="1" kern="0" smtClean="0">
                <a:solidFill>
                  <a:srgbClr val="FF3399"/>
                </a:solidFill>
                <a:latin typeface="Arial" charset="0"/>
              </a:rPr>
              <a:t>Kỹ </a:t>
            </a:r>
            <a:r>
              <a:rPr lang="vi-VN" sz="2000" b="1" kern="0">
                <a:solidFill>
                  <a:srgbClr val="FF3399"/>
                </a:solidFill>
                <a:latin typeface="Arial" charset="0"/>
              </a:rPr>
              <a:t>năng từ chối uống rượu, bia; kỹ năng nhận biết và ứng xử, xử trí khi gặp người say rượu, bia, người nghiện rượu, </a:t>
            </a:r>
            <a:r>
              <a:rPr lang="vi-VN" sz="2000" b="1" kern="0" smtClean="0">
                <a:solidFill>
                  <a:srgbClr val="FF3399"/>
                </a:solidFill>
                <a:latin typeface="Arial" charset="0"/>
              </a:rPr>
              <a:t>bia.</a:t>
            </a:r>
            <a:endParaRPr lang="en-US" sz="2000" b="1" kern="0" smtClean="0">
              <a:solidFill>
                <a:srgbClr val="FF3399"/>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000" b="1" kern="0" smtClean="0">
                <a:solidFill>
                  <a:srgbClr val="006600"/>
                </a:solidFill>
                <a:latin typeface="Arial" charset="0"/>
              </a:rPr>
              <a:t>Vận </a:t>
            </a:r>
            <a:r>
              <a:rPr lang="vi-VN" sz="2000" b="1" kern="0">
                <a:solidFill>
                  <a:srgbClr val="006600"/>
                </a:solidFill>
                <a:latin typeface="Arial" charset="0"/>
              </a:rPr>
              <a:t>động hạn chế uống rượu, bia và không điều khiển phương tiện giao thông, vận hành máy móc sau khi uống rượu, </a:t>
            </a:r>
            <a:r>
              <a:rPr lang="vi-VN" sz="2000" b="1" kern="0" smtClean="0">
                <a:solidFill>
                  <a:srgbClr val="006600"/>
                </a:solidFill>
                <a:latin typeface="Arial" charset="0"/>
              </a:rPr>
              <a:t>bia.</a:t>
            </a:r>
            <a:endParaRPr lang="en-US" sz="2000" b="1" kern="0" smtClean="0">
              <a:solidFill>
                <a:srgbClr val="0066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000" b="1" kern="0" smtClean="0">
                <a:solidFill>
                  <a:srgbClr val="0000FF"/>
                </a:solidFill>
                <a:latin typeface="Arial" charset="0"/>
              </a:rPr>
              <a:t>Hướng </a:t>
            </a:r>
            <a:r>
              <a:rPr lang="vi-VN" sz="2000" b="1" kern="0">
                <a:solidFill>
                  <a:srgbClr val="0000FF"/>
                </a:solidFill>
                <a:latin typeface="Arial" charset="0"/>
              </a:rPr>
              <a:t>dẫn hộ gia đình, cá nhân sản xuất rượu thủ công bảo đảm an toàn thực phẩm theo quy định của pháp </a:t>
            </a:r>
            <a:r>
              <a:rPr lang="vi-VN" sz="2000" b="1" kern="0" smtClean="0">
                <a:solidFill>
                  <a:srgbClr val="0000FF"/>
                </a:solidFill>
                <a:latin typeface="Arial" charset="0"/>
              </a:rPr>
              <a:t>luật.</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000" b="1" kern="0" smtClean="0">
                <a:solidFill>
                  <a:srgbClr val="0000FF"/>
                </a:solidFill>
                <a:latin typeface="Arial" charset="0"/>
              </a:rPr>
              <a:t>Tuyên </a:t>
            </a:r>
            <a:r>
              <a:rPr lang="vi-VN" sz="2000" b="1" kern="0">
                <a:solidFill>
                  <a:srgbClr val="0000FF"/>
                </a:solidFill>
                <a:latin typeface="Arial" charset="0"/>
              </a:rPr>
              <a:t>truyền, vận động, hướng dẫn hộ gia đình, cá nhân sản xuất rượu thủ công làm thủ tục cấp giấy phép sản xuất, đăng ký với </a:t>
            </a:r>
            <a:r>
              <a:rPr lang="en-US" sz="2000" b="1" kern="0" smtClean="0">
                <a:solidFill>
                  <a:srgbClr val="0000FF"/>
                </a:solidFill>
                <a:latin typeface="Arial" charset="0"/>
              </a:rPr>
              <a:t>UBND </a:t>
            </a:r>
            <a:r>
              <a:rPr lang="vi-VN" sz="2000" b="1" kern="0" smtClean="0">
                <a:solidFill>
                  <a:srgbClr val="0000FF"/>
                </a:solidFill>
                <a:latin typeface="Arial" charset="0"/>
              </a:rPr>
              <a:t>cấp </a:t>
            </a:r>
            <a:r>
              <a:rPr lang="vi-VN" sz="2000" b="1" kern="0">
                <a:solidFill>
                  <a:srgbClr val="0000FF"/>
                </a:solidFill>
                <a:latin typeface="Arial" charset="0"/>
              </a:rPr>
              <a:t>xã việc bán rượu cho cơ sở có giấy phép sản xuất rượu để chế biến lại, kê khai việc sản xuất rượu thủ công không nhằm mục đích kinh doanh</a:t>
            </a:r>
            <a:r>
              <a:rPr lang="vi-VN" sz="2000" b="1" kern="0" smtClean="0">
                <a:solidFill>
                  <a:srgbClr val="0000FF"/>
                </a:solidFill>
                <a:latin typeface="Arial" charset="0"/>
              </a:rPr>
              <a:t>.</a:t>
            </a:r>
            <a:endParaRPr lang="vi-VN" sz="2000" b="1" kern="0">
              <a:solidFill>
                <a:srgbClr val="0000FF"/>
              </a:solidFill>
              <a:latin typeface="Arial" charset="0"/>
            </a:endParaRPr>
          </a:p>
        </p:txBody>
      </p:sp>
    </p:spTree>
    <p:extLst>
      <p:ext uri="{BB962C8B-B14F-4D97-AF65-F5344CB8AC3E}">
        <p14:creationId xmlns:p14="http://schemas.microsoft.com/office/powerpoint/2010/main" val="3853780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49"/>
            <a:ext cx="9144000" cy="6089902"/>
          </a:xfrm>
          <a:prstGeom prst="rect">
            <a:avLst/>
          </a:prstGeom>
        </p:spPr>
      </p:pic>
    </p:spTree>
    <p:extLst>
      <p:ext uri="{BB962C8B-B14F-4D97-AF65-F5344CB8AC3E}">
        <p14:creationId xmlns:p14="http://schemas.microsoft.com/office/powerpoint/2010/main" val="1059540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10000"/>
              </a:lnSpc>
              <a:spcBef>
                <a:spcPts val="1200"/>
              </a:spcBef>
              <a:spcAft>
                <a:spcPts val="0"/>
              </a:spcAft>
              <a:defRPr/>
            </a:pPr>
            <a:r>
              <a:rPr lang="vi-VN" sz="2400" b="1">
                <a:solidFill>
                  <a:srgbClr val="FF0000"/>
                </a:solidFill>
                <a:latin typeface="Arial" panose="020B0604020202020204" pitchFamily="34" charset="0"/>
                <a:cs typeface="Arial" panose="020B0604020202020204" pitchFamily="34" charset="0"/>
              </a:rPr>
              <a:t>Điều 8. Hình thức thông tin, giáo dục, truyền thông về phòng, chống tác hại của rượu, bia</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Thực </a:t>
            </a:r>
            <a:r>
              <a:rPr lang="vi-VN" sz="2200" b="1" kern="0">
                <a:solidFill>
                  <a:srgbClr val="0000FF"/>
                </a:solidFill>
                <a:latin typeface="Arial" charset="0"/>
              </a:rPr>
              <a:t>hiện trực tiếp; tư vấn, hướng dẫn tìm hiểu pháp luật; cung cấp, phổ biến tài </a:t>
            </a:r>
            <a:r>
              <a:rPr lang="vi-VN" sz="2200" b="1" kern="0" smtClean="0">
                <a:solidFill>
                  <a:srgbClr val="0000FF"/>
                </a:solidFill>
                <a:latin typeface="Arial" charset="0"/>
              </a:rPr>
              <a:t>liệu.</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Thông </a:t>
            </a:r>
            <a:r>
              <a:rPr lang="vi-VN" sz="2200" b="1" kern="0">
                <a:solidFill>
                  <a:srgbClr val="0000FF"/>
                </a:solidFill>
                <a:latin typeface="Arial" charset="0"/>
              </a:rPr>
              <a:t>qua phương tiện thông tin đại chúng, loa truyền thanh, mạng Internet, pa-nô, áp-phích, tranh cổ </a:t>
            </a:r>
            <a:r>
              <a:rPr lang="vi-VN" sz="2200" b="1" kern="0" smtClean="0">
                <a:solidFill>
                  <a:srgbClr val="0000FF"/>
                </a:solidFill>
                <a:latin typeface="Arial" charset="0"/>
              </a:rPr>
              <a:t>động.</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Thi </a:t>
            </a:r>
            <a:r>
              <a:rPr lang="vi-VN" sz="2200" b="1" kern="0">
                <a:solidFill>
                  <a:srgbClr val="0000FF"/>
                </a:solidFill>
                <a:latin typeface="Arial" charset="0"/>
              </a:rPr>
              <a:t>tuyên truyền, tìm </a:t>
            </a:r>
            <a:r>
              <a:rPr lang="vi-VN" sz="2200" b="1" kern="0" smtClean="0">
                <a:solidFill>
                  <a:srgbClr val="0000FF"/>
                </a:solidFill>
                <a:latin typeface="Arial" charset="0"/>
              </a:rPr>
              <a:t>hiểu.</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Chiến </a:t>
            </a:r>
            <a:r>
              <a:rPr lang="vi-VN" sz="2200" b="1" kern="0">
                <a:solidFill>
                  <a:srgbClr val="0000FF"/>
                </a:solidFill>
                <a:latin typeface="Arial" charset="0"/>
              </a:rPr>
              <a:t>dịch truyền </a:t>
            </a:r>
            <a:r>
              <a:rPr lang="vi-VN" sz="2200" b="1" kern="0" smtClean="0">
                <a:solidFill>
                  <a:srgbClr val="0000FF"/>
                </a:solidFill>
                <a:latin typeface="Arial" charset="0"/>
              </a:rPr>
              <a:t>thông.</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FF0066"/>
                </a:solidFill>
                <a:latin typeface="Arial" charset="0"/>
              </a:rPr>
              <a:t>Lồng </a:t>
            </a:r>
            <a:r>
              <a:rPr lang="vi-VN" sz="2200" b="1" kern="0">
                <a:solidFill>
                  <a:srgbClr val="FF0066"/>
                </a:solidFill>
                <a:latin typeface="Arial" charset="0"/>
              </a:rPr>
              <a:t>ghép trong việc giảng dạy, học tập tại cơ sở giáo dục thuộc hệ thống giáo dục quốc dân</a:t>
            </a:r>
            <a:r>
              <a:rPr lang="vi-VN" sz="2200" b="1" kern="0">
                <a:solidFill>
                  <a:srgbClr val="0000FF"/>
                </a:solidFill>
                <a:latin typeface="Arial" charset="0"/>
              </a:rPr>
              <a:t>; trong hoạt động văn hóa, nghệ thuật, thể thao; trong hoạt động của cơ quan, tổ chức, cộng đồng và các thiết chế văn hóa, thể thao cơ sở</a:t>
            </a:r>
            <a:r>
              <a:rPr lang="vi-VN" sz="2200" b="1" kern="0" smtClean="0">
                <a:solidFill>
                  <a:srgbClr val="0000FF"/>
                </a:solidFill>
                <a:latin typeface="Arial" charset="0"/>
              </a:rPr>
              <a:t>.</a:t>
            </a:r>
            <a:endParaRPr lang="vi-VN" sz="2200" b="1" kern="0">
              <a:solidFill>
                <a:srgbClr val="0000FF"/>
              </a:solidFill>
              <a:latin typeface="Arial" charset="0"/>
            </a:endParaRPr>
          </a:p>
        </p:txBody>
      </p:sp>
    </p:spTree>
    <p:extLst>
      <p:ext uri="{BB962C8B-B14F-4D97-AF65-F5344CB8AC3E}">
        <p14:creationId xmlns:p14="http://schemas.microsoft.com/office/powerpoint/2010/main" val="857516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
            <a:ext cx="9144000" cy="6871854"/>
          </a:xfrm>
          <a:prstGeom prst="rect">
            <a:avLst/>
          </a:prstGeom>
        </p:spPr>
      </p:pic>
    </p:spTree>
    <p:extLst>
      <p:ext uri="{BB962C8B-B14F-4D97-AF65-F5344CB8AC3E}">
        <p14:creationId xmlns:p14="http://schemas.microsoft.com/office/powerpoint/2010/main" val="1548120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548120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181600"/>
          </a:xfrm>
          <a:prstGeom prst="rect">
            <a:avLst/>
          </a:prstGeom>
        </p:spPr>
      </p:pic>
    </p:spTree>
    <p:extLst>
      <p:ext uri="{BB962C8B-B14F-4D97-AF65-F5344CB8AC3E}">
        <p14:creationId xmlns:p14="http://schemas.microsoft.com/office/powerpoint/2010/main" val="1330772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14400"/>
          </a:xfrm>
        </p:spPr>
        <p:txBody>
          <a:bodyPr anchor="ctr"/>
          <a:lstStyle/>
          <a:p>
            <a:pPr indent="635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10. </a:t>
            </a:r>
            <a:r>
              <a:rPr lang="vi-VN" sz="2400" b="1" smtClean="0">
                <a:solidFill>
                  <a:srgbClr val="FF0000"/>
                </a:solidFill>
                <a:latin typeface="Arial" panose="020B0604020202020204" pitchFamily="34" charset="0"/>
                <a:cs typeface="Arial" panose="020B0604020202020204" pitchFamily="34" charset="0"/>
              </a:rPr>
              <a:t>Địa </a:t>
            </a:r>
            <a:r>
              <a:rPr lang="vi-VN" sz="2400" b="1">
                <a:solidFill>
                  <a:srgbClr val="FF0000"/>
                </a:solidFill>
                <a:latin typeface="Arial" panose="020B0604020202020204" pitchFamily="34" charset="0"/>
                <a:cs typeface="Arial" panose="020B0604020202020204" pitchFamily="34" charset="0"/>
              </a:rPr>
              <a:t>điểm không </a:t>
            </a:r>
            <a:r>
              <a:rPr lang="vi-VN" sz="2400" b="1">
                <a:solidFill>
                  <a:srgbClr val="006600"/>
                </a:solidFill>
                <a:latin typeface="Arial" panose="020B0604020202020204" pitchFamily="34" charset="0"/>
                <a:cs typeface="Arial" panose="020B0604020202020204" pitchFamily="34" charset="0"/>
              </a:rPr>
              <a:t>uống</a:t>
            </a:r>
            <a:r>
              <a:rPr lang="vi-VN" sz="2400" b="1">
                <a:solidFill>
                  <a:srgbClr val="FF0000"/>
                </a:solidFill>
                <a:latin typeface="Arial" panose="020B0604020202020204" pitchFamily="34" charset="0"/>
                <a:cs typeface="Arial" panose="020B0604020202020204" pitchFamily="34" charset="0"/>
              </a:rPr>
              <a:t> rượu, bia</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Cơ </a:t>
            </a:r>
            <a:r>
              <a:rPr lang="vi-VN" sz="2100" b="1" kern="0">
                <a:solidFill>
                  <a:srgbClr val="0000FF"/>
                </a:solidFill>
                <a:latin typeface="Arial" charset="0"/>
              </a:rPr>
              <a:t>sở y </a:t>
            </a:r>
            <a:r>
              <a:rPr lang="vi-VN" sz="2100" b="1" kern="0" smtClean="0">
                <a:solidFill>
                  <a:srgbClr val="0000FF"/>
                </a:solidFill>
                <a:latin typeface="Arial" charset="0"/>
              </a:rPr>
              <a:t>tế.</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Cơ </a:t>
            </a:r>
            <a:r>
              <a:rPr lang="vi-VN" sz="2100" b="1" kern="0">
                <a:solidFill>
                  <a:srgbClr val="FF0066"/>
                </a:solidFill>
                <a:latin typeface="Arial" charset="0"/>
              </a:rPr>
              <a:t>sở giáo dục trong thời gian giảng dạy, học tập, làm </a:t>
            </a:r>
            <a:r>
              <a:rPr lang="vi-VN" sz="2100" b="1" kern="0" smtClean="0">
                <a:solidFill>
                  <a:srgbClr val="FF0066"/>
                </a:solidFill>
                <a:latin typeface="Arial" charset="0"/>
              </a:rPr>
              <a:t>việc.</a:t>
            </a:r>
            <a:endParaRPr lang="en-US" sz="21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Cơ </a:t>
            </a:r>
            <a:r>
              <a:rPr lang="vi-VN" sz="2100" b="1" kern="0">
                <a:solidFill>
                  <a:srgbClr val="0000FF"/>
                </a:solidFill>
                <a:latin typeface="Arial" charset="0"/>
              </a:rPr>
              <a:t>sở, khu vực chăm sóc, nuôi dưỡng, vui chơi, giải trí dành cho người chưa đủ 18 </a:t>
            </a:r>
            <a:r>
              <a:rPr lang="vi-VN" sz="2100" b="1" kern="0" smtClean="0">
                <a:solidFill>
                  <a:srgbClr val="0000FF"/>
                </a:solidFill>
                <a:latin typeface="Arial" charset="0"/>
              </a:rPr>
              <a:t>tuổi.</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Cơ </a:t>
            </a:r>
            <a:r>
              <a:rPr lang="vi-VN" sz="2100" b="1" kern="0">
                <a:solidFill>
                  <a:srgbClr val="0000FF"/>
                </a:solidFill>
                <a:latin typeface="Arial" charset="0"/>
              </a:rPr>
              <a:t>sở cai nghiện, cơ sở giáo dục bắt buộc, trường giáo dưỡng, cơ sở giam giữ phạm nhân và cơ sở giam giữ </a:t>
            </a:r>
            <a:r>
              <a:rPr lang="vi-VN" sz="2100" b="1" kern="0" smtClean="0">
                <a:solidFill>
                  <a:srgbClr val="0000FF"/>
                </a:solidFill>
                <a:latin typeface="Arial" charset="0"/>
              </a:rPr>
              <a:t>khác.</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Cơ </a:t>
            </a:r>
            <a:r>
              <a:rPr lang="vi-VN" sz="2100" b="1" kern="0">
                <a:solidFill>
                  <a:srgbClr val="0000FF"/>
                </a:solidFill>
                <a:latin typeface="Arial" charset="0"/>
              </a:rPr>
              <a:t>sở bảo trợ xã </a:t>
            </a:r>
            <a:r>
              <a:rPr lang="vi-VN" sz="2100" b="1" kern="0" smtClean="0">
                <a:solidFill>
                  <a:srgbClr val="0000FF"/>
                </a:solidFill>
                <a:latin typeface="Arial" charset="0"/>
              </a:rPr>
              <a:t>hội.</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Nơi </a:t>
            </a:r>
            <a:r>
              <a:rPr lang="vi-VN" sz="2100" b="1" kern="0">
                <a:solidFill>
                  <a:srgbClr val="FF0066"/>
                </a:solidFill>
                <a:latin typeface="Arial" charset="0"/>
              </a:rPr>
              <a:t>làm việc của cơ quan nhà nước</a:t>
            </a:r>
            <a:r>
              <a:rPr lang="vi-VN" sz="2100" b="1" kern="0">
                <a:solidFill>
                  <a:srgbClr val="0000FF"/>
                </a:solidFill>
                <a:latin typeface="Arial" charset="0"/>
              </a:rPr>
              <a:t>, tổ chức chính trị, tổ chức chính trị - xã hội, tổ chức chính trị xã hội - nghề nghiệp, </a:t>
            </a:r>
            <a:r>
              <a:rPr lang="vi-VN" sz="2100" b="1" kern="0">
                <a:solidFill>
                  <a:srgbClr val="FF0066"/>
                </a:solidFill>
                <a:latin typeface="Arial" charset="0"/>
              </a:rPr>
              <a:t>đơn vị sự nghiệp công lập trong thời gian làm việc</a:t>
            </a:r>
            <a:r>
              <a:rPr lang="vi-VN" sz="2100" b="1" kern="0">
                <a:solidFill>
                  <a:srgbClr val="0000FF"/>
                </a:solidFill>
                <a:latin typeface="Arial" charset="0"/>
              </a:rPr>
              <a:t>, trừ địa điểm được phép kinh doanh rượu, </a:t>
            </a:r>
            <a:r>
              <a:rPr lang="vi-VN" sz="2100" b="1" kern="0" smtClean="0">
                <a:solidFill>
                  <a:srgbClr val="0000FF"/>
                </a:solidFill>
                <a:latin typeface="Arial" charset="0"/>
              </a:rPr>
              <a:t>bia.</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Các </a:t>
            </a:r>
            <a:r>
              <a:rPr lang="vi-VN" sz="2100" b="1" kern="0">
                <a:solidFill>
                  <a:srgbClr val="0000FF"/>
                </a:solidFill>
                <a:latin typeface="Arial" charset="0"/>
              </a:rPr>
              <a:t>địa điểm công cộng theo quy định của Chính phủ</a:t>
            </a:r>
            <a:r>
              <a:rPr lang="vi-VN" sz="2100" b="1" kern="0" smtClean="0">
                <a:solidFill>
                  <a:srgbClr val="0000FF"/>
                </a:solidFill>
                <a:latin typeface="Arial" charset="0"/>
              </a:rPr>
              <a:t>.</a:t>
            </a:r>
            <a:endParaRPr lang="vi-VN" sz="2100" b="1" kern="0">
              <a:solidFill>
                <a:srgbClr val="0000FF"/>
              </a:solidFill>
              <a:latin typeface="Arial" charset="0"/>
            </a:endParaRPr>
          </a:p>
        </p:txBody>
      </p:sp>
    </p:spTree>
    <p:extLst>
      <p:ext uri="{BB962C8B-B14F-4D97-AF65-F5344CB8AC3E}">
        <p14:creationId xmlns:p14="http://schemas.microsoft.com/office/powerpoint/2010/main" val="3051375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07000"/>
              </a:lnSpc>
              <a:spcBef>
                <a:spcPts val="800"/>
              </a:spcBef>
              <a:spcAft>
                <a:spcPts val="0"/>
              </a:spcAft>
              <a:defRPr/>
            </a:pPr>
            <a:r>
              <a:rPr lang="vi-VN" sz="2400" b="1">
                <a:solidFill>
                  <a:srgbClr val="FF0000"/>
                </a:solidFill>
                <a:latin typeface="Arial" panose="020B0604020202020204" pitchFamily="34" charset="0"/>
                <a:cs typeface="Arial" panose="020B0604020202020204" pitchFamily="34" charset="0"/>
              </a:rPr>
              <a:t>Điều 12. </a:t>
            </a:r>
            <a:r>
              <a:rPr lang="vi-VN" sz="2400" b="1" smtClean="0">
                <a:solidFill>
                  <a:srgbClr val="FF0000"/>
                </a:solidFill>
                <a:latin typeface="Arial" panose="020B0604020202020204" pitchFamily="34" charset="0"/>
                <a:cs typeface="Arial" panose="020B0604020202020204" pitchFamily="34" charset="0"/>
              </a:rPr>
              <a:t>Quản </a:t>
            </a:r>
            <a:r>
              <a:rPr lang="vi-VN" sz="2400" b="1">
                <a:solidFill>
                  <a:srgbClr val="FF0000"/>
                </a:solidFill>
                <a:latin typeface="Arial" panose="020B0604020202020204" pitchFamily="34" charset="0"/>
                <a:cs typeface="Arial" panose="020B0604020202020204" pitchFamily="34" charset="0"/>
              </a:rPr>
              <a:t>lý việc quảng cáo rượu, bia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có </a:t>
            </a:r>
            <a:r>
              <a:rPr lang="vi-VN" sz="2400" b="1">
                <a:solidFill>
                  <a:srgbClr val="FF0000"/>
                </a:solidFill>
                <a:latin typeface="Arial" panose="020B0604020202020204" pitchFamily="34" charset="0"/>
                <a:cs typeface="Arial" panose="020B0604020202020204" pitchFamily="34" charset="0"/>
              </a:rPr>
              <a:t>độ cồn dưới 5,5 độ</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Tổ </a:t>
            </a:r>
            <a:r>
              <a:rPr lang="vi-VN" sz="2100" b="1" kern="0">
                <a:solidFill>
                  <a:srgbClr val="0000FF"/>
                </a:solidFill>
                <a:latin typeface="Arial" charset="0"/>
              </a:rPr>
              <a:t>chức, cá nhân thực hiện quảng cáo rượu, bia phải tuân thủ các quy định của Luật này và quy định khác của pháp luật về quảng </a:t>
            </a:r>
            <a:r>
              <a:rPr lang="vi-VN" sz="2100" b="1" kern="0" smtClean="0">
                <a:solidFill>
                  <a:srgbClr val="0000FF"/>
                </a:solidFill>
                <a:latin typeface="Arial" charset="0"/>
              </a:rPr>
              <a:t>cáo.</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Quảng </a:t>
            </a:r>
            <a:r>
              <a:rPr lang="vi-VN" sz="2100" b="1" kern="0">
                <a:solidFill>
                  <a:srgbClr val="FF0066"/>
                </a:solidFill>
                <a:latin typeface="Arial" charset="0"/>
              </a:rPr>
              <a:t>cáo không thể hiện các nội dung sau </a:t>
            </a:r>
            <a:r>
              <a:rPr lang="vi-VN" sz="2100" b="1" kern="0" smtClean="0">
                <a:solidFill>
                  <a:srgbClr val="FF0066"/>
                </a:solidFill>
                <a:latin typeface="Arial" charset="0"/>
              </a:rPr>
              <a:t>đây:</a:t>
            </a:r>
            <a:endParaRPr lang="en-US" sz="21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Có </a:t>
            </a:r>
            <a:r>
              <a:rPr lang="vi-VN" sz="2100" b="1" kern="0">
                <a:solidFill>
                  <a:srgbClr val="0000FF"/>
                </a:solidFill>
                <a:latin typeface="Arial" charset="0"/>
              </a:rPr>
              <a:t>thông tin, hình ảnh nhằm khuyến khích uống rượu, bia; thông tin rượu, bia có tác dụng tạo sự trưởng thành, thành đạt, thân thiện, hấp dẫn về giới tính; </a:t>
            </a:r>
            <a:r>
              <a:rPr lang="vi-VN" sz="2100" b="1" kern="0">
                <a:solidFill>
                  <a:srgbClr val="FF0066"/>
                </a:solidFill>
                <a:latin typeface="Arial" charset="0"/>
              </a:rPr>
              <a:t>hướng đến trẻ em, học sinh, sinh viên, thanh niên, phụ nữ mang </a:t>
            </a:r>
            <a:r>
              <a:rPr lang="vi-VN" sz="2100" b="1" kern="0" smtClean="0">
                <a:solidFill>
                  <a:srgbClr val="FF0066"/>
                </a:solidFill>
                <a:latin typeface="Arial" charset="0"/>
              </a:rPr>
              <a:t>thai;</a:t>
            </a:r>
            <a:endParaRPr lang="en-US" sz="21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Sử </a:t>
            </a:r>
            <a:r>
              <a:rPr lang="vi-VN" sz="2100" b="1" kern="0">
                <a:solidFill>
                  <a:srgbClr val="0000FF"/>
                </a:solidFill>
                <a:latin typeface="Arial" charset="0"/>
              </a:rPr>
              <a:t>dụng vật dụng, hình ảnh, biểu tượng, âm nhạc, nhân vật trong phim, nhãn hiệu sản phẩm </a:t>
            </a:r>
            <a:r>
              <a:rPr lang="vi-VN" sz="2100" b="1" kern="0">
                <a:solidFill>
                  <a:srgbClr val="FF0066"/>
                </a:solidFill>
                <a:latin typeface="Arial" charset="0"/>
              </a:rPr>
              <a:t>dành cho trẻ em, học sinh, sinh viên; sử dụng người chưa đủ 18 tuổi hoặc hình ảnh của người chưa đủ 18 tuổi trong quảng cáo rượu, bia</a:t>
            </a:r>
            <a:r>
              <a:rPr lang="vi-VN" sz="2100" b="1" kern="0" smtClean="0">
                <a:solidFill>
                  <a:srgbClr val="FF0066"/>
                </a:solidFill>
                <a:latin typeface="Arial" charset="0"/>
              </a:rPr>
              <a:t>.</a:t>
            </a:r>
            <a:endParaRPr lang="en-US" sz="2100" b="1" kern="0">
              <a:solidFill>
                <a:srgbClr val="FF0066"/>
              </a:solidFill>
              <a:latin typeface="Arial" charset="0"/>
            </a:endParaRPr>
          </a:p>
        </p:txBody>
      </p:sp>
    </p:spTree>
    <p:extLst>
      <p:ext uri="{BB962C8B-B14F-4D97-AF65-F5344CB8AC3E}">
        <p14:creationId xmlns:p14="http://schemas.microsoft.com/office/powerpoint/2010/main" val="3426153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634"/>
            <a:ext cx="9144000" cy="6386732"/>
          </a:xfrm>
          <a:prstGeom prst="rect">
            <a:avLst/>
          </a:prstGeom>
        </p:spPr>
      </p:pic>
    </p:spTree>
    <p:extLst>
      <p:ext uri="{BB962C8B-B14F-4D97-AF65-F5344CB8AC3E}">
        <p14:creationId xmlns:p14="http://schemas.microsoft.com/office/powerpoint/2010/main" val="1548120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07000"/>
              </a:lnSpc>
              <a:spcBef>
                <a:spcPts val="800"/>
              </a:spcBef>
              <a:spcAft>
                <a:spcPts val="0"/>
              </a:spcAft>
              <a:defRPr/>
            </a:pPr>
            <a:r>
              <a:rPr lang="vi-VN" sz="2400" b="1">
                <a:solidFill>
                  <a:srgbClr val="FF0000"/>
                </a:solidFill>
                <a:latin typeface="Arial" panose="020B0604020202020204" pitchFamily="34" charset="0"/>
                <a:cs typeface="Arial" panose="020B0604020202020204" pitchFamily="34" charset="0"/>
              </a:rPr>
              <a:t>Điều 12. </a:t>
            </a:r>
            <a:r>
              <a:rPr lang="vi-VN" sz="2400" b="1" smtClean="0">
                <a:solidFill>
                  <a:srgbClr val="FF0000"/>
                </a:solidFill>
                <a:latin typeface="Arial" panose="020B0604020202020204" pitchFamily="34" charset="0"/>
                <a:cs typeface="Arial" panose="020B0604020202020204" pitchFamily="34" charset="0"/>
              </a:rPr>
              <a:t>Quản </a:t>
            </a:r>
            <a:r>
              <a:rPr lang="vi-VN" sz="2400" b="1">
                <a:solidFill>
                  <a:srgbClr val="FF0000"/>
                </a:solidFill>
                <a:latin typeface="Arial" panose="020B0604020202020204" pitchFamily="34" charset="0"/>
                <a:cs typeface="Arial" panose="020B0604020202020204" pitchFamily="34" charset="0"/>
              </a:rPr>
              <a:t>lý việc quảng cáo rượu, bia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có </a:t>
            </a:r>
            <a:r>
              <a:rPr lang="vi-VN" sz="2400" b="1">
                <a:solidFill>
                  <a:srgbClr val="FF0000"/>
                </a:solidFill>
                <a:latin typeface="Arial" panose="020B0604020202020204" pitchFamily="34" charset="0"/>
                <a:cs typeface="Arial" panose="020B0604020202020204" pitchFamily="34" charset="0"/>
              </a:rPr>
              <a:t>độ cồn dưới 5,5 độ</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2000"/>
              </a:lnSpc>
              <a:spcBef>
                <a:spcPts val="1000"/>
              </a:spcBef>
              <a:spcAft>
                <a:spcPts val="0"/>
              </a:spcAft>
              <a:buClr>
                <a:srgbClr val="FF0000"/>
              </a:buClr>
              <a:buFont typeface="+mj-lt"/>
              <a:buAutoNum type="arabicPeriod" startAt="3"/>
              <a:defRPr/>
            </a:pPr>
            <a:r>
              <a:rPr lang="vi-VN" sz="2000" b="1" kern="0" smtClean="0">
                <a:solidFill>
                  <a:srgbClr val="FF0066"/>
                </a:solidFill>
                <a:latin typeface="Arial" charset="0"/>
              </a:rPr>
              <a:t>Không </a:t>
            </a:r>
            <a:r>
              <a:rPr lang="vi-VN" sz="2000" b="1" kern="0">
                <a:solidFill>
                  <a:srgbClr val="FF0066"/>
                </a:solidFill>
                <a:latin typeface="Arial" charset="0"/>
              </a:rPr>
              <a:t>thực hiện quảng cáo trên các phương tiện quảng cáo trong trường hợp sau </a:t>
            </a:r>
            <a:r>
              <a:rPr lang="vi-VN" sz="2000" b="1" kern="0" smtClean="0">
                <a:solidFill>
                  <a:srgbClr val="FF0066"/>
                </a:solidFill>
                <a:latin typeface="Arial" charset="0"/>
              </a:rPr>
              <a:t>đây:</a:t>
            </a:r>
            <a:endParaRPr lang="en-US" sz="2000" b="1" kern="0" smtClean="0">
              <a:solidFill>
                <a:srgbClr val="FF0066"/>
              </a:solidFill>
              <a:latin typeface="Arial" charset="0"/>
            </a:endParaRPr>
          </a:p>
          <a:p>
            <a:pPr marL="565150" indent="-457200" algn="just" eaLnBrk="1" hangingPunct="1">
              <a:lnSpc>
                <a:spcPct val="112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Sự </a:t>
            </a:r>
            <a:r>
              <a:rPr lang="vi-VN" sz="2000" b="1" kern="0">
                <a:solidFill>
                  <a:srgbClr val="0000FF"/>
                </a:solidFill>
                <a:latin typeface="Arial" charset="0"/>
              </a:rPr>
              <a:t>kiện, phương tiện quảng cáo, sản phẩm dành cho </a:t>
            </a:r>
            <a:r>
              <a:rPr lang="vi-VN" sz="2000" b="1" kern="0">
                <a:solidFill>
                  <a:srgbClr val="FF0066"/>
                </a:solidFill>
                <a:latin typeface="Arial" charset="0"/>
              </a:rPr>
              <a:t>người chưa đủ 18 tuổi, học sinh, sinh viên, thanh niên, phụ nữ mang </a:t>
            </a:r>
            <a:r>
              <a:rPr lang="vi-VN" sz="2000" b="1" kern="0" smtClean="0">
                <a:solidFill>
                  <a:srgbClr val="FF0066"/>
                </a:solidFill>
                <a:latin typeface="Arial" charset="0"/>
              </a:rPr>
              <a:t>thai;</a:t>
            </a:r>
            <a:endParaRPr lang="en-US" sz="2000" b="1" kern="0" smtClean="0">
              <a:solidFill>
                <a:srgbClr val="FF0066"/>
              </a:solidFill>
              <a:latin typeface="Arial" charset="0"/>
            </a:endParaRPr>
          </a:p>
          <a:p>
            <a:pPr marL="565150" indent="-457200" algn="just" eaLnBrk="1" hangingPunct="1">
              <a:lnSpc>
                <a:spcPct val="112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Phương </a:t>
            </a:r>
            <a:r>
              <a:rPr lang="vi-VN" sz="2000" b="1" kern="0">
                <a:solidFill>
                  <a:srgbClr val="0000FF"/>
                </a:solidFill>
                <a:latin typeface="Arial" charset="0"/>
              </a:rPr>
              <a:t>tiện giao </a:t>
            </a:r>
            <a:r>
              <a:rPr lang="vi-VN" sz="2000" b="1" kern="0" smtClean="0">
                <a:solidFill>
                  <a:srgbClr val="0000FF"/>
                </a:solidFill>
                <a:latin typeface="Arial" charset="0"/>
              </a:rPr>
              <a:t>thông;</a:t>
            </a:r>
            <a:endParaRPr lang="en-US" sz="2000" b="1" kern="0" smtClean="0">
              <a:solidFill>
                <a:srgbClr val="0000FF"/>
              </a:solidFill>
              <a:latin typeface="Arial" charset="0"/>
            </a:endParaRPr>
          </a:p>
          <a:p>
            <a:pPr marL="565150" indent="-457200" algn="just" eaLnBrk="1" hangingPunct="1">
              <a:lnSpc>
                <a:spcPct val="112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Báo </a:t>
            </a:r>
            <a:r>
              <a:rPr lang="vi-VN" sz="2000" b="1" kern="0">
                <a:solidFill>
                  <a:srgbClr val="0000FF"/>
                </a:solidFill>
                <a:latin typeface="Arial" charset="0"/>
              </a:rPr>
              <a:t>nói, báo hình ngay trước, trong và ngay sau chương trình dành cho trẻ em; trong thời gian từ 18 giờ đến 21 giờ hằng ngày, trừ trường hợp quảng cáo có sẵn trong các chương trình thể thao mua b</a:t>
            </a:r>
            <a:r>
              <a:rPr lang="en-US" sz="2000" b="1" kern="0">
                <a:solidFill>
                  <a:srgbClr val="0000FF"/>
                </a:solidFill>
                <a:latin typeface="Arial" charset="0"/>
              </a:rPr>
              <a:t>ả</a:t>
            </a:r>
            <a:r>
              <a:rPr lang="vi-VN" sz="2000" b="1" kern="0">
                <a:solidFill>
                  <a:srgbClr val="0000FF"/>
                </a:solidFill>
                <a:latin typeface="Arial" charset="0"/>
              </a:rPr>
              <a:t>n quyền tiếp sóng trực tiếp từ nước ngoài và trường hợp khác theo quy định của Chính </a:t>
            </a:r>
            <a:r>
              <a:rPr lang="vi-VN" sz="2000" b="1" kern="0" smtClean="0">
                <a:solidFill>
                  <a:srgbClr val="0000FF"/>
                </a:solidFill>
                <a:latin typeface="Arial" charset="0"/>
              </a:rPr>
              <a:t>phủ;</a:t>
            </a:r>
            <a:endParaRPr lang="en-US" sz="2000" b="1" kern="0" smtClean="0">
              <a:solidFill>
                <a:srgbClr val="0000FF"/>
              </a:solidFill>
              <a:latin typeface="Arial" charset="0"/>
            </a:endParaRPr>
          </a:p>
          <a:p>
            <a:pPr marL="565150" indent="-457200" algn="just" eaLnBrk="1" hangingPunct="1">
              <a:lnSpc>
                <a:spcPct val="112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Phương </a:t>
            </a:r>
            <a:r>
              <a:rPr lang="vi-VN" sz="2000" b="1" kern="0">
                <a:solidFill>
                  <a:srgbClr val="0000FF"/>
                </a:solidFill>
                <a:latin typeface="Arial" charset="0"/>
              </a:rPr>
              <a:t>tiện quảng cáo ngoài trời vi phạm quy định về kích thước, khoảng cách đặt phương tiện quảng cáo tính từ khuôn viên của </a:t>
            </a:r>
            <a:r>
              <a:rPr lang="vi-VN" sz="2000" b="1" kern="0">
                <a:solidFill>
                  <a:srgbClr val="FF0066"/>
                </a:solidFill>
                <a:latin typeface="Arial" charset="0"/>
              </a:rPr>
              <a:t>cơ sở giáo dục</a:t>
            </a:r>
            <a:r>
              <a:rPr lang="vi-VN" sz="2000" b="1" kern="0">
                <a:solidFill>
                  <a:srgbClr val="0000FF"/>
                </a:solidFill>
                <a:latin typeface="Arial" charset="0"/>
              </a:rPr>
              <a:t>, cơ sở, khu vực chăm sóc, nuôi dưỡng, vui chơi, giải trí dành cho người chưa đủ 18 tuổi</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988806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07000"/>
              </a:lnSpc>
              <a:spcBef>
                <a:spcPts val="800"/>
              </a:spcBef>
              <a:spcAft>
                <a:spcPts val="0"/>
              </a:spcAft>
              <a:defRPr/>
            </a:pPr>
            <a:r>
              <a:rPr lang="vi-VN" sz="2400" b="1">
                <a:solidFill>
                  <a:srgbClr val="FF0000"/>
                </a:solidFill>
                <a:latin typeface="Arial" panose="020B0604020202020204" pitchFamily="34" charset="0"/>
                <a:cs typeface="Arial" panose="020B0604020202020204" pitchFamily="34" charset="0"/>
              </a:rPr>
              <a:t>Điều 12. </a:t>
            </a:r>
            <a:r>
              <a:rPr lang="vi-VN" sz="2400" b="1" smtClean="0">
                <a:solidFill>
                  <a:srgbClr val="FF0000"/>
                </a:solidFill>
                <a:latin typeface="Arial" panose="020B0604020202020204" pitchFamily="34" charset="0"/>
                <a:cs typeface="Arial" panose="020B0604020202020204" pitchFamily="34" charset="0"/>
              </a:rPr>
              <a:t>Quản </a:t>
            </a:r>
            <a:r>
              <a:rPr lang="vi-VN" sz="2400" b="1">
                <a:solidFill>
                  <a:srgbClr val="FF0000"/>
                </a:solidFill>
                <a:latin typeface="Arial" panose="020B0604020202020204" pitchFamily="34" charset="0"/>
                <a:cs typeface="Arial" panose="020B0604020202020204" pitchFamily="34" charset="0"/>
              </a:rPr>
              <a:t>lý việc quảng cáo rượu, bia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có </a:t>
            </a:r>
            <a:r>
              <a:rPr lang="vi-VN" sz="2400" b="1">
                <a:solidFill>
                  <a:srgbClr val="FF0000"/>
                </a:solidFill>
                <a:latin typeface="Arial" panose="020B0604020202020204" pitchFamily="34" charset="0"/>
                <a:cs typeface="Arial" panose="020B0604020202020204" pitchFamily="34" charset="0"/>
              </a:rPr>
              <a:t>độ cồn dưới 5,5 độ</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4"/>
              <a:defRPr/>
            </a:pPr>
            <a:r>
              <a:rPr lang="vi-VN" sz="2100" b="1" kern="0" smtClean="0">
                <a:solidFill>
                  <a:srgbClr val="0000FF"/>
                </a:solidFill>
                <a:latin typeface="Arial" charset="0"/>
              </a:rPr>
              <a:t>Quảng </a:t>
            </a:r>
            <a:r>
              <a:rPr lang="vi-VN" sz="2100" b="1" kern="0">
                <a:solidFill>
                  <a:srgbClr val="0000FF"/>
                </a:solidFill>
                <a:latin typeface="Arial" charset="0"/>
              </a:rPr>
              <a:t>cáo phải có cảnh báo để phòng, chống tác hại của rượu, </a:t>
            </a:r>
            <a:r>
              <a:rPr lang="vi-VN" sz="2100" b="1" kern="0" smtClean="0">
                <a:solidFill>
                  <a:srgbClr val="0000FF"/>
                </a:solidFill>
                <a:latin typeface="Arial" charset="0"/>
              </a:rPr>
              <a:t>bia.</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4"/>
              <a:defRPr/>
            </a:pPr>
            <a:r>
              <a:rPr lang="vi-VN" sz="2100" b="1" kern="0" smtClean="0">
                <a:solidFill>
                  <a:srgbClr val="0000FF"/>
                </a:solidFill>
                <a:latin typeface="Arial" charset="0"/>
              </a:rPr>
              <a:t>Quảng </a:t>
            </a:r>
            <a:r>
              <a:rPr lang="vi-VN" sz="2100" b="1" kern="0">
                <a:solidFill>
                  <a:srgbClr val="0000FF"/>
                </a:solidFill>
                <a:latin typeface="Arial" charset="0"/>
              </a:rPr>
              <a:t>cáo trên báo điện tử, trang thông tin điện tử, phương tiện điện t</a:t>
            </a:r>
            <a:r>
              <a:rPr lang="en-US" sz="2100" b="1" kern="0">
                <a:solidFill>
                  <a:srgbClr val="0000FF"/>
                </a:solidFill>
                <a:latin typeface="Arial" charset="0"/>
              </a:rPr>
              <a:t>ử</a:t>
            </a:r>
            <a:r>
              <a:rPr lang="vi-VN" sz="2100" b="1" kern="0">
                <a:solidFill>
                  <a:srgbClr val="0000FF"/>
                </a:solidFill>
                <a:latin typeface="Arial" charset="0"/>
              </a:rPr>
              <a:t>, thiết bị đầu cuối và thiết bị viễn thông khác phải có hệ thống công nghệ chặn lọc, phần mềm kiểm soát tuổi của người truy cập để ngăn ngừa người chưa đ</a:t>
            </a:r>
            <a:r>
              <a:rPr lang="en-US" sz="2100" b="1" kern="0">
                <a:solidFill>
                  <a:srgbClr val="0000FF"/>
                </a:solidFill>
                <a:latin typeface="Arial" charset="0"/>
              </a:rPr>
              <a:t>ủ </a:t>
            </a:r>
            <a:r>
              <a:rPr lang="vi-VN" sz="2100" b="1" kern="0">
                <a:solidFill>
                  <a:srgbClr val="0000FF"/>
                </a:solidFill>
                <a:latin typeface="Arial" charset="0"/>
              </a:rPr>
              <a:t>18 tuổi tiếp cận, truy cập, tìm kiếm thông tin về rượu, </a:t>
            </a:r>
            <a:r>
              <a:rPr lang="vi-VN" sz="2100" b="1" kern="0" smtClean="0">
                <a:solidFill>
                  <a:srgbClr val="0000FF"/>
                </a:solidFill>
                <a:latin typeface="Arial" charset="0"/>
              </a:rPr>
              <a:t>bia.</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4"/>
              <a:defRPr/>
            </a:pPr>
            <a:r>
              <a:rPr lang="vi-VN" sz="2100" b="1" kern="0" smtClean="0">
                <a:solidFill>
                  <a:srgbClr val="0000FF"/>
                </a:solidFill>
                <a:latin typeface="Arial" charset="0"/>
              </a:rPr>
              <a:t>Chính </a:t>
            </a:r>
            <a:r>
              <a:rPr lang="vi-VN" sz="2100" b="1" kern="0">
                <a:solidFill>
                  <a:srgbClr val="0000FF"/>
                </a:solidFill>
                <a:latin typeface="Arial" charset="0"/>
              </a:rPr>
              <a:t>phủ quy định chi tiết điểm d khoản 3, khoản 4 và khoản 5 Điều này</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618209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13. Quản lý việc quảng cáo rượu có độ cồn từ 5,5 độ đến dưới 15 độ và bia có độ cồn từ 5,5 độ trở lên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Tổ </a:t>
            </a:r>
            <a:r>
              <a:rPr lang="vi-VN" sz="2100" b="1" kern="0">
                <a:solidFill>
                  <a:srgbClr val="0000FF"/>
                </a:solidFill>
                <a:latin typeface="Arial" charset="0"/>
              </a:rPr>
              <a:t>chức, cá nhân thực hiện quảng cáo rượu có độ cồn từ 5,5 độ đến dưới 15 độ và bia có độ cồn từ 5,5 độ tr</a:t>
            </a:r>
            <a:r>
              <a:rPr lang="en-US" sz="2100" b="1" kern="0">
                <a:solidFill>
                  <a:srgbClr val="0000FF"/>
                </a:solidFill>
                <a:latin typeface="Arial" charset="0"/>
              </a:rPr>
              <a:t>ở </a:t>
            </a:r>
            <a:r>
              <a:rPr lang="vi-VN" sz="2100" b="1" kern="0">
                <a:solidFill>
                  <a:srgbClr val="0000FF"/>
                </a:solidFill>
                <a:latin typeface="Arial" charset="0"/>
              </a:rPr>
              <a:t>lên phải tuân thủ quy định tại Điều 12 của Luật này và không quảng cáo trong trường hợp sau </a:t>
            </a:r>
            <a:r>
              <a:rPr lang="vi-VN" sz="2100" b="1" kern="0" smtClean="0">
                <a:solidFill>
                  <a:srgbClr val="0000FF"/>
                </a:solidFill>
                <a:latin typeface="Arial" charset="0"/>
              </a:rPr>
              <a:t>đây:</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Trong </a:t>
            </a:r>
            <a:r>
              <a:rPr lang="vi-VN" sz="2100" b="1" kern="0">
                <a:solidFill>
                  <a:srgbClr val="0000FF"/>
                </a:solidFill>
                <a:latin typeface="Arial" charset="0"/>
              </a:rPr>
              <a:t>các chương trình, hoạt động văn hóa, sân khấu, điện ảnh, thể </a:t>
            </a:r>
            <a:r>
              <a:rPr lang="vi-VN" sz="2100" b="1" kern="0" smtClean="0">
                <a:solidFill>
                  <a:srgbClr val="0000FF"/>
                </a:solidFill>
                <a:latin typeface="Arial" charset="0"/>
              </a:rPr>
              <a:t>thao;</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Trên </a:t>
            </a:r>
            <a:r>
              <a:rPr lang="vi-VN" sz="2100" b="1" kern="0">
                <a:solidFill>
                  <a:srgbClr val="0000FF"/>
                </a:solidFill>
                <a:latin typeface="Arial" charset="0"/>
              </a:rPr>
              <a:t>các phương tiện quảng cáo ngoài </a:t>
            </a:r>
            <a:r>
              <a:rPr lang="en-US" sz="2100" b="1" kern="0">
                <a:solidFill>
                  <a:srgbClr val="0000FF"/>
                </a:solidFill>
                <a:latin typeface="Arial" charset="0"/>
              </a:rPr>
              <a:t>tr</a:t>
            </a:r>
            <a:r>
              <a:rPr lang="vi-VN" sz="2100" b="1" kern="0">
                <a:solidFill>
                  <a:srgbClr val="0000FF"/>
                </a:solidFill>
                <a:latin typeface="Arial" charset="0"/>
              </a:rPr>
              <a:t>ời, trừ biển hiệu của cơ sở kinh doanh rượu, bia.</a:t>
            </a:r>
            <a:endParaRPr lang="en-US" sz="21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en-US" sz="2100" b="1" kern="0">
              <a:solidFill>
                <a:srgbClr val="0000FF"/>
              </a:solidFill>
              <a:latin typeface="Arial" charset="0"/>
            </a:endParaRPr>
          </a:p>
        </p:txBody>
      </p:sp>
    </p:spTree>
    <p:extLst>
      <p:ext uri="{BB962C8B-B14F-4D97-AF65-F5344CB8AC3E}">
        <p14:creationId xmlns:p14="http://schemas.microsoft.com/office/powerpoint/2010/main" val="2674896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368300"/>
            <a:ext cx="8890000" cy="6121400"/>
          </a:xfrm>
          <a:prstGeom prst="rect">
            <a:avLst/>
          </a:prstGeom>
        </p:spPr>
      </p:pic>
    </p:spTree>
    <p:extLst>
      <p:ext uri="{BB962C8B-B14F-4D97-AF65-F5344CB8AC3E}">
        <p14:creationId xmlns:p14="http://schemas.microsoft.com/office/powerpoint/2010/main" val="1548120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CHƯƠNG III</a:t>
            </a:r>
            <a:r>
              <a:rPr lang="en-US" sz="2400" b="1">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BIỆN PHÁP QUẢN LÝ VIỆC CUNG CẤP RƯỢU, BIA</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vi-VN" sz="1850" b="1" kern="0" smtClean="0">
                <a:solidFill>
                  <a:srgbClr val="FF0066"/>
                </a:solidFill>
                <a:latin typeface="Arial" charset="0"/>
              </a:rPr>
              <a:t>Điều </a:t>
            </a:r>
            <a:r>
              <a:rPr lang="vi-VN" sz="1850" b="1" kern="0">
                <a:solidFill>
                  <a:srgbClr val="FF0066"/>
                </a:solidFill>
                <a:latin typeface="Arial" charset="0"/>
              </a:rPr>
              <a:t>15. Quản lý kinh doanh </a:t>
            </a:r>
            <a:r>
              <a:rPr lang="vi-VN" sz="1850" b="1" kern="0" smtClean="0">
                <a:solidFill>
                  <a:srgbClr val="FF0066"/>
                </a:solidFill>
                <a:latin typeface="Arial" charset="0"/>
              </a:rPr>
              <a:t>rượu</a:t>
            </a:r>
            <a:endParaRPr lang="en-US" sz="1850" b="1" kern="0" smtClean="0">
              <a:solidFill>
                <a:srgbClr val="FF0066"/>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850" b="1" kern="0" smtClean="0">
                <a:solidFill>
                  <a:srgbClr val="0000FF"/>
                </a:solidFill>
                <a:latin typeface="Arial" charset="0"/>
              </a:rPr>
              <a:t>Điều </a:t>
            </a:r>
            <a:r>
              <a:rPr lang="vi-VN" sz="1850" b="1" kern="0">
                <a:solidFill>
                  <a:srgbClr val="0000FF"/>
                </a:solidFill>
                <a:latin typeface="Arial" charset="0"/>
              </a:rPr>
              <a:t>kiện cấp phép sản xuất rượu công nghiệp có độ cồn từ </a:t>
            </a:r>
            <a:r>
              <a:rPr lang="vi-VN" sz="1850" b="1" kern="0">
                <a:solidFill>
                  <a:srgbClr val="FF0066"/>
                </a:solidFill>
                <a:latin typeface="Arial" charset="0"/>
              </a:rPr>
              <a:t>5,5 độ trở lên </a:t>
            </a:r>
            <a:r>
              <a:rPr lang="vi-VN" sz="1850" b="1" kern="0">
                <a:solidFill>
                  <a:srgbClr val="0000FF"/>
                </a:solidFill>
                <a:latin typeface="Arial" charset="0"/>
              </a:rPr>
              <a:t>bao </a:t>
            </a:r>
            <a:r>
              <a:rPr lang="vi-VN" sz="1850" b="1" kern="0" smtClean="0">
                <a:solidFill>
                  <a:srgbClr val="0000FF"/>
                </a:solidFill>
                <a:latin typeface="Arial" charset="0"/>
              </a:rPr>
              <a:t>gồm:</a:t>
            </a:r>
            <a:endParaRPr lang="en-US" sz="18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850" b="1" kern="0" smtClean="0">
                <a:solidFill>
                  <a:srgbClr val="006600"/>
                </a:solidFill>
                <a:latin typeface="Arial" charset="0"/>
              </a:rPr>
              <a:t>Doanh </a:t>
            </a:r>
            <a:r>
              <a:rPr lang="vi-VN" sz="1850" b="1" kern="0">
                <a:solidFill>
                  <a:srgbClr val="006600"/>
                </a:solidFill>
                <a:latin typeface="Arial" charset="0"/>
              </a:rPr>
              <a:t>nghiệp </a:t>
            </a:r>
            <a:r>
              <a:rPr lang="vi-VN" sz="1850" b="1" kern="0">
                <a:solidFill>
                  <a:srgbClr val="0000FF"/>
                </a:solidFill>
                <a:latin typeface="Arial" charset="0"/>
              </a:rPr>
              <a:t>được thành lập theo quy định của pháp </a:t>
            </a:r>
            <a:r>
              <a:rPr lang="vi-VN" sz="1850" b="1" kern="0" smtClean="0">
                <a:solidFill>
                  <a:srgbClr val="0000FF"/>
                </a:solidFill>
                <a:latin typeface="Arial" charset="0"/>
              </a:rPr>
              <a:t>luật;</a:t>
            </a:r>
            <a:endParaRPr lang="en-US" sz="18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850" b="1" kern="0" smtClean="0">
                <a:solidFill>
                  <a:srgbClr val="0000FF"/>
                </a:solidFill>
                <a:latin typeface="Arial" charset="0"/>
              </a:rPr>
              <a:t>Có </a:t>
            </a:r>
            <a:r>
              <a:rPr lang="vi-VN" sz="1850" b="1" kern="0">
                <a:solidFill>
                  <a:srgbClr val="0000FF"/>
                </a:solidFill>
                <a:latin typeface="Arial" charset="0"/>
              </a:rPr>
              <a:t>dây chuyền máy móc, thiết bị công nghiệp, quy trình công nghệ sản xuất rượu đáp ứng quy mô dự kiến sản </a:t>
            </a:r>
            <a:r>
              <a:rPr lang="vi-VN" sz="1850" b="1" kern="0" smtClean="0">
                <a:solidFill>
                  <a:srgbClr val="0000FF"/>
                </a:solidFill>
                <a:latin typeface="Arial" charset="0"/>
              </a:rPr>
              <a:t>xuất;</a:t>
            </a:r>
            <a:endParaRPr lang="en-US" sz="18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850" b="1" kern="0" smtClean="0">
                <a:solidFill>
                  <a:srgbClr val="0000FF"/>
                </a:solidFill>
                <a:latin typeface="Arial" charset="0"/>
              </a:rPr>
              <a:t>Bảo </a:t>
            </a:r>
            <a:r>
              <a:rPr lang="vi-VN" sz="1850" b="1" kern="0">
                <a:solidFill>
                  <a:srgbClr val="0000FF"/>
                </a:solidFill>
                <a:latin typeface="Arial" charset="0"/>
              </a:rPr>
              <a:t>đảm điều kiện về </a:t>
            </a:r>
            <a:r>
              <a:rPr lang="en-US" sz="1850" b="1" kern="0" smtClean="0">
                <a:solidFill>
                  <a:srgbClr val="0000FF"/>
                </a:solidFill>
                <a:latin typeface="Arial" charset="0"/>
              </a:rPr>
              <a:t>ATTP </a:t>
            </a:r>
            <a:r>
              <a:rPr lang="vi-VN" sz="1850" b="1" kern="0" smtClean="0">
                <a:solidFill>
                  <a:srgbClr val="0000FF"/>
                </a:solidFill>
                <a:latin typeface="Arial" charset="0"/>
              </a:rPr>
              <a:t>và </a:t>
            </a:r>
            <a:r>
              <a:rPr lang="vi-VN" sz="1850" b="1" kern="0">
                <a:solidFill>
                  <a:srgbClr val="0000FF"/>
                </a:solidFill>
                <a:latin typeface="Arial" charset="0"/>
              </a:rPr>
              <a:t>bảo vệ môi trường theo quy định của pháp </a:t>
            </a:r>
            <a:r>
              <a:rPr lang="vi-VN" sz="1850" b="1" kern="0" smtClean="0">
                <a:solidFill>
                  <a:srgbClr val="0000FF"/>
                </a:solidFill>
                <a:latin typeface="Arial" charset="0"/>
              </a:rPr>
              <a:t>luật;</a:t>
            </a:r>
            <a:endParaRPr lang="en-US" sz="18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850" b="1" kern="0" smtClean="0">
                <a:solidFill>
                  <a:srgbClr val="0000FF"/>
                </a:solidFill>
                <a:latin typeface="Arial" charset="0"/>
              </a:rPr>
              <a:t>Có </a:t>
            </a:r>
            <a:r>
              <a:rPr lang="vi-VN" sz="1850" b="1" kern="0">
                <a:solidFill>
                  <a:srgbClr val="0000FF"/>
                </a:solidFill>
                <a:latin typeface="Arial" charset="0"/>
              </a:rPr>
              <a:t>nhân viên kỹ thuật có trình độ, chuyên môn phù hợp với ngành, nghề sản xuất </a:t>
            </a:r>
            <a:r>
              <a:rPr lang="vi-VN" sz="1850" b="1" kern="0" smtClean="0">
                <a:solidFill>
                  <a:srgbClr val="0000FF"/>
                </a:solidFill>
                <a:latin typeface="Arial" charset="0"/>
              </a:rPr>
              <a:t>rượu.</a:t>
            </a:r>
            <a:endParaRPr lang="en-US" sz="18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startAt="2"/>
              <a:defRPr/>
            </a:pPr>
            <a:r>
              <a:rPr lang="vi-VN" sz="1850" b="1" kern="0" smtClean="0">
                <a:solidFill>
                  <a:srgbClr val="0000FF"/>
                </a:solidFill>
                <a:latin typeface="Arial" charset="0"/>
              </a:rPr>
              <a:t>Điều </a:t>
            </a:r>
            <a:r>
              <a:rPr lang="vi-VN" sz="1850" b="1" kern="0">
                <a:solidFill>
                  <a:srgbClr val="0000FF"/>
                </a:solidFill>
                <a:latin typeface="Arial" charset="0"/>
              </a:rPr>
              <a:t>kiện cấp phép sản xuất rượu thủ công có độ cồn từ 5,5 độ trở lên nhằm mục đích </a:t>
            </a:r>
            <a:r>
              <a:rPr lang="vi-VN" sz="1850" b="1" kern="0" smtClean="0">
                <a:solidFill>
                  <a:srgbClr val="0000FF"/>
                </a:solidFill>
                <a:latin typeface="Arial" charset="0"/>
              </a:rPr>
              <a:t>kinh </a:t>
            </a:r>
            <a:r>
              <a:rPr lang="vi-VN" sz="1850" b="1" kern="0">
                <a:solidFill>
                  <a:srgbClr val="0000FF"/>
                </a:solidFill>
                <a:latin typeface="Arial" charset="0"/>
              </a:rPr>
              <a:t>doanh, trừ trường hợp quy định tại khoản 3 Điều này, bao </a:t>
            </a:r>
            <a:r>
              <a:rPr lang="vi-VN" sz="1850" b="1" kern="0" smtClean="0">
                <a:solidFill>
                  <a:srgbClr val="0000FF"/>
                </a:solidFill>
                <a:latin typeface="Arial" charset="0"/>
              </a:rPr>
              <a:t>gồm:</a:t>
            </a:r>
            <a:endParaRPr lang="en-US" sz="18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850" b="1" kern="0" smtClean="0">
                <a:solidFill>
                  <a:srgbClr val="0000FF"/>
                </a:solidFill>
                <a:latin typeface="Arial" charset="0"/>
              </a:rPr>
              <a:t>Doanh </a:t>
            </a:r>
            <a:r>
              <a:rPr lang="vi-VN" sz="1850" b="1" kern="0">
                <a:solidFill>
                  <a:srgbClr val="0000FF"/>
                </a:solidFill>
                <a:latin typeface="Arial" charset="0"/>
              </a:rPr>
              <a:t>nghiệp, hợp tác xã, liên hiệp hợp tác xã hoặc hộ kinh doanh được thành lập theo quy định của pháp </a:t>
            </a:r>
            <a:r>
              <a:rPr lang="vi-VN" sz="1850" b="1" kern="0" smtClean="0">
                <a:solidFill>
                  <a:srgbClr val="0000FF"/>
                </a:solidFill>
                <a:latin typeface="Arial" charset="0"/>
              </a:rPr>
              <a:t>luật;</a:t>
            </a:r>
            <a:endParaRPr lang="en-US" sz="18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850" b="1" kern="0" smtClean="0">
                <a:solidFill>
                  <a:srgbClr val="0000FF"/>
                </a:solidFill>
                <a:latin typeface="Arial" charset="0"/>
              </a:rPr>
              <a:t>Bảo </a:t>
            </a:r>
            <a:r>
              <a:rPr lang="vi-VN" sz="1850" b="1" kern="0">
                <a:solidFill>
                  <a:srgbClr val="0000FF"/>
                </a:solidFill>
                <a:latin typeface="Arial" charset="0"/>
              </a:rPr>
              <a:t>đảm điều kiện về </a:t>
            </a:r>
            <a:r>
              <a:rPr lang="en-US" sz="1850" b="1" kern="0" smtClean="0">
                <a:solidFill>
                  <a:srgbClr val="0000FF"/>
                </a:solidFill>
                <a:latin typeface="Arial" charset="0"/>
              </a:rPr>
              <a:t>ATTP </a:t>
            </a:r>
            <a:r>
              <a:rPr lang="vi-VN" sz="1850" b="1" kern="0" smtClean="0">
                <a:solidFill>
                  <a:srgbClr val="0000FF"/>
                </a:solidFill>
                <a:latin typeface="Arial" charset="0"/>
              </a:rPr>
              <a:t>theo </a:t>
            </a:r>
            <a:r>
              <a:rPr lang="vi-VN" sz="1850" b="1" kern="0">
                <a:solidFill>
                  <a:srgbClr val="0000FF"/>
                </a:solidFill>
                <a:latin typeface="Arial" charset="0"/>
              </a:rPr>
              <a:t>quy </a:t>
            </a:r>
            <a:r>
              <a:rPr lang="en-US" sz="1850" b="1" kern="0">
                <a:solidFill>
                  <a:srgbClr val="0000FF"/>
                </a:solidFill>
                <a:latin typeface="Arial" charset="0"/>
              </a:rPr>
              <a:t>định </a:t>
            </a:r>
            <a:r>
              <a:rPr lang="vi-VN" sz="1850" b="1" kern="0">
                <a:solidFill>
                  <a:srgbClr val="0000FF"/>
                </a:solidFill>
                <a:latin typeface="Arial" charset="0"/>
              </a:rPr>
              <a:t>của pháp luật</a:t>
            </a:r>
            <a:r>
              <a:rPr lang="vi-VN" sz="1850" b="1" kern="0" smtClean="0">
                <a:solidFill>
                  <a:srgbClr val="0000FF"/>
                </a:solidFill>
                <a:latin typeface="Arial" charset="0"/>
              </a:rPr>
              <a:t>.</a:t>
            </a:r>
            <a:endParaRPr lang="en-US" sz="1850" b="1" kern="0">
              <a:solidFill>
                <a:srgbClr val="0000FF"/>
              </a:solidFill>
              <a:latin typeface="Arial" charset="0"/>
            </a:endParaRPr>
          </a:p>
        </p:txBody>
      </p:sp>
    </p:spTree>
    <p:extLst>
      <p:ext uri="{BB962C8B-B14F-4D97-AF65-F5344CB8AC3E}">
        <p14:creationId xmlns:p14="http://schemas.microsoft.com/office/powerpoint/2010/main" val="1825627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CHƯƠNG III</a:t>
            </a:r>
            <a:r>
              <a:rPr lang="en-US" sz="2400" b="1">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BIỆN PHÁP QUẢN LÝ VIỆC CUNG CẤP RƯỢU, BIA</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15. Quản lý kinh doanh </a:t>
            </a:r>
            <a:r>
              <a:rPr lang="vi-VN" sz="1900" b="1" kern="0" smtClean="0">
                <a:solidFill>
                  <a:srgbClr val="FF0066"/>
                </a:solidFill>
                <a:latin typeface="Arial" charset="0"/>
              </a:rPr>
              <a:t>rượu</a:t>
            </a:r>
            <a:endParaRPr lang="en-US" sz="19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1900" b="1" kern="0" smtClean="0">
                <a:solidFill>
                  <a:srgbClr val="0000FF"/>
                </a:solidFill>
                <a:latin typeface="Arial" charset="0"/>
              </a:rPr>
              <a:t>Điều </a:t>
            </a:r>
            <a:r>
              <a:rPr lang="vi-VN" sz="1900" b="1" kern="0">
                <a:solidFill>
                  <a:srgbClr val="0000FF"/>
                </a:solidFill>
                <a:latin typeface="Arial" charset="0"/>
              </a:rPr>
              <a:t>kiện đối với hộ gia đình, cá nhân sản xuất rượu thủ công có độ cồn từ 5,5 độ trở lên bán cho cơ sở có giấy phép sản xuất rượu để chế biến lại bao </a:t>
            </a:r>
            <a:r>
              <a:rPr lang="vi-VN" sz="1900" b="1" kern="0" smtClean="0">
                <a:solidFill>
                  <a:srgbClr val="0000FF"/>
                </a:solidFill>
                <a:latin typeface="Arial" charset="0"/>
              </a:rPr>
              <a:t>gồm:</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1900" b="1" kern="0" smtClean="0">
                <a:solidFill>
                  <a:srgbClr val="0000FF"/>
                </a:solidFill>
                <a:latin typeface="Arial" charset="0"/>
              </a:rPr>
              <a:t>Có </a:t>
            </a:r>
            <a:r>
              <a:rPr lang="vi-VN" sz="1900" b="1" kern="0">
                <a:solidFill>
                  <a:srgbClr val="0000FF"/>
                </a:solidFill>
                <a:latin typeface="Arial" charset="0"/>
              </a:rPr>
              <a:t>hợp đồng mua bán với cơ sở có giấy phép sản xuất rượu và có đăng ký với Ủy ban nhân dân cấp xã nơi có cơ sở sản </a:t>
            </a:r>
            <a:r>
              <a:rPr lang="vi-VN" sz="1900" b="1" kern="0" smtClean="0">
                <a:solidFill>
                  <a:srgbClr val="0000FF"/>
                </a:solidFill>
                <a:latin typeface="Arial" charset="0"/>
              </a:rPr>
              <a:t>xuất;</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1900" b="1" kern="0" smtClean="0">
                <a:solidFill>
                  <a:srgbClr val="0000FF"/>
                </a:solidFill>
                <a:latin typeface="Arial" charset="0"/>
              </a:rPr>
              <a:t>Bảo </a:t>
            </a:r>
            <a:r>
              <a:rPr lang="vi-VN" sz="1900" b="1" kern="0">
                <a:solidFill>
                  <a:srgbClr val="0000FF"/>
                </a:solidFill>
                <a:latin typeface="Arial" charset="0"/>
              </a:rPr>
              <a:t>đảm điều kiện về an toàn thực phẩm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4"/>
              <a:defRPr/>
            </a:pPr>
            <a:r>
              <a:rPr lang="vi-VN" sz="1900" b="1" kern="0" smtClean="0">
                <a:solidFill>
                  <a:srgbClr val="0000FF"/>
                </a:solidFill>
                <a:latin typeface="Arial" charset="0"/>
              </a:rPr>
              <a:t>Điều </a:t>
            </a:r>
            <a:r>
              <a:rPr lang="vi-VN" sz="1900" b="1" kern="0">
                <a:solidFill>
                  <a:srgbClr val="0000FF"/>
                </a:solidFill>
                <a:latin typeface="Arial" charset="0"/>
              </a:rPr>
              <a:t>kiện cấp phép mua bán rượu có độ cồn từ 5,5 độ </a:t>
            </a:r>
            <a:r>
              <a:rPr lang="en-US" sz="1900" b="1" kern="0">
                <a:solidFill>
                  <a:srgbClr val="0000FF"/>
                </a:solidFill>
                <a:latin typeface="Arial" charset="0"/>
              </a:rPr>
              <a:t>tr</a:t>
            </a:r>
            <a:r>
              <a:rPr lang="vi-VN" sz="1900" b="1" kern="0">
                <a:solidFill>
                  <a:srgbClr val="0000FF"/>
                </a:solidFill>
                <a:latin typeface="Arial" charset="0"/>
              </a:rPr>
              <a:t>ở lên </a:t>
            </a:r>
            <a:r>
              <a:rPr lang="vi-VN" sz="1900" b="1" kern="0" smtClean="0">
                <a:solidFill>
                  <a:srgbClr val="0000FF"/>
                </a:solidFill>
                <a:latin typeface="Arial" charset="0"/>
              </a:rPr>
              <a:t>gồm:</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1900" b="1" kern="0" smtClean="0">
                <a:solidFill>
                  <a:srgbClr val="0000FF"/>
                </a:solidFill>
                <a:latin typeface="Arial" charset="0"/>
              </a:rPr>
              <a:t>Đăng </a:t>
            </a:r>
            <a:r>
              <a:rPr lang="vi-VN" sz="1900" b="1" kern="0">
                <a:solidFill>
                  <a:srgbClr val="0000FF"/>
                </a:solidFill>
                <a:latin typeface="Arial" charset="0"/>
              </a:rPr>
              <a:t>ký kinh doanh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1900" b="1" kern="0" smtClean="0">
                <a:solidFill>
                  <a:srgbClr val="0000FF"/>
                </a:solidFill>
                <a:latin typeface="Arial" charset="0"/>
              </a:rPr>
              <a:t>Đáp </a:t>
            </a:r>
            <a:r>
              <a:rPr lang="vi-VN" sz="1900" b="1" kern="0">
                <a:solidFill>
                  <a:srgbClr val="0000FF"/>
                </a:solidFill>
                <a:latin typeface="Arial" charset="0"/>
              </a:rPr>
              <a:t>ứng điều kiện theo từng loại hình mua bán </a:t>
            </a:r>
            <a:r>
              <a:rPr lang="vi-VN" sz="1900" b="1" kern="0" smtClean="0">
                <a:solidFill>
                  <a:srgbClr val="0000FF"/>
                </a:solidFill>
                <a:latin typeface="Arial" charset="0"/>
              </a:rPr>
              <a:t>rượu.</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1900" b="1" kern="0" smtClean="0">
                <a:solidFill>
                  <a:srgbClr val="0000FF"/>
                </a:solidFill>
                <a:latin typeface="Arial" charset="0"/>
              </a:rPr>
              <a:t>Chính </a:t>
            </a:r>
            <a:r>
              <a:rPr lang="vi-VN" sz="1900" b="1" kern="0">
                <a:solidFill>
                  <a:srgbClr val="0000FF"/>
                </a:solidFill>
                <a:latin typeface="Arial" charset="0"/>
              </a:rPr>
              <a:t>phủ quy định chi tiết Điều này và quy định việc quản lý kinh doanh rượu có độ cồn dưới 5,5 độ</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680994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7"/>
            <a:ext cx="9143999" cy="6866314"/>
          </a:xfrm>
          <a:prstGeom prst="rect">
            <a:avLst/>
          </a:prstGeom>
        </p:spPr>
      </p:pic>
    </p:spTree>
    <p:extLst>
      <p:ext uri="{BB962C8B-B14F-4D97-AF65-F5344CB8AC3E}">
        <p14:creationId xmlns:p14="http://schemas.microsoft.com/office/powerpoint/2010/main" val="1548120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300"/>
            <a:ext cx="9144000" cy="5613400"/>
          </a:xfrm>
          <a:prstGeom prst="rect">
            <a:avLst/>
          </a:prstGeom>
        </p:spPr>
      </p:pic>
    </p:spTree>
    <p:extLst>
      <p:ext uri="{BB962C8B-B14F-4D97-AF65-F5344CB8AC3E}">
        <p14:creationId xmlns:p14="http://schemas.microsoft.com/office/powerpoint/2010/main" val="3499368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08000"/>
              </a:lnSpc>
              <a:spcBef>
                <a:spcPts val="1000"/>
              </a:spcBef>
              <a:spcAft>
                <a:spcPts val="0"/>
              </a:spcAft>
              <a:defRPr/>
            </a:pPr>
            <a:r>
              <a:rPr lang="vi-VN" sz="2200" b="1" smtClean="0">
                <a:solidFill>
                  <a:srgbClr val="FF0000"/>
                </a:solidFill>
                <a:latin typeface="Arial" panose="020B0604020202020204" pitchFamily="34" charset="0"/>
                <a:cs typeface="Arial" panose="020B0604020202020204" pitchFamily="34" charset="0"/>
              </a:rPr>
              <a:t>Điều </a:t>
            </a:r>
            <a:r>
              <a:rPr lang="vi-VN" sz="2200" b="1">
                <a:solidFill>
                  <a:srgbClr val="FF0000"/>
                </a:solidFill>
                <a:latin typeface="Arial" panose="020B0604020202020204" pitchFamily="34" charset="0"/>
                <a:cs typeface="Arial" panose="020B0604020202020204" pitchFamily="34" charset="0"/>
              </a:rPr>
              <a:t>17. Biện pháp quản lý đối với sản xuất rượu thủ công không nhằm mục đích kinh doanh</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Hộ </a:t>
            </a:r>
            <a:r>
              <a:rPr lang="vi-VN" sz="2100" b="1" kern="0">
                <a:solidFill>
                  <a:srgbClr val="0000FF"/>
                </a:solidFill>
                <a:latin typeface="Arial" charset="0"/>
              </a:rPr>
              <a:t>gia đình, cá nhân sản xuất rượu thủ công không nhằm mục đích kinh doanh phải có bản kê khai gửi </a:t>
            </a:r>
            <a:r>
              <a:rPr lang="en-US" sz="2100" b="1" kern="0" smtClean="0">
                <a:solidFill>
                  <a:srgbClr val="0000FF"/>
                </a:solidFill>
                <a:latin typeface="Arial" charset="0"/>
              </a:rPr>
              <a:t>UBND </a:t>
            </a:r>
            <a:r>
              <a:rPr lang="vi-VN" sz="2100" b="1" kern="0" smtClean="0">
                <a:solidFill>
                  <a:srgbClr val="0000FF"/>
                </a:solidFill>
                <a:latin typeface="Arial" charset="0"/>
              </a:rPr>
              <a:t>cấp </a:t>
            </a:r>
            <a:r>
              <a:rPr lang="vi-VN" sz="2100" b="1" kern="0">
                <a:solidFill>
                  <a:srgbClr val="0000FF"/>
                </a:solidFill>
                <a:latin typeface="Arial" charset="0"/>
              </a:rPr>
              <a:t>xã về lượng rượu được sản xuất, phạm vi sử dụng, cam kết bảo đảm an toàn thực phẩm và không bán rượu ra thị trường theo mẫu do Bộ trưởng Bộ Công Thương quy định. Việc kê khai không phải nộp phí, lệ </a:t>
            </a:r>
            <a:r>
              <a:rPr lang="vi-VN" sz="2100" b="1" kern="0" smtClean="0">
                <a:solidFill>
                  <a:srgbClr val="0000FF"/>
                </a:solidFill>
                <a:latin typeface="Arial" charset="0"/>
              </a:rPr>
              <a:t>phí.</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UBND </a:t>
            </a:r>
            <a:r>
              <a:rPr lang="vi-VN" sz="2100" b="1" kern="0" smtClean="0">
                <a:solidFill>
                  <a:srgbClr val="0000FF"/>
                </a:solidFill>
                <a:latin typeface="Arial" charset="0"/>
              </a:rPr>
              <a:t>các </a:t>
            </a:r>
            <a:r>
              <a:rPr lang="vi-VN" sz="2100" b="1" kern="0">
                <a:solidFill>
                  <a:srgbClr val="0000FF"/>
                </a:solidFill>
                <a:latin typeface="Arial" charset="0"/>
              </a:rPr>
              <a:t>cấp hướng dẫn việc thực hiện các quy định của pháp luật về an toàn thực phẩm; báo cáo sản lượng và tình hình bảo đảm an toàn thực phẩm đối với sản xuất rượu thủ công không nhằm mục đích kinh doanh trên địa bàn</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998306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9144000" cy="6861428"/>
          </a:xfrm>
          <a:prstGeom prst="rect">
            <a:avLst/>
          </a:prstGeom>
        </p:spPr>
      </p:pic>
    </p:spTree>
    <p:extLst>
      <p:ext uri="{BB962C8B-B14F-4D97-AF65-F5344CB8AC3E}">
        <p14:creationId xmlns:p14="http://schemas.microsoft.com/office/powerpoint/2010/main" val="1548120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4191249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14400"/>
          </a:xfrm>
        </p:spPr>
        <p:txBody>
          <a:bodyPr anchor="ctr"/>
          <a:lstStyle/>
          <a:p>
            <a:pPr indent="635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1</a:t>
            </a:r>
            <a:r>
              <a:rPr lang="en-US" sz="2400" b="1" smtClean="0">
                <a:solidFill>
                  <a:srgbClr val="FF0000"/>
                </a:solidFill>
                <a:latin typeface="Arial" panose="020B0604020202020204" pitchFamily="34" charset="0"/>
                <a:cs typeface="Arial" panose="020B0604020202020204" pitchFamily="34" charset="0"/>
              </a:rPr>
              <a:t>9</a:t>
            </a:r>
            <a:r>
              <a:rPr lang="vi-VN" sz="2400" b="1" smtClean="0">
                <a:solidFill>
                  <a:srgbClr val="FF0000"/>
                </a:solidFill>
                <a:latin typeface="Arial" panose="020B0604020202020204" pitchFamily="34" charset="0"/>
                <a:cs typeface="Arial" panose="020B0604020202020204" pitchFamily="34" charset="0"/>
              </a:rPr>
              <a:t>. Địa </a:t>
            </a:r>
            <a:r>
              <a:rPr lang="vi-VN" sz="2400" b="1">
                <a:solidFill>
                  <a:srgbClr val="FF0000"/>
                </a:solidFill>
                <a:latin typeface="Arial" panose="020B0604020202020204" pitchFamily="34" charset="0"/>
                <a:cs typeface="Arial" panose="020B0604020202020204" pitchFamily="34" charset="0"/>
              </a:rPr>
              <a:t>điểm không </a:t>
            </a:r>
            <a:r>
              <a:rPr lang="en-US" sz="2400" b="1" smtClean="0">
                <a:solidFill>
                  <a:srgbClr val="006600"/>
                </a:solidFill>
                <a:latin typeface="Arial" panose="020B0604020202020204" pitchFamily="34" charset="0"/>
                <a:cs typeface="Arial" panose="020B0604020202020204" pitchFamily="34" charset="0"/>
              </a:rPr>
              <a:t>bán </a:t>
            </a:r>
            <a:r>
              <a:rPr lang="vi-VN" sz="2400" b="1" smtClean="0">
                <a:solidFill>
                  <a:srgbClr val="FF0000"/>
                </a:solidFill>
                <a:latin typeface="Arial" panose="020B0604020202020204" pitchFamily="34" charset="0"/>
                <a:cs typeface="Arial" panose="020B0604020202020204" pitchFamily="34" charset="0"/>
              </a:rPr>
              <a:t>rượu</a:t>
            </a:r>
            <a:r>
              <a:rPr lang="vi-VN" sz="2400" b="1">
                <a:solidFill>
                  <a:srgbClr val="FF0000"/>
                </a:solidFill>
                <a:latin typeface="Arial" panose="020B0604020202020204" pitchFamily="34" charset="0"/>
                <a:cs typeface="Arial" panose="020B0604020202020204" pitchFamily="34" charset="0"/>
              </a:rPr>
              <a:t>, bia</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Cơ </a:t>
            </a:r>
            <a:r>
              <a:rPr lang="vi-VN" sz="2100" b="1" kern="0">
                <a:solidFill>
                  <a:srgbClr val="0000FF"/>
                </a:solidFill>
                <a:latin typeface="Arial" charset="0"/>
              </a:rPr>
              <a:t>sở y </a:t>
            </a:r>
            <a:r>
              <a:rPr lang="vi-VN" sz="2100" b="1" kern="0" smtClean="0">
                <a:solidFill>
                  <a:srgbClr val="0000FF"/>
                </a:solidFill>
                <a:latin typeface="Arial" charset="0"/>
              </a:rPr>
              <a:t>tế.</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Cơ </a:t>
            </a:r>
            <a:r>
              <a:rPr lang="vi-VN" sz="2100" b="1" kern="0">
                <a:solidFill>
                  <a:srgbClr val="FF0066"/>
                </a:solidFill>
                <a:latin typeface="Arial" charset="0"/>
              </a:rPr>
              <a:t>sở giáo </a:t>
            </a:r>
            <a:r>
              <a:rPr lang="vi-VN" sz="2100" b="1" kern="0" smtClean="0">
                <a:solidFill>
                  <a:srgbClr val="FF0066"/>
                </a:solidFill>
                <a:latin typeface="Arial" charset="0"/>
              </a:rPr>
              <a:t>dục.</a:t>
            </a:r>
            <a:endParaRPr lang="en-US" sz="21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Cơ </a:t>
            </a:r>
            <a:r>
              <a:rPr lang="vi-VN" sz="2100" b="1" kern="0">
                <a:solidFill>
                  <a:srgbClr val="0000FF"/>
                </a:solidFill>
                <a:latin typeface="Arial" charset="0"/>
              </a:rPr>
              <a:t>sở, khu vực chăm sóc, nuôi dưỡng, vui chơi, giải trí dành cho người chưa đủ 18 </a:t>
            </a:r>
            <a:r>
              <a:rPr lang="vi-VN" sz="2100" b="1" kern="0" smtClean="0">
                <a:solidFill>
                  <a:srgbClr val="0000FF"/>
                </a:solidFill>
                <a:latin typeface="Arial" charset="0"/>
              </a:rPr>
              <a:t>tuổi.</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Cơ </a:t>
            </a:r>
            <a:r>
              <a:rPr lang="vi-VN" sz="2100" b="1" kern="0">
                <a:solidFill>
                  <a:srgbClr val="0000FF"/>
                </a:solidFill>
                <a:latin typeface="Arial" charset="0"/>
              </a:rPr>
              <a:t>sở cai nghiện, cơ sở giáo dục bắt buộc, trường giáo dưỡng, cơ sở giam giữ phạm nhân và cơ sở giam giữ </a:t>
            </a:r>
            <a:r>
              <a:rPr lang="vi-VN" sz="2100" b="1" kern="0" smtClean="0">
                <a:solidFill>
                  <a:srgbClr val="0000FF"/>
                </a:solidFill>
                <a:latin typeface="Arial" charset="0"/>
              </a:rPr>
              <a:t>khác.</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Cơ </a:t>
            </a:r>
            <a:r>
              <a:rPr lang="vi-VN" sz="2100" b="1" kern="0">
                <a:solidFill>
                  <a:srgbClr val="0000FF"/>
                </a:solidFill>
                <a:latin typeface="Arial" charset="0"/>
              </a:rPr>
              <a:t>sở bảo trợ xã </a:t>
            </a:r>
            <a:r>
              <a:rPr lang="vi-VN" sz="2100" b="1" kern="0" smtClean="0">
                <a:solidFill>
                  <a:srgbClr val="0000FF"/>
                </a:solidFill>
                <a:latin typeface="Arial" charset="0"/>
              </a:rPr>
              <a:t>hội.</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Nơi </a:t>
            </a:r>
            <a:r>
              <a:rPr lang="vi-VN" sz="2100" b="1" kern="0">
                <a:solidFill>
                  <a:srgbClr val="FF0066"/>
                </a:solidFill>
                <a:latin typeface="Arial" charset="0"/>
              </a:rPr>
              <a:t>làm việc của cơ quan nhà nước</a:t>
            </a:r>
            <a:r>
              <a:rPr lang="vi-VN" sz="2100" b="1" kern="0">
                <a:solidFill>
                  <a:srgbClr val="0000FF"/>
                </a:solidFill>
                <a:latin typeface="Arial" charset="0"/>
              </a:rPr>
              <a:t>, tổ chức chính trị, tổ chức chính trị - xã hội, tổ chức chính trị xã hội - nghề nghiệp, </a:t>
            </a:r>
            <a:r>
              <a:rPr lang="vi-VN" sz="2100" b="1" kern="0">
                <a:solidFill>
                  <a:srgbClr val="FF0066"/>
                </a:solidFill>
                <a:latin typeface="Arial" charset="0"/>
              </a:rPr>
              <a:t>đơn vị sự nghiệp công lập</a:t>
            </a:r>
            <a:r>
              <a:rPr lang="vi-VN" sz="2100" b="1" kern="0">
                <a:solidFill>
                  <a:srgbClr val="0000FF"/>
                </a:solidFill>
                <a:latin typeface="Arial" charset="0"/>
              </a:rPr>
              <a:t>, trừ địa điểm được phép kinh doanh rượu, bia.</a:t>
            </a:r>
            <a:endParaRPr lang="en-US" sz="21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vi-VN" sz="2100" b="1" kern="0">
              <a:solidFill>
                <a:srgbClr val="0000FF"/>
              </a:solidFill>
              <a:latin typeface="Arial" charset="0"/>
            </a:endParaRPr>
          </a:p>
        </p:txBody>
      </p:sp>
    </p:spTree>
    <p:extLst>
      <p:ext uri="{BB962C8B-B14F-4D97-AF65-F5344CB8AC3E}">
        <p14:creationId xmlns:p14="http://schemas.microsoft.com/office/powerpoint/2010/main" val="26983337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Chương </a:t>
            </a:r>
            <a:r>
              <a:rPr lang="vi-VN" sz="2500" b="1">
                <a:solidFill>
                  <a:srgbClr val="FF0000"/>
                </a:solidFill>
                <a:latin typeface="Arial" panose="020B0604020202020204" pitchFamily="34" charset="0"/>
                <a:cs typeface="Arial" panose="020B0604020202020204" pitchFamily="34" charset="0"/>
              </a:rPr>
              <a:t>IV</a:t>
            </a:r>
            <a:r>
              <a:rPr lang="en-US" sz="2500" b="1">
                <a:solidFill>
                  <a:srgbClr val="FF0000"/>
                </a:solidFill>
                <a:latin typeface="Arial" panose="020B0604020202020204" pitchFamily="34" charset="0"/>
                <a:cs typeface="Arial" panose="020B0604020202020204" pitchFamily="34" charset="0"/>
              </a:rPr>
              <a:t>. </a:t>
            </a:r>
            <a:r>
              <a:rPr lang="vi-VN" sz="2500" b="1">
                <a:solidFill>
                  <a:srgbClr val="FF0000"/>
                </a:solidFill>
                <a:latin typeface="Arial" panose="020B0604020202020204" pitchFamily="34" charset="0"/>
                <a:cs typeface="Arial" panose="020B0604020202020204" pitchFamily="34" charset="0"/>
              </a:rPr>
              <a:t>BIỆN PHÁP GIẢM TÁC HẠI CỦA RƯỢU, BIA</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21. Phòng ngừa </a:t>
            </a:r>
            <a:r>
              <a:rPr lang="en-US" sz="1900" b="1" kern="0" smtClean="0">
                <a:solidFill>
                  <a:srgbClr val="FF0066"/>
                </a:solidFill>
                <a:latin typeface="Arial" charset="0"/>
              </a:rPr>
              <a:t>TNGT  </a:t>
            </a:r>
            <a:r>
              <a:rPr lang="vi-VN" sz="1900" b="1" kern="0" smtClean="0">
                <a:solidFill>
                  <a:srgbClr val="FF0066"/>
                </a:solidFill>
                <a:latin typeface="Arial" charset="0"/>
              </a:rPr>
              <a:t>liên </a:t>
            </a:r>
            <a:r>
              <a:rPr lang="vi-VN" sz="1900" b="1" kern="0">
                <a:solidFill>
                  <a:srgbClr val="FF0066"/>
                </a:solidFill>
                <a:latin typeface="Arial" charset="0"/>
              </a:rPr>
              <a:t>quan đến sử dụng rượu, </a:t>
            </a:r>
            <a:r>
              <a:rPr lang="vi-VN" sz="1900" b="1" kern="0" smtClean="0">
                <a:solidFill>
                  <a:srgbClr val="FF0066"/>
                </a:solidFill>
                <a:latin typeface="Arial" charset="0"/>
              </a:rPr>
              <a:t>bia</a:t>
            </a:r>
            <a:endParaRPr lang="en-US" sz="19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Người </a:t>
            </a:r>
            <a:r>
              <a:rPr lang="vi-VN" sz="1900" b="1" kern="0">
                <a:solidFill>
                  <a:srgbClr val="0000FF"/>
                </a:solidFill>
                <a:latin typeface="Arial" charset="0"/>
              </a:rPr>
              <a:t>điều khiển phương tiện giao thông không uống rượu, bia trước và trong khi tham gia giao </a:t>
            </a:r>
            <a:r>
              <a:rPr lang="vi-VN" sz="1900" b="1" kern="0" smtClean="0">
                <a:solidFill>
                  <a:srgbClr val="0000FF"/>
                </a:solidFill>
                <a:latin typeface="Arial" charset="0"/>
              </a:rPr>
              <a:t>thông.</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Người </a:t>
            </a:r>
            <a:r>
              <a:rPr lang="vi-VN" sz="1900" b="1" kern="0">
                <a:solidFill>
                  <a:srgbClr val="0000FF"/>
                </a:solidFill>
                <a:latin typeface="Arial" charset="0"/>
              </a:rPr>
              <a:t>đứng đầu cơ sở kinh doanh vận tải, chủ phương tiện giao thông vận tải có trách nhiệm chủ động thực hiện biện pháp phòng ngừa, phát hiện, ngăn chặn người điều khiển phương tiện vận tải uống rượu, bia ngay trước và trong khi tham gia giao </a:t>
            </a:r>
            <a:r>
              <a:rPr lang="vi-VN" sz="1900" b="1" kern="0" smtClean="0">
                <a:solidFill>
                  <a:srgbClr val="0000FF"/>
                </a:solidFill>
                <a:latin typeface="Arial" charset="0"/>
              </a:rPr>
              <a:t>thông.</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Cơ </a:t>
            </a:r>
            <a:r>
              <a:rPr lang="vi-VN" sz="1900" b="1" kern="0">
                <a:solidFill>
                  <a:srgbClr val="0000FF"/>
                </a:solidFill>
                <a:latin typeface="Arial" charset="0"/>
              </a:rPr>
              <a:t>quan, người có thẩm quyền có trách nhiệm kiểm tra nồng độ cồn trong máu, hơi thở của người điều khiển phương tiện giao thông đang tham gia giao thông hoặc gây ra tai nạn giao </a:t>
            </a:r>
            <a:r>
              <a:rPr lang="vi-VN" sz="1900" b="1" kern="0" smtClean="0">
                <a:solidFill>
                  <a:srgbClr val="0000FF"/>
                </a:solidFill>
                <a:latin typeface="Arial" charset="0"/>
              </a:rPr>
              <a:t>thông.</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Bộ </a:t>
            </a:r>
            <a:r>
              <a:rPr lang="vi-VN" sz="1900" b="1" kern="0">
                <a:solidFill>
                  <a:srgbClr val="0000FF"/>
                </a:solidFill>
                <a:latin typeface="Arial" charset="0"/>
              </a:rPr>
              <a:t>Giao thông vận tải có trách nhiệm xây dựng nội dung và tổ chức việc đào tạo về phòng, chống tác hại của rượu, bia trong chương trình đào tạo cấp bằng, chứng chỉ, giấy phép điều khiển phương tiện giao thông thuộc phạm vi quản lý</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25928341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41912490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635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22. Phòng ngừa, can thiệp và giảm tác hại của việc uống rượu, bia đối với sức khỏe</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Các </a:t>
            </a:r>
            <a:r>
              <a:rPr lang="vi-VN" sz="1900" b="1" kern="0">
                <a:solidFill>
                  <a:srgbClr val="0000FF"/>
                </a:solidFill>
                <a:latin typeface="Arial" charset="0"/>
              </a:rPr>
              <a:t>biện pháp phòng ngừa, can thiệp và giảm tác hại của việc uống rượu, bia đối với sức khỏe bao </a:t>
            </a:r>
            <a:r>
              <a:rPr lang="vi-VN" sz="1900" b="1" kern="0" smtClean="0">
                <a:solidFill>
                  <a:srgbClr val="0000FF"/>
                </a:solidFill>
                <a:latin typeface="Arial" charset="0"/>
              </a:rPr>
              <a:t>gồm:</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1900" b="1" kern="0" smtClean="0">
                <a:solidFill>
                  <a:srgbClr val="0000FF"/>
                </a:solidFill>
                <a:latin typeface="Arial" charset="0"/>
              </a:rPr>
              <a:t>Tư </a:t>
            </a:r>
            <a:r>
              <a:rPr lang="vi-VN" sz="1900" b="1" kern="0">
                <a:solidFill>
                  <a:srgbClr val="0000FF"/>
                </a:solidFill>
                <a:latin typeface="Arial" charset="0"/>
              </a:rPr>
              <a:t>vấn về phòng, chống tác hại của rượu, bia cho người đến khám bệnh, chữa bệnh tại cơ sở y </a:t>
            </a:r>
            <a:r>
              <a:rPr lang="vi-VN" sz="1900" b="1" kern="0" smtClean="0">
                <a:solidFill>
                  <a:srgbClr val="0000FF"/>
                </a:solidFill>
                <a:latin typeface="Arial" charset="0"/>
              </a:rPr>
              <a:t>tế;</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1900" b="1" kern="0" smtClean="0">
                <a:solidFill>
                  <a:srgbClr val="0000FF"/>
                </a:solidFill>
                <a:latin typeface="Arial" charset="0"/>
              </a:rPr>
              <a:t>Sàng </a:t>
            </a:r>
            <a:r>
              <a:rPr lang="vi-VN" sz="1900" b="1" kern="0">
                <a:solidFill>
                  <a:srgbClr val="0000FF"/>
                </a:solidFill>
                <a:latin typeface="Arial" charset="0"/>
              </a:rPr>
              <a:t>lọc, phát hiện sớm yếu tố nguy cơ đối với sức khỏe của người uống rượu, bia; người mắc bệnh, rối loạn chức năng do uống rượu, bia; người nghiện rượu, </a:t>
            </a:r>
            <a:r>
              <a:rPr lang="vi-VN" sz="1900" b="1" kern="0" smtClean="0">
                <a:solidFill>
                  <a:srgbClr val="0000FF"/>
                </a:solidFill>
                <a:latin typeface="Arial" charset="0"/>
              </a:rPr>
              <a:t>bia;</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1900" b="1" kern="0" smtClean="0">
                <a:solidFill>
                  <a:srgbClr val="0000FF"/>
                </a:solidFill>
                <a:latin typeface="Arial" charset="0"/>
              </a:rPr>
              <a:t>Can </a:t>
            </a:r>
            <a:r>
              <a:rPr lang="vi-VN" sz="1900" b="1" kern="0">
                <a:solidFill>
                  <a:srgbClr val="0000FF"/>
                </a:solidFill>
                <a:latin typeface="Arial" charset="0"/>
              </a:rPr>
              <a:t>thiệp giảm tác hại cho người có yếu tố nguy cơ đối với sức khỏe, phụ nữ mang thai có hội chứng hoặc nguy cơ ngộ độc rượu ở thai nhi; phòng, chống nghiện và tái nghiện rượu, </a:t>
            </a:r>
            <a:r>
              <a:rPr lang="vi-VN" sz="1900" b="1" kern="0" smtClean="0">
                <a:solidFill>
                  <a:srgbClr val="0000FF"/>
                </a:solidFill>
                <a:latin typeface="Arial" charset="0"/>
              </a:rPr>
              <a:t>bia;</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1900" b="1" kern="0" smtClean="0">
                <a:solidFill>
                  <a:srgbClr val="0000FF"/>
                </a:solidFill>
                <a:latin typeface="Arial" charset="0"/>
              </a:rPr>
              <a:t>Chẩn </a:t>
            </a:r>
            <a:r>
              <a:rPr lang="vi-VN" sz="1900" b="1" kern="0">
                <a:solidFill>
                  <a:srgbClr val="0000FF"/>
                </a:solidFill>
                <a:latin typeface="Arial" charset="0"/>
              </a:rPr>
              <a:t>đoán, điều trị, phục hồi chức năng cho người mắc bệnh, rối loạn chức năng có liên quan đến uống rượu, </a:t>
            </a:r>
            <a:r>
              <a:rPr lang="vi-VN" sz="1900" b="1" kern="0" smtClean="0">
                <a:solidFill>
                  <a:srgbClr val="0000FF"/>
                </a:solidFill>
                <a:latin typeface="Arial" charset="0"/>
              </a:rPr>
              <a:t>bia.</a:t>
            </a:r>
            <a:endParaRPr lang="en-US" sz="19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1900" b="1" kern="0" smtClean="0">
                <a:solidFill>
                  <a:srgbClr val="0000FF"/>
                </a:solidFill>
                <a:latin typeface="Arial" charset="0"/>
              </a:rPr>
              <a:t>Cơ </a:t>
            </a:r>
            <a:r>
              <a:rPr lang="vi-VN" sz="1900" b="1" kern="0">
                <a:solidFill>
                  <a:srgbClr val="0000FF"/>
                </a:solidFill>
                <a:latin typeface="Arial" charset="0"/>
              </a:rPr>
              <a:t>sở y tế thực hiện các biện pháp quy định tại khoản 1 Điều này theo hướng dẫn chuyên môn, kỹ thuật của Bộ Y tế</a:t>
            </a:r>
            <a:r>
              <a:rPr lang="vi-VN" sz="1900" b="1" kern="0" smtClean="0">
                <a:solidFill>
                  <a:srgbClr val="0000FF"/>
                </a:solidFill>
                <a:latin typeface="Arial" charset="0"/>
              </a:rPr>
              <a:t>.</a:t>
            </a:r>
            <a:endParaRPr lang="en-US" sz="1900" b="1" kern="0">
              <a:solidFill>
                <a:srgbClr val="FF0066"/>
              </a:solidFill>
              <a:latin typeface="Arial" charset="0"/>
            </a:endParaRPr>
          </a:p>
        </p:txBody>
      </p:sp>
    </p:spTree>
    <p:extLst>
      <p:ext uri="{BB962C8B-B14F-4D97-AF65-F5344CB8AC3E}">
        <p14:creationId xmlns:p14="http://schemas.microsoft.com/office/powerpoint/2010/main" val="824159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618"/>
            <a:ext cx="9144000" cy="6188764"/>
          </a:xfrm>
          <a:prstGeom prst="rect">
            <a:avLst/>
          </a:prstGeom>
        </p:spPr>
      </p:pic>
    </p:spTree>
    <p:extLst>
      <p:ext uri="{BB962C8B-B14F-4D97-AF65-F5344CB8AC3E}">
        <p14:creationId xmlns:p14="http://schemas.microsoft.com/office/powerpoint/2010/main" val="4191249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23. Tư vấn về phòng, chống tác hại của rượu, bia</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Tư </a:t>
            </a:r>
            <a:r>
              <a:rPr lang="vi-VN" sz="1900" b="1" kern="0">
                <a:solidFill>
                  <a:srgbClr val="0000FF"/>
                </a:solidFill>
                <a:latin typeface="Arial" charset="0"/>
              </a:rPr>
              <a:t>vấn về phòng, chống tác hại của rượu, bia bao gồm các nội dung sau </a:t>
            </a:r>
            <a:r>
              <a:rPr lang="vi-VN" sz="1900" b="1" kern="0" smtClean="0">
                <a:solidFill>
                  <a:srgbClr val="0000FF"/>
                </a:solidFill>
                <a:latin typeface="Arial" charset="0"/>
              </a:rPr>
              <a:t>đây:</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Thông </a:t>
            </a:r>
            <a:r>
              <a:rPr lang="vi-VN" sz="1900" b="1" kern="0">
                <a:solidFill>
                  <a:srgbClr val="0000FF"/>
                </a:solidFill>
                <a:latin typeface="Arial" charset="0"/>
              </a:rPr>
              <a:t>tin, kiến thức, pháp luật về phòng, chống tác hại của rượu, </a:t>
            </a:r>
            <a:r>
              <a:rPr lang="vi-VN" sz="1900" b="1" kern="0" smtClean="0">
                <a:solidFill>
                  <a:srgbClr val="0000FF"/>
                </a:solidFill>
                <a:latin typeface="Arial" charset="0"/>
              </a:rPr>
              <a:t>bia;</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Biện </a:t>
            </a:r>
            <a:r>
              <a:rPr lang="vi-VN" sz="1900" b="1" kern="0">
                <a:solidFill>
                  <a:srgbClr val="0000FF"/>
                </a:solidFill>
                <a:latin typeface="Arial" charset="0"/>
              </a:rPr>
              <a:t>pháp giảm tác hại của rượu, bia; kỹ năng từ chối uống rượu, bia; kỹ năng nhận biết và ứng xử, xử trí khi gặp người say rượu, bia, người nghiện rượu, </a:t>
            </a:r>
            <a:r>
              <a:rPr lang="vi-VN" sz="1900" b="1" kern="0" smtClean="0">
                <a:solidFill>
                  <a:srgbClr val="0000FF"/>
                </a:solidFill>
                <a:latin typeface="Arial" charset="0"/>
              </a:rPr>
              <a:t>bia.</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startAt="2"/>
              <a:defRPr/>
            </a:pPr>
            <a:r>
              <a:rPr lang="vi-VN" sz="1900" b="1" kern="0" smtClean="0">
                <a:solidFill>
                  <a:srgbClr val="0000FF"/>
                </a:solidFill>
                <a:latin typeface="Arial" charset="0"/>
              </a:rPr>
              <a:t>Việc </a:t>
            </a:r>
            <a:r>
              <a:rPr lang="vi-VN" sz="1900" b="1" kern="0">
                <a:solidFill>
                  <a:srgbClr val="0000FF"/>
                </a:solidFill>
                <a:latin typeface="Arial" charset="0"/>
              </a:rPr>
              <a:t>tư vấn về phòng, chống tác hại của rượu, bia tập trung vào các đối tượng sau </a:t>
            </a:r>
            <a:r>
              <a:rPr lang="vi-VN" sz="1900" b="1" kern="0" smtClean="0">
                <a:solidFill>
                  <a:srgbClr val="0000FF"/>
                </a:solidFill>
                <a:latin typeface="Arial" charset="0"/>
              </a:rPr>
              <a:t>đây:</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thường xuyên uống rượu, </a:t>
            </a:r>
            <a:r>
              <a:rPr lang="vi-VN" sz="1900" b="1" kern="0" smtClean="0">
                <a:solidFill>
                  <a:srgbClr val="0000FF"/>
                </a:solidFill>
                <a:latin typeface="Arial" charset="0"/>
              </a:rPr>
              <a:t>bia;</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nghiện rượu, </a:t>
            </a:r>
            <a:r>
              <a:rPr lang="vi-VN" sz="1900" b="1" kern="0" smtClean="0">
                <a:solidFill>
                  <a:srgbClr val="0000FF"/>
                </a:solidFill>
                <a:latin typeface="Arial" charset="0"/>
              </a:rPr>
              <a:t>bia;</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Thành </a:t>
            </a:r>
            <a:r>
              <a:rPr lang="vi-VN" sz="1900" b="1" kern="0">
                <a:solidFill>
                  <a:srgbClr val="0000FF"/>
                </a:solidFill>
                <a:latin typeface="Arial" charset="0"/>
              </a:rPr>
              <a:t>viên gia đình có người thường xuyên uống rượu, bia, người nghiện rượu, </a:t>
            </a:r>
            <a:r>
              <a:rPr lang="vi-VN" sz="1900" b="1" kern="0" smtClean="0">
                <a:solidFill>
                  <a:srgbClr val="0000FF"/>
                </a:solidFill>
                <a:latin typeface="Arial" charset="0"/>
              </a:rPr>
              <a:t>bia;</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Trẻ </a:t>
            </a:r>
            <a:r>
              <a:rPr lang="vi-VN" sz="1900" b="1" kern="0">
                <a:solidFill>
                  <a:srgbClr val="0000FF"/>
                </a:solidFill>
                <a:latin typeface="Arial" charset="0"/>
              </a:rPr>
              <a:t>em, học sinh, sinh viên, thanh niên, phụ nữ mang </a:t>
            </a:r>
            <a:r>
              <a:rPr lang="vi-VN" sz="1900" b="1" kern="0" smtClean="0">
                <a:solidFill>
                  <a:srgbClr val="0000FF"/>
                </a:solidFill>
                <a:latin typeface="Arial" charset="0"/>
              </a:rPr>
              <a:t>thai;</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bị ảnh hưởng bởi tác hại của rượu, bia</a:t>
            </a:r>
            <a:r>
              <a:rPr lang="vi-VN" sz="1900" b="1" kern="0" smtClean="0">
                <a:solidFill>
                  <a:srgbClr val="0000FF"/>
                </a:solidFill>
                <a:latin typeface="Arial" charset="0"/>
              </a:rPr>
              <a:t>.</a:t>
            </a:r>
            <a:endParaRPr lang="en-US" sz="1900" b="1" kern="0" smtClean="0">
              <a:solidFill>
                <a:srgbClr val="0000FF"/>
              </a:solidFill>
              <a:latin typeface="Arial" charset="0"/>
            </a:endParaRPr>
          </a:p>
        </p:txBody>
      </p:sp>
    </p:spTree>
    <p:extLst>
      <p:ext uri="{BB962C8B-B14F-4D97-AF65-F5344CB8AC3E}">
        <p14:creationId xmlns:p14="http://schemas.microsoft.com/office/powerpoint/2010/main" val="27273860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23. Tư vấn về phòng, chống tác hại của rượu, bia</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100" b="1" kern="0" smtClean="0">
                <a:solidFill>
                  <a:srgbClr val="0000FF"/>
                </a:solidFill>
                <a:latin typeface="Arial" charset="0"/>
              </a:rPr>
              <a:t>Ủy </a:t>
            </a:r>
            <a:r>
              <a:rPr lang="vi-VN" sz="2100" b="1" kern="0">
                <a:solidFill>
                  <a:srgbClr val="0000FF"/>
                </a:solidFill>
                <a:latin typeface="Arial" charset="0"/>
              </a:rPr>
              <a:t>ban nhân dân cấp xã chủ trì phối hợp với Ủy ban Mặt trận Tổ quốc Việt Nam cùng cấp và các tổ chức thành viên của Mặt trận hướng dẫn, tạo điều kiện cho hoạt động tư vấn về phòng, chống tác hại của rượu, bia trên địa </a:t>
            </a:r>
            <a:r>
              <a:rPr lang="vi-VN" sz="2100" b="1" kern="0" smtClean="0">
                <a:solidFill>
                  <a:srgbClr val="0000FF"/>
                </a:solidFill>
                <a:latin typeface="Arial" charset="0"/>
              </a:rPr>
              <a:t>bàn.</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100" b="1" kern="0" smtClean="0">
                <a:solidFill>
                  <a:srgbClr val="0000FF"/>
                </a:solidFill>
                <a:latin typeface="Arial" charset="0"/>
              </a:rPr>
              <a:t>Nhà </a:t>
            </a:r>
            <a:r>
              <a:rPr lang="vi-VN" sz="2100" b="1" kern="0">
                <a:solidFill>
                  <a:srgbClr val="0000FF"/>
                </a:solidFill>
                <a:latin typeface="Arial" charset="0"/>
              </a:rPr>
              <a:t>nước tạo điều kiện và khuyến khích tổ chức, cá nhân thực hiện tư vấn về phòng, chống tác hại của rượu, bia cho thành viên trong cộng </a:t>
            </a:r>
            <a:r>
              <a:rPr lang="vi-VN" sz="2100" b="1" kern="0" smtClean="0">
                <a:solidFill>
                  <a:srgbClr val="0000FF"/>
                </a:solidFill>
                <a:latin typeface="Arial" charset="0"/>
              </a:rPr>
              <a:t>đồng.</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100" b="1" kern="0" smtClean="0">
                <a:solidFill>
                  <a:srgbClr val="0000FF"/>
                </a:solidFill>
                <a:latin typeface="Arial" charset="0"/>
              </a:rPr>
              <a:t>Cơ </a:t>
            </a:r>
            <a:r>
              <a:rPr lang="vi-VN" sz="2100" b="1" kern="0">
                <a:solidFill>
                  <a:srgbClr val="0000FF"/>
                </a:solidFill>
                <a:latin typeface="Arial" charset="0"/>
              </a:rPr>
              <a:t>quan, tổ chức, cá nhân thực hiện hoạt động tư vấn quy định tại khoản 1 và khoản 2 Điều này phù hợp với chức năng, nhiệm vụ được giao</a:t>
            </a:r>
            <a:r>
              <a:rPr lang="vi-VN" sz="2100" b="1" kern="0" smtClean="0">
                <a:solidFill>
                  <a:srgbClr val="0000FF"/>
                </a:solidFill>
                <a:latin typeface="Arial" charset="0"/>
              </a:rPr>
              <a:t>.</a:t>
            </a:r>
            <a:endParaRPr lang="en-US" sz="2100" b="1" kern="0" smtClean="0">
              <a:solidFill>
                <a:srgbClr val="0000FF"/>
              </a:solidFill>
              <a:latin typeface="Arial" charset="0"/>
            </a:endParaRPr>
          </a:p>
        </p:txBody>
      </p:sp>
    </p:spTree>
    <p:extLst>
      <p:ext uri="{BB962C8B-B14F-4D97-AF65-F5344CB8AC3E}">
        <p14:creationId xmlns:p14="http://schemas.microsoft.com/office/powerpoint/2010/main" val="2453533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37"/>
            <a:ext cx="9144000" cy="6715126"/>
          </a:xfrm>
          <a:prstGeom prst="rect">
            <a:avLst/>
          </a:prstGeom>
        </p:spPr>
      </p:pic>
    </p:spTree>
    <p:extLst>
      <p:ext uri="{BB962C8B-B14F-4D97-AF65-F5344CB8AC3E}">
        <p14:creationId xmlns:p14="http://schemas.microsoft.com/office/powerpoint/2010/main" val="896706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486"/>
            <a:ext cx="9144000" cy="5617028"/>
          </a:xfrm>
          <a:prstGeom prst="rect">
            <a:avLst/>
          </a:prstGeom>
        </p:spPr>
      </p:pic>
    </p:spTree>
    <p:extLst>
      <p:ext uri="{BB962C8B-B14F-4D97-AF65-F5344CB8AC3E}">
        <p14:creationId xmlns:p14="http://schemas.microsoft.com/office/powerpoint/2010/main" val="729495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10000"/>
              </a:lnSpc>
              <a:spcBef>
                <a:spcPts val="10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24. Biện pháp phòng ngừa tác hại của rượu, </a:t>
            </a:r>
            <a:r>
              <a:rPr lang="vi-VN" sz="2300" b="1" smtClean="0">
                <a:solidFill>
                  <a:srgbClr val="FF0000"/>
                </a:solidFill>
                <a:latin typeface="Arial" panose="020B0604020202020204" pitchFamily="34" charset="0"/>
                <a:cs typeface="Arial" panose="020B0604020202020204" pitchFamily="34" charset="0"/>
              </a:rPr>
              <a:t>bia</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tại </a:t>
            </a:r>
            <a:r>
              <a:rPr lang="vi-VN" sz="2300" b="1">
                <a:solidFill>
                  <a:srgbClr val="FF0000"/>
                </a:solidFill>
                <a:latin typeface="Arial" panose="020B0604020202020204" pitchFamily="34" charset="0"/>
                <a:cs typeface="Arial" panose="020B0604020202020204" pitchFamily="34" charset="0"/>
              </a:rPr>
              <a:t>cộng đồng</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Tuyên </a:t>
            </a:r>
            <a:r>
              <a:rPr lang="vi-VN" sz="2000" b="1" kern="0">
                <a:solidFill>
                  <a:srgbClr val="0000FF"/>
                </a:solidFill>
                <a:latin typeface="Arial" charset="0"/>
              </a:rPr>
              <a:t>truyền, vận động các gia đình, thành viên thuộc tổ chức, cộng đồng tham gia tuyên truyền và thực hiện quy định của pháp luật về phòng, chống tác hại của rượu, </a:t>
            </a:r>
            <a:r>
              <a:rPr lang="vi-VN" sz="2000" b="1" kern="0" smtClean="0">
                <a:solidFill>
                  <a:srgbClr val="0000FF"/>
                </a:solidFill>
                <a:latin typeface="Arial" charset="0"/>
              </a:rPr>
              <a:t>bia.</a:t>
            </a:r>
            <a:endParaRPr lang="en-US" sz="20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Lồng </a:t>
            </a:r>
            <a:r>
              <a:rPr lang="vi-VN" sz="2000" b="1" kern="0">
                <a:solidFill>
                  <a:srgbClr val="0000FF"/>
                </a:solidFill>
                <a:latin typeface="Arial" charset="0"/>
              </a:rPr>
              <a:t>ghép hoạt động phòng, chống tác hại của rượu, bia vào các phong trào, hoạt động văn hóa, văn nghệ, thể thao, xây dựng đời sống văn hóa và hoạt động khác tại cộng </a:t>
            </a:r>
            <a:r>
              <a:rPr lang="vi-VN" sz="2000" b="1" kern="0" smtClean="0">
                <a:solidFill>
                  <a:srgbClr val="0000FF"/>
                </a:solidFill>
                <a:latin typeface="Arial" charset="0"/>
              </a:rPr>
              <a:t>đồng.</a:t>
            </a:r>
            <a:endParaRPr lang="en-US" sz="20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Vận </a:t>
            </a:r>
            <a:r>
              <a:rPr lang="vi-VN" sz="2000" b="1" kern="0">
                <a:solidFill>
                  <a:srgbClr val="0000FF"/>
                </a:solidFill>
                <a:latin typeface="Arial" charset="0"/>
              </a:rPr>
              <a:t>động, khuyến khích quy định trong hương ước, quy ước việc hạn chế hoặc không uống rượu, bia tại đám cưới, đám tang, lễ hội trên địa bàn dân </a:t>
            </a:r>
            <a:r>
              <a:rPr lang="vi-VN" sz="2000" b="1" kern="0" smtClean="0">
                <a:solidFill>
                  <a:srgbClr val="0000FF"/>
                </a:solidFill>
                <a:latin typeface="Arial" charset="0"/>
              </a:rPr>
              <a:t>cư.</a:t>
            </a:r>
            <a:endParaRPr lang="en-US" sz="20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Vận </a:t>
            </a:r>
            <a:r>
              <a:rPr lang="vi-VN" sz="2000" b="1" kern="0">
                <a:solidFill>
                  <a:srgbClr val="0000FF"/>
                </a:solidFill>
                <a:latin typeface="Arial" charset="0"/>
              </a:rPr>
              <a:t>động cá nhân, tổ chức không sử dụng sản phẩm rượu, bia không rõ nguồn gốc, xuất xứ, chưa được kiểm nghiệm an toàn thực </a:t>
            </a:r>
            <a:r>
              <a:rPr lang="vi-VN" sz="2000" b="1" kern="0" smtClean="0">
                <a:solidFill>
                  <a:srgbClr val="0000FF"/>
                </a:solidFill>
                <a:latin typeface="Arial" charset="0"/>
              </a:rPr>
              <a:t>phẩm.</a:t>
            </a:r>
            <a:endParaRPr lang="en-US" sz="20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Phát </a:t>
            </a:r>
            <a:r>
              <a:rPr lang="vi-VN" sz="2000" b="1" kern="0">
                <a:solidFill>
                  <a:srgbClr val="0000FF"/>
                </a:solidFill>
                <a:latin typeface="Arial" charset="0"/>
              </a:rPr>
              <a:t>hiện, phản ánh người say rượu, bia, người nghiện rượu, bia để cảnh báo, phòng ngừa, xử lý hành vi gây ảnh hưởng đến trật tự, an toàn xã hội</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404653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08000"/>
              </a:lnSpc>
              <a:spcBef>
                <a:spcPts val="800"/>
              </a:spcBef>
              <a:spcAft>
                <a:spcPts val="0"/>
              </a:spcAft>
              <a:defRPr/>
            </a:pPr>
            <a:r>
              <a:rPr lang="vi-VN" sz="2200" b="1" smtClean="0">
                <a:solidFill>
                  <a:srgbClr val="FF0000"/>
                </a:solidFill>
                <a:latin typeface="Arial" panose="020B0604020202020204" pitchFamily="34" charset="0"/>
                <a:cs typeface="Arial" panose="020B0604020202020204" pitchFamily="34" charset="0"/>
              </a:rPr>
              <a:t>C</a:t>
            </a:r>
            <a:r>
              <a:rPr lang="en-US" sz="2200" b="1" smtClean="0">
                <a:solidFill>
                  <a:srgbClr val="FF0000"/>
                </a:solidFill>
                <a:latin typeface="Arial" panose="020B0604020202020204" pitchFamily="34" charset="0"/>
                <a:cs typeface="Arial" panose="020B0604020202020204" pitchFamily="34" charset="0"/>
              </a:rPr>
              <a:t>HƯƠNG</a:t>
            </a:r>
            <a:r>
              <a:rPr lang="vi-VN" sz="2200" b="1" smtClean="0">
                <a:solidFill>
                  <a:srgbClr val="FF0000"/>
                </a:solidFill>
                <a:latin typeface="Arial" panose="020B0604020202020204" pitchFamily="34" charset="0"/>
                <a:cs typeface="Arial" panose="020B0604020202020204" pitchFamily="34" charset="0"/>
              </a:rPr>
              <a:t> </a:t>
            </a:r>
            <a:r>
              <a:rPr lang="vi-VN" sz="2200" b="1">
                <a:solidFill>
                  <a:srgbClr val="FF0000"/>
                </a:solidFill>
                <a:latin typeface="Arial" panose="020B0604020202020204" pitchFamily="34" charset="0"/>
                <a:cs typeface="Arial" panose="020B0604020202020204" pitchFamily="34" charset="0"/>
              </a:rPr>
              <a:t>VI</a:t>
            </a:r>
            <a:r>
              <a:rPr lang="en-US" sz="2200" b="1">
                <a:solidFill>
                  <a:srgbClr val="FF0000"/>
                </a:solidFill>
                <a:latin typeface="Arial" panose="020B0604020202020204" pitchFamily="34" charset="0"/>
                <a:cs typeface="Arial" panose="020B0604020202020204" pitchFamily="34" charset="0"/>
              </a:rPr>
              <a:t>. </a:t>
            </a:r>
            <a:r>
              <a:rPr lang="vi-VN" sz="2200" b="1">
                <a:solidFill>
                  <a:srgbClr val="FF0000"/>
                </a:solidFill>
                <a:latin typeface="Arial" panose="020B0604020202020204" pitchFamily="34" charset="0"/>
                <a:cs typeface="Arial" panose="020B0604020202020204" pitchFamily="34" charset="0"/>
              </a:rPr>
              <a:t>QUẢN LÝ NHÀ NƯỚC VÀ TRÁCH NHIỆM CỦA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CƠ </a:t>
            </a:r>
            <a:r>
              <a:rPr lang="vi-VN" sz="2200" b="1">
                <a:solidFill>
                  <a:srgbClr val="FF0000"/>
                </a:solidFill>
                <a:latin typeface="Arial" panose="020B0604020202020204" pitchFamily="34" charset="0"/>
                <a:cs typeface="Arial" panose="020B0604020202020204" pitchFamily="34" charset="0"/>
              </a:rPr>
              <a:t>QUAN, TỔ CHỨC, CÁ NHÂN TRONG </a:t>
            </a:r>
            <a:r>
              <a:rPr lang="en-US" sz="2200" b="1" smtClean="0">
                <a:solidFill>
                  <a:srgbClr val="FF0000"/>
                </a:solidFill>
                <a:latin typeface="Arial" panose="020B0604020202020204" pitchFamily="34" charset="0"/>
                <a:cs typeface="Arial" panose="020B0604020202020204" pitchFamily="34" charset="0"/>
              </a:rPr>
              <a:t>PCTHCRB</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100" b="1" kern="0" smtClean="0">
                <a:solidFill>
                  <a:srgbClr val="FF0066"/>
                </a:solidFill>
                <a:latin typeface="Arial" charset="0"/>
              </a:rPr>
              <a:t>Điều </a:t>
            </a:r>
            <a:r>
              <a:rPr lang="vi-VN" sz="2100" b="1" kern="0">
                <a:solidFill>
                  <a:srgbClr val="FF0066"/>
                </a:solidFill>
                <a:latin typeface="Arial" charset="0"/>
              </a:rPr>
              <a:t>30. Trách nhiệm quản lý nhà nước về phòng, chống tác hại của rượu, </a:t>
            </a:r>
            <a:r>
              <a:rPr lang="vi-VN" sz="2100" b="1" kern="0" smtClean="0">
                <a:solidFill>
                  <a:srgbClr val="FF0066"/>
                </a:solidFill>
                <a:latin typeface="Arial" charset="0"/>
              </a:rPr>
              <a:t>bia</a:t>
            </a:r>
            <a:endParaRPr lang="en-US" sz="21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Chính </a:t>
            </a:r>
            <a:r>
              <a:rPr lang="vi-VN" sz="2100" b="1" kern="0">
                <a:solidFill>
                  <a:srgbClr val="0000FF"/>
                </a:solidFill>
                <a:latin typeface="Arial" charset="0"/>
              </a:rPr>
              <a:t>phủ thống n</a:t>
            </a:r>
            <a:r>
              <a:rPr lang="en-US" sz="2100" b="1" kern="0">
                <a:solidFill>
                  <a:srgbClr val="0000FF"/>
                </a:solidFill>
                <a:latin typeface="Arial" charset="0"/>
              </a:rPr>
              <a:t>h</a:t>
            </a:r>
            <a:r>
              <a:rPr lang="vi-VN" sz="2100" b="1" kern="0">
                <a:solidFill>
                  <a:srgbClr val="0000FF"/>
                </a:solidFill>
                <a:latin typeface="Arial" charset="0"/>
              </a:rPr>
              <a:t>ất quản lý nhà nước về phòng, chống tác hại của rượu, </a:t>
            </a:r>
            <a:r>
              <a:rPr lang="vi-VN" sz="2100" b="1" kern="0" smtClean="0">
                <a:solidFill>
                  <a:srgbClr val="0000FF"/>
                </a:solidFill>
                <a:latin typeface="Arial" charset="0"/>
              </a:rPr>
              <a:t>bia.</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Bộ </a:t>
            </a:r>
            <a:r>
              <a:rPr lang="vi-VN" sz="2100" b="1" kern="0">
                <a:solidFill>
                  <a:srgbClr val="0000FF"/>
                </a:solidFill>
                <a:latin typeface="Arial" charset="0"/>
              </a:rPr>
              <a:t>Y tế là cơ quan đầu mối giúp Chính phủ thực hiện quản lý nhà nước về phòng, chống tác hại của rượu, </a:t>
            </a:r>
            <a:r>
              <a:rPr lang="vi-VN" sz="2100" b="1" kern="0" smtClean="0">
                <a:solidFill>
                  <a:srgbClr val="0000FF"/>
                </a:solidFill>
                <a:latin typeface="Arial" charset="0"/>
              </a:rPr>
              <a:t>bia.</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Bộ</a:t>
            </a:r>
            <a:r>
              <a:rPr lang="vi-VN" sz="2100" b="1" kern="0">
                <a:solidFill>
                  <a:srgbClr val="0000FF"/>
                </a:solidFill>
                <a:latin typeface="Arial" charset="0"/>
              </a:rPr>
              <a:t>, cơ quan ngang Bộ, trong phạm vi nhiệm vụ, quyền hạn của mình, có trách nhiệm thực hiện quản lý nhà nước về phòng, chống tác hại của rượu, </a:t>
            </a:r>
            <a:r>
              <a:rPr lang="vi-VN" sz="2100" b="1" kern="0" smtClean="0">
                <a:solidFill>
                  <a:srgbClr val="0000FF"/>
                </a:solidFill>
                <a:latin typeface="Arial" charset="0"/>
              </a:rPr>
              <a:t>bia.</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Ủy </a:t>
            </a:r>
            <a:r>
              <a:rPr lang="vi-VN" sz="2100" b="1" kern="0">
                <a:solidFill>
                  <a:srgbClr val="0000FF"/>
                </a:solidFill>
                <a:latin typeface="Arial" charset="0"/>
              </a:rPr>
              <a:t>ban nhân dân các cấp, trong phạm vi nhiệm vụ, quyền hạn của mình, thực hiện quản lý nhà nước về phòng, chống tác hại của rượu, bia tại địa phương</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18702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94950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08000"/>
              </a:lnSpc>
              <a:spcBef>
                <a:spcPts val="800"/>
              </a:spcBef>
              <a:spcAft>
                <a:spcPts val="0"/>
              </a:spcAft>
              <a:defRPr/>
            </a:pPr>
            <a:r>
              <a:rPr lang="vi-VN" sz="2200" b="1" smtClean="0">
                <a:solidFill>
                  <a:srgbClr val="FF0000"/>
                </a:solidFill>
                <a:latin typeface="Arial" panose="020B0604020202020204" pitchFamily="34" charset="0"/>
                <a:cs typeface="Arial" panose="020B0604020202020204" pitchFamily="34" charset="0"/>
              </a:rPr>
              <a:t>Điều </a:t>
            </a:r>
            <a:r>
              <a:rPr lang="vi-VN" sz="2200" b="1">
                <a:solidFill>
                  <a:srgbClr val="FF0000"/>
                </a:solidFill>
                <a:latin typeface="Arial" panose="020B0604020202020204" pitchFamily="34" charset="0"/>
                <a:cs typeface="Arial" panose="020B0604020202020204" pitchFamily="34" charset="0"/>
              </a:rPr>
              <a:t>31. Trách nhiệm của </a:t>
            </a:r>
            <a:r>
              <a:rPr lang="en-US" sz="2200" b="1" smtClean="0">
                <a:solidFill>
                  <a:srgbClr val="FF0000"/>
                </a:solidFill>
                <a:latin typeface="Arial" panose="020B0604020202020204" pitchFamily="34" charset="0"/>
                <a:cs typeface="Arial" panose="020B0604020202020204" pitchFamily="34" charset="0"/>
              </a:rPr>
              <a:t>MTTQVN</a:t>
            </a:r>
            <a:r>
              <a:rPr lang="vi-VN" sz="2200" b="1" smtClean="0">
                <a:solidFill>
                  <a:srgbClr val="FF0000"/>
                </a:solidFill>
                <a:latin typeface="Arial" panose="020B0604020202020204" pitchFamily="34" charset="0"/>
                <a:cs typeface="Arial" panose="020B0604020202020204" pitchFamily="34" charset="0"/>
              </a:rPr>
              <a:t>, </a:t>
            </a:r>
            <a:r>
              <a:rPr lang="vi-VN" sz="2200" b="1">
                <a:solidFill>
                  <a:srgbClr val="FF0000"/>
                </a:solidFill>
                <a:latin typeface="Arial" panose="020B0604020202020204" pitchFamily="34" charset="0"/>
                <a:cs typeface="Arial" panose="020B0604020202020204" pitchFamily="34" charset="0"/>
              </a:rPr>
              <a:t>các tổ chức thành viên của Mặt trận và tổ chức xã hội - nghề nghiệp, tổ chức </a:t>
            </a:r>
            <a:r>
              <a:rPr lang="en-US" sz="2200" b="1" smtClean="0">
                <a:solidFill>
                  <a:srgbClr val="FF0000"/>
                </a:solidFill>
                <a:latin typeface="Arial" panose="020B0604020202020204" pitchFamily="34" charset="0"/>
                <a:cs typeface="Arial" panose="020B0604020202020204" pitchFamily="34" charset="0"/>
              </a:rPr>
              <a:t>XH</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8000"/>
              </a:lnSpc>
              <a:spcBef>
                <a:spcPts val="1000"/>
              </a:spcBef>
              <a:spcAft>
                <a:spcPts val="0"/>
              </a:spcAft>
              <a:buClr>
                <a:srgbClr val="FF0000"/>
              </a:buClr>
              <a:buFont typeface="+mj-lt"/>
              <a:buAutoNum type="arabicPeriod" startAt="2"/>
              <a:defRPr/>
            </a:pPr>
            <a:r>
              <a:rPr lang="vi-VN" sz="1900" b="1" kern="0" smtClean="0">
                <a:solidFill>
                  <a:srgbClr val="FF0066"/>
                </a:solidFill>
                <a:latin typeface="Arial" charset="0"/>
              </a:rPr>
              <a:t>Đoàn </a:t>
            </a:r>
            <a:r>
              <a:rPr lang="vi-VN" sz="1900" b="1" kern="0">
                <a:solidFill>
                  <a:srgbClr val="FF0066"/>
                </a:solidFill>
                <a:latin typeface="Arial" charset="0"/>
              </a:rPr>
              <a:t>Thanh niên Cộng sản Hồ Chí Minh có trách nhiệm sau </a:t>
            </a:r>
            <a:r>
              <a:rPr lang="vi-VN" sz="1900" b="1" kern="0" smtClean="0">
                <a:solidFill>
                  <a:srgbClr val="FF0066"/>
                </a:solidFill>
                <a:latin typeface="Arial" charset="0"/>
              </a:rPr>
              <a:t>đây:</a:t>
            </a:r>
            <a:endParaRPr lang="en-US" sz="1900" b="1" kern="0" smtClean="0">
              <a:solidFill>
                <a:srgbClr val="FF0066"/>
              </a:solidFill>
              <a:latin typeface="Arial" charset="0"/>
            </a:endParaRPr>
          </a:p>
          <a:p>
            <a:pPr marL="565150" indent="-457200" algn="just" eaLnBrk="1" hangingPunct="1">
              <a:lnSpc>
                <a:spcPct val="108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Thực </a:t>
            </a:r>
            <a:r>
              <a:rPr lang="vi-VN" sz="1900" b="1" kern="0">
                <a:solidFill>
                  <a:srgbClr val="0000FF"/>
                </a:solidFill>
                <a:latin typeface="Arial" charset="0"/>
              </a:rPr>
              <a:t>hiện trách nhiệm quy định tại khoản 1 Điều </a:t>
            </a:r>
            <a:r>
              <a:rPr lang="vi-VN" sz="1900" b="1" kern="0" smtClean="0">
                <a:solidFill>
                  <a:srgbClr val="0000FF"/>
                </a:solidFill>
                <a:latin typeface="Arial" charset="0"/>
              </a:rPr>
              <a:t>này;</a:t>
            </a:r>
            <a:endParaRPr lang="en-US" sz="1900" b="1" kern="0" smtClean="0">
              <a:solidFill>
                <a:srgbClr val="0000FF"/>
              </a:solidFill>
              <a:latin typeface="Arial" charset="0"/>
            </a:endParaRPr>
          </a:p>
          <a:p>
            <a:pPr marL="565150" indent="-457200" algn="just" eaLnBrk="1" hangingPunct="1">
              <a:lnSpc>
                <a:spcPct val="108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Tuyên </a:t>
            </a:r>
            <a:r>
              <a:rPr lang="vi-VN" sz="1900" b="1" kern="0">
                <a:solidFill>
                  <a:srgbClr val="0000FF"/>
                </a:solidFill>
                <a:latin typeface="Arial" charset="0"/>
              </a:rPr>
              <a:t>truyền, giáo dục trẻ em, học sinh, sinh viên, thanh niên không </a:t>
            </a:r>
            <a:r>
              <a:rPr lang="en-US" sz="1900" b="1" kern="0">
                <a:solidFill>
                  <a:srgbClr val="0000FF"/>
                </a:solidFill>
                <a:latin typeface="Arial" charset="0"/>
              </a:rPr>
              <a:t>uống rượu</a:t>
            </a:r>
            <a:r>
              <a:rPr lang="vi-VN" sz="1900" b="1" kern="0">
                <a:solidFill>
                  <a:srgbClr val="0000FF"/>
                </a:solidFill>
                <a:latin typeface="Arial" charset="0"/>
              </a:rPr>
              <a:t>, </a:t>
            </a:r>
            <a:r>
              <a:rPr lang="vi-VN" sz="1900" b="1" kern="0" smtClean="0">
                <a:solidFill>
                  <a:srgbClr val="0000FF"/>
                </a:solidFill>
                <a:latin typeface="Arial" charset="0"/>
              </a:rPr>
              <a:t>bia;</a:t>
            </a:r>
            <a:endParaRPr lang="en-US" sz="1900" b="1" kern="0" smtClean="0">
              <a:solidFill>
                <a:srgbClr val="0000FF"/>
              </a:solidFill>
              <a:latin typeface="Arial" charset="0"/>
            </a:endParaRPr>
          </a:p>
          <a:p>
            <a:pPr marL="565150" indent="-457200" algn="just" eaLnBrk="1" hangingPunct="1">
              <a:lnSpc>
                <a:spcPct val="108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Phối </a:t>
            </a:r>
            <a:r>
              <a:rPr lang="vi-VN" sz="1900" b="1" kern="0">
                <a:solidFill>
                  <a:srgbClr val="0000FF"/>
                </a:solidFill>
                <a:latin typeface="Arial" charset="0"/>
              </a:rPr>
              <a:t>hợp với cơ quan, tổ chức có liên quan để bảo vệ và hỗ trợ trẻ em, học sinh, sinh viên, thanh niên bị ảnh hưởng bởi tác hại của rượu, </a:t>
            </a:r>
            <a:r>
              <a:rPr lang="vi-VN" sz="1900" b="1" kern="0" smtClean="0">
                <a:solidFill>
                  <a:srgbClr val="0000FF"/>
                </a:solidFill>
                <a:latin typeface="Arial" charset="0"/>
              </a:rPr>
              <a:t>bia;</a:t>
            </a:r>
            <a:endParaRPr lang="en-US" sz="1900" b="1" kern="0" smtClean="0">
              <a:solidFill>
                <a:srgbClr val="0000FF"/>
              </a:solidFill>
              <a:latin typeface="Arial" charset="0"/>
            </a:endParaRPr>
          </a:p>
          <a:p>
            <a:pPr marL="565150" indent="-457200" algn="just" eaLnBrk="1" hangingPunct="1">
              <a:lnSpc>
                <a:spcPct val="108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L</a:t>
            </a:r>
            <a:r>
              <a:rPr lang="en-US" sz="1900" b="1" kern="0">
                <a:solidFill>
                  <a:srgbClr val="0000FF"/>
                </a:solidFill>
                <a:latin typeface="Arial" charset="0"/>
              </a:rPr>
              <a:t>ồ</a:t>
            </a:r>
            <a:r>
              <a:rPr lang="vi-VN" sz="1900" b="1" kern="0">
                <a:solidFill>
                  <a:srgbClr val="0000FF"/>
                </a:solidFill>
                <a:latin typeface="Arial" charset="0"/>
              </a:rPr>
              <a:t>ng ghép hoạt động phòng, chống tác hại của rượu, bia trong công tác đoàn, </a:t>
            </a:r>
            <a:r>
              <a:rPr lang="vi-VN" sz="1900" b="1" kern="0" smtClean="0">
                <a:solidFill>
                  <a:srgbClr val="0000FF"/>
                </a:solidFill>
                <a:latin typeface="Arial" charset="0"/>
              </a:rPr>
              <a:t>đội.</a:t>
            </a:r>
            <a:endParaRPr lang="en-US" sz="1900" b="1" kern="0" smtClean="0">
              <a:solidFill>
                <a:srgbClr val="0000FF"/>
              </a:solidFill>
              <a:latin typeface="Arial" charset="0"/>
            </a:endParaRPr>
          </a:p>
          <a:p>
            <a:pPr marL="565150" indent="-457200" algn="just" eaLnBrk="1" hangingPunct="1">
              <a:lnSpc>
                <a:spcPct val="108000"/>
              </a:lnSpc>
              <a:spcBef>
                <a:spcPts val="1000"/>
              </a:spcBef>
              <a:spcAft>
                <a:spcPts val="0"/>
              </a:spcAft>
              <a:buClr>
                <a:srgbClr val="FF0000"/>
              </a:buClr>
              <a:buFont typeface="+mj-lt"/>
              <a:buAutoNum type="arabicPeriod" startAt="3"/>
              <a:defRPr/>
            </a:pPr>
            <a:r>
              <a:rPr lang="vi-VN" sz="1900" b="1" kern="0" smtClean="0">
                <a:solidFill>
                  <a:srgbClr val="FF0066"/>
                </a:solidFill>
                <a:latin typeface="Arial" charset="0"/>
              </a:rPr>
              <a:t>Hội </a:t>
            </a:r>
            <a:r>
              <a:rPr lang="vi-VN" sz="1900" b="1" kern="0">
                <a:solidFill>
                  <a:srgbClr val="FF0066"/>
                </a:solidFill>
                <a:latin typeface="Arial" charset="0"/>
              </a:rPr>
              <a:t>Liên hiệp Phụ nữ Việt Nam có trách nhiệm sau </a:t>
            </a:r>
            <a:r>
              <a:rPr lang="vi-VN" sz="1900" b="1" kern="0" smtClean="0">
                <a:solidFill>
                  <a:srgbClr val="FF0066"/>
                </a:solidFill>
                <a:latin typeface="Arial" charset="0"/>
              </a:rPr>
              <a:t>đây:</a:t>
            </a:r>
            <a:endParaRPr lang="en-US" sz="1900" b="1" kern="0" smtClean="0">
              <a:solidFill>
                <a:srgbClr val="FF0066"/>
              </a:solidFill>
              <a:latin typeface="Arial" charset="0"/>
            </a:endParaRPr>
          </a:p>
          <a:p>
            <a:pPr marL="565150" indent="-457200" algn="just" eaLnBrk="1" hangingPunct="1">
              <a:lnSpc>
                <a:spcPct val="108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Thực </a:t>
            </a:r>
            <a:r>
              <a:rPr lang="vi-VN" sz="1900" b="1" kern="0">
                <a:solidFill>
                  <a:srgbClr val="0000FF"/>
                </a:solidFill>
                <a:latin typeface="Arial" charset="0"/>
              </a:rPr>
              <a:t>hiện trách nhiệm quy định tại khoản 1 Điều </a:t>
            </a:r>
            <a:r>
              <a:rPr lang="vi-VN" sz="1900" b="1" kern="0" smtClean="0">
                <a:solidFill>
                  <a:srgbClr val="0000FF"/>
                </a:solidFill>
                <a:latin typeface="Arial" charset="0"/>
              </a:rPr>
              <a:t>này;</a:t>
            </a:r>
            <a:endParaRPr lang="en-US" sz="1900" b="1" kern="0" smtClean="0">
              <a:solidFill>
                <a:srgbClr val="0000FF"/>
              </a:solidFill>
              <a:latin typeface="Arial" charset="0"/>
            </a:endParaRPr>
          </a:p>
          <a:p>
            <a:pPr marL="565150" indent="-457200" algn="just" eaLnBrk="1" hangingPunct="1">
              <a:lnSpc>
                <a:spcPct val="108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Phối </a:t>
            </a:r>
            <a:r>
              <a:rPr lang="vi-VN" sz="1900" b="1" kern="0">
                <a:solidFill>
                  <a:srgbClr val="0000FF"/>
                </a:solidFill>
                <a:latin typeface="Arial" charset="0"/>
              </a:rPr>
              <a:t>hợp với cơ quan, tổ chức có liên quan để bảo vệ và hỗ trợ phụ nữ, trẻ em bị ảnh hưởng bởi tác hại của rượu, </a:t>
            </a:r>
            <a:r>
              <a:rPr lang="vi-VN" sz="1900" b="1" kern="0" smtClean="0">
                <a:solidFill>
                  <a:srgbClr val="0000FF"/>
                </a:solidFill>
                <a:latin typeface="Arial" charset="0"/>
              </a:rPr>
              <a:t>bia;</a:t>
            </a:r>
            <a:endParaRPr lang="en-US" sz="1900" b="1" kern="0" smtClean="0">
              <a:solidFill>
                <a:srgbClr val="0000FF"/>
              </a:solidFill>
              <a:latin typeface="Arial" charset="0"/>
            </a:endParaRPr>
          </a:p>
          <a:p>
            <a:pPr marL="565150" indent="-457200" algn="just" eaLnBrk="1" hangingPunct="1">
              <a:lnSpc>
                <a:spcPct val="108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L</a:t>
            </a:r>
            <a:r>
              <a:rPr lang="en-US" sz="1900" b="1" kern="0">
                <a:solidFill>
                  <a:srgbClr val="0000FF"/>
                </a:solidFill>
                <a:latin typeface="Arial" charset="0"/>
              </a:rPr>
              <a:t>ồ</a:t>
            </a:r>
            <a:r>
              <a:rPr lang="vi-VN" sz="1900" b="1" kern="0">
                <a:solidFill>
                  <a:srgbClr val="0000FF"/>
                </a:solidFill>
                <a:latin typeface="Arial" charset="0"/>
              </a:rPr>
              <a:t>ng ghép hoạt động </a:t>
            </a:r>
            <a:r>
              <a:rPr lang="en-US" sz="1900" b="1" kern="0" smtClean="0">
                <a:solidFill>
                  <a:srgbClr val="0000FF"/>
                </a:solidFill>
                <a:latin typeface="Arial" charset="0"/>
              </a:rPr>
              <a:t>PCTHCRB</a:t>
            </a:r>
            <a:r>
              <a:rPr lang="vi-VN" sz="1900" b="1" kern="0" smtClean="0">
                <a:solidFill>
                  <a:srgbClr val="0000FF"/>
                </a:solidFill>
                <a:latin typeface="Arial" charset="0"/>
              </a:rPr>
              <a:t> </a:t>
            </a:r>
            <a:r>
              <a:rPr lang="vi-VN" sz="1900" b="1" kern="0">
                <a:solidFill>
                  <a:srgbClr val="0000FF"/>
                </a:solidFill>
                <a:latin typeface="Arial" charset="0"/>
              </a:rPr>
              <a:t>trong công tác hội</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31969650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6000"/>
              </a:lnSpc>
              <a:spcBef>
                <a:spcPts val="6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32. Trách nhiệm của cơ sở kinh doanh rượu, bia</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Tuân </a:t>
            </a:r>
            <a:r>
              <a:rPr lang="vi-VN" sz="2100" b="1" kern="0">
                <a:solidFill>
                  <a:srgbClr val="0000FF"/>
                </a:solidFill>
                <a:latin typeface="Arial" charset="0"/>
              </a:rPr>
              <a:t>thủ quy định của pháp luật về điều kiện kinh doanh rượu, bia; về quảng cáo, khuyến mại, tài trợ, an toàn thực phẩm, chất lượng, tiêu chuẩn, quy chuẩn kỹ thuật, ghi nh</a:t>
            </a:r>
            <a:r>
              <a:rPr lang="en-US" sz="2100" b="1" kern="0">
                <a:solidFill>
                  <a:srgbClr val="0000FF"/>
                </a:solidFill>
                <a:latin typeface="Arial" charset="0"/>
              </a:rPr>
              <a:t>ã</a:t>
            </a:r>
            <a:r>
              <a:rPr lang="vi-VN" sz="2100" b="1" kern="0">
                <a:solidFill>
                  <a:srgbClr val="0000FF"/>
                </a:solidFill>
                <a:latin typeface="Arial" charset="0"/>
              </a:rPr>
              <a:t>n hàng hóa đối với rượu, bia. Thông tin về sản phẩm rượu, bia phải bảo đảm chính xác, khoa </a:t>
            </a:r>
            <a:r>
              <a:rPr lang="vi-VN" sz="2100" b="1" kern="0" smtClean="0">
                <a:solidFill>
                  <a:srgbClr val="0000FF"/>
                </a:solidFill>
                <a:latin typeface="Arial" charset="0"/>
              </a:rPr>
              <a:t>học.</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Cung </a:t>
            </a:r>
            <a:r>
              <a:rPr lang="vi-VN" sz="2100" b="1" kern="0">
                <a:solidFill>
                  <a:srgbClr val="0000FF"/>
                </a:solidFill>
                <a:latin typeface="Arial" charset="0"/>
              </a:rPr>
              <a:t>cấp thông tin đầy đủ, chính xác về hoạt động kinh doanh của cơ sở theo yêu cầu của cơ quan có thẩm </a:t>
            </a:r>
            <a:r>
              <a:rPr lang="vi-VN" sz="2100" b="1" kern="0" smtClean="0">
                <a:solidFill>
                  <a:srgbClr val="0000FF"/>
                </a:solidFill>
                <a:latin typeface="Arial" charset="0"/>
              </a:rPr>
              <a:t>quyền.</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Không </a:t>
            </a:r>
            <a:r>
              <a:rPr lang="vi-VN" sz="2100" b="1" kern="0">
                <a:solidFill>
                  <a:srgbClr val="0000FF"/>
                </a:solidFill>
                <a:latin typeface="Arial" charset="0"/>
              </a:rPr>
              <a:t>sử dụng lao động là người chưa đủ 18 tuổi trực tiếp tham gia vào việc kinh doanh, quảng cáo rượu, </a:t>
            </a:r>
            <a:r>
              <a:rPr lang="vi-VN" sz="2100" b="1" kern="0" smtClean="0">
                <a:solidFill>
                  <a:srgbClr val="0000FF"/>
                </a:solidFill>
                <a:latin typeface="Arial" charset="0"/>
              </a:rPr>
              <a:t>bia.</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Thu </a:t>
            </a:r>
            <a:r>
              <a:rPr lang="vi-VN" sz="2100" b="1" kern="0">
                <a:solidFill>
                  <a:srgbClr val="0000FF"/>
                </a:solidFill>
                <a:latin typeface="Arial" charset="0"/>
              </a:rPr>
              <a:t>hồi và xử lý rượu, bia không bảo đảm chất lượng, an toàn thực phẩm do cơ sở mình sản xuất, mua bán theo quy định của pháp luật về an toàn thực phẩm</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6369219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6000"/>
              </a:lnSpc>
              <a:spcBef>
                <a:spcPts val="6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32. Trách nhiệm của cơ sở kinh doanh rượu, bia</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100" b="1" kern="0" smtClean="0">
                <a:solidFill>
                  <a:srgbClr val="0000FF"/>
                </a:solidFill>
                <a:latin typeface="Arial" charset="0"/>
              </a:rPr>
              <a:t>Cơ </a:t>
            </a:r>
            <a:r>
              <a:rPr lang="vi-VN" sz="2100" b="1" kern="0">
                <a:solidFill>
                  <a:srgbClr val="0000FF"/>
                </a:solidFill>
                <a:latin typeface="Arial" charset="0"/>
              </a:rPr>
              <a:t>sở bán rượu, bia phải niêm yết thông báo không bán rượu, bia cho người chưa đủ 18 tuổi. Trường hợp nghi ngờ về độ tuổi của người mua rượu, bia thì người bán có quyền yêu cầu người mua xuất trình giấy tờ chứng </a:t>
            </a:r>
            <a:r>
              <a:rPr lang="vi-VN" sz="2100" b="1" kern="0" smtClean="0">
                <a:solidFill>
                  <a:srgbClr val="0000FF"/>
                </a:solidFill>
                <a:latin typeface="Arial" charset="0"/>
              </a:rPr>
              <a:t>minh.</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100" b="1" kern="0" smtClean="0">
                <a:solidFill>
                  <a:srgbClr val="0000FF"/>
                </a:solidFill>
                <a:latin typeface="Arial" charset="0"/>
              </a:rPr>
              <a:t>Cơ </a:t>
            </a:r>
            <a:r>
              <a:rPr lang="vi-VN" sz="2100" b="1" kern="0">
                <a:solidFill>
                  <a:srgbClr val="0000FF"/>
                </a:solidFill>
                <a:latin typeface="Arial" charset="0"/>
              </a:rPr>
              <a:t>sở bán rượu, bia tiêu dùng tại chỗ nhắc nhở và có hình thức thông tin phù hợp đối với khách hàng về việc không điều khiển phương tiện giao thông, hỗ trợ khách hàng thuê, sử dụng phương tiện giao thông công cộng sau khi uống rượu, </a:t>
            </a:r>
            <a:r>
              <a:rPr lang="vi-VN" sz="2100" b="1" kern="0" smtClean="0">
                <a:solidFill>
                  <a:srgbClr val="0000FF"/>
                </a:solidFill>
                <a:latin typeface="Arial" charset="0"/>
              </a:rPr>
              <a:t>bia.</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100" b="1" kern="0" smtClean="0">
                <a:solidFill>
                  <a:srgbClr val="FF0066"/>
                </a:solidFill>
                <a:latin typeface="Arial" charset="0"/>
              </a:rPr>
              <a:t>Kể </a:t>
            </a:r>
            <a:r>
              <a:rPr lang="vi-VN" sz="2100" b="1" kern="0">
                <a:solidFill>
                  <a:srgbClr val="FF0066"/>
                </a:solidFill>
                <a:latin typeface="Arial" charset="0"/>
              </a:rPr>
              <a:t>từ ngày Luật này có hiệu lực, không được mở mới điểm bán rượu, bia để tiêu dùng tại chỗ trong bán kính 100 m tính từ khuôn viên của cơ sở y tế, nhà trẻ, trường mẫu giáo, trường mầm non, cơ sở giáo dục phổ thông.</a:t>
            </a:r>
            <a:endParaRPr lang="en-US" sz="2100" b="1" ker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endParaRPr lang="en-US" sz="2100" b="1" kern="0">
              <a:solidFill>
                <a:srgbClr val="0000FF"/>
              </a:solidFill>
              <a:latin typeface="Arial" charset="0"/>
            </a:endParaRPr>
          </a:p>
        </p:txBody>
      </p:sp>
    </p:spTree>
    <p:extLst>
      <p:ext uri="{BB962C8B-B14F-4D97-AF65-F5344CB8AC3E}">
        <p14:creationId xmlns:p14="http://schemas.microsoft.com/office/powerpoint/2010/main" val="34821627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33. Trách nhiệm của người đứng đầu cơ quan, tổ chức trong phòng, chống tác hại của rượu, bia</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8000"/>
              </a:lnSpc>
              <a:spcBef>
                <a:spcPts val="800"/>
              </a:spcBef>
              <a:spcAft>
                <a:spcPts val="0"/>
              </a:spcAft>
              <a:buClr>
                <a:srgbClr val="FF0000"/>
              </a:buClr>
              <a:buFont typeface="+mj-lt"/>
              <a:buAutoNum type="arabicPeriod"/>
              <a:defRPr/>
            </a:pPr>
            <a:r>
              <a:rPr lang="vi-VN" sz="1850" b="1" kern="0" smtClean="0">
                <a:solidFill>
                  <a:srgbClr val="0000FF"/>
                </a:solidFill>
                <a:latin typeface="Arial" charset="0"/>
              </a:rPr>
              <a:t>Người </a:t>
            </a:r>
            <a:r>
              <a:rPr lang="vi-VN" sz="1850" b="1" kern="0">
                <a:solidFill>
                  <a:srgbClr val="0000FF"/>
                </a:solidFill>
                <a:latin typeface="Arial" charset="0"/>
              </a:rPr>
              <a:t>đứng đầu cơ quan, tổ chức, trong phạm vi nhiệm vụ, quyền hạn của mình, có trách nhiệm tổ chức thực hiện các biện pháp phòng, chống tác hại của rượu, bia; tổ chức thực hiện nghiêm quy định không uống rượu, bia trong thời gian làm việc, tại nơi làm việc của cơ quan, tổ </a:t>
            </a:r>
            <a:r>
              <a:rPr lang="vi-VN" sz="1850" b="1" kern="0" smtClean="0">
                <a:solidFill>
                  <a:srgbClr val="0000FF"/>
                </a:solidFill>
                <a:latin typeface="Arial" charset="0"/>
              </a:rPr>
              <a:t>chức.</a:t>
            </a:r>
            <a:endParaRPr lang="en-US" sz="185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1850" b="1" kern="0" smtClean="0">
                <a:solidFill>
                  <a:srgbClr val="0000FF"/>
                </a:solidFill>
                <a:latin typeface="Arial" charset="0"/>
              </a:rPr>
              <a:t>Người </a:t>
            </a:r>
            <a:r>
              <a:rPr lang="vi-VN" sz="1850" b="1" kern="0">
                <a:solidFill>
                  <a:srgbClr val="0000FF"/>
                </a:solidFill>
                <a:latin typeface="Arial" charset="0"/>
              </a:rPr>
              <a:t>đứng đầu tổ dân phố, khu phố, khối phố, thôn, ấp, bản, làng, buôn, phum, sóc, tổ chức tại cơ sở, cộng đồng tham gia các hoạt động phòng, chống tác hại của rượu, bia quy định tại Điều 24 của Luật </a:t>
            </a:r>
            <a:r>
              <a:rPr lang="vi-VN" sz="1850" b="1" kern="0" smtClean="0">
                <a:solidFill>
                  <a:srgbClr val="0000FF"/>
                </a:solidFill>
                <a:latin typeface="Arial" charset="0"/>
              </a:rPr>
              <a:t>này.</a:t>
            </a:r>
            <a:endParaRPr lang="en-US" sz="185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1850" b="1" kern="0" smtClean="0">
                <a:solidFill>
                  <a:srgbClr val="0000FF"/>
                </a:solidFill>
                <a:latin typeface="Arial" charset="0"/>
              </a:rPr>
              <a:t>Người </a:t>
            </a:r>
            <a:r>
              <a:rPr lang="vi-VN" sz="1850" b="1" kern="0">
                <a:solidFill>
                  <a:srgbClr val="0000FF"/>
                </a:solidFill>
                <a:latin typeface="Arial" charset="0"/>
              </a:rPr>
              <a:t>đứng đầu, người quản lý, điều hành địa điểm quy định tại Điều 10 và Điều 19 của Luật này có trách nhiệm sau </a:t>
            </a:r>
            <a:r>
              <a:rPr lang="vi-VN" sz="1850" b="1" kern="0" smtClean="0">
                <a:solidFill>
                  <a:srgbClr val="0000FF"/>
                </a:solidFill>
                <a:latin typeface="Arial" charset="0"/>
              </a:rPr>
              <a:t>đây:</a:t>
            </a:r>
            <a:endParaRPr lang="en-US" sz="185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850" b="1" kern="0" smtClean="0">
                <a:solidFill>
                  <a:srgbClr val="0000FF"/>
                </a:solidFill>
                <a:latin typeface="Arial" charset="0"/>
              </a:rPr>
              <a:t>Nhắc </a:t>
            </a:r>
            <a:r>
              <a:rPr lang="vi-VN" sz="1850" b="1" kern="0">
                <a:solidFill>
                  <a:srgbClr val="0000FF"/>
                </a:solidFill>
                <a:latin typeface="Arial" charset="0"/>
              </a:rPr>
              <a:t>nhở, yêu cầu chấm dứt hành vi vi phạm quy định tại Điều 10 và Điều 19 của Luật này; từ chối cung cấp dịch vụ nếu người vi phạm tiếp tục vi phạm sau khi đã được nhắc nhở, yêu </a:t>
            </a:r>
            <a:r>
              <a:rPr lang="vi-VN" sz="1850" b="1" kern="0" smtClean="0">
                <a:solidFill>
                  <a:srgbClr val="0000FF"/>
                </a:solidFill>
                <a:latin typeface="Arial" charset="0"/>
              </a:rPr>
              <a:t>cầu;</a:t>
            </a:r>
            <a:endParaRPr lang="en-US" sz="185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850" b="1" kern="0" smtClean="0">
                <a:solidFill>
                  <a:srgbClr val="0000FF"/>
                </a:solidFill>
                <a:latin typeface="Arial" charset="0"/>
              </a:rPr>
              <a:t>Tổ </a:t>
            </a:r>
            <a:r>
              <a:rPr lang="vi-VN" sz="1850" b="1" kern="0">
                <a:solidFill>
                  <a:srgbClr val="0000FF"/>
                </a:solidFill>
                <a:latin typeface="Arial" charset="0"/>
              </a:rPr>
              <a:t>chức thực hiện, hướng dẫn, kiểm tra, đôn đốc mọi người thực hiện đúng quy định về không được uống, không được bán rượu, bia tại địa điểm thuộc, quyền quản lý, điều hành</a:t>
            </a:r>
            <a:r>
              <a:rPr lang="vi-VN" sz="1850" b="1" kern="0" smtClean="0">
                <a:solidFill>
                  <a:srgbClr val="0000FF"/>
                </a:solidFill>
                <a:latin typeface="Arial" charset="0"/>
              </a:rPr>
              <a:t>.</a:t>
            </a:r>
            <a:endParaRPr lang="en-US" sz="1850" b="1" kern="0">
              <a:solidFill>
                <a:srgbClr val="0000FF"/>
              </a:solidFill>
              <a:latin typeface="Arial" charset="0"/>
            </a:endParaRPr>
          </a:p>
        </p:txBody>
      </p:sp>
    </p:spTree>
    <p:extLst>
      <p:ext uri="{BB962C8B-B14F-4D97-AF65-F5344CB8AC3E}">
        <p14:creationId xmlns:p14="http://schemas.microsoft.com/office/powerpoint/2010/main" val="459986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9120"/>
            <a:ext cx="9144000" cy="5699760"/>
          </a:xfrm>
          <a:prstGeom prst="rect">
            <a:avLst/>
          </a:prstGeom>
        </p:spPr>
      </p:pic>
    </p:spTree>
    <p:extLst>
      <p:ext uri="{BB962C8B-B14F-4D97-AF65-F5344CB8AC3E}">
        <p14:creationId xmlns:p14="http://schemas.microsoft.com/office/powerpoint/2010/main" val="7294950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08000"/>
              </a:lnSpc>
              <a:spcBef>
                <a:spcPts val="8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34. Trách nhiệm của gia đình trong phòng, chống tác hại của rượu, bia</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Giáo </a:t>
            </a:r>
            <a:r>
              <a:rPr lang="vi-VN" sz="2200" b="1" kern="0">
                <a:solidFill>
                  <a:srgbClr val="0000FF"/>
                </a:solidFill>
                <a:latin typeface="Arial" charset="0"/>
              </a:rPr>
              <a:t>dục, giám sát, nhắc nhở thành viên chưa đủ 18 tuổi không uống rượu, bia, các thành viên khác trong gia đình hạn chế uống rượu, bia; động viên, giúp đỡ người nghiện rượu, bia trong gia đình cai nghiện rượu, </a:t>
            </a:r>
            <a:r>
              <a:rPr lang="vi-VN" sz="2200" b="1" kern="0" smtClean="0">
                <a:solidFill>
                  <a:srgbClr val="0000FF"/>
                </a:solidFill>
                <a:latin typeface="Arial" charset="0"/>
              </a:rPr>
              <a:t>bia.</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Hướng </a:t>
            </a:r>
            <a:r>
              <a:rPr lang="vi-VN" sz="2200" b="1" kern="0">
                <a:solidFill>
                  <a:srgbClr val="0000FF"/>
                </a:solidFill>
                <a:latin typeface="Arial" charset="0"/>
              </a:rPr>
              <a:t>dẫn các thành viên trong gia đình kỹ năng từ chối uống rượu, bia; kỹ năng nhận biết, ứng xử, xử trí khi gặp người say rượu, bia, người nghiện rượu, bia và thực hiện các biện pháp phòng, chống tác hại của rượu, </a:t>
            </a:r>
            <a:r>
              <a:rPr lang="vi-VN" sz="2200" b="1" kern="0" smtClean="0">
                <a:solidFill>
                  <a:srgbClr val="0000FF"/>
                </a:solidFill>
                <a:latin typeface="Arial" charset="0"/>
              </a:rPr>
              <a:t>bia.</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Tham </a:t>
            </a:r>
            <a:r>
              <a:rPr lang="vi-VN" sz="2200" b="1" kern="0">
                <a:solidFill>
                  <a:srgbClr val="0000FF"/>
                </a:solidFill>
                <a:latin typeface="Arial" charset="0"/>
              </a:rPr>
              <a:t>gia với các cơ quan, tổ chức và cộng đồng thực hiện phòng, chống tác hại của rượu, bia</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4001016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FF3399"/>
                </a:solidFill>
                <a:latin typeface="Arial" charset="0"/>
              </a:rPr>
              <a:t>Việc </a:t>
            </a:r>
            <a:r>
              <a:rPr lang="en-US" sz="2100" b="1" kern="0">
                <a:solidFill>
                  <a:srgbClr val="FF3399"/>
                </a:solidFill>
                <a:latin typeface="Arial" charset="0"/>
              </a:rPr>
              <a:t>ban hành Luật PCTHCRB là thể chế hóa quan điểm, chính sách của Đảng về công tác bảo vệ, chăm sóc và nâng cao sức khoẻ nhân </a:t>
            </a:r>
            <a:r>
              <a:rPr lang="en-US" sz="2100" b="1" kern="0" smtClean="0">
                <a:solidFill>
                  <a:srgbClr val="FF3399"/>
                </a:solidFill>
                <a:latin typeface="Arial" charset="0"/>
              </a:rPr>
              <a:t>dân.</a:t>
            </a:r>
          </a:p>
          <a:p>
            <a:pPr marL="566738" indent="0" algn="just" eaLnBrk="1" hangingPunct="1">
              <a:lnSpc>
                <a:spcPct val="114000"/>
              </a:lnSpc>
              <a:spcBef>
                <a:spcPts val="1200"/>
              </a:spcBef>
              <a:spcAft>
                <a:spcPts val="0"/>
              </a:spcAft>
              <a:buClr>
                <a:srgbClr val="FF0000"/>
              </a:buClr>
              <a:buNone/>
              <a:defRPr/>
            </a:pPr>
            <a:r>
              <a:rPr lang="en-US" sz="2100" b="1" kern="0" smtClean="0">
                <a:solidFill>
                  <a:srgbClr val="0000FF"/>
                </a:solidFill>
                <a:latin typeface="Arial" charset="0"/>
              </a:rPr>
              <a:t>Ban </a:t>
            </a:r>
            <a:r>
              <a:rPr lang="en-US" sz="2100" b="1" kern="0">
                <a:solidFill>
                  <a:srgbClr val="0000FF"/>
                </a:solidFill>
                <a:latin typeface="Arial" charset="0"/>
              </a:rPr>
              <a:t>chấp hành Trung ương khóa XII đã thông qua </a:t>
            </a:r>
            <a:r>
              <a:rPr lang="en-US" sz="2100" b="1" kern="0">
                <a:solidFill>
                  <a:srgbClr val="FF0066"/>
                </a:solidFill>
                <a:latin typeface="Arial" charset="0"/>
              </a:rPr>
              <a:t>Nghị quyết số 20-NQ/TW </a:t>
            </a:r>
            <a:r>
              <a:rPr lang="en-US" sz="2100" b="1" kern="0">
                <a:solidFill>
                  <a:srgbClr val="0000FF"/>
                </a:solidFill>
                <a:latin typeface="Arial" charset="0"/>
              </a:rPr>
              <a:t>ngày 25/10/2017 </a:t>
            </a:r>
            <a:r>
              <a:rPr lang="en-US" sz="2100" b="1" kern="0" smtClean="0">
                <a:solidFill>
                  <a:srgbClr val="0000FF"/>
                </a:solidFill>
                <a:latin typeface="Arial" charset="0"/>
              </a:rPr>
              <a:t>về </a:t>
            </a:r>
            <a:r>
              <a:rPr lang="en-US" sz="2100" b="1" kern="0">
                <a:solidFill>
                  <a:srgbClr val="0000FF"/>
                </a:solidFill>
                <a:latin typeface="Arial" charset="0"/>
              </a:rPr>
              <a:t>tăng cường công tác bảo vệ, chăm sóc và nâng cao sức khỏe nhân dân trong tình hình mới, trong đó đã nhấn mạnh việc </a:t>
            </a:r>
            <a:r>
              <a:rPr lang="en-US" sz="2100" b="1" kern="0">
                <a:solidFill>
                  <a:srgbClr val="FF3399"/>
                </a:solidFill>
                <a:latin typeface="Arial" charset="0"/>
              </a:rPr>
              <a:t>"Thực hiện đồng bộ các giải pháp nhằm giảm tiêu thụ rượu, bia, thuốc lá"</a:t>
            </a:r>
            <a:r>
              <a:rPr lang="en-US" sz="2100" b="1" kern="0">
                <a:solidFill>
                  <a:srgbClr val="0000FF"/>
                </a:solidFill>
                <a:latin typeface="Arial" charset="0"/>
              </a:rPr>
              <a:t>, </a:t>
            </a:r>
            <a:r>
              <a:rPr lang="en-US" sz="2100" b="1" kern="0">
                <a:solidFill>
                  <a:srgbClr val="006600"/>
                </a:solidFill>
                <a:latin typeface="Arial" charset="0"/>
              </a:rPr>
              <a:t>"Tăng thuế tiêu thụ đặc biệt đối với các hàng hoá có hại cho sức khoẻ như đồ uống có cồn, có ga, thuốc lá để hạn chế tiêu dùng"</a:t>
            </a:r>
            <a:r>
              <a:rPr lang="en-US" sz="2100" b="1" kern="0">
                <a:solidFill>
                  <a:srgbClr val="0000FF"/>
                </a:solidFill>
                <a:latin typeface="Arial" charset="0"/>
              </a:rPr>
              <a:t>, "Phấn đấu hoàn thành các mục tiêu phát triển bền vững của Liên hợp quốc về sức khoẻ; hoàn thành trước thời hạn một số mục tiêu</a:t>
            </a:r>
            <a:r>
              <a:rPr lang="en-US" sz="2100" b="1" kern="0" smtClean="0">
                <a:solidFill>
                  <a:srgbClr val="0000FF"/>
                </a:solidFill>
                <a:latin typeface="Arial" charset="0"/>
              </a:rPr>
              <a:t>".</a:t>
            </a: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7676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60</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3"/>
            <a:ext cx="9144000" cy="6719454"/>
          </a:xfrm>
          <a:prstGeom prst="rect">
            <a:avLst/>
          </a:prstGeom>
        </p:spPr>
      </p:pic>
    </p:spTree>
    <p:extLst>
      <p:ext uri="{BB962C8B-B14F-4D97-AF65-F5344CB8AC3E}">
        <p14:creationId xmlns:p14="http://schemas.microsoft.com/office/powerpoint/2010/main" val="1863596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startAt="2"/>
              <a:defRPr/>
            </a:pPr>
            <a:r>
              <a:rPr lang="en-US" sz="2000" b="1" kern="0" smtClean="0">
                <a:solidFill>
                  <a:srgbClr val="FF3399"/>
                </a:solidFill>
                <a:latin typeface="Arial" charset="0"/>
              </a:rPr>
              <a:t>Kiểm </a:t>
            </a:r>
            <a:r>
              <a:rPr lang="en-US" sz="2000" b="1" kern="0">
                <a:solidFill>
                  <a:srgbClr val="FF3399"/>
                </a:solidFill>
                <a:latin typeface="Arial" charset="0"/>
              </a:rPr>
              <a:t>soát tình hình sử dụng rượu, bia ở Việt Nam đang ở mức cao và có xu hướng gia tăng nhanh bảo đảm sự đồng bộ, thống nhất của hệ thống pháp </a:t>
            </a:r>
            <a:r>
              <a:rPr lang="en-US" sz="2000" b="1" kern="0" smtClean="0">
                <a:solidFill>
                  <a:srgbClr val="FF3399"/>
                </a:solidFill>
                <a:latin typeface="Arial" charset="0"/>
              </a:rPr>
              <a:t>luật</a:t>
            </a:r>
          </a:p>
          <a:p>
            <a:pPr marL="566738"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Về </a:t>
            </a:r>
            <a:r>
              <a:rPr lang="en-US" sz="2000" b="1" kern="0">
                <a:solidFill>
                  <a:srgbClr val="0000FF"/>
                </a:solidFill>
                <a:latin typeface="Arial" charset="0"/>
              </a:rPr>
              <a:t>mức tiêu </a:t>
            </a:r>
            <a:r>
              <a:rPr lang="en-US" sz="2000" b="1" kern="0" smtClean="0">
                <a:solidFill>
                  <a:srgbClr val="0000FF"/>
                </a:solidFill>
                <a:latin typeface="Arial" charset="0"/>
              </a:rPr>
              <a:t>thụ: Việt </a:t>
            </a:r>
            <a:r>
              <a:rPr lang="en-US" sz="2000" b="1" kern="0">
                <a:solidFill>
                  <a:srgbClr val="0000FF"/>
                </a:solidFill>
                <a:latin typeface="Arial" charset="0"/>
              </a:rPr>
              <a:t>Nam là nước tiêu thụ bia cao nhất Đông Nam Á và thứ 3 Châu Á sau Nhật Bản, Trung </a:t>
            </a:r>
            <a:r>
              <a:rPr lang="en-US" sz="2000" b="1" kern="0" smtClean="0">
                <a:solidFill>
                  <a:srgbClr val="0000FF"/>
                </a:solidFill>
                <a:latin typeface="Arial" charset="0"/>
              </a:rPr>
              <a:t>Quốc.</a:t>
            </a:r>
          </a:p>
          <a:p>
            <a:pPr marL="566738"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Về </a:t>
            </a:r>
            <a:r>
              <a:rPr lang="en-US" sz="2000" b="1" kern="0">
                <a:solidFill>
                  <a:srgbClr val="0000FF"/>
                </a:solidFill>
                <a:latin typeface="Arial" charset="0"/>
              </a:rPr>
              <a:t>mức độ phổ biến của việc uống rượu, </a:t>
            </a:r>
            <a:r>
              <a:rPr lang="en-US" sz="2000" b="1" kern="0" smtClean="0">
                <a:solidFill>
                  <a:srgbClr val="0000FF"/>
                </a:solidFill>
                <a:latin typeface="Arial" charset="0"/>
              </a:rPr>
              <a:t>bia: </a:t>
            </a:r>
            <a:r>
              <a:rPr lang="en-US" sz="2000" b="1" kern="0">
                <a:solidFill>
                  <a:srgbClr val="0000FF"/>
                </a:solidFill>
                <a:latin typeface="Arial" charset="0"/>
              </a:rPr>
              <a:t>Việt Nam thuộc nhóm quốc gia có tỷ lệ nam giới uống rượu, bia cao và tỷ lệ này ở cả hai giới đều đang gia tăng. </a:t>
            </a:r>
            <a:r>
              <a:rPr lang="en-US" sz="2000" b="1" kern="0" smtClean="0">
                <a:solidFill>
                  <a:srgbClr val="0000FF"/>
                </a:solidFill>
                <a:latin typeface="Arial" charset="0"/>
              </a:rPr>
              <a:t>Xu </a:t>
            </a:r>
            <a:r>
              <a:rPr lang="en-US" sz="2000" b="1" kern="0">
                <a:solidFill>
                  <a:srgbClr val="0000FF"/>
                </a:solidFill>
                <a:latin typeface="Arial" charset="0"/>
              </a:rPr>
              <a:t>hướng trẻ hóa tuổi sử dụng rượu, bia là một vấn đề nghiêm trọng </a:t>
            </a:r>
            <a:r>
              <a:rPr lang="en-US" sz="2000" b="1" kern="0" smtClean="0">
                <a:solidFill>
                  <a:srgbClr val="0000FF"/>
                </a:solidFill>
                <a:latin typeface="Arial" charset="0"/>
              </a:rPr>
              <a:t>đối </a:t>
            </a:r>
            <a:r>
              <a:rPr lang="en-US" sz="2000" b="1" kern="0">
                <a:solidFill>
                  <a:srgbClr val="0000FF"/>
                </a:solidFill>
                <a:latin typeface="Arial" charset="0"/>
              </a:rPr>
              <a:t>với giới trẻ. </a:t>
            </a:r>
            <a:endParaRPr lang="en-US" sz="20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Tình </a:t>
            </a:r>
            <a:r>
              <a:rPr lang="en-US" sz="2000" b="1" kern="0">
                <a:solidFill>
                  <a:srgbClr val="0000FF"/>
                </a:solidFill>
                <a:latin typeface="Arial" charset="0"/>
              </a:rPr>
              <a:t>trạng uống rượu, bia ở mức nguy </a:t>
            </a:r>
            <a:r>
              <a:rPr lang="en-US" sz="2000" b="1" kern="0" smtClean="0">
                <a:solidFill>
                  <a:srgbClr val="0000FF"/>
                </a:solidFill>
                <a:latin typeface="Arial" charset="0"/>
              </a:rPr>
              <a:t>hại: Năm </a:t>
            </a:r>
            <a:r>
              <a:rPr lang="en-US" sz="2000" b="1" kern="0">
                <a:solidFill>
                  <a:srgbClr val="0000FF"/>
                </a:solidFill>
                <a:latin typeface="Arial" charset="0"/>
              </a:rPr>
              <a:t>2015 có tới 44,2% nam giới uống rượu, bia ở mức nguy </a:t>
            </a:r>
            <a:r>
              <a:rPr lang="en-US" sz="2000" b="1" kern="0" smtClean="0">
                <a:solidFill>
                  <a:srgbClr val="0000FF"/>
                </a:solidFill>
                <a:latin typeface="Arial" charset="0"/>
              </a:rPr>
              <a:t>hại. Tỷ </a:t>
            </a:r>
            <a:r>
              <a:rPr lang="en-US" sz="2000" b="1" kern="0">
                <a:solidFill>
                  <a:srgbClr val="0000FF"/>
                </a:solidFill>
                <a:latin typeface="Arial" charset="0"/>
              </a:rPr>
              <a:t>lệ uống rượu được sản xuất thủ công không đăng ký kinh doanh, rượu không rõ nguồn </a:t>
            </a:r>
            <a:r>
              <a:rPr lang="en-US" sz="2000" b="1" kern="0" smtClean="0">
                <a:solidFill>
                  <a:srgbClr val="0000FF"/>
                </a:solidFill>
                <a:latin typeface="Arial" charset="0"/>
              </a:rPr>
              <a:t>gốc, trong </a:t>
            </a:r>
            <a:r>
              <a:rPr lang="en-US" sz="2000" b="1" kern="0">
                <a:solidFill>
                  <a:srgbClr val="0000FF"/>
                </a:solidFill>
                <a:latin typeface="Arial" charset="0"/>
              </a:rPr>
              <a:t>đó còn tình trạng người dân dùng cồn công nghiệp để pha chế rượu.</a:t>
            </a:r>
          </a:p>
          <a:p>
            <a:pPr marL="566738" indent="-457200" algn="just" eaLnBrk="1" hangingPunct="1">
              <a:lnSpc>
                <a:spcPct val="114000"/>
              </a:lnSpc>
              <a:spcBef>
                <a:spcPts val="1200"/>
              </a:spcBef>
              <a:spcAft>
                <a:spcPts val="0"/>
              </a:spcAft>
              <a:buClr>
                <a:srgbClr val="FF0000"/>
              </a:buClr>
              <a:buFont typeface="+mj-lt"/>
              <a:buAutoNum type="arabicPeriod"/>
              <a:defRPr/>
            </a:pP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013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800"/>
              </a:spcBef>
              <a:spcAft>
                <a:spcPts val="0"/>
              </a:spcAft>
              <a:buClr>
                <a:srgbClr val="FF0000"/>
              </a:buClr>
              <a:buFont typeface="+mj-lt"/>
              <a:buAutoNum type="arabicPeriod" startAt="3"/>
              <a:defRPr/>
            </a:pPr>
            <a:r>
              <a:rPr lang="en-US" sz="2000" b="1" kern="0">
                <a:solidFill>
                  <a:srgbClr val="FF3399"/>
                </a:solidFill>
                <a:latin typeface="Arial" charset="0"/>
              </a:rPr>
              <a:t>Ả</a:t>
            </a:r>
            <a:r>
              <a:rPr lang="en-US" sz="2000" b="1" kern="0" smtClean="0">
                <a:solidFill>
                  <a:srgbClr val="FF3399"/>
                </a:solidFill>
                <a:latin typeface="Arial" charset="0"/>
              </a:rPr>
              <a:t>nh </a:t>
            </a:r>
            <a:r>
              <a:rPr lang="en-US" sz="2000" b="1" kern="0">
                <a:solidFill>
                  <a:srgbClr val="FF3399"/>
                </a:solidFill>
                <a:latin typeface="Arial" charset="0"/>
              </a:rPr>
              <a:t>hưởng bất lợi của sử dụng rượu, bia đối với sức khỏe, </a:t>
            </a:r>
            <a:r>
              <a:rPr lang="en-US" sz="2000" b="1" kern="0" smtClean="0">
                <a:solidFill>
                  <a:srgbClr val="FF3399"/>
                </a:solidFill>
                <a:latin typeface="Arial" charset="0"/>
              </a:rPr>
              <a:t>KT-XH đang </a:t>
            </a:r>
            <a:r>
              <a:rPr lang="en-US" sz="2000" b="1" kern="0">
                <a:solidFill>
                  <a:srgbClr val="FF3399"/>
                </a:solidFill>
                <a:latin typeface="Arial" charset="0"/>
              </a:rPr>
              <a:t>ngày càng gia tăng và là thách thức trong việc thực hiện các mục tiêu phát triển bền vững (SDGs) mà Việt Nam đã cam </a:t>
            </a:r>
            <a:r>
              <a:rPr lang="en-US" sz="2000" b="1" kern="0" smtClean="0">
                <a:solidFill>
                  <a:srgbClr val="FF3399"/>
                </a:solidFill>
                <a:latin typeface="Arial" charset="0"/>
              </a:rPr>
              <a:t>kết</a:t>
            </a:r>
          </a:p>
          <a:p>
            <a:pPr marL="566738" indent="-457200" algn="just" eaLnBrk="1" hangingPunct="1">
              <a:lnSpc>
                <a:spcPct val="108000"/>
              </a:lnSpc>
              <a:spcBef>
                <a:spcPts val="800"/>
              </a:spcBef>
              <a:spcAft>
                <a:spcPts val="0"/>
              </a:spcAft>
              <a:buClr>
                <a:srgbClr val="FF0000"/>
              </a:buClr>
              <a:buFont typeface="Wingdings" panose="05000000000000000000" pitchFamily="2" charset="2"/>
              <a:buChar char="§"/>
              <a:defRPr/>
            </a:pPr>
            <a:r>
              <a:rPr lang="en-US" sz="2000" b="1" kern="0" smtClean="0">
                <a:solidFill>
                  <a:srgbClr val="0000FF"/>
                </a:solidFill>
                <a:latin typeface="Arial" charset="0"/>
              </a:rPr>
              <a:t>Rượu</a:t>
            </a:r>
            <a:r>
              <a:rPr lang="en-US" sz="2000" b="1" kern="0">
                <a:solidFill>
                  <a:srgbClr val="0000FF"/>
                </a:solidFill>
                <a:latin typeface="Arial" charset="0"/>
              </a:rPr>
              <a:t>, bia đều chứa cồn là chất gây nghiện, được Tổ chức Nghiên cứu Ung thư Quốc tế (IARC) xếp vào nhóm chất gây ung </a:t>
            </a:r>
            <a:r>
              <a:rPr lang="en-US" sz="2000" b="1" kern="0" smtClean="0">
                <a:solidFill>
                  <a:srgbClr val="0000FF"/>
                </a:solidFill>
                <a:latin typeface="Arial" charset="0"/>
              </a:rPr>
              <a:t>thư.</a:t>
            </a:r>
          </a:p>
          <a:p>
            <a:pPr marL="566738" indent="-457200" algn="just" eaLnBrk="1" hangingPunct="1">
              <a:lnSpc>
                <a:spcPct val="108000"/>
              </a:lnSpc>
              <a:spcBef>
                <a:spcPts val="800"/>
              </a:spcBef>
              <a:spcAft>
                <a:spcPts val="0"/>
              </a:spcAft>
              <a:buClr>
                <a:srgbClr val="FF0000"/>
              </a:buClr>
              <a:buFont typeface="Wingdings" panose="05000000000000000000" pitchFamily="2" charset="2"/>
              <a:buChar char="§"/>
              <a:defRPr/>
            </a:pPr>
            <a:r>
              <a:rPr lang="en-US" sz="2000" b="1" kern="0" smtClean="0">
                <a:solidFill>
                  <a:srgbClr val="0000FF"/>
                </a:solidFill>
                <a:latin typeface="Arial" charset="0"/>
              </a:rPr>
              <a:t>Tác </a:t>
            </a:r>
            <a:r>
              <a:rPr lang="en-US" sz="2000" b="1" kern="0">
                <a:solidFill>
                  <a:srgbClr val="0000FF"/>
                </a:solidFill>
                <a:latin typeface="Arial" charset="0"/>
              </a:rPr>
              <a:t>hại của rượu, bia đối với sức </a:t>
            </a:r>
            <a:r>
              <a:rPr lang="en-US" sz="2000" b="1" kern="0" smtClean="0">
                <a:solidFill>
                  <a:srgbClr val="0000FF"/>
                </a:solidFill>
                <a:latin typeface="Arial" charset="0"/>
              </a:rPr>
              <a:t>khỏe: Là </a:t>
            </a:r>
            <a:r>
              <a:rPr lang="en-US" sz="2000" b="1" kern="0">
                <a:solidFill>
                  <a:srgbClr val="0000FF"/>
                </a:solidFill>
                <a:latin typeface="Arial" charset="0"/>
              </a:rPr>
              <a:t>nguyên nhân trực tiếp của ít nhất 30 bệnh, </a:t>
            </a:r>
            <a:r>
              <a:rPr lang="en-US" sz="2000" b="1" kern="0" smtClean="0">
                <a:solidFill>
                  <a:srgbClr val="0000FF"/>
                </a:solidFill>
                <a:latin typeface="Arial" charset="0"/>
              </a:rPr>
              <a:t>là </a:t>
            </a:r>
            <a:r>
              <a:rPr lang="en-US" sz="2000" b="1" kern="0">
                <a:solidFill>
                  <a:srgbClr val="0000FF"/>
                </a:solidFill>
                <a:latin typeface="Arial" charset="0"/>
              </a:rPr>
              <a:t>nguyên nhân gián tiếp của ít nhất 200 loại bệnh </a:t>
            </a:r>
            <a:r>
              <a:rPr lang="en-US" sz="2000" b="1" kern="0" smtClean="0">
                <a:solidFill>
                  <a:srgbClr val="0000FF"/>
                </a:solidFill>
                <a:latin typeface="Arial" charset="0"/>
              </a:rPr>
              <a:t>tật.</a:t>
            </a:r>
          </a:p>
          <a:p>
            <a:pPr marL="566738" indent="-457200" algn="just" eaLnBrk="1" hangingPunct="1">
              <a:lnSpc>
                <a:spcPct val="108000"/>
              </a:lnSpc>
              <a:spcBef>
                <a:spcPts val="800"/>
              </a:spcBef>
              <a:spcAft>
                <a:spcPts val="0"/>
              </a:spcAft>
              <a:buClr>
                <a:srgbClr val="FF0000"/>
              </a:buClr>
              <a:buFont typeface="Wingdings" panose="05000000000000000000" pitchFamily="2" charset="2"/>
              <a:buChar char="§"/>
              <a:defRPr/>
            </a:pPr>
            <a:r>
              <a:rPr lang="en-US" sz="2000" b="1" kern="0" smtClean="0">
                <a:solidFill>
                  <a:srgbClr val="0000FF"/>
                </a:solidFill>
                <a:latin typeface="Arial" charset="0"/>
              </a:rPr>
              <a:t>Tại </a:t>
            </a:r>
            <a:r>
              <a:rPr lang="en-US" sz="2000" b="1" kern="0">
                <a:solidFill>
                  <a:srgbClr val="0000FF"/>
                </a:solidFill>
                <a:latin typeface="Arial" charset="0"/>
              </a:rPr>
              <a:t>Việt Nam, </a:t>
            </a:r>
            <a:r>
              <a:rPr lang="en-US" sz="2000" b="1" kern="0" smtClean="0">
                <a:solidFill>
                  <a:srgbClr val="0000FF"/>
                </a:solidFill>
                <a:latin typeface="Arial" charset="0"/>
              </a:rPr>
              <a:t>r</a:t>
            </a:r>
            <a:r>
              <a:rPr lang="vi-VN" sz="2000" b="1" kern="0" smtClean="0">
                <a:solidFill>
                  <a:srgbClr val="0000FF"/>
                </a:solidFill>
                <a:latin typeface="Arial" charset="0"/>
              </a:rPr>
              <a:t>ượu</a:t>
            </a:r>
            <a:r>
              <a:rPr lang="vi-VN" sz="2000" b="1" kern="0">
                <a:solidFill>
                  <a:srgbClr val="0000FF"/>
                </a:solidFill>
                <a:latin typeface="Arial" charset="0"/>
              </a:rPr>
              <a:t>, bia là một trong </a:t>
            </a:r>
            <a:r>
              <a:rPr lang="en-US" sz="2000" b="1" kern="0">
                <a:solidFill>
                  <a:srgbClr val="0000FF"/>
                </a:solidFill>
                <a:latin typeface="Arial" charset="0"/>
              </a:rPr>
              <a:t>03</a:t>
            </a:r>
            <a:r>
              <a:rPr lang="vi-VN" sz="2000" b="1" kern="0">
                <a:solidFill>
                  <a:srgbClr val="0000FF"/>
                </a:solidFill>
                <a:latin typeface="Arial" charset="0"/>
              </a:rPr>
              <a:t> nguyên nhân</a:t>
            </a:r>
            <a:r>
              <a:rPr lang="en-US" sz="2000" b="1" kern="0">
                <a:solidFill>
                  <a:srgbClr val="0000FF"/>
                </a:solidFill>
                <a:latin typeface="Arial" charset="0"/>
              </a:rPr>
              <a:t> hàng đầu</a:t>
            </a:r>
            <a:r>
              <a:rPr lang="vi-VN" sz="2000" b="1" kern="0">
                <a:solidFill>
                  <a:srgbClr val="0000FF"/>
                </a:solidFill>
                <a:latin typeface="Arial" charset="0"/>
              </a:rPr>
              <a:t> làm gia tăng tỷ lệ tai nạn giao thông ở nam giới độ tuổi 15-49</a:t>
            </a:r>
            <a:r>
              <a:rPr lang="en-US" sz="2000" b="1" kern="0" smtClean="0">
                <a:solidFill>
                  <a:srgbClr val="0000FF"/>
                </a:solidFill>
                <a:latin typeface="Arial" charset="0"/>
              </a:rPr>
              <a:t>.</a:t>
            </a:r>
          </a:p>
          <a:p>
            <a:pPr marL="566738" indent="-457200" algn="just" eaLnBrk="1" hangingPunct="1">
              <a:lnSpc>
                <a:spcPct val="108000"/>
              </a:lnSpc>
              <a:spcBef>
                <a:spcPts val="800"/>
              </a:spcBef>
              <a:spcAft>
                <a:spcPts val="0"/>
              </a:spcAft>
              <a:buClr>
                <a:srgbClr val="FF0000"/>
              </a:buClr>
              <a:buFont typeface="Wingdings" panose="05000000000000000000" pitchFamily="2" charset="2"/>
              <a:buChar char="§"/>
              <a:defRPr/>
            </a:pPr>
            <a:r>
              <a:rPr lang="en-US" sz="2000" b="1" kern="0" smtClean="0">
                <a:solidFill>
                  <a:srgbClr val="0000FF"/>
                </a:solidFill>
                <a:latin typeface="Arial" charset="0"/>
              </a:rPr>
              <a:t>Thống </a:t>
            </a:r>
            <a:r>
              <a:rPr lang="en-US" sz="2000" b="1" kern="0">
                <a:solidFill>
                  <a:srgbClr val="0000FF"/>
                </a:solidFill>
                <a:latin typeface="Arial" charset="0"/>
              </a:rPr>
              <a:t>kê hằng năm có khoảng 800 ca tử vong do bạo lực có liên quan đến sử dụng rượu, bia; Khoảng gần 30% số vụ gây rối trật tự xã </a:t>
            </a:r>
            <a:r>
              <a:rPr lang="en-US" sz="2000" b="1" kern="0" smtClean="0">
                <a:solidFill>
                  <a:srgbClr val="0000FF"/>
                </a:solidFill>
                <a:latin typeface="Arial" charset="0"/>
              </a:rPr>
              <a:t>hội; </a:t>
            </a:r>
            <a:r>
              <a:rPr lang="en-US" sz="2000" b="1" kern="0">
                <a:solidFill>
                  <a:srgbClr val="0000FF"/>
                </a:solidFill>
                <a:latin typeface="Arial" charset="0"/>
              </a:rPr>
              <a:t>Phạm pháp hình sự </a:t>
            </a:r>
            <a:r>
              <a:rPr lang="en-US" sz="2000" b="1" kern="0" smtClean="0">
                <a:solidFill>
                  <a:srgbClr val="0000FF"/>
                </a:solidFill>
                <a:latin typeface="Arial" charset="0"/>
              </a:rPr>
              <a:t>trong </a:t>
            </a:r>
            <a:r>
              <a:rPr lang="en-US" sz="2000" b="1" kern="0">
                <a:solidFill>
                  <a:srgbClr val="0000FF"/>
                </a:solidFill>
                <a:latin typeface="Arial" charset="0"/>
              </a:rPr>
              <a:t>độ tuổi trước 30 chiếm tới 70</a:t>
            </a:r>
            <a:r>
              <a:rPr lang="en-US" sz="2000" b="1" kern="0" smtClean="0">
                <a:solidFill>
                  <a:srgbClr val="0000FF"/>
                </a:solidFill>
                <a:latin typeface="Arial" charset="0"/>
              </a:rPr>
              <a:t>%. Khoảng 11</a:t>
            </a:r>
            <a:r>
              <a:rPr lang="en-US" sz="2000" b="1" kern="0">
                <a:solidFill>
                  <a:srgbClr val="0000FF"/>
                </a:solidFill>
                <a:latin typeface="Arial" charset="0"/>
              </a:rPr>
              <a:t>% HGĐ xảy ra bạo lực gia </a:t>
            </a:r>
            <a:r>
              <a:rPr lang="en-US" sz="2000" b="1" kern="0" smtClean="0">
                <a:solidFill>
                  <a:srgbClr val="0000FF"/>
                </a:solidFill>
                <a:latin typeface="Arial" charset="0"/>
              </a:rPr>
              <a:t>đình.</a:t>
            </a:r>
          </a:p>
          <a:p>
            <a:pPr marL="566738" indent="-457200" algn="just" eaLnBrk="1" hangingPunct="1">
              <a:lnSpc>
                <a:spcPct val="108000"/>
              </a:lnSpc>
              <a:spcBef>
                <a:spcPts val="800"/>
              </a:spcBef>
              <a:spcAft>
                <a:spcPts val="0"/>
              </a:spcAft>
              <a:buClr>
                <a:srgbClr val="FF0000"/>
              </a:buClr>
              <a:buFont typeface="Wingdings" panose="05000000000000000000" pitchFamily="2" charset="2"/>
              <a:buChar char="§"/>
              <a:defRPr/>
            </a:pP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721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20475</TotalTime>
  <Words>6217</Words>
  <Application>Microsoft Office PowerPoint</Application>
  <PresentationFormat>On-screen Show (4:3)</PresentationFormat>
  <Paragraphs>219</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Profile</vt:lpstr>
      <vt:lpstr>GIỚI THIỆU  LUẬT PHÒNG, CHỐNG TÁC HẠI CỦA RƯỢU, BIA NĂM 2019</vt:lpstr>
      <vt:lpstr>GIỚI THIỆU LUẬT PHÒNG, CHỐNG TÁC HẠI  CỦA RƯỢU, BIA NĂM 2019</vt:lpstr>
      <vt:lpstr>PowerPoint Presentation</vt:lpstr>
      <vt:lpstr>PowerPoint Presentation</vt:lpstr>
      <vt:lpstr>PowerPoint Presentation</vt:lpstr>
      <vt:lpstr>SỰ CẦN THIẾT BAN HÀNH LUẬT</vt:lpstr>
      <vt:lpstr>PowerPoint Presentation</vt:lpstr>
      <vt:lpstr>SỰ CẦN THIẾT BAN HÀNH LUẬT</vt:lpstr>
      <vt:lpstr>SỰ CẦN THIẾT BAN HÀNH LUẬT</vt:lpstr>
      <vt:lpstr>PowerPoint Presentation</vt:lpstr>
      <vt:lpstr>SỰ CẦN THIẾT BAN HÀNH LUẬT</vt:lpstr>
      <vt:lpstr>PowerPoint Presentation</vt:lpstr>
      <vt:lpstr>SỰ CẦN THIẾT BAN HÀNH LUẬT</vt:lpstr>
      <vt:lpstr>PowerPoint Presentation</vt:lpstr>
      <vt:lpstr>BỐ CỤC CỦA LUẬT PHÒNG, CHỐNG TÁC HẠI CỦA RƯỢU, BIA (07 chương với 36 điều)</vt:lpstr>
      <vt:lpstr>CHƯƠNG I. NHỮNG QUY ĐỊNH CHUNG</vt:lpstr>
      <vt:lpstr>PowerPoint Presentation</vt:lpstr>
      <vt:lpstr>Điều 2. Giải thích từ ngữ</vt:lpstr>
      <vt:lpstr>Điều 2. Giải thích từ ngữ</vt:lpstr>
      <vt:lpstr>PowerPoint Presentation</vt:lpstr>
      <vt:lpstr>Điều 5. Các hành vi bị nghiêm cấm trong phòng, chống tác hại của rượu, bia</vt:lpstr>
      <vt:lpstr>Điều 5. Các hành vi bị nghiêm cấm trong phòng, chống tác hại của rượu, bia</vt:lpstr>
      <vt:lpstr>PowerPoint Presentation</vt:lpstr>
      <vt:lpstr>CHƯƠNG II. BIỆN PHÁP GIẢM MỨC TIÊU THỤ RƯỢU, BIA</vt:lpstr>
      <vt:lpstr>Điều 7. Nội dung thông tin, giáo dục, truyền thông  về phòng, chống tác hại của rượu, bia</vt:lpstr>
      <vt:lpstr>PowerPoint Presentation</vt:lpstr>
      <vt:lpstr>Điều 8. Hình thức thông tin, giáo dục, truyền thông về phòng, chống tác hại của rượu, bia</vt:lpstr>
      <vt:lpstr>PowerPoint Presentation</vt:lpstr>
      <vt:lpstr>PowerPoint Presentation</vt:lpstr>
      <vt:lpstr>Điều 10. Địa điểm không uống rượu, bia</vt:lpstr>
      <vt:lpstr>Điều 12. Quản lý việc quảng cáo rượu, bia  có độ cồn dưới 5,5 độ</vt:lpstr>
      <vt:lpstr>PowerPoint Presentation</vt:lpstr>
      <vt:lpstr>Điều 12. Quản lý việc quảng cáo rượu, bia  có độ cồn dưới 5,5 độ</vt:lpstr>
      <vt:lpstr>Điều 12. Quản lý việc quảng cáo rượu, bia  có độ cồn dưới 5,5 độ</vt:lpstr>
      <vt:lpstr>Điều 13. Quản lý việc quảng cáo rượu có độ cồn từ 5,5 độ đến dưới 15 độ và bia có độ cồn từ 5,5 độ trở lên</vt:lpstr>
      <vt:lpstr>PowerPoint Presentation</vt:lpstr>
      <vt:lpstr>CHƯƠNG III. BIỆN PHÁP QUẢN LÝ VIỆC CUNG CẤP RƯỢU, BIA</vt:lpstr>
      <vt:lpstr>CHƯƠNG III. BIỆN PHÁP QUẢN LÝ VIỆC CUNG CẤP RƯỢU, BIA</vt:lpstr>
      <vt:lpstr>PowerPoint Presentation</vt:lpstr>
      <vt:lpstr>Điều 17. Biện pháp quản lý đối với sản xuất rượu thủ công không nhằm mục đích kinh doanh</vt:lpstr>
      <vt:lpstr>PowerPoint Presentation</vt:lpstr>
      <vt:lpstr>PowerPoint Presentation</vt:lpstr>
      <vt:lpstr>Điều 19. Địa điểm không bán rượu, bia</vt:lpstr>
      <vt:lpstr>Chương IV. BIỆN PHÁP GIẢM TÁC HẠI CỦA RƯỢU, BIA</vt:lpstr>
      <vt:lpstr>PowerPoint Presentation</vt:lpstr>
      <vt:lpstr>Điều 22. Phòng ngừa, can thiệp và giảm tác hại của việc uống rượu, bia đối với sức khỏe</vt:lpstr>
      <vt:lpstr>PowerPoint Presentation</vt:lpstr>
      <vt:lpstr>Điều 23. Tư vấn về phòng, chống tác hại của rượu, bia</vt:lpstr>
      <vt:lpstr>Điều 23. Tư vấn về phòng, chống tác hại của rượu, bia</vt:lpstr>
      <vt:lpstr>PowerPoint Presentation</vt:lpstr>
      <vt:lpstr>Điều 24. Biện pháp phòng ngừa tác hại của rượu, bia tại cộng đồng</vt:lpstr>
      <vt:lpstr>CHƯƠNG VI. QUẢN LÝ NHÀ NƯỚC VÀ TRÁCH NHIỆM CỦA  CƠ QUAN, TỔ CHỨC, CÁ NHÂN TRONG PCTHCRB</vt:lpstr>
      <vt:lpstr>PowerPoint Presentation</vt:lpstr>
      <vt:lpstr>Điều 31. Trách nhiệm của MTTQVN, các tổ chức thành viên của Mặt trận và tổ chức xã hội - nghề nghiệp, tổ chức XH</vt:lpstr>
      <vt:lpstr>Điều 32. Trách nhiệm của cơ sở kinh doanh rượu, bia</vt:lpstr>
      <vt:lpstr>Điều 32. Trách nhiệm của cơ sở kinh doanh rượu, bia</vt:lpstr>
      <vt:lpstr>Điều 33. Trách nhiệm của người đứng đầu cơ quan, tổ chức trong phòng, chống tác hại của rượu, bia</vt:lpstr>
      <vt:lpstr>PowerPoint Presentation</vt:lpstr>
      <vt:lpstr>Điều 34. Trách nhiệm của gia đình trong phòng, chống tác hại của rượu, bia</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2047</cp:revision>
  <cp:lastPrinted>2014-02-10T09:51:06Z</cp:lastPrinted>
  <dcterms:created xsi:type="dcterms:W3CDTF">2006-08-23T15:52:09Z</dcterms:created>
  <dcterms:modified xsi:type="dcterms:W3CDTF">2020-01-06T01:23:41Z</dcterms:modified>
</cp:coreProperties>
</file>