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53"/>
  </p:notesMasterIdLst>
  <p:handoutMasterIdLst>
    <p:handoutMasterId r:id="rId54"/>
  </p:handoutMasterIdLst>
  <p:sldIdLst>
    <p:sldId id="1754" r:id="rId2"/>
    <p:sldId id="1609" r:id="rId3"/>
    <p:sldId id="1915" r:id="rId4"/>
    <p:sldId id="1615" r:id="rId5"/>
    <p:sldId id="1755" r:id="rId6"/>
    <p:sldId id="1457" r:id="rId7"/>
    <p:sldId id="1941" r:id="rId8"/>
    <p:sldId id="1827" r:id="rId9"/>
    <p:sldId id="1877" r:id="rId10"/>
    <p:sldId id="1876" r:id="rId11"/>
    <p:sldId id="1942" r:id="rId12"/>
    <p:sldId id="1878" r:id="rId13"/>
    <p:sldId id="1879" r:id="rId14"/>
    <p:sldId id="1880" r:id="rId15"/>
    <p:sldId id="1881" r:id="rId16"/>
    <p:sldId id="1943" r:id="rId17"/>
    <p:sldId id="1882" r:id="rId18"/>
    <p:sldId id="1883" r:id="rId19"/>
    <p:sldId id="1884" r:id="rId20"/>
    <p:sldId id="1885" r:id="rId21"/>
    <p:sldId id="1944" r:id="rId22"/>
    <p:sldId id="1886" r:id="rId23"/>
    <p:sldId id="1887" r:id="rId24"/>
    <p:sldId id="1888" r:id="rId25"/>
    <p:sldId id="1889" r:id="rId26"/>
    <p:sldId id="1890" r:id="rId27"/>
    <p:sldId id="1891" r:id="rId28"/>
    <p:sldId id="1892" r:id="rId29"/>
    <p:sldId id="1893" r:id="rId30"/>
    <p:sldId id="1894" r:id="rId31"/>
    <p:sldId id="1895" r:id="rId32"/>
    <p:sldId id="1896" r:id="rId33"/>
    <p:sldId id="1945" r:id="rId34"/>
    <p:sldId id="1897" r:id="rId35"/>
    <p:sldId id="1898" r:id="rId36"/>
    <p:sldId id="1899" r:id="rId37"/>
    <p:sldId id="1900" r:id="rId38"/>
    <p:sldId id="1901" r:id="rId39"/>
    <p:sldId id="1902" r:id="rId40"/>
    <p:sldId id="1949" r:id="rId41"/>
    <p:sldId id="1903" r:id="rId42"/>
    <p:sldId id="1904" r:id="rId43"/>
    <p:sldId id="1905" r:id="rId44"/>
    <p:sldId id="1906" r:id="rId45"/>
    <p:sldId id="1907" r:id="rId46"/>
    <p:sldId id="1908" r:id="rId47"/>
    <p:sldId id="1909" r:id="rId48"/>
    <p:sldId id="1910" r:id="rId49"/>
    <p:sldId id="1911" r:id="rId50"/>
    <p:sldId id="1912" r:id="rId51"/>
    <p:sldId id="1024" r:id="rId52"/>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a:srgbClr val="FF3399"/>
    <a:srgbClr val="FF9900"/>
    <a:srgbClr val="008000"/>
    <a:srgbClr val="0000FF"/>
    <a:srgbClr val="0099FF"/>
    <a:srgbClr val="CC3300"/>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varScale="1">
        <p:scale>
          <a:sx n="76" d="100"/>
          <a:sy n="76" d="100"/>
        </p:scale>
        <p:origin x="930" y="9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10/03/2021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1211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26126"/>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2514600"/>
            <a:ext cx="9017000" cy="2133600"/>
          </a:xfrm>
        </p:spPr>
        <p:txBody>
          <a:bodyPr anchor="ctr"/>
          <a:lstStyle/>
          <a:p>
            <a:pPr algn="ctr">
              <a:lnSpc>
                <a:spcPct val="114000"/>
              </a:lnSpc>
            </a:pPr>
            <a:r>
              <a:rPr lang="en-US" sz="3600" b="1" smtClean="0">
                <a:solidFill>
                  <a:srgbClr val="FF0000"/>
                </a:solidFill>
                <a:latin typeface="Arial" panose="020B0604020202020204" pitchFamily="34" charset="0"/>
                <a:cs typeface="Arial" panose="020B0604020202020204" pitchFamily="34" charset="0"/>
              </a:rPr>
              <a:t>LUẬT THANH NIÊN NĂM </a:t>
            </a:r>
            <a:r>
              <a:rPr lang="en-US" sz="3600" b="1" smtClean="0">
                <a:solidFill>
                  <a:srgbClr val="FF0000"/>
                </a:solidFill>
                <a:latin typeface="Arial" panose="020B0604020202020204" pitchFamily="34" charset="0"/>
                <a:cs typeface="Arial" panose="020B0604020202020204" pitchFamily="34" charset="0"/>
              </a:rPr>
              <a:t>2020</a:t>
            </a:r>
            <a:endParaRPr lang="en-US" altLang="en-US" sz="3600" b="1">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648200"/>
            <a:ext cx="2001888" cy="1587146"/>
          </a:xfrm>
          <a:prstGeom prst="rect">
            <a:avLst/>
          </a:prstGeom>
        </p:spPr>
      </p:pic>
      <p:sp>
        <p:nvSpPr>
          <p:cNvPr id="13" name="Rectangle 2"/>
          <p:cNvSpPr txBox="1">
            <a:spLocks noChangeArrowheads="1"/>
          </p:cNvSpPr>
          <p:nvPr/>
        </p:nvSpPr>
        <p:spPr bwMode="auto">
          <a:xfrm>
            <a:off x="63500" y="2286000"/>
            <a:ext cx="901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20000"/>
              </a:lnSpc>
              <a:spcBef>
                <a:spcPts val="600"/>
              </a:spcBef>
            </a:pPr>
            <a:r>
              <a:rPr lang="en-US" altLang="en-US" sz="4400" b="1" kern="0" smtClean="0">
                <a:solidFill>
                  <a:srgbClr val="00B050"/>
                </a:solidFill>
                <a:latin typeface="Arial" panose="020B0604020202020204" pitchFamily="34" charset="0"/>
                <a:cs typeface="Arial" panose="020B0604020202020204" pitchFamily="34" charset="0"/>
              </a:rPr>
              <a:t>GIỚI THIỆU</a:t>
            </a:r>
            <a:endParaRPr lang="en-US" altLang="en-US" sz="4400" b="1" kern="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92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300" b="1" kern="0" smtClean="0">
                <a:solidFill>
                  <a:srgbClr val="0000FF"/>
                </a:solidFill>
                <a:latin typeface="Arial" charset="0"/>
              </a:rPr>
              <a:t>Việc </a:t>
            </a:r>
            <a:r>
              <a:rPr lang="vi-VN" sz="2300" b="1" kern="0">
                <a:solidFill>
                  <a:srgbClr val="0000FF"/>
                </a:solidFill>
                <a:latin typeface="Arial" charset="0"/>
              </a:rPr>
              <a:t>xây dựng và thực hiện chính sách của Nhà nước đối với thanh niên phải bảo đảm sự tham gia của thanh niên; tôn trọng, lắng nghe ý kiến, nguyện vọng của thanh niên. </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300" b="1" kern="0" smtClean="0">
                <a:solidFill>
                  <a:srgbClr val="0000FF"/>
                </a:solidFill>
                <a:latin typeface="Arial" charset="0"/>
              </a:rPr>
              <a:t>Hỗ </a:t>
            </a:r>
            <a:r>
              <a:rPr lang="vi-VN" sz="2300" b="1" kern="0">
                <a:solidFill>
                  <a:srgbClr val="0000FF"/>
                </a:solidFill>
                <a:latin typeface="Arial" charset="0"/>
              </a:rPr>
              <a:t>trợ, tạo điều kiện cho thanh niên Việt Nam ở nước ngoài tham gia các hoạt động hướng về Tổ quốc và giữ gìn, phát huy bản sắc văn hóa dân </a:t>
            </a:r>
            <a:r>
              <a:rPr lang="vi-VN" sz="2300" b="1" kern="0" smtClean="0">
                <a:solidFill>
                  <a:srgbClr val="0000FF"/>
                </a:solidFill>
                <a:latin typeface="Arial" charset="0"/>
              </a:rPr>
              <a:t>tộc.</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startAt="5"/>
              <a:defRPr/>
            </a:pPr>
            <a:r>
              <a:rPr lang="vi-VN" sz="2300" b="1" kern="0" smtClean="0">
                <a:solidFill>
                  <a:srgbClr val="0000FF"/>
                </a:solidFill>
                <a:latin typeface="Arial" charset="0"/>
              </a:rPr>
              <a:t>Xử </a:t>
            </a:r>
            <a:r>
              <a:rPr lang="vi-VN" sz="2300" b="1" kern="0">
                <a:solidFill>
                  <a:srgbClr val="0000FF"/>
                </a:solidFill>
                <a:latin typeface="Arial" charset="0"/>
              </a:rPr>
              <a:t>lý kịp thời, nghiêm minh cơ quan, tổ chức, cá nhân không thực hiện hoặc thực hiện không đúng trách nhiệm theo quy định của Luật này</a:t>
            </a:r>
            <a:r>
              <a:rPr lang="vi-VN" sz="2300" b="1" kern="0" smtClean="0">
                <a:solidFill>
                  <a:srgbClr val="0000FF"/>
                </a:solidFill>
                <a:latin typeface="Arial" charset="0"/>
              </a:rPr>
              <a:t>.</a:t>
            </a:r>
            <a:endParaRPr lang="en-US" sz="23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115888" indent="-127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 Nguyên tắc bảo đảm thực hiện quyền, nghĩa vụ của thanh niên và chính sách của Nhà nước đối với thanh niên</a:t>
            </a:r>
            <a:endParaRPr lang="en-US"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828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2960"/>
            <a:ext cx="9143999" cy="5120640"/>
          </a:xfrm>
          <a:prstGeom prst="rect">
            <a:avLst/>
          </a:prstGeom>
        </p:spPr>
      </p:pic>
    </p:spTree>
    <p:extLst>
      <p:ext uri="{BB962C8B-B14F-4D97-AF65-F5344CB8AC3E}">
        <p14:creationId xmlns:p14="http://schemas.microsoft.com/office/powerpoint/2010/main" val="3073028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000"/>
              </a:spcBef>
              <a:spcAft>
                <a:spcPts val="0"/>
              </a:spcAft>
              <a:buClr>
                <a:srgbClr val="FF0000"/>
              </a:buClr>
              <a:buFont typeface="Wingdings" panose="05000000000000000000" pitchFamily="2" charset="2"/>
              <a:buChar char="v"/>
              <a:defRPr/>
            </a:pPr>
            <a:r>
              <a:rPr lang="vi-VN" sz="2000" b="1" kern="0" smtClean="0">
                <a:solidFill>
                  <a:srgbClr val="FF3399"/>
                </a:solidFill>
                <a:latin typeface="Arial" charset="0"/>
              </a:rPr>
              <a:t>Điều </a:t>
            </a:r>
            <a:r>
              <a:rPr lang="vi-VN" sz="2000" b="1" kern="0">
                <a:solidFill>
                  <a:srgbClr val="FF3399"/>
                </a:solidFill>
                <a:latin typeface="Arial" charset="0"/>
              </a:rPr>
              <a:t>6. Nguồn lực thực hiện chính sách của Nhà nước đối với thanh </a:t>
            </a:r>
            <a:r>
              <a:rPr lang="vi-VN" sz="2000" b="1" kern="0" smtClean="0">
                <a:solidFill>
                  <a:srgbClr val="FF3399"/>
                </a:solidFill>
                <a:latin typeface="Arial" charset="0"/>
              </a:rPr>
              <a:t>niên</a:t>
            </a:r>
            <a:endParaRPr lang="en-US" sz="2000" b="1" kern="0" smtClean="0">
              <a:solidFill>
                <a:srgbClr val="FF3399"/>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Nhà </a:t>
            </a:r>
            <a:r>
              <a:rPr lang="vi-VN" sz="2000" b="1" kern="0">
                <a:solidFill>
                  <a:srgbClr val="0000FF"/>
                </a:solidFill>
                <a:latin typeface="Arial" charset="0"/>
              </a:rPr>
              <a:t>nước bảo đảm nguồn lực để xây dựng và tổ chức thực hiện chính sách, đối với thanh niên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Nguồn </a:t>
            </a:r>
            <a:r>
              <a:rPr lang="vi-VN" sz="2000" b="1" kern="0">
                <a:solidFill>
                  <a:srgbClr val="009900"/>
                </a:solidFill>
                <a:latin typeface="Arial" charset="0"/>
              </a:rPr>
              <a:t>tài chính bảo đảm thực hiện chính sách đối với thanh niên gồm ngân sách nhà nước; các khoản ủng hộ, viện trợ, tài trợ và đóng góp hợp pháp khác của tổ chức, doanh nghiệp, cá nhân trong nước và nước </a:t>
            </a:r>
            <a:r>
              <a:rPr lang="vi-VN" sz="2000" b="1" kern="0" smtClean="0">
                <a:solidFill>
                  <a:srgbClr val="009900"/>
                </a:solidFill>
                <a:latin typeface="Arial" charset="0"/>
              </a:rPr>
              <a:t>ngoài.</a:t>
            </a:r>
            <a:endParaRPr lang="en-US" sz="2000" b="1" kern="0" smtClean="0">
              <a:solidFill>
                <a:srgbClr val="009900"/>
              </a:solidFill>
              <a:latin typeface="Arial" charset="0"/>
            </a:endParaRPr>
          </a:p>
          <a:p>
            <a:pPr marL="579438" indent="-457200" algn="just" eaLnBrk="1" hangingPunct="1">
              <a:lnSpc>
                <a:spcPct val="110000"/>
              </a:lnSpc>
              <a:spcBef>
                <a:spcPts val="1000"/>
              </a:spcBef>
              <a:spcAft>
                <a:spcPts val="0"/>
              </a:spcAft>
              <a:buClr>
                <a:srgbClr val="FF0000"/>
              </a:buClr>
              <a:buFont typeface="Wingdings" panose="05000000000000000000" pitchFamily="2" charset="2"/>
              <a:buChar char="v"/>
              <a:defRPr/>
            </a:pPr>
            <a:r>
              <a:rPr lang="vi-VN" sz="2000" b="1" kern="0" smtClean="0">
                <a:solidFill>
                  <a:srgbClr val="FF3399"/>
                </a:solidFill>
                <a:latin typeface="Arial" charset="0"/>
              </a:rPr>
              <a:t>Điều </a:t>
            </a:r>
            <a:r>
              <a:rPr lang="vi-VN" sz="2000" b="1" kern="0">
                <a:solidFill>
                  <a:srgbClr val="FF3399"/>
                </a:solidFill>
                <a:latin typeface="Arial" charset="0"/>
              </a:rPr>
              <a:t>7. Ủy ban quốc gia về Thanh niên Việt </a:t>
            </a:r>
            <a:r>
              <a:rPr lang="vi-VN" sz="2000" b="1" kern="0" smtClean="0">
                <a:solidFill>
                  <a:srgbClr val="FF3399"/>
                </a:solidFill>
                <a:latin typeface="Arial" charset="0"/>
              </a:rPr>
              <a:t>Nam</a:t>
            </a:r>
            <a:endParaRPr lang="en-US" sz="2000" b="1" kern="0" smtClean="0">
              <a:solidFill>
                <a:srgbClr val="FF3399"/>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Ủy </a:t>
            </a:r>
            <a:r>
              <a:rPr lang="vi-VN" sz="2000" b="1" kern="0">
                <a:solidFill>
                  <a:srgbClr val="0000FF"/>
                </a:solidFill>
                <a:latin typeface="Arial" charset="0"/>
              </a:rPr>
              <a:t>ban quốc gia về Thanh niên Việt Nam là tổ chức phối hợp liên ngành, có chức năng tư vấn giúp Thủ tướng Chính phủ về công tác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Nhiệm </a:t>
            </a:r>
            <a:r>
              <a:rPr lang="vi-VN" sz="2000" b="1" kern="0">
                <a:solidFill>
                  <a:srgbClr val="0000FF"/>
                </a:solidFill>
                <a:latin typeface="Arial" charset="0"/>
              </a:rPr>
              <a:t>vụ, quyền hạn của Ủy ban quốc gia về Thanh niên Việt Nam do Thủ tướng Chính phủ quy định</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a:t>
            </a:r>
            <a:r>
              <a:rPr lang="en-US" sz="2600" b="1" smtClean="0">
                <a:solidFill>
                  <a:srgbClr val="FF0000"/>
                </a:solidFill>
                <a:latin typeface="Arial" panose="020B0604020202020204" pitchFamily="34" charset="0"/>
                <a:cs typeface="Arial" panose="020B0604020202020204" pitchFamily="34" charset="0"/>
              </a:rPr>
              <a:t>HƯƠNG</a:t>
            </a:r>
            <a:r>
              <a:rPr lang="vi-VN"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I</a:t>
            </a:r>
            <a:r>
              <a:rPr lang="vi-VN" sz="2600" b="1" smtClean="0">
                <a:solidFill>
                  <a:srgbClr val="FF0000"/>
                </a:solidFill>
                <a:latin typeface="Arial" panose="020B0604020202020204" pitchFamily="34" charset="0"/>
                <a:cs typeface="Arial" panose="020B0604020202020204" pitchFamily="34" charset="0"/>
              </a:rPr>
              <a:t>.</a:t>
            </a:r>
            <a:r>
              <a:rPr lang="en-US" sz="2600" b="1" smtClean="0">
                <a:solidFill>
                  <a:srgbClr val="FF0000"/>
                </a:solidFill>
                <a:latin typeface="Arial" panose="020B0604020202020204" pitchFamily="34" charset="0"/>
                <a:cs typeface="Arial" panose="020B0604020202020204" pitchFamily="34" charset="0"/>
              </a:rPr>
              <a:t> NHỮNG </a:t>
            </a:r>
            <a:r>
              <a:rPr lang="vi-VN" sz="2600" b="1" smtClean="0">
                <a:solidFill>
                  <a:srgbClr val="FF0000"/>
                </a:solidFill>
                <a:latin typeface="Arial" panose="020B0604020202020204" pitchFamily="34" charset="0"/>
                <a:cs typeface="Arial" panose="020B0604020202020204" pitchFamily="34" charset="0"/>
              </a:rPr>
              <a:t>QUY </a:t>
            </a:r>
            <a:r>
              <a:rPr lang="vi-VN" sz="2600" b="1">
                <a:solidFill>
                  <a:srgbClr val="FF0000"/>
                </a:solidFill>
                <a:latin typeface="Arial" panose="020B0604020202020204" pitchFamily="34" charset="0"/>
                <a:cs typeface="Arial" panose="020B0604020202020204" pitchFamily="34" charset="0"/>
              </a:rPr>
              <a:t>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85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3399"/>
                </a:solidFill>
                <a:latin typeface="Arial" charset="0"/>
              </a:rPr>
              <a:t>Tháng </a:t>
            </a:r>
            <a:r>
              <a:rPr lang="vi-VN" sz="2100" b="1" kern="0">
                <a:solidFill>
                  <a:srgbClr val="FF3399"/>
                </a:solidFill>
                <a:latin typeface="Arial" charset="0"/>
              </a:rPr>
              <a:t>3 hằng năm là Tháng Thanh niên</a:t>
            </a:r>
            <a:r>
              <a:rPr lang="vi-VN" sz="2100" b="1" kern="0">
                <a:solidFill>
                  <a:srgbClr val="0000FF"/>
                </a:solidFill>
                <a:latin typeface="Arial" charset="0"/>
              </a:rPr>
              <a:t>. Tháng Thanh niên được tổ chức nhằm phát huy tinh thần xung kích, tình nguyện, sáng tạo của thanh niên để tham gia hoạt động vì lợi ích của cộng đồng, xã hội và vận động tổ chức, cá nhân đầu tư, phát triển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Đoàn </a:t>
            </a:r>
            <a:r>
              <a:rPr lang="vi-VN" sz="2100" b="1" kern="0">
                <a:solidFill>
                  <a:srgbClr val="0000FF"/>
                </a:solidFill>
                <a:latin typeface="Arial" charset="0"/>
              </a:rPr>
              <a:t>Thanh niên Cộng sản Hồ Chí Minh chủ trì, phối hợp với cơ quan, tổ chức, cá nhân có liên quan tổ chức hoạt động Tháng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Chính </a:t>
            </a:r>
            <a:r>
              <a:rPr lang="vi-VN" sz="2100" b="1" kern="0">
                <a:solidFill>
                  <a:srgbClr val="0000FF"/>
                </a:solidFill>
                <a:latin typeface="Arial" charset="0"/>
              </a:rPr>
              <a:t>phủ, chính quyền địa phương các cấp có trách nhiệm tạo điều kiện về cơ chế, chính sách, nguồn lực để hỗ trợ Đoàn </a:t>
            </a:r>
            <a:r>
              <a:rPr lang="en-US" sz="2100" b="1" kern="0" smtClean="0">
                <a:solidFill>
                  <a:srgbClr val="0000FF"/>
                </a:solidFill>
                <a:latin typeface="Arial" charset="0"/>
              </a:rPr>
              <a:t>TNCS </a:t>
            </a:r>
            <a:r>
              <a:rPr lang="vi-VN" sz="2100" b="1" kern="0" smtClean="0">
                <a:solidFill>
                  <a:srgbClr val="0000FF"/>
                </a:solidFill>
                <a:latin typeface="Arial" charset="0"/>
              </a:rPr>
              <a:t>Hồ </a:t>
            </a:r>
            <a:r>
              <a:rPr lang="vi-VN" sz="2100" b="1" kern="0">
                <a:solidFill>
                  <a:srgbClr val="0000FF"/>
                </a:solidFill>
                <a:latin typeface="Arial" charset="0"/>
              </a:rPr>
              <a:t>Chí Minh cùng cấp tổ chức hoạt động Tháng Thanh niên. Người đứng đầu cơ quan, tổ chức có trách nhiệm tạo điều kiện, hỗ trợ cho thanh niên tham gia hoạt động Tháng Thanh niên</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0000"/>
              </a:lnSpc>
              <a:spcBef>
                <a:spcPts val="1000"/>
              </a:spcBef>
              <a:spcAft>
                <a:spcPts val="0"/>
              </a:spcAft>
              <a:defRPr/>
            </a:pP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9. Tháng Thanh niên</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41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Thủ </a:t>
            </a:r>
            <a:r>
              <a:rPr lang="vi-VN" sz="1900" b="1" kern="0">
                <a:solidFill>
                  <a:srgbClr val="0000FF"/>
                </a:solidFill>
                <a:latin typeface="Arial" charset="0"/>
              </a:rPr>
              <a:t>tướng Chính phủ, Chủ tịch </a:t>
            </a:r>
            <a:r>
              <a:rPr lang="en-US" sz="1900" b="1" kern="0" smtClean="0">
                <a:solidFill>
                  <a:srgbClr val="0000FF"/>
                </a:solidFill>
                <a:latin typeface="Arial" charset="0"/>
              </a:rPr>
              <a:t>UBND </a:t>
            </a:r>
            <a:r>
              <a:rPr lang="vi-VN" sz="1900" b="1" kern="0" smtClean="0">
                <a:solidFill>
                  <a:srgbClr val="0000FF"/>
                </a:solidFill>
                <a:latin typeface="Arial" charset="0"/>
              </a:rPr>
              <a:t>các </a:t>
            </a:r>
            <a:r>
              <a:rPr lang="vi-VN" sz="1900" b="1" kern="0">
                <a:solidFill>
                  <a:srgbClr val="0000FF"/>
                </a:solidFill>
                <a:latin typeface="Arial" charset="0"/>
              </a:rPr>
              <a:t>cấp </a:t>
            </a:r>
            <a:r>
              <a:rPr lang="vi-VN" sz="1900" b="1" kern="0">
                <a:solidFill>
                  <a:srgbClr val="FF3399"/>
                </a:solidFill>
                <a:latin typeface="Arial" charset="0"/>
              </a:rPr>
              <a:t>có trách nhiệm</a:t>
            </a:r>
            <a:r>
              <a:rPr lang="vi-VN" sz="1900" b="1" kern="0">
                <a:solidFill>
                  <a:srgbClr val="0000FF"/>
                </a:solidFill>
                <a:latin typeface="Arial" charset="0"/>
              </a:rPr>
              <a:t> đối thoại với thanh niên </a:t>
            </a:r>
            <a:r>
              <a:rPr lang="vi-VN" sz="1900" b="1" kern="0">
                <a:solidFill>
                  <a:srgbClr val="FF3399"/>
                </a:solidFill>
                <a:latin typeface="Arial" charset="0"/>
              </a:rPr>
              <a:t>ít nhất mỗi năm một lần</a:t>
            </a:r>
            <a:r>
              <a:rPr lang="vi-VN" sz="1900" b="1" kern="0">
                <a:solidFill>
                  <a:srgbClr val="0000FF"/>
                </a:solidFill>
                <a:latin typeface="Arial" charset="0"/>
              </a:rPr>
              <a:t> về các vấn đề liên quan đến thanh niên; người đứng đầu cơ quan, tổ chức, đơn vị </a:t>
            </a:r>
            <a:r>
              <a:rPr lang="en-US" sz="1900" b="1" kern="0" smtClean="0">
                <a:solidFill>
                  <a:srgbClr val="0000FF"/>
                </a:solidFill>
                <a:latin typeface="Arial" charset="0"/>
              </a:rPr>
              <a:t>LLVT nhân dân </a:t>
            </a:r>
            <a:r>
              <a:rPr lang="vi-VN" sz="1900" b="1" kern="0" smtClean="0">
                <a:solidFill>
                  <a:srgbClr val="0000FF"/>
                </a:solidFill>
                <a:latin typeface="Arial" charset="0"/>
              </a:rPr>
              <a:t>có </a:t>
            </a:r>
            <a:r>
              <a:rPr lang="vi-VN" sz="1900" b="1" kern="0">
                <a:solidFill>
                  <a:srgbClr val="0000FF"/>
                </a:solidFill>
                <a:latin typeface="Arial" charset="0"/>
              </a:rPr>
              <a:t>trách nhiệm đối thoại với thanh niên theo yêu cầu của tổ chức thanh niên quy định tại Luật </a:t>
            </a:r>
            <a:r>
              <a:rPr lang="vi-VN" sz="1900" b="1" kern="0" smtClean="0">
                <a:solidFill>
                  <a:srgbClr val="0000FF"/>
                </a:solidFill>
                <a:latin typeface="Arial" charset="0"/>
              </a:rPr>
              <a:t>này.</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3399"/>
                </a:solidFill>
                <a:latin typeface="Arial" charset="0"/>
              </a:rPr>
              <a:t>Người </a:t>
            </a:r>
            <a:r>
              <a:rPr lang="vi-VN" sz="1900" b="1" kern="0">
                <a:solidFill>
                  <a:srgbClr val="FF3399"/>
                </a:solidFill>
                <a:latin typeface="Arial" charset="0"/>
              </a:rPr>
              <a:t>có trách nhiệm</a:t>
            </a:r>
            <a:r>
              <a:rPr lang="vi-VN" sz="1900" b="1" kern="0">
                <a:solidFill>
                  <a:srgbClr val="0000FF"/>
                </a:solidFill>
                <a:latin typeface="Arial" charset="0"/>
              </a:rPr>
              <a:t> đối thoại với </a:t>
            </a:r>
            <a:r>
              <a:rPr lang="en-US" sz="1900" b="1" kern="0" smtClean="0">
                <a:solidFill>
                  <a:srgbClr val="0000FF"/>
                </a:solidFill>
                <a:latin typeface="Arial" charset="0"/>
              </a:rPr>
              <a:t>TN </a:t>
            </a:r>
            <a:r>
              <a:rPr lang="vi-VN" sz="1900" b="1" kern="0" smtClean="0">
                <a:solidFill>
                  <a:srgbClr val="0000FF"/>
                </a:solidFill>
                <a:latin typeface="Arial" charset="0"/>
              </a:rPr>
              <a:t>quy </a:t>
            </a:r>
            <a:r>
              <a:rPr lang="vi-VN" sz="1900" b="1" kern="0">
                <a:solidFill>
                  <a:srgbClr val="0000FF"/>
                </a:solidFill>
                <a:latin typeface="Arial" charset="0"/>
              </a:rPr>
              <a:t>định tại khoản 1 Điều này chỉ đạo chuẩn bị kế hoạch, chương trình đối thoại và công bố công khai trên cổng </a:t>
            </a:r>
            <a:r>
              <a:rPr lang="en-US" sz="1900" b="1" kern="0" smtClean="0">
                <a:solidFill>
                  <a:srgbClr val="0000FF"/>
                </a:solidFill>
                <a:latin typeface="Arial" charset="0"/>
              </a:rPr>
              <a:t>TTĐT</a:t>
            </a:r>
            <a:r>
              <a:rPr lang="vi-VN" sz="1900" b="1" kern="0" smtClean="0">
                <a:solidFill>
                  <a:srgbClr val="0000FF"/>
                </a:solidFill>
                <a:latin typeface="Arial" charset="0"/>
              </a:rPr>
              <a:t>, </a:t>
            </a:r>
            <a:r>
              <a:rPr lang="vi-VN" sz="1900" b="1" kern="0">
                <a:solidFill>
                  <a:srgbClr val="0000FF"/>
                </a:solidFill>
                <a:latin typeface="Arial" charset="0"/>
              </a:rPr>
              <a:t>trang </a:t>
            </a:r>
            <a:r>
              <a:rPr lang="en-US" sz="1900" b="1" kern="0" smtClean="0">
                <a:solidFill>
                  <a:srgbClr val="0000FF"/>
                </a:solidFill>
                <a:latin typeface="Arial" charset="0"/>
              </a:rPr>
              <a:t>TTĐT </a:t>
            </a:r>
            <a:r>
              <a:rPr lang="vi-VN" sz="1900" b="1" kern="0" smtClean="0">
                <a:solidFill>
                  <a:srgbClr val="0000FF"/>
                </a:solidFill>
                <a:latin typeface="Arial" charset="0"/>
              </a:rPr>
              <a:t>hoặc </a:t>
            </a:r>
            <a:r>
              <a:rPr lang="vi-VN" sz="1900" b="1" kern="0">
                <a:solidFill>
                  <a:srgbClr val="0000FF"/>
                </a:solidFill>
                <a:latin typeface="Arial" charset="0"/>
              </a:rPr>
              <a:t>niêm yết tại trụ sở cơ quan, tổ chức, đơn vị </a:t>
            </a:r>
            <a:r>
              <a:rPr lang="vi-VN" sz="1900" b="1" kern="0">
                <a:solidFill>
                  <a:srgbClr val="FF3399"/>
                </a:solidFill>
                <a:latin typeface="Arial" charset="0"/>
              </a:rPr>
              <a:t>chậm nhất là 30 ngày trước ngày tổ chức đối thoại</a:t>
            </a:r>
            <a:r>
              <a:rPr lang="vi-VN" sz="1900" b="1" kern="0">
                <a:solidFill>
                  <a:srgbClr val="0000FF"/>
                </a:solidFill>
                <a:latin typeface="Arial" charset="0"/>
              </a:rPr>
              <a:t>; giải quyết theo thẩm quyền hoặc kiến nghị với cơ quan có thẩm quyền giải quyết các kiến nghị của </a:t>
            </a:r>
            <a:r>
              <a:rPr lang="en-US" sz="1900" b="1" kern="0" smtClean="0">
                <a:solidFill>
                  <a:srgbClr val="0000FF"/>
                </a:solidFill>
                <a:latin typeface="Arial" charset="0"/>
              </a:rPr>
              <a:t>TN </a:t>
            </a:r>
            <a:r>
              <a:rPr lang="vi-VN" sz="1900" b="1" kern="0" smtClean="0">
                <a:solidFill>
                  <a:srgbClr val="0000FF"/>
                </a:solidFill>
                <a:latin typeface="Arial" charset="0"/>
              </a:rPr>
              <a:t>thông </a:t>
            </a:r>
            <a:r>
              <a:rPr lang="vi-VN" sz="1900" b="1" kern="0">
                <a:solidFill>
                  <a:srgbClr val="0000FF"/>
                </a:solidFill>
                <a:latin typeface="Arial" charset="0"/>
              </a:rPr>
              <a:t>qua hoạt động đối </a:t>
            </a:r>
            <a:r>
              <a:rPr lang="vi-VN" sz="1900" b="1" kern="0" smtClean="0">
                <a:solidFill>
                  <a:srgbClr val="0000FF"/>
                </a:solidFill>
                <a:latin typeface="Arial" charset="0"/>
              </a:rPr>
              <a:t>thoại.</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3399"/>
                </a:solidFill>
                <a:latin typeface="Arial" charset="0"/>
              </a:rPr>
              <a:t>Trong </a:t>
            </a:r>
            <a:r>
              <a:rPr lang="vi-VN" sz="1900" b="1" kern="0">
                <a:solidFill>
                  <a:srgbClr val="FF3399"/>
                </a:solidFill>
                <a:latin typeface="Arial" charset="0"/>
              </a:rPr>
              <a:t>thời hạn 10 ngày </a:t>
            </a:r>
            <a:r>
              <a:rPr lang="vi-VN" sz="1900" b="1" kern="0">
                <a:solidFill>
                  <a:srgbClr val="0000FF"/>
                </a:solidFill>
                <a:latin typeface="Arial" charset="0"/>
              </a:rPr>
              <a:t>kể từ ngày đối thoại, nội dung kết luận đối thoại phải được công khai trên cổng </a:t>
            </a:r>
            <a:r>
              <a:rPr lang="en-US" sz="1900" b="1" kern="0" smtClean="0">
                <a:solidFill>
                  <a:srgbClr val="0000FF"/>
                </a:solidFill>
                <a:latin typeface="Arial" charset="0"/>
              </a:rPr>
              <a:t>TTĐT</a:t>
            </a:r>
            <a:r>
              <a:rPr lang="vi-VN" sz="1900" b="1" kern="0" smtClean="0">
                <a:solidFill>
                  <a:srgbClr val="0000FF"/>
                </a:solidFill>
                <a:latin typeface="Arial" charset="0"/>
              </a:rPr>
              <a:t>, </a:t>
            </a:r>
            <a:r>
              <a:rPr lang="vi-VN" sz="1900" b="1" kern="0">
                <a:solidFill>
                  <a:srgbClr val="0000FF"/>
                </a:solidFill>
                <a:latin typeface="Arial" charset="0"/>
              </a:rPr>
              <a:t>trang </a:t>
            </a:r>
            <a:r>
              <a:rPr lang="en-US" sz="1900" b="1" kern="0" smtClean="0">
                <a:solidFill>
                  <a:srgbClr val="0000FF"/>
                </a:solidFill>
                <a:latin typeface="Arial" charset="0"/>
              </a:rPr>
              <a:t>TTĐT </a:t>
            </a:r>
            <a:r>
              <a:rPr lang="vi-VN" sz="1900" b="1" kern="0" smtClean="0">
                <a:solidFill>
                  <a:srgbClr val="0000FF"/>
                </a:solidFill>
                <a:latin typeface="Arial" charset="0"/>
              </a:rPr>
              <a:t>hoặc </a:t>
            </a:r>
            <a:r>
              <a:rPr lang="vi-VN" sz="1900" b="1" kern="0">
                <a:solidFill>
                  <a:srgbClr val="0000FF"/>
                </a:solidFill>
                <a:latin typeface="Arial" charset="0"/>
              </a:rPr>
              <a:t>niêm yết tại trụ sở cơ quan, tổ chức, đơn vị và gửi đến các cơ quan, tổ chức, đơn vị có liên quan; trường hợp nội dung đối thoại phức tạp, liên quan đến nhiều lĩnh vực thì thời hạn này là </a:t>
            </a:r>
            <a:r>
              <a:rPr lang="vi-VN" sz="1900" b="1" kern="0">
                <a:solidFill>
                  <a:srgbClr val="FF3399"/>
                </a:solidFill>
                <a:latin typeface="Arial" charset="0"/>
              </a:rPr>
              <a:t>15 </a:t>
            </a:r>
            <a:r>
              <a:rPr lang="vi-VN" sz="1900" b="1" kern="0" smtClean="0">
                <a:solidFill>
                  <a:srgbClr val="FF3399"/>
                </a:solidFill>
                <a:latin typeface="Arial" charset="0"/>
              </a:rPr>
              <a:t>ngày.</a:t>
            </a:r>
            <a:endParaRPr lang="en-US" sz="1900" b="1" kern="0" smtClean="0">
              <a:solidFill>
                <a:srgbClr val="FF3399"/>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9900"/>
                </a:solidFill>
                <a:latin typeface="Arial" charset="0"/>
              </a:rPr>
              <a:t>Chính </a:t>
            </a:r>
            <a:r>
              <a:rPr lang="vi-VN" sz="1900" b="1" kern="0">
                <a:solidFill>
                  <a:srgbClr val="009900"/>
                </a:solidFill>
                <a:latin typeface="Arial" charset="0"/>
              </a:rPr>
              <a:t>phủ quy định chi tiết Điều này</a:t>
            </a:r>
            <a:r>
              <a:rPr lang="vi-VN" sz="1900" b="1" kern="0" smtClean="0">
                <a:solidFill>
                  <a:srgbClr val="009900"/>
                </a:solidFill>
                <a:latin typeface="Arial" charset="0"/>
              </a:rPr>
              <a:t>.</a:t>
            </a:r>
            <a:endParaRPr lang="en-US" sz="1900" b="1" kern="0">
              <a:solidFill>
                <a:srgbClr val="009900"/>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579438" indent="-457200" algn="ctr" eaLnBrk="1" hangingPunct="1">
              <a:lnSpc>
                <a:spcPct val="110000"/>
              </a:lnSpc>
              <a:spcBef>
                <a:spcPts val="1000"/>
              </a:spcBef>
              <a:spcAft>
                <a:spcPts val="0"/>
              </a:spcAft>
              <a:defRPr/>
            </a:pP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10. Đối thoại với thanh </a:t>
            </a:r>
            <a:r>
              <a:rPr lang="vi-VN" sz="2800" b="1" smtClean="0">
                <a:solidFill>
                  <a:srgbClr val="FF0000"/>
                </a:solidFill>
                <a:latin typeface="Arial" panose="020B0604020202020204" pitchFamily="34" charset="0"/>
                <a:cs typeface="Arial" panose="020B0604020202020204" pitchFamily="34" charset="0"/>
              </a:rPr>
              <a:t>niên</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9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22238" indent="0" algn="just" eaLnBrk="1" hangingPunct="1">
              <a:lnSpc>
                <a:spcPct val="114000"/>
              </a:lnSpc>
              <a:spcBef>
                <a:spcPts val="1200"/>
              </a:spcBef>
              <a:spcAft>
                <a:spcPts val="0"/>
              </a:spcAft>
              <a:buClr>
                <a:srgbClr val="FF0000"/>
              </a:buClr>
              <a:buNone/>
              <a:defRPr/>
            </a:pPr>
            <a:r>
              <a:rPr lang="vi-VN" sz="2500" b="1" kern="0" smtClean="0">
                <a:solidFill>
                  <a:srgbClr val="0000FF"/>
                </a:solidFill>
                <a:latin typeface="Arial" charset="0"/>
              </a:rPr>
              <a:t>Nhà </a:t>
            </a:r>
            <a:r>
              <a:rPr lang="vi-VN" sz="2500" b="1" kern="0">
                <a:solidFill>
                  <a:srgbClr val="0000FF"/>
                </a:solidFill>
                <a:latin typeface="Arial" charset="0"/>
              </a:rPr>
              <a:t>nước áp dụng điều ước quốc tế về quyền trẻ em mà nước Cộng hòa xã hội chủ nghĩa Việt Nam là thành viên đối với thanh niên từ đủ 16 tuổi đến dưới 18 tuổi phù hợp với điều kiện của Việt Nam</a:t>
            </a:r>
            <a:r>
              <a:rPr lang="vi-VN" sz="2500" b="1" kern="0" smtClean="0">
                <a:solidFill>
                  <a:srgbClr val="0000FF"/>
                </a:solidFill>
                <a:latin typeface="Arial" charset="0"/>
              </a:rPr>
              <a:t>.</a:t>
            </a:r>
            <a:endParaRPr lang="en-US" sz="25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115888" algn="ctr" eaLnBrk="1" hangingPunct="1">
              <a:lnSpc>
                <a:spcPct val="110000"/>
              </a:lnSpc>
              <a:spcBef>
                <a:spcPts val="10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11. Áp dụng điều ước quốc tế về quyền trẻ em đối với thanh niên từ đủ 16 tuổi đến dưới 18 </a:t>
            </a:r>
            <a:r>
              <a:rPr lang="vi-VN" sz="2300" b="1" smtClean="0">
                <a:solidFill>
                  <a:srgbClr val="FF0000"/>
                </a:solidFill>
                <a:latin typeface="Arial" panose="020B0604020202020204" pitchFamily="34" charset="0"/>
                <a:cs typeface="Arial" panose="020B0604020202020204" pitchFamily="34" charset="0"/>
              </a:rPr>
              <a:t>tuổi</a:t>
            </a:r>
          </a:p>
        </p:txBody>
      </p:sp>
    </p:spTree>
    <p:extLst>
      <p:ext uri="{BB962C8B-B14F-4D97-AF65-F5344CB8AC3E}">
        <p14:creationId xmlns:p14="http://schemas.microsoft.com/office/powerpoint/2010/main" val="143025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9"/>
            <a:ext cx="9144000" cy="6089902"/>
          </a:xfrm>
          <a:prstGeom prst="rect">
            <a:avLst/>
          </a:prstGeom>
        </p:spPr>
      </p:pic>
    </p:spTree>
    <p:extLst>
      <p:ext uri="{BB962C8B-B14F-4D97-AF65-F5344CB8AC3E}">
        <p14:creationId xmlns:p14="http://schemas.microsoft.com/office/powerpoint/2010/main" val="307302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3399"/>
                </a:solidFill>
                <a:latin typeface="Arial" charset="0"/>
              </a:rPr>
              <a:t>Điều </a:t>
            </a:r>
            <a:r>
              <a:rPr lang="vi-VN" sz="2300" b="1" kern="0">
                <a:solidFill>
                  <a:srgbClr val="FF3399"/>
                </a:solidFill>
                <a:latin typeface="Arial" charset="0"/>
              </a:rPr>
              <a:t>12. Trách nhiệm đối với Tổ </a:t>
            </a:r>
            <a:r>
              <a:rPr lang="vi-VN" sz="2300" b="1" kern="0" smtClean="0">
                <a:solidFill>
                  <a:srgbClr val="FF3399"/>
                </a:solidFill>
                <a:latin typeface="Arial" charset="0"/>
              </a:rPr>
              <a:t>quốc</a:t>
            </a:r>
            <a:endParaRPr lang="en-US" sz="23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Phát </a:t>
            </a:r>
            <a:r>
              <a:rPr lang="vi-VN" sz="2300" b="1" kern="0">
                <a:solidFill>
                  <a:srgbClr val="0000FF"/>
                </a:solidFill>
                <a:latin typeface="Arial" charset="0"/>
              </a:rPr>
              <a:t>huy truyền thống dựng nước và giữ nước của dân tộc; xung kích, sáng tạo, đi đầu trong công cuộc đổi mới, xây dựng và bảo vệ Tổ quốc Việt Nam xã hội chủ </a:t>
            </a:r>
            <a:r>
              <a:rPr lang="vi-VN" sz="2300" b="1" kern="0" smtClean="0">
                <a:solidFill>
                  <a:srgbClr val="0000FF"/>
                </a:solidFill>
                <a:latin typeface="Arial" charset="0"/>
              </a:rPr>
              <a:t>nghĩa.</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Sẵn </a:t>
            </a:r>
            <a:r>
              <a:rPr lang="vi-VN" sz="2300" b="1" kern="0">
                <a:solidFill>
                  <a:srgbClr val="0000FF"/>
                </a:solidFill>
                <a:latin typeface="Arial" charset="0"/>
              </a:rPr>
              <a:t>sàng bảo vệ Tổ quốc, bảo vệ độc lập, giữ vững chủ quyền, an ninh quốc gia, thống nhất và toàn vẹn lãnh thổ; đảm nhận công việc khó khăn, gian khổ, cấp bách khi Tổ quốc yêu </a:t>
            </a:r>
            <a:r>
              <a:rPr lang="vi-VN" sz="2300" b="1" kern="0" smtClean="0">
                <a:solidFill>
                  <a:srgbClr val="0000FF"/>
                </a:solidFill>
                <a:latin typeface="Arial" charset="0"/>
              </a:rPr>
              <a:t>cầu.</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Đấu </a:t>
            </a:r>
            <a:r>
              <a:rPr lang="vi-VN" sz="2300" b="1" kern="0">
                <a:solidFill>
                  <a:srgbClr val="0000FF"/>
                </a:solidFill>
                <a:latin typeface="Arial" charset="0"/>
              </a:rPr>
              <a:t>tranh với các âm mưu, hoạt động gây phương hại đến lợi ích quốc gia, dân tộc</a:t>
            </a:r>
            <a:r>
              <a:rPr lang="vi-VN"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a:t>
            </a:r>
            <a:r>
              <a:rPr lang="en-US" sz="2600" b="1" smtClean="0">
                <a:solidFill>
                  <a:srgbClr val="FF0000"/>
                </a:solidFill>
                <a:latin typeface="Arial" panose="020B0604020202020204" pitchFamily="34" charset="0"/>
                <a:cs typeface="Arial" panose="020B0604020202020204" pitchFamily="34" charset="0"/>
              </a:rPr>
              <a:t>HƯƠNG</a:t>
            </a:r>
            <a:r>
              <a:rPr lang="vi-VN" sz="2600" b="1" smtClean="0">
                <a:solidFill>
                  <a:srgbClr val="FF0000"/>
                </a:solidFill>
                <a:latin typeface="Arial" panose="020B0604020202020204" pitchFamily="34" charset="0"/>
                <a:cs typeface="Arial" panose="020B0604020202020204" pitchFamily="34" charset="0"/>
              </a:rPr>
              <a:t> </a:t>
            </a:r>
            <a:r>
              <a:rPr lang="en-US" sz="2600" b="1" smtClean="0">
                <a:solidFill>
                  <a:srgbClr val="FF0000"/>
                </a:solidFill>
                <a:latin typeface="Arial" panose="020B0604020202020204" pitchFamily="34" charset="0"/>
                <a:cs typeface="Arial" panose="020B0604020202020204" pitchFamily="34" charset="0"/>
              </a:rPr>
              <a:t>II</a:t>
            </a:r>
            <a:r>
              <a:rPr lang="vi-VN" sz="2600" b="1" smtClean="0">
                <a:solidFill>
                  <a:srgbClr val="FF0000"/>
                </a:solidFill>
                <a:latin typeface="Arial" panose="020B0604020202020204" pitchFamily="34" charset="0"/>
                <a:cs typeface="Arial" panose="020B0604020202020204" pitchFamily="34" charset="0"/>
              </a:rPr>
              <a:t>.</a:t>
            </a:r>
            <a:r>
              <a:rPr lang="en-US" sz="2600" b="1" smtClean="0">
                <a:solidFill>
                  <a:srgbClr val="FF0000"/>
                </a:solidFill>
                <a:latin typeface="Arial" panose="020B0604020202020204" pitchFamily="34" charset="0"/>
                <a:cs typeface="Arial" panose="020B0604020202020204" pitchFamily="34" charset="0"/>
              </a:rPr>
              <a:t> </a:t>
            </a:r>
            <a:r>
              <a:rPr lang="vi-VN" sz="2600" b="1" smtClean="0">
                <a:solidFill>
                  <a:srgbClr val="FF0000"/>
                </a:solidFill>
                <a:latin typeface="Arial" panose="020B0604020202020204" pitchFamily="34" charset="0"/>
                <a:cs typeface="Arial" panose="020B0604020202020204" pitchFamily="34" charset="0"/>
              </a:rPr>
              <a:t>TRÁCH </a:t>
            </a:r>
            <a:r>
              <a:rPr lang="vi-VN" sz="2600" b="1">
                <a:solidFill>
                  <a:srgbClr val="FF0000"/>
                </a:solidFill>
                <a:latin typeface="Arial" panose="020B0604020202020204" pitchFamily="34" charset="0"/>
                <a:cs typeface="Arial" panose="020B0604020202020204" pitchFamily="34" charset="0"/>
              </a:rPr>
              <a:t>NHIỆM CỦA THANH NIÊN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158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Gương </a:t>
            </a:r>
            <a:r>
              <a:rPr lang="vi-VN" sz="2200" b="1" kern="0">
                <a:solidFill>
                  <a:srgbClr val="0000FF"/>
                </a:solidFill>
                <a:latin typeface="Arial" charset="0"/>
              </a:rPr>
              <a:t>mẫu chấp hành chính sách, pháp luật và thực hiện nghĩa vụ công </a:t>
            </a:r>
            <a:r>
              <a:rPr lang="vi-VN" sz="2200" b="1" kern="0" smtClean="0">
                <a:solidFill>
                  <a:srgbClr val="0000FF"/>
                </a:solidFill>
                <a:latin typeface="Arial" charset="0"/>
              </a:rPr>
              <a:t>dân</a:t>
            </a:r>
            <a:endParaRPr lang="en-US" sz="22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Tham </a:t>
            </a:r>
            <a:r>
              <a:rPr lang="vi-VN" sz="2200" b="1" kern="0">
                <a:solidFill>
                  <a:srgbClr val="0000FF"/>
                </a:solidFill>
                <a:latin typeface="Arial" charset="0"/>
              </a:rPr>
              <a:t>gia giữ gìn trật tự, an toàn xã hội, quốc phòng, an ninh quốc </a:t>
            </a:r>
            <a:r>
              <a:rPr lang="vi-VN" sz="2200" b="1" kern="0" smtClean="0">
                <a:solidFill>
                  <a:srgbClr val="0000FF"/>
                </a:solidFill>
                <a:latin typeface="Arial" charset="0"/>
              </a:rPr>
              <a:t>gia.</a:t>
            </a:r>
            <a:endParaRPr lang="en-US" sz="22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Chủ </a:t>
            </a:r>
            <a:r>
              <a:rPr lang="vi-VN" sz="2200" b="1" kern="0">
                <a:solidFill>
                  <a:srgbClr val="0000FF"/>
                </a:solidFill>
                <a:latin typeface="Arial" charset="0"/>
              </a:rPr>
              <a:t>động đề xuất ý tưởng, sáng kiến trong quá trình xây dựng </a:t>
            </a:r>
            <a:r>
              <a:rPr lang="vi-VN" sz="2200" b="1" kern="0" spc="-50">
                <a:solidFill>
                  <a:srgbClr val="0000FF"/>
                </a:solidFill>
                <a:latin typeface="Arial" charset="0"/>
              </a:rPr>
              <a:t>chính sách, pháp luật; tham gia quản lý nhà nước và </a:t>
            </a:r>
            <a:r>
              <a:rPr lang="en-US" sz="2200" b="1" kern="0" spc="-50" smtClean="0">
                <a:solidFill>
                  <a:srgbClr val="0000FF"/>
                </a:solidFill>
                <a:latin typeface="Arial" charset="0"/>
              </a:rPr>
              <a:t>XH</a:t>
            </a:r>
            <a:r>
              <a:rPr lang="vi-VN" sz="2200" b="1" kern="0" spc="-50" smtClean="0">
                <a:solidFill>
                  <a:srgbClr val="0000FF"/>
                </a:solidFill>
                <a:latin typeface="Arial" charset="0"/>
              </a:rPr>
              <a:t>.</a:t>
            </a:r>
            <a:endParaRPr lang="en-US" sz="2200" b="1" kern="0" spc="-5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Tích </a:t>
            </a:r>
            <a:r>
              <a:rPr lang="vi-VN" sz="2200" b="1" kern="0">
                <a:solidFill>
                  <a:srgbClr val="0000FF"/>
                </a:solidFill>
                <a:latin typeface="Arial" charset="0"/>
              </a:rPr>
              <a:t>cực tham gia tuyên truyền, vận động Nhân dân thực hiện Hiến pháp và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Xây </a:t>
            </a:r>
            <a:r>
              <a:rPr lang="vi-VN" sz="2200" b="1" kern="0">
                <a:solidFill>
                  <a:srgbClr val="0000FF"/>
                </a:solidFill>
                <a:latin typeface="Arial" charset="0"/>
              </a:rPr>
              <a:t>dựng các mô hình sản xuất, kinh doanh tạo việc làm; tham gia bảo vệ môi trường và các hoạt động vì lợi ích của cộng đồng, xã </a:t>
            </a:r>
            <a:r>
              <a:rPr lang="vi-VN" sz="2200" b="1" kern="0" smtClean="0">
                <a:solidFill>
                  <a:srgbClr val="0000FF"/>
                </a:solidFill>
                <a:latin typeface="Arial" charset="0"/>
              </a:rPr>
              <a:t>hội.</a:t>
            </a:r>
            <a:endParaRPr lang="en-US" sz="22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Tích </a:t>
            </a:r>
            <a:r>
              <a:rPr lang="vi-VN" sz="2200" b="1" kern="0">
                <a:solidFill>
                  <a:srgbClr val="0000FF"/>
                </a:solidFill>
                <a:latin typeface="Arial" charset="0"/>
              </a:rPr>
              <a:t>cực tham gia hoạt động chăm sóc, giáo dục và bảo vệ trẻ em</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13. Trách nhiệm đối với Nhà nước và xã </a:t>
            </a:r>
            <a:r>
              <a:rPr lang="vi-VN" sz="2600" b="1" smtClean="0">
                <a:solidFill>
                  <a:srgbClr val="FF0000"/>
                </a:solidFill>
                <a:latin typeface="Arial" panose="020B0604020202020204" pitchFamily="34" charset="0"/>
                <a:cs typeface="Arial" panose="020B0604020202020204" pitchFamily="34" charset="0"/>
              </a:rPr>
              <a:t>hội</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8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500" b="1" kern="0" smtClean="0">
                <a:solidFill>
                  <a:srgbClr val="0000FF"/>
                </a:solidFill>
                <a:latin typeface="Arial" charset="0"/>
              </a:rPr>
              <a:t>Chăm </a:t>
            </a:r>
            <a:r>
              <a:rPr lang="vi-VN" sz="2500" b="1" kern="0">
                <a:solidFill>
                  <a:srgbClr val="0000FF"/>
                </a:solidFill>
                <a:latin typeface="Arial" charset="0"/>
              </a:rPr>
              <a:t>lo hạnh phúc gia đình; giữ gìn và phát huy truyền thống tốt đẹp của gia đình Việt </a:t>
            </a:r>
            <a:r>
              <a:rPr lang="vi-VN" sz="2500" b="1" kern="0" smtClean="0">
                <a:solidFill>
                  <a:srgbClr val="0000FF"/>
                </a:solidFill>
                <a:latin typeface="Arial" charset="0"/>
              </a:rPr>
              <a:t>Nam.</a:t>
            </a:r>
            <a:endParaRPr lang="en-US" sz="25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500" b="1" kern="0" smtClean="0">
                <a:solidFill>
                  <a:srgbClr val="0000FF"/>
                </a:solidFill>
                <a:latin typeface="Arial" charset="0"/>
              </a:rPr>
              <a:t>Kính </a:t>
            </a:r>
            <a:r>
              <a:rPr lang="vi-VN" sz="2500" b="1" kern="0">
                <a:solidFill>
                  <a:srgbClr val="0000FF"/>
                </a:solidFill>
                <a:latin typeface="Arial" charset="0"/>
              </a:rPr>
              <a:t>trọng, hiếu thảo đối với ông bà, cha mẹ và tôn trọng các thành viên khác trong gia đình; chăm sóc, giáo dục con em trong gia </a:t>
            </a:r>
            <a:r>
              <a:rPr lang="vi-VN" sz="2500" b="1" kern="0" smtClean="0">
                <a:solidFill>
                  <a:srgbClr val="0000FF"/>
                </a:solidFill>
                <a:latin typeface="Arial" charset="0"/>
              </a:rPr>
              <a:t>đình.</a:t>
            </a:r>
            <a:endParaRPr lang="en-US" sz="25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500" b="1" kern="0" smtClean="0">
                <a:solidFill>
                  <a:srgbClr val="0000FF"/>
                </a:solidFill>
                <a:latin typeface="Arial" charset="0"/>
              </a:rPr>
              <a:t>Tích </a:t>
            </a:r>
            <a:r>
              <a:rPr lang="vi-VN" sz="2500" b="1" kern="0">
                <a:solidFill>
                  <a:srgbClr val="0000FF"/>
                </a:solidFill>
                <a:latin typeface="Arial" charset="0"/>
              </a:rPr>
              <a:t>cực phòng, chống bạo lực gia đình, xóa bỏ phong tục, tập quán lạc hậu về hôn nhân và gia đình</a:t>
            </a:r>
            <a:r>
              <a:rPr lang="vi-VN" sz="2500" b="1" kern="0" smtClean="0">
                <a:solidFill>
                  <a:srgbClr val="0000FF"/>
                </a:solidFill>
                <a:latin typeface="Arial" charset="0"/>
              </a:rPr>
              <a:t>.</a:t>
            </a:r>
            <a:endParaRPr lang="en-US" sz="25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14. Trách nhiệm đối với gia đình</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50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82553" y="1981200"/>
            <a:ext cx="8985248" cy="2971800"/>
          </a:xfrm>
          <a:noFill/>
        </p:spPr>
        <p:txBody>
          <a:bodyPr tIns="155850" bIns="77925" anchor="ctr"/>
          <a:lstStyle/>
          <a:p>
            <a:pPr marL="119063" indent="-1588" algn="ctr" eaLnBrk="1" hangingPunct="1">
              <a:lnSpc>
                <a:spcPct val="120000"/>
              </a:lnSpc>
              <a:spcBef>
                <a:spcPts val="2200"/>
              </a:spcBef>
              <a:spcAft>
                <a:spcPts val="0"/>
              </a:spcAft>
              <a:defRPr/>
            </a:pPr>
            <a:r>
              <a:rPr lang="en-US" sz="4000" b="1" smtClean="0">
                <a:solidFill>
                  <a:srgbClr val="FF0066"/>
                </a:solidFill>
                <a:latin typeface="Arial" panose="020B0604020202020204" pitchFamily="34" charset="0"/>
                <a:cs typeface="Arial" panose="020B0604020202020204" pitchFamily="34" charset="0"/>
              </a:rPr>
              <a:t>LUẬT THANH NIÊN NĂM 2020</a:t>
            </a:r>
            <a:endParaRPr lang="en-US" sz="4000" b="1">
              <a:solidFill>
                <a:srgbClr val="0000FF"/>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7028947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Rèn </a:t>
            </a:r>
            <a:r>
              <a:rPr lang="vi-VN" sz="1850" b="1" kern="0">
                <a:solidFill>
                  <a:srgbClr val="0000FF"/>
                </a:solidFill>
                <a:latin typeface="Arial" charset="0"/>
              </a:rPr>
              <a:t>luyện </a:t>
            </a:r>
            <a:r>
              <a:rPr lang="vi-VN" sz="1850" b="1" kern="0">
                <a:solidFill>
                  <a:srgbClr val="FF3399"/>
                </a:solidFill>
                <a:latin typeface="Arial" charset="0"/>
              </a:rPr>
              <a:t>đạo đức</a:t>
            </a:r>
            <a:r>
              <a:rPr lang="vi-VN" sz="1850" b="1" kern="0">
                <a:solidFill>
                  <a:srgbClr val="0000FF"/>
                </a:solidFill>
                <a:latin typeface="Arial" charset="0"/>
              </a:rPr>
              <a:t>, nhân cách, lối sống văn hóa, ứng xử văn minh; có trách nhiệm công dân, ý thức chấp hành pháp luật; phòng, chống tiêu cực, tệ nạn xã hội, hành vi trái pháp luật và đạo đức xã </a:t>
            </a:r>
            <a:r>
              <a:rPr lang="vi-VN" sz="1850" b="1" kern="0" smtClean="0">
                <a:solidFill>
                  <a:srgbClr val="0000FF"/>
                </a:solidFill>
                <a:latin typeface="Arial" charset="0"/>
              </a:rPr>
              <a:t>hội.</a:t>
            </a:r>
            <a:endParaRPr lang="en-US" sz="185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Tích </a:t>
            </a:r>
            <a:r>
              <a:rPr lang="vi-VN" sz="1850" b="1" kern="0">
                <a:solidFill>
                  <a:srgbClr val="0000FF"/>
                </a:solidFill>
                <a:latin typeface="Arial" charset="0"/>
              </a:rPr>
              <a:t>cực </a:t>
            </a:r>
            <a:r>
              <a:rPr lang="vi-VN" sz="1850" b="1" kern="0">
                <a:solidFill>
                  <a:srgbClr val="FF3399"/>
                </a:solidFill>
                <a:latin typeface="Arial" charset="0"/>
              </a:rPr>
              <a:t>học tập</a:t>
            </a:r>
            <a:r>
              <a:rPr lang="vi-VN" sz="1850" b="1" kern="0">
                <a:solidFill>
                  <a:srgbClr val="0000FF"/>
                </a:solidFill>
                <a:latin typeface="Arial" charset="0"/>
              </a:rPr>
              <a:t>, nâng cao trình độ, kiến thức, kỹ năng; tiếp cận, nghiên cứu, ứng dụng khoa học và công nghệ vào thực </a:t>
            </a:r>
            <a:r>
              <a:rPr lang="vi-VN" sz="1850" b="1" kern="0" smtClean="0">
                <a:solidFill>
                  <a:srgbClr val="0000FF"/>
                </a:solidFill>
                <a:latin typeface="Arial" charset="0"/>
              </a:rPr>
              <a:t>tiễn.</a:t>
            </a:r>
            <a:endParaRPr lang="en-US" sz="185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Chủ </a:t>
            </a:r>
            <a:r>
              <a:rPr lang="vi-VN" sz="1850" b="1" kern="0">
                <a:solidFill>
                  <a:srgbClr val="0000FF"/>
                </a:solidFill>
                <a:latin typeface="Arial" charset="0"/>
              </a:rPr>
              <a:t>động tìm hiểu về thị trường </a:t>
            </a:r>
            <a:r>
              <a:rPr lang="vi-VN" sz="1850" b="1" kern="0">
                <a:solidFill>
                  <a:srgbClr val="FF3399"/>
                </a:solidFill>
                <a:latin typeface="Arial" charset="0"/>
              </a:rPr>
              <a:t>lao động</a:t>
            </a:r>
            <a:r>
              <a:rPr lang="vi-VN" sz="1850" b="1" kern="0">
                <a:solidFill>
                  <a:srgbClr val="0000FF"/>
                </a:solidFill>
                <a:latin typeface="Arial" charset="0"/>
              </a:rPr>
              <a:t>; lựa chọn nghề nghiệp, việc làm phù hợp; rèn luyện ý thức trách nhiệm, kỷ luật </a:t>
            </a:r>
            <a:r>
              <a:rPr lang="en-US" sz="1850" b="1" kern="0" smtClean="0">
                <a:solidFill>
                  <a:srgbClr val="0000FF"/>
                </a:solidFill>
                <a:latin typeface="Arial" charset="0"/>
              </a:rPr>
              <a:t>LĐ </a:t>
            </a:r>
            <a:r>
              <a:rPr lang="vi-VN" sz="1850" b="1" kern="0" smtClean="0">
                <a:solidFill>
                  <a:srgbClr val="0000FF"/>
                </a:solidFill>
                <a:latin typeface="Arial" charset="0"/>
              </a:rPr>
              <a:t>và </a:t>
            </a:r>
            <a:r>
              <a:rPr lang="vi-VN" sz="1850" b="1" kern="0">
                <a:solidFill>
                  <a:srgbClr val="0000FF"/>
                </a:solidFill>
                <a:latin typeface="Arial" charset="0"/>
              </a:rPr>
              <a:t>tác phong chuyên nghiệp; sáng tạo, cải tiến kỹ thuật nâng cao năng suất </a:t>
            </a:r>
            <a:r>
              <a:rPr lang="en-US" sz="1850" b="1" kern="0" smtClean="0">
                <a:solidFill>
                  <a:srgbClr val="0000FF"/>
                </a:solidFill>
                <a:latin typeface="Arial" charset="0"/>
              </a:rPr>
              <a:t>LĐ</a:t>
            </a:r>
            <a:r>
              <a:rPr lang="vi-VN" sz="1850" b="1" kern="0" smtClean="0">
                <a:solidFill>
                  <a:srgbClr val="0000FF"/>
                </a:solidFill>
                <a:latin typeface="Arial" charset="0"/>
              </a:rPr>
              <a:t>.</a:t>
            </a:r>
            <a:endParaRPr lang="en-US" sz="185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Rèn </a:t>
            </a:r>
            <a:r>
              <a:rPr lang="vi-VN" sz="1850" b="1" kern="0">
                <a:solidFill>
                  <a:srgbClr val="0000FF"/>
                </a:solidFill>
                <a:latin typeface="Arial" charset="0"/>
              </a:rPr>
              <a:t>luyện, bảo vệ, chăm sóc, nâng cao </a:t>
            </a:r>
            <a:r>
              <a:rPr lang="vi-VN" sz="1850" b="1" kern="0">
                <a:solidFill>
                  <a:srgbClr val="FF3399"/>
                </a:solidFill>
                <a:latin typeface="Arial" charset="0"/>
              </a:rPr>
              <a:t>sức khỏe</a:t>
            </a:r>
            <a:r>
              <a:rPr lang="vi-VN" sz="1850" b="1" kern="0">
                <a:solidFill>
                  <a:srgbClr val="0000FF"/>
                </a:solidFill>
                <a:latin typeface="Arial" charset="0"/>
              </a:rPr>
              <a:t>, phát triển thể chất và tinh thần; trang bị kiến thức, kỹ năng sống, kỹ năng chăm sóc sức khỏe sinh sản, sức khỏe tình dục, phòng, chống bệnh tật; không lạm dụng rượu, bia; hạn chế sử dụng thuốc lá; không sử dụng ma túy, chất gây nghiện và chất kích thích khác mà pháp luật cấm; phòng, chống tác hại từ không gian </a:t>
            </a:r>
            <a:r>
              <a:rPr lang="vi-VN" sz="1850" b="1" kern="0" smtClean="0">
                <a:solidFill>
                  <a:srgbClr val="0000FF"/>
                </a:solidFill>
                <a:latin typeface="Arial" charset="0"/>
              </a:rPr>
              <a:t>mạng.</a:t>
            </a:r>
            <a:endParaRPr lang="en-US" sz="185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850" b="1" kern="0" smtClean="0">
                <a:solidFill>
                  <a:srgbClr val="0000FF"/>
                </a:solidFill>
                <a:latin typeface="Arial" charset="0"/>
              </a:rPr>
              <a:t>Tích </a:t>
            </a:r>
            <a:r>
              <a:rPr lang="vi-VN" sz="1850" b="1" kern="0">
                <a:solidFill>
                  <a:srgbClr val="0000FF"/>
                </a:solidFill>
                <a:latin typeface="Arial" charset="0"/>
              </a:rPr>
              <a:t>cực tham gia các </a:t>
            </a:r>
            <a:r>
              <a:rPr lang="vi-VN" sz="1850" b="1" kern="0">
                <a:solidFill>
                  <a:srgbClr val="FF3399"/>
                </a:solidFill>
                <a:latin typeface="Arial" charset="0"/>
              </a:rPr>
              <a:t>hoạt động, phong trào</a:t>
            </a:r>
            <a:r>
              <a:rPr lang="vi-VN" sz="1850" b="1" kern="0">
                <a:solidFill>
                  <a:srgbClr val="0000FF"/>
                </a:solidFill>
                <a:latin typeface="Arial" charset="0"/>
              </a:rPr>
              <a:t> văn hóa, </a:t>
            </a:r>
            <a:r>
              <a:rPr lang="en-US" sz="1850" b="1" kern="0" smtClean="0">
                <a:solidFill>
                  <a:srgbClr val="0000FF"/>
                </a:solidFill>
                <a:latin typeface="Arial" charset="0"/>
              </a:rPr>
              <a:t>TDTT </a:t>
            </a:r>
            <a:r>
              <a:rPr lang="vi-VN" sz="1850" b="1" kern="0" smtClean="0">
                <a:solidFill>
                  <a:srgbClr val="0000FF"/>
                </a:solidFill>
                <a:latin typeface="Arial" charset="0"/>
              </a:rPr>
              <a:t>lành </a:t>
            </a:r>
            <a:r>
              <a:rPr lang="vi-VN" sz="1850" b="1" kern="0">
                <a:solidFill>
                  <a:srgbClr val="0000FF"/>
                </a:solidFill>
                <a:latin typeface="Arial" charset="0"/>
              </a:rPr>
              <a:t>mạnh; bảo vệ, giữ gìn, phát huy bản sắc văn hóa dân tộc; tiếp thu tinh hoa văn hóa nhân loại</a:t>
            </a:r>
            <a:r>
              <a:rPr lang="vi-VN" sz="1850" b="1" kern="0" smtClean="0">
                <a:solidFill>
                  <a:srgbClr val="0000FF"/>
                </a:solidFill>
                <a:latin typeface="Arial" charset="0"/>
              </a:rPr>
              <a:t>.</a:t>
            </a:r>
            <a:endParaRPr lang="en-US" sz="18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Trách nhiệm đối với bản thân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566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882"/>
            <a:ext cx="9144000" cy="6472236"/>
          </a:xfrm>
          <a:prstGeom prst="rect">
            <a:avLst/>
          </a:prstGeom>
        </p:spPr>
      </p:pic>
    </p:spTree>
    <p:extLst>
      <p:ext uri="{BB962C8B-B14F-4D97-AF65-F5344CB8AC3E}">
        <p14:creationId xmlns:p14="http://schemas.microsoft.com/office/powerpoint/2010/main" val="307302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16. Chính sách về học tập và nghiên cứu khoa </a:t>
            </a:r>
            <a:r>
              <a:rPr lang="vi-VN" sz="2000" b="1" kern="0" smtClean="0">
                <a:solidFill>
                  <a:srgbClr val="FF3399"/>
                </a:solidFill>
                <a:latin typeface="Arial" charset="0"/>
              </a:rPr>
              <a:t>học</a:t>
            </a:r>
            <a:endParaRPr lang="en-US" sz="20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17. Chính sách về lao động, việc </a:t>
            </a:r>
            <a:r>
              <a:rPr lang="vi-VN" sz="2000" b="1" kern="0" smtClean="0">
                <a:solidFill>
                  <a:srgbClr val="0000FF"/>
                </a:solidFill>
                <a:latin typeface="Arial" charset="0"/>
              </a:rPr>
              <a:t>làm</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18. Chính sách về khởi </a:t>
            </a:r>
            <a:r>
              <a:rPr lang="vi-VN" sz="2000" b="1" kern="0" smtClean="0">
                <a:solidFill>
                  <a:srgbClr val="FF3399"/>
                </a:solidFill>
                <a:latin typeface="Arial" charset="0"/>
              </a:rPr>
              <a:t>nghiệp</a:t>
            </a:r>
            <a:endParaRPr lang="en-US" sz="20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19. Chính sách về bảo vệ, chăm sóc và nâng cao sức </a:t>
            </a:r>
            <a:r>
              <a:rPr lang="vi-VN" sz="2000" b="1" kern="0" smtClean="0">
                <a:solidFill>
                  <a:srgbClr val="0000FF"/>
                </a:solidFill>
                <a:latin typeface="Arial" charset="0"/>
              </a:rPr>
              <a:t>khỏe</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20. Chính sách về văn hóa, thể dục, thể </a:t>
            </a:r>
            <a:r>
              <a:rPr lang="vi-VN" sz="2000" b="1" kern="0" smtClean="0">
                <a:solidFill>
                  <a:srgbClr val="FF3399"/>
                </a:solidFill>
                <a:latin typeface="Arial" charset="0"/>
              </a:rPr>
              <a:t>thao</a:t>
            </a:r>
            <a:endParaRPr lang="en-US" sz="20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21. Chính sách về bảo vệ Tổ </a:t>
            </a:r>
            <a:r>
              <a:rPr lang="vi-VN" sz="2000" b="1" kern="0" smtClean="0">
                <a:solidFill>
                  <a:srgbClr val="0000FF"/>
                </a:solidFill>
                <a:latin typeface="Arial" charset="0"/>
              </a:rPr>
              <a:t>quốc</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22. Chính sách đối với thanh niên xung </a:t>
            </a:r>
            <a:r>
              <a:rPr lang="vi-VN" sz="2000" b="1" kern="0" smtClean="0">
                <a:solidFill>
                  <a:srgbClr val="FF3399"/>
                </a:solidFill>
                <a:latin typeface="Arial" charset="0"/>
              </a:rPr>
              <a:t>phong</a:t>
            </a:r>
            <a:endParaRPr lang="en-US" sz="20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23. Chính sách đối với thanh niên tình </a:t>
            </a:r>
            <a:r>
              <a:rPr lang="vi-VN" sz="2000" b="1" kern="0" smtClean="0">
                <a:solidFill>
                  <a:srgbClr val="0000FF"/>
                </a:solidFill>
                <a:latin typeface="Arial" charset="0"/>
              </a:rPr>
              <a:t>nguyện</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24. Chính sách đối với thanh niên có tài </a:t>
            </a:r>
            <a:r>
              <a:rPr lang="vi-VN" sz="2000" b="1" kern="0" smtClean="0">
                <a:solidFill>
                  <a:srgbClr val="FF3399"/>
                </a:solidFill>
                <a:latin typeface="Arial" charset="0"/>
              </a:rPr>
              <a:t>năng</a:t>
            </a:r>
            <a:endParaRPr lang="en-US" sz="20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Điều </a:t>
            </a:r>
            <a:r>
              <a:rPr lang="vi-VN" sz="2000" b="1" kern="0">
                <a:solidFill>
                  <a:srgbClr val="0000FF"/>
                </a:solidFill>
                <a:latin typeface="Arial" charset="0"/>
              </a:rPr>
              <a:t>25. Chính sách đối với thanh niên là người dân tộc thiểu </a:t>
            </a:r>
            <a:r>
              <a:rPr lang="vi-VN" sz="2000" b="1" kern="0" smtClean="0">
                <a:solidFill>
                  <a:srgbClr val="0000FF"/>
                </a:solidFill>
                <a:latin typeface="Arial" charset="0"/>
              </a:rPr>
              <a:t>số</a:t>
            </a:r>
            <a:endParaRPr lang="en-US" sz="20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Điều </a:t>
            </a:r>
            <a:r>
              <a:rPr lang="vi-VN" sz="2000" b="1" kern="0">
                <a:solidFill>
                  <a:srgbClr val="FF3399"/>
                </a:solidFill>
                <a:latin typeface="Arial" charset="0"/>
              </a:rPr>
              <a:t>26. Chính sách đối với </a:t>
            </a:r>
            <a:r>
              <a:rPr lang="en-US" sz="2000" b="1" kern="0" smtClean="0">
                <a:solidFill>
                  <a:srgbClr val="FF3399"/>
                </a:solidFill>
                <a:latin typeface="Arial" charset="0"/>
              </a:rPr>
              <a:t>TN </a:t>
            </a:r>
            <a:r>
              <a:rPr lang="vi-VN" sz="2000" b="1" kern="0" smtClean="0">
                <a:solidFill>
                  <a:srgbClr val="FF3399"/>
                </a:solidFill>
                <a:latin typeface="Arial" charset="0"/>
              </a:rPr>
              <a:t>từ </a:t>
            </a:r>
            <a:r>
              <a:rPr lang="vi-VN" sz="2000" b="1" kern="0">
                <a:solidFill>
                  <a:srgbClr val="FF3399"/>
                </a:solidFill>
                <a:latin typeface="Arial" charset="0"/>
              </a:rPr>
              <a:t>đủ 16 tuổi đến dưới 18 </a:t>
            </a:r>
            <a:r>
              <a:rPr lang="vi-VN" sz="2000" b="1" kern="0" smtClean="0">
                <a:solidFill>
                  <a:srgbClr val="FF3399"/>
                </a:solidFill>
                <a:latin typeface="Arial" charset="0"/>
              </a:rPr>
              <a:t>tuổi</a:t>
            </a:r>
            <a:endParaRPr lang="en-US" sz="2000" b="1" kern="0">
              <a:solidFill>
                <a:srgbClr val="FF3399"/>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III</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CHÍNH SÁCH CỦA NHÀ NƯỚC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ĐỐI </a:t>
            </a:r>
            <a:r>
              <a:rPr lang="vi-VN" sz="2400" b="1">
                <a:solidFill>
                  <a:srgbClr val="FF0000"/>
                </a:solidFill>
                <a:latin typeface="Arial" panose="020B0604020202020204" pitchFamily="34" charset="0"/>
                <a:cs typeface="Arial" panose="020B0604020202020204" pitchFamily="34" charset="0"/>
              </a:rPr>
              <a:t>VỚI THANH NIÊN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785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Bảo </a:t>
            </a:r>
            <a:r>
              <a:rPr lang="vi-VN" sz="2100" b="1" kern="0">
                <a:solidFill>
                  <a:srgbClr val="0000FF"/>
                </a:solidFill>
                <a:latin typeface="Arial" charset="0"/>
              </a:rPr>
              <a:t>đảm bình đẳng trong tiếp cận giáo dục và tạo điều kiện cho thanh niên tham gia nghiên cứu khoa </a:t>
            </a:r>
            <a:r>
              <a:rPr lang="vi-VN" sz="2100" b="1" kern="0" smtClean="0">
                <a:solidFill>
                  <a:srgbClr val="0000FF"/>
                </a:solidFill>
                <a:latin typeface="Arial" charset="0"/>
              </a:rPr>
              <a:t>học.</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Ban </a:t>
            </a:r>
            <a:r>
              <a:rPr lang="vi-VN" sz="2100" b="1" kern="0">
                <a:solidFill>
                  <a:srgbClr val="0000FF"/>
                </a:solidFill>
                <a:latin typeface="Arial" charset="0"/>
              </a:rPr>
              <a:t>hành và bảo đảm thực hiện các chương trình giáo dục đạo đức, lý tưởng, truyền thống dân tộc, lối sống văn hóa, kỹ năng sống, ý thức chấp hành pháp luật cho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Có </a:t>
            </a:r>
            <a:r>
              <a:rPr lang="vi-VN" sz="2100" b="1" kern="0">
                <a:solidFill>
                  <a:srgbClr val="0000FF"/>
                </a:solidFill>
                <a:latin typeface="Arial" charset="0"/>
              </a:rPr>
              <a:t>chính sách tín dụng, học bổng, miễn, giảm học phí cho thanh niên theo quy định của 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Khuyến </a:t>
            </a:r>
            <a:r>
              <a:rPr lang="vi-VN" sz="2100" b="1" kern="0">
                <a:solidFill>
                  <a:srgbClr val="0000FF"/>
                </a:solidFill>
                <a:latin typeface="Arial" charset="0"/>
              </a:rPr>
              <a:t>khích, hỗ trợ thanh niên học tập, nâng cao trình độ chuyên môn, nghiệp vụ; khả năng sáng tạo, nghiên cứu, ứng dụng tiến bộ khoa học và công </a:t>
            </a:r>
            <a:r>
              <a:rPr lang="vi-VN" sz="2100" b="1" kern="0" smtClean="0">
                <a:solidFill>
                  <a:srgbClr val="0000FF"/>
                </a:solidFill>
                <a:latin typeface="Arial" charset="0"/>
              </a:rPr>
              <a:t>nghệ.</a:t>
            </a:r>
            <a:endParaRPr lang="en-US" sz="21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Ưu </a:t>
            </a:r>
            <a:r>
              <a:rPr lang="vi-VN" sz="2100" b="1" kern="0">
                <a:solidFill>
                  <a:srgbClr val="0000FF"/>
                </a:solidFill>
                <a:latin typeface="Arial" charset="0"/>
              </a:rPr>
              <a:t>đãi, hỗ trợ tổ chức, cá nhân đầu tư hoạt động nghiên cứu khoa học, đổi mới sáng tạo của thanh niên; tham gia đào tạo kỹ năng sống và kỹ năng cần thiết khác cho thanh niên</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16. Chính sách về học tập và nghiên cứu khoa học</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40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Tư </a:t>
            </a:r>
            <a:r>
              <a:rPr lang="vi-VN" sz="2200" b="1" kern="0">
                <a:solidFill>
                  <a:srgbClr val="0000FF"/>
                </a:solidFill>
                <a:latin typeface="Arial" charset="0"/>
              </a:rPr>
              <a:t>vấn, định hướng nghề nghiệp, cung cấp thông tin thị trường lao động cho thanh niên; giáo dục kỹ năng nghề nghiệp, đạo đức nghề nghiệp cho thanh niên; bảo đảm thanh niên không bị cưỡng bức, bóc lột sức lao </a:t>
            </a:r>
            <a:r>
              <a:rPr lang="vi-VN" sz="2200" b="1" kern="0" smtClean="0">
                <a:solidFill>
                  <a:srgbClr val="0000FF"/>
                </a:solidFill>
                <a:latin typeface="Arial" charset="0"/>
              </a:rPr>
              <a:t>động.</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Tạo </a:t>
            </a:r>
            <a:r>
              <a:rPr lang="vi-VN" sz="2200" b="1" kern="0">
                <a:solidFill>
                  <a:srgbClr val="0000FF"/>
                </a:solidFill>
                <a:latin typeface="Arial" charset="0"/>
              </a:rPr>
              <a:t>điều kiện để thanh niên có việc làm; tạo việc làm tại chỗ cho thanh niên ở vùng nông thôn, miền núi, hải đảo phù hợp với từng vùng, miền, gắn với từng giai đoạn phát triển của đất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Tạo </a:t>
            </a:r>
            <a:r>
              <a:rPr lang="vi-VN" sz="2200" b="1" kern="0">
                <a:solidFill>
                  <a:srgbClr val="0000FF"/>
                </a:solidFill>
                <a:latin typeface="Arial" charset="0"/>
              </a:rPr>
              <a:t>điều kiện cho thanh niên được vay vốn ưu đãi từ Quỹ quốc gia về việc làm và nguồn tín dụng hợp pháp khác để tự tạo việc làm, phát triển sản xuất, kinh doanh</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17. Chính sách về lao động, việc làm</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345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Giáo </a:t>
            </a:r>
            <a:r>
              <a:rPr lang="vi-VN" sz="2200" b="1" kern="0">
                <a:solidFill>
                  <a:srgbClr val="0000FF"/>
                </a:solidFill>
                <a:latin typeface="Arial" charset="0"/>
              </a:rPr>
              <a:t>dục, đào tạo kiến thức, kỹ năng khởi nghiệp cho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thanh 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Cung </a:t>
            </a:r>
            <a:r>
              <a:rPr lang="vi-VN" sz="2200" b="1" kern="0">
                <a:solidFill>
                  <a:srgbClr val="0000FF"/>
                </a:solidFill>
                <a:latin typeface="Arial" charset="0"/>
              </a:rPr>
              <a:t>cấp thông tin về thị trường; hỗ trợ pháp lý, khoa học và công nghệ, xúc tiến đầu tư, phát triển nguồn nhân lực; ưu đãi vay vốn từ các tổ chức tín dụng theo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Khuyến </a:t>
            </a:r>
            <a:r>
              <a:rPr lang="vi-VN" sz="2200" b="1" kern="0">
                <a:solidFill>
                  <a:srgbClr val="0000FF"/>
                </a:solidFill>
                <a:latin typeface="Arial" charset="0"/>
              </a:rPr>
              <a:t>khích, tạo môi trường thuận lợi để thanh niên khởi nghiệp sáng tạo ứng dụng khoa học và công </a:t>
            </a:r>
            <a:r>
              <a:rPr lang="vi-VN" sz="2200" b="1" kern="0" smtClean="0">
                <a:solidFill>
                  <a:srgbClr val="0000FF"/>
                </a:solidFill>
                <a:latin typeface="Arial" charset="0"/>
              </a:rPr>
              <a:t>nghệ.</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Ưu </a:t>
            </a:r>
            <a:r>
              <a:rPr lang="vi-VN" sz="2200" b="1" kern="0">
                <a:solidFill>
                  <a:srgbClr val="0000FF"/>
                </a:solidFill>
                <a:latin typeface="Arial" charset="0"/>
              </a:rPr>
              <a:t>đãi, hỗ trợ tổ chức, cá nhân tham gia cung ứng dịch vụ hỗ trợ thanh niên khởi nghiệp; khuyến khích thành lập quỹ khởi nghiệp cho thanh niên theo quy định của pháp </a:t>
            </a:r>
            <a:r>
              <a:rPr lang="vi-VN" sz="2200" b="1" kern="0" smtClean="0">
                <a:solidFill>
                  <a:srgbClr val="0000FF"/>
                </a:solidFill>
                <a:latin typeface="Arial" charset="0"/>
              </a:rPr>
              <a:t>luật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18. Chính sách về khởi nghiệp</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379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Tư </a:t>
            </a:r>
            <a:r>
              <a:rPr lang="vi-VN" sz="2200" b="1" kern="0">
                <a:solidFill>
                  <a:srgbClr val="0000FF"/>
                </a:solidFill>
                <a:latin typeface="Arial" charset="0"/>
              </a:rPr>
              <a:t>vấn, hỗ trợ nâng cao sức khỏe cho thanh niên; phòng, chống bạo lực gia đình, bạo lực học đường, xâm hại tình dục; phòng, chống ma túy, HIV/AIDS; phòng ngừa bệnh lây truyền qua đường tình dục, bệnh xã hội khác và các nguy cơ ảnh hưởng đến sức khỏe thể chất, tinh thần của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Bảo </a:t>
            </a:r>
            <a:r>
              <a:rPr lang="vi-VN" sz="2200" b="1" kern="0">
                <a:solidFill>
                  <a:srgbClr val="0000FF"/>
                </a:solidFill>
                <a:latin typeface="Arial" charset="0"/>
              </a:rPr>
              <a:t>đảm cho thanh niên được cung cấp thông tin, tiếp cận dịch vụ thân thiện về bảo vệ, chăm sóc sức khỏe sinh sản, sức khỏe tình dục; được tư vấn, khám sức khỏe trước khi kết </a:t>
            </a:r>
            <a:r>
              <a:rPr lang="vi-VN" sz="2200" b="1" kern="0" smtClean="0">
                <a:solidFill>
                  <a:srgbClr val="0000FF"/>
                </a:solidFill>
                <a:latin typeface="Arial" charset="0"/>
              </a:rPr>
              <a:t>hôn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Khuyến </a:t>
            </a:r>
            <a:r>
              <a:rPr lang="vi-VN" sz="2200" b="1" kern="0">
                <a:solidFill>
                  <a:srgbClr val="0000FF"/>
                </a:solidFill>
                <a:latin typeface="Arial" charset="0"/>
              </a:rPr>
              <a:t>khích tổ chức, cá nhân đầu tư, cung cấp dịch vụ y tế, chăm sóc sức khỏe cho thanh niên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19. Chính sách về bảo vệ, chăm sóc và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vi-VN" sz="2500" b="1" smtClean="0">
                <a:solidFill>
                  <a:srgbClr val="FF0000"/>
                </a:solidFill>
                <a:latin typeface="Arial" panose="020B0604020202020204" pitchFamily="34" charset="0"/>
                <a:cs typeface="Arial" panose="020B0604020202020204" pitchFamily="34" charset="0"/>
              </a:rPr>
              <a:t>nâng </a:t>
            </a:r>
            <a:r>
              <a:rPr lang="vi-VN" sz="2500" b="1">
                <a:solidFill>
                  <a:srgbClr val="FF0000"/>
                </a:solidFill>
                <a:latin typeface="Arial" panose="020B0604020202020204" pitchFamily="34" charset="0"/>
                <a:cs typeface="Arial" panose="020B0604020202020204" pitchFamily="34" charset="0"/>
              </a:rPr>
              <a:t>cao sức khỏe</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624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Khuyến </a:t>
            </a:r>
            <a:r>
              <a:rPr lang="vi-VN" sz="2300" b="1" kern="0">
                <a:solidFill>
                  <a:srgbClr val="0000FF"/>
                </a:solidFill>
                <a:latin typeface="Arial" charset="0"/>
              </a:rPr>
              <a:t>khích, hỗ trợ thanh niên tham gia hoạt động và sáng tạo trong văn hóa, thể dục, thể </a:t>
            </a:r>
            <a:r>
              <a:rPr lang="vi-VN" sz="2300" b="1" kern="0" smtClean="0">
                <a:solidFill>
                  <a:srgbClr val="0000FF"/>
                </a:solidFill>
                <a:latin typeface="Arial" charset="0"/>
              </a:rPr>
              <a:t>thao.</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Tạo </a:t>
            </a:r>
            <a:r>
              <a:rPr lang="vi-VN" sz="2300" b="1" kern="0">
                <a:solidFill>
                  <a:srgbClr val="0000FF"/>
                </a:solidFill>
                <a:latin typeface="Arial" charset="0"/>
              </a:rPr>
              <a:t>điều kiện cho thanh niên tích cực tham gia giữ gìn, phát huy giá trị văn hóa dân tộc và tiếp thu tinh hoa văn hóa nhân </a:t>
            </a:r>
            <a:r>
              <a:rPr lang="vi-VN" sz="2300" b="1" kern="0" smtClean="0">
                <a:solidFill>
                  <a:srgbClr val="0000FF"/>
                </a:solidFill>
                <a:latin typeface="Arial" charset="0"/>
              </a:rPr>
              <a:t>loại.</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Tuyên </a:t>
            </a:r>
            <a:r>
              <a:rPr lang="vi-VN" sz="2300" b="1" kern="0">
                <a:solidFill>
                  <a:srgbClr val="0000FF"/>
                </a:solidFill>
                <a:latin typeface="Arial" charset="0"/>
              </a:rPr>
              <a:t>truyền, phổ biến, giáo dục nâng cao nhận thức và bảo vệ sự an toàn của thanh niên trên không gian </a:t>
            </a:r>
            <a:r>
              <a:rPr lang="vi-VN" sz="2300" b="1" kern="0" smtClean="0">
                <a:solidFill>
                  <a:srgbClr val="0000FF"/>
                </a:solidFill>
                <a:latin typeface="Arial" charset="0"/>
              </a:rPr>
              <a:t>mạng.</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Khuyến </a:t>
            </a:r>
            <a:r>
              <a:rPr lang="vi-VN" sz="2300" b="1" kern="0">
                <a:solidFill>
                  <a:srgbClr val="0000FF"/>
                </a:solidFill>
                <a:latin typeface="Arial" charset="0"/>
              </a:rPr>
              <a:t>khích tổ chức, cá nhân đầu tư xây dựng các thiết chế văn hóa, thể dục, thể thao cho thanh niên</a:t>
            </a:r>
            <a:r>
              <a:rPr lang="vi-VN"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20. Chính sách về văn hóa, thể dục, thể thao</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929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Bảo </a:t>
            </a:r>
            <a:r>
              <a:rPr lang="vi-VN" sz="2300" b="1" kern="0">
                <a:solidFill>
                  <a:srgbClr val="0000FF"/>
                </a:solidFill>
                <a:latin typeface="Arial" charset="0"/>
              </a:rPr>
              <a:t>đảm cho thanh niên được giáo dục quốc phòng và an ninh, tinh thần yêu nước, chủ nghĩa anh hùng cách mạng, ý thức xây dựng và bảo vệ Tổ </a:t>
            </a:r>
            <a:r>
              <a:rPr lang="vi-VN" sz="2300" b="1" kern="0" smtClean="0">
                <a:solidFill>
                  <a:srgbClr val="0000FF"/>
                </a:solidFill>
                <a:latin typeface="Arial" charset="0"/>
              </a:rPr>
              <a:t>quốc.</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Bảo </a:t>
            </a:r>
            <a:r>
              <a:rPr lang="vi-VN" sz="2300" b="1" kern="0">
                <a:solidFill>
                  <a:srgbClr val="0000FF"/>
                </a:solidFill>
                <a:latin typeface="Arial" charset="0"/>
              </a:rPr>
              <a:t>đảm cho thanh niên thực hiện nghĩa vụ quân sự; nghĩa vụ tham gia Công an nhân dân, Dân quân tự vệ; tham gia quân nhân dự bị và xây dựng nền quốc phòng toàn dân, nền an ninh nhân dân theo quy định của pháp </a:t>
            </a:r>
            <a:r>
              <a:rPr lang="vi-VN" sz="2300" b="1" kern="0" smtClean="0">
                <a:solidFill>
                  <a:srgbClr val="0000FF"/>
                </a:solidFill>
                <a:latin typeface="Arial" charset="0"/>
              </a:rPr>
              <a:t>luật.</a:t>
            </a:r>
            <a:endParaRPr lang="en-US" sz="23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Thanh </a:t>
            </a:r>
            <a:r>
              <a:rPr lang="vi-VN" sz="2300" b="1" kern="0">
                <a:solidFill>
                  <a:srgbClr val="0000FF"/>
                </a:solidFill>
                <a:latin typeface="Arial" charset="0"/>
              </a:rPr>
              <a:t>niên hoàn thành nghĩa vụ quân sự, nghĩa vụ tham gia Công an nhân dân được hưởng chính sách hỗ trợ đào tạo nghề và các chính sách ưu đãi khác theo quy định của pháp luật</a:t>
            </a:r>
            <a:r>
              <a:rPr lang="vi-VN"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21. Chính sách về bảo vệ Tổ quốc</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15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600"/>
              </a:spcBef>
              <a:spcAft>
                <a:spcPts val="0"/>
              </a:spcAft>
              <a:buClr>
                <a:srgbClr val="FF0000"/>
              </a:buClr>
              <a:buFont typeface="+mj-lt"/>
              <a:buAutoNum type="arabicPeriod"/>
              <a:defRPr/>
            </a:pPr>
            <a:r>
              <a:rPr lang="en-US" sz="1800" b="1" kern="0" smtClean="0">
                <a:solidFill>
                  <a:srgbClr val="0000FF"/>
                </a:solidFill>
                <a:latin typeface="Arial" charset="0"/>
              </a:rPr>
              <a:t>TNXP</a:t>
            </a:r>
            <a:r>
              <a:rPr lang="vi-VN" sz="1800" b="1" kern="0" smtClean="0">
                <a:solidFill>
                  <a:srgbClr val="0000FF"/>
                </a:solidFill>
                <a:latin typeface="Arial" charset="0"/>
              </a:rPr>
              <a:t> </a:t>
            </a:r>
            <a:r>
              <a:rPr lang="vi-VN" sz="1800" b="1" kern="0">
                <a:solidFill>
                  <a:srgbClr val="0000FF"/>
                </a:solidFill>
                <a:latin typeface="Arial" charset="0"/>
              </a:rPr>
              <a:t>là lực lượng xung kích của thanh niên tham gia thực hiện các nhiệm vụ phát triển </a:t>
            </a:r>
            <a:r>
              <a:rPr lang="en-US" sz="1800" b="1" kern="0" smtClean="0">
                <a:solidFill>
                  <a:srgbClr val="0000FF"/>
                </a:solidFill>
                <a:latin typeface="Arial" charset="0"/>
              </a:rPr>
              <a:t>KT-XH</a:t>
            </a:r>
            <a:r>
              <a:rPr lang="vi-VN" sz="1800" b="1" kern="0" smtClean="0">
                <a:solidFill>
                  <a:srgbClr val="0000FF"/>
                </a:solidFill>
                <a:latin typeface="Arial" charset="0"/>
              </a:rPr>
              <a:t>, </a:t>
            </a:r>
            <a:r>
              <a:rPr lang="vi-VN" sz="1800" b="1" kern="0">
                <a:solidFill>
                  <a:srgbClr val="0000FF"/>
                </a:solidFill>
                <a:latin typeface="Arial" charset="0"/>
              </a:rPr>
              <a:t>giải quyết việc làm, </a:t>
            </a:r>
            <a:r>
              <a:rPr lang="en-US" sz="1800" b="1" kern="0" smtClean="0">
                <a:solidFill>
                  <a:srgbClr val="0000FF"/>
                </a:solidFill>
                <a:latin typeface="Arial" charset="0"/>
              </a:rPr>
              <a:t>GDĐT</a:t>
            </a:r>
            <a:r>
              <a:rPr lang="vi-VN" sz="1800" b="1" kern="0" smtClean="0">
                <a:solidFill>
                  <a:srgbClr val="0000FF"/>
                </a:solidFill>
                <a:latin typeface="Arial" charset="0"/>
              </a:rPr>
              <a:t>, </a:t>
            </a:r>
            <a:r>
              <a:rPr lang="vi-VN" sz="1800" b="1" kern="0">
                <a:solidFill>
                  <a:srgbClr val="0000FF"/>
                </a:solidFill>
                <a:latin typeface="Arial" charset="0"/>
              </a:rPr>
              <a:t>rèn luyện thanh niên và các nhiệm vụ đột xuất, cấp bách, khó khăn, gian khổ trong xây dựng và bảo vệ Tổ </a:t>
            </a:r>
            <a:r>
              <a:rPr lang="vi-VN" sz="1800" b="1" kern="0" smtClean="0">
                <a:solidFill>
                  <a:srgbClr val="0000FF"/>
                </a:solidFill>
                <a:latin typeface="Arial" charset="0"/>
              </a:rPr>
              <a:t>quốc.</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Nhà </a:t>
            </a:r>
            <a:r>
              <a:rPr lang="vi-VN" sz="1800" b="1" kern="0">
                <a:solidFill>
                  <a:srgbClr val="0000FF"/>
                </a:solidFill>
                <a:latin typeface="Arial" charset="0"/>
              </a:rPr>
              <a:t>nước ban hành chính sách để </a:t>
            </a:r>
            <a:r>
              <a:rPr lang="en-US" sz="1800" b="1" kern="0" smtClean="0">
                <a:solidFill>
                  <a:srgbClr val="0000FF"/>
                </a:solidFill>
                <a:latin typeface="Arial" charset="0"/>
              </a:rPr>
              <a:t>TNXP </a:t>
            </a:r>
            <a:r>
              <a:rPr lang="vi-VN" sz="1800" b="1" kern="0" smtClean="0">
                <a:solidFill>
                  <a:srgbClr val="0000FF"/>
                </a:solidFill>
                <a:latin typeface="Arial" charset="0"/>
              </a:rPr>
              <a:t>thực </a:t>
            </a:r>
            <a:r>
              <a:rPr lang="vi-VN" sz="1800" b="1" kern="0">
                <a:solidFill>
                  <a:srgbClr val="0000FF"/>
                </a:solidFill>
                <a:latin typeface="Arial" charset="0"/>
              </a:rPr>
              <a:t>hiện các nhiệm vụ sau </a:t>
            </a:r>
            <a:r>
              <a:rPr lang="vi-VN" sz="1800" b="1" kern="0" smtClean="0">
                <a:solidFill>
                  <a:srgbClr val="0000FF"/>
                </a:solidFill>
                <a:latin typeface="Arial" charset="0"/>
              </a:rPr>
              <a:t>đây:</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lphaLcParenR"/>
              <a:defRPr/>
            </a:pPr>
            <a:r>
              <a:rPr lang="vi-VN" sz="1800" b="1" kern="0" smtClean="0">
                <a:solidFill>
                  <a:srgbClr val="0000FF"/>
                </a:solidFill>
                <a:latin typeface="Arial" charset="0"/>
              </a:rPr>
              <a:t>Tham </a:t>
            </a:r>
            <a:r>
              <a:rPr lang="vi-VN" sz="1800" b="1" kern="0">
                <a:solidFill>
                  <a:srgbClr val="0000FF"/>
                </a:solidFill>
                <a:latin typeface="Arial" charset="0"/>
              </a:rPr>
              <a:t>gia dự án phát triển </a:t>
            </a:r>
            <a:r>
              <a:rPr lang="en-US" sz="1800" b="1" kern="0" smtClean="0">
                <a:solidFill>
                  <a:srgbClr val="0000FF"/>
                </a:solidFill>
                <a:latin typeface="Arial" charset="0"/>
              </a:rPr>
              <a:t>KT-XH </a:t>
            </a:r>
            <a:r>
              <a:rPr lang="vi-VN" sz="1800" b="1" kern="0" smtClean="0">
                <a:solidFill>
                  <a:srgbClr val="0000FF"/>
                </a:solidFill>
                <a:latin typeface="Arial" charset="0"/>
              </a:rPr>
              <a:t>được </a:t>
            </a:r>
            <a:r>
              <a:rPr lang="vi-VN" sz="1800" b="1" kern="0">
                <a:solidFill>
                  <a:srgbClr val="0000FF"/>
                </a:solidFill>
                <a:latin typeface="Arial" charset="0"/>
              </a:rPr>
              <a:t>Nhà nước </a:t>
            </a:r>
            <a:r>
              <a:rPr lang="vi-VN" sz="1800" b="1" kern="0" smtClean="0">
                <a:solidFill>
                  <a:srgbClr val="0000FF"/>
                </a:solidFill>
                <a:latin typeface="Arial" charset="0"/>
              </a:rPr>
              <a:t>giao;</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lphaLcParenR"/>
              <a:defRPr/>
            </a:pPr>
            <a:r>
              <a:rPr lang="vi-VN" sz="1800" b="1" kern="0" smtClean="0">
                <a:solidFill>
                  <a:srgbClr val="0000FF"/>
                </a:solidFill>
                <a:latin typeface="Arial" charset="0"/>
              </a:rPr>
              <a:t>Tham </a:t>
            </a:r>
            <a:r>
              <a:rPr lang="vi-VN" sz="1800" b="1" kern="0">
                <a:solidFill>
                  <a:srgbClr val="0000FF"/>
                </a:solidFill>
                <a:latin typeface="Arial" charset="0"/>
              </a:rPr>
              <a:t>gia khắc phục hậu quả thiên tai, dịch bệnh; bảo vệ môi trường; giữ gìn trật tự, an toàn xã hội, quốc phòng, an ninh quốc </a:t>
            </a:r>
            <a:r>
              <a:rPr lang="vi-VN" sz="1800" b="1" kern="0" smtClean="0">
                <a:solidFill>
                  <a:srgbClr val="0000FF"/>
                </a:solidFill>
                <a:latin typeface="Arial" charset="0"/>
              </a:rPr>
              <a:t>gia;</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lphaLcParenR"/>
              <a:defRPr/>
            </a:pPr>
            <a:r>
              <a:rPr lang="vi-VN" sz="1800" b="1" kern="0" smtClean="0">
                <a:solidFill>
                  <a:srgbClr val="0000FF"/>
                </a:solidFill>
                <a:latin typeface="Arial" charset="0"/>
              </a:rPr>
              <a:t>Tham </a:t>
            </a:r>
            <a:r>
              <a:rPr lang="vi-VN" sz="1800" b="1" kern="0">
                <a:solidFill>
                  <a:srgbClr val="0000FF"/>
                </a:solidFill>
                <a:latin typeface="Arial" charset="0"/>
              </a:rPr>
              <a:t>gia sản xuất hàng hóa, cung ứng dịch vụ, chuyển giao tiến bộ kỹ thuật hỗ trợ sản xuất, đào tạo nghề gắn với tạo việc làm cho thanh </a:t>
            </a:r>
            <a:r>
              <a:rPr lang="vi-VN" sz="1800" b="1" kern="0" smtClean="0">
                <a:solidFill>
                  <a:srgbClr val="0000FF"/>
                </a:solidFill>
                <a:latin typeface="Arial" charset="0"/>
              </a:rPr>
              <a:t>niên;</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lphaLcParenR"/>
              <a:defRPr/>
            </a:pPr>
            <a:r>
              <a:rPr lang="vi-VN" sz="1800" b="1" kern="0" smtClean="0">
                <a:solidFill>
                  <a:srgbClr val="0000FF"/>
                </a:solidFill>
                <a:latin typeface="Arial" charset="0"/>
              </a:rPr>
              <a:t>Các </a:t>
            </a:r>
            <a:r>
              <a:rPr lang="vi-VN" sz="1800" b="1" kern="0">
                <a:solidFill>
                  <a:srgbClr val="0000FF"/>
                </a:solidFill>
                <a:latin typeface="Arial" charset="0"/>
              </a:rPr>
              <a:t>nhiệm vụ đột xuất, cấp bách, khó khăn, gian khổ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startAt="3"/>
              <a:defRPr/>
            </a:pPr>
            <a:r>
              <a:rPr lang="vi-VN" sz="1800" b="1" kern="0" smtClean="0">
                <a:solidFill>
                  <a:srgbClr val="0000FF"/>
                </a:solidFill>
                <a:latin typeface="Arial" charset="0"/>
              </a:rPr>
              <a:t>Nhà </a:t>
            </a:r>
            <a:r>
              <a:rPr lang="vi-VN" sz="1800" b="1" kern="0">
                <a:solidFill>
                  <a:srgbClr val="0000FF"/>
                </a:solidFill>
                <a:latin typeface="Arial" charset="0"/>
              </a:rPr>
              <a:t>nước bảo đảm điều kiện về kinh phí, </a:t>
            </a:r>
            <a:r>
              <a:rPr lang="en-US" sz="1800" b="1" kern="0" smtClean="0">
                <a:solidFill>
                  <a:srgbClr val="0000FF"/>
                </a:solidFill>
                <a:latin typeface="Arial" charset="0"/>
              </a:rPr>
              <a:t>CSVC </a:t>
            </a:r>
            <a:r>
              <a:rPr lang="vi-VN" sz="1800" b="1" kern="0" smtClean="0">
                <a:solidFill>
                  <a:srgbClr val="0000FF"/>
                </a:solidFill>
                <a:latin typeface="Arial" charset="0"/>
              </a:rPr>
              <a:t>và </a:t>
            </a:r>
            <a:r>
              <a:rPr lang="vi-VN" sz="1800" b="1" kern="0">
                <a:solidFill>
                  <a:srgbClr val="0000FF"/>
                </a:solidFill>
                <a:latin typeface="Arial" charset="0"/>
              </a:rPr>
              <a:t>trang thiết bị cần thiết cho tổ chức </a:t>
            </a:r>
            <a:r>
              <a:rPr lang="en-US" sz="1800" b="1" kern="0" smtClean="0">
                <a:solidFill>
                  <a:srgbClr val="0000FF"/>
                </a:solidFill>
                <a:latin typeface="Arial" charset="0"/>
              </a:rPr>
              <a:t>TNXP </a:t>
            </a:r>
            <a:r>
              <a:rPr lang="vi-VN" sz="1800" b="1" kern="0" smtClean="0">
                <a:solidFill>
                  <a:srgbClr val="0000FF"/>
                </a:solidFill>
                <a:latin typeface="Arial" charset="0"/>
              </a:rPr>
              <a:t>khi </a:t>
            </a:r>
            <a:r>
              <a:rPr lang="vi-VN" sz="1800" b="1" kern="0">
                <a:solidFill>
                  <a:srgbClr val="0000FF"/>
                </a:solidFill>
                <a:latin typeface="Arial" charset="0"/>
              </a:rPr>
              <a:t>thực hiện nhiệm vụ được Nhà nước </a:t>
            </a:r>
            <a:r>
              <a:rPr lang="vi-VN" sz="1800" b="1" kern="0" smtClean="0">
                <a:solidFill>
                  <a:srgbClr val="0000FF"/>
                </a:solidFill>
                <a:latin typeface="Arial" charset="0"/>
              </a:rPr>
              <a:t>giao.</a:t>
            </a:r>
            <a:endParaRPr lang="en-US" sz="1800" b="1" kern="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startAt="3"/>
              <a:defRPr/>
            </a:pPr>
            <a:r>
              <a:rPr lang="en-US" sz="1800" b="1" kern="0" spc="-60" smtClean="0">
                <a:solidFill>
                  <a:srgbClr val="0000FF"/>
                </a:solidFill>
                <a:latin typeface="Arial" charset="0"/>
              </a:rPr>
              <a:t>TNXP </a:t>
            </a:r>
            <a:r>
              <a:rPr lang="vi-VN" sz="1800" b="1" kern="0" spc="-60" smtClean="0">
                <a:solidFill>
                  <a:srgbClr val="0000FF"/>
                </a:solidFill>
                <a:latin typeface="Arial" charset="0"/>
              </a:rPr>
              <a:t>được </a:t>
            </a:r>
            <a:r>
              <a:rPr lang="vi-VN" sz="1800" b="1" kern="0" spc="-60">
                <a:solidFill>
                  <a:srgbClr val="0000FF"/>
                </a:solidFill>
                <a:latin typeface="Arial" charset="0"/>
              </a:rPr>
              <a:t>hưởng chế độ, chính sách trong và sau khi hoàn thành nhiệm </a:t>
            </a:r>
            <a:r>
              <a:rPr lang="vi-VN" sz="1800" b="1" kern="0" spc="-60" smtClean="0">
                <a:solidFill>
                  <a:srgbClr val="0000FF"/>
                </a:solidFill>
                <a:latin typeface="Arial" charset="0"/>
              </a:rPr>
              <a:t>vụ</a:t>
            </a:r>
            <a:endParaRPr lang="en-US" sz="1800" b="1" kern="0" spc="-60" smtClean="0">
              <a:solidFill>
                <a:srgbClr val="0000FF"/>
              </a:solidFill>
              <a:latin typeface="Arial" charset="0"/>
            </a:endParaRPr>
          </a:p>
          <a:p>
            <a:pPr marL="579438" indent="-457200" algn="just" eaLnBrk="1" hangingPunct="1">
              <a:lnSpc>
                <a:spcPct val="108000"/>
              </a:lnSpc>
              <a:spcBef>
                <a:spcPts val="600"/>
              </a:spcBef>
              <a:spcAft>
                <a:spcPts val="0"/>
              </a:spcAft>
              <a:buClr>
                <a:srgbClr val="FF0000"/>
              </a:buClr>
              <a:buFont typeface="+mj-lt"/>
              <a:buAutoNum type="arabicPeriod" startAt="3"/>
              <a:defRPr/>
            </a:pPr>
            <a:r>
              <a:rPr lang="vi-VN" sz="1800" b="1" kern="0" smtClean="0">
                <a:solidFill>
                  <a:srgbClr val="0000FF"/>
                </a:solidFill>
                <a:latin typeface="Arial" charset="0"/>
              </a:rPr>
              <a:t>Chính </a:t>
            </a:r>
            <a:r>
              <a:rPr lang="vi-VN" sz="1800" b="1" kern="0">
                <a:solidFill>
                  <a:srgbClr val="0000FF"/>
                </a:solidFill>
                <a:latin typeface="Arial" charset="0"/>
              </a:rPr>
              <a:t>phủ quy định chi tiết Điều này</a:t>
            </a:r>
            <a:r>
              <a:rPr lang="vi-VN" sz="1800" b="1" kern="0" smtClean="0">
                <a:solidFill>
                  <a:srgbClr val="0000FF"/>
                </a:solidFill>
                <a:latin typeface="Arial" charset="0"/>
              </a:rPr>
              <a:t>.</a:t>
            </a:r>
            <a:endParaRPr lang="en-US" sz="18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22. Chính sách đối với thanh niên xung phong</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45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3225310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Thanh </a:t>
            </a:r>
            <a:r>
              <a:rPr lang="vi-VN" sz="2100" b="1" kern="0">
                <a:solidFill>
                  <a:srgbClr val="0000FF"/>
                </a:solidFill>
                <a:latin typeface="Arial" charset="0"/>
              </a:rPr>
              <a:t>niên tình nguyện là thanh niên tự nguyện tham gia hoạt động vì lợi ích của cộng đồng, xã hội phù hợp với quy định của 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ban hành chính sách đối với thanh niên tình nguyện như </a:t>
            </a:r>
            <a:r>
              <a:rPr lang="vi-VN" sz="2100" b="1" kern="0" smtClean="0">
                <a:solidFill>
                  <a:srgbClr val="0000FF"/>
                </a:solidFill>
                <a:latin typeface="Arial" charset="0"/>
              </a:rPr>
              <a:t>sau:</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100" b="1" kern="0" smtClean="0">
                <a:solidFill>
                  <a:srgbClr val="0000FF"/>
                </a:solidFill>
                <a:latin typeface="Arial" charset="0"/>
              </a:rPr>
              <a:t>Tạo </a:t>
            </a:r>
            <a:r>
              <a:rPr lang="vi-VN" sz="2100" b="1" kern="0">
                <a:solidFill>
                  <a:srgbClr val="0000FF"/>
                </a:solidFill>
                <a:latin typeface="Arial" charset="0"/>
              </a:rPr>
              <a:t>lập các kênh thông tin để thanh niên được tiếp cận và tham gia hoạt động tình </a:t>
            </a:r>
            <a:r>
              <a:rPr lang="vi-VN" sz="2100" b="1" kern="0" smtClean="0">
                <a:solidFill>
                  <a:srgbClr val="0000FF"/>
                </a:solidFill>
                <a:latin typeface="Arial" charset="0"/>
              </a:rPr>
              <a:t>nguyện;</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100" b="1" kern="0" smtClean="0">
                <a:solidFill>
                  <a:srgbClr val="0000FF"/>
                </a:solidFill>
                <a:latin typeface="Arial" charset="0"/>
              </a:rPr>
              <a:t>Xây </a:t>
            </a:r>
            <a:r>
              <a:rPr lang="vi-VN" sz="2100" b="1" kern="0">
                <a:solidFill>
                  <a:srgbClr val="0000FF"/>
                </a:solidFill>
                <a:latin typeface="Arial" charset="0"/>
              </a:rPr>
              <a:t>dựng chương trình, dự án đưa thanh niên tình nguyện về làm việc tại các vùng có điều kiện kinh tế - xã hội đặc biệt khó khăn, biên giới, hải </a:t>
            </a:r>
            <a:r>
              <a:rPr lang="vi-VN" sz="2100" b="1" kern="0" smtClean="0">
                <a:solidFill>
                  <a:srgbClr val="0000FF"/>
                </a:solidFill>
                <a:latin typeface="Arial" charset="0"/>
              </a:rPr>
              <a:t>đảo;</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100" b="1" kern="0" smtClean="0">
                <a:solidFill>
                  <a:srgbClr val="0000FF"/>
                </a:solidFill>
                <a:latin typeface="Arial" charset="0"/>
              </a:rPr>
              <a:t>Khuyến </a:t>
            </a:r>
            <a:r>
              <a:rPr lang="vi-VN" sz="2100" b="1" kern="0">
                <a:solidFill>
                  <a:srgbClr val="0000FF"/>
                </a:solidFill>
                <a:latin typeface="Arial" charset="0"/>
              </a:rPr>
              <a:t>khích tổ chức, cá nhân hỗ trợ thanh niên tham gia hoạt động tình nguyện vì lợi ích của cộng đồng,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startAt="3"/>
              <a:defRPr/>
            </a:pPr>
            <a:r>
              <a:rPr lang="vi-VN" sz="2100" b="1" kern="0" smtClean="0">
                <a:solidFill>
                  <a:srgbClr val="0000FF"/>
                </a:solidFill>
                <a:latin typeface="Arial" charset="0"/>
              </a:rPr>
              <a:t>Chính </a:t>
            </a:r>
            <a:r>
              <a:rPr lang="vi-VN" sz="2100" b="1" kern="0">
                <a:solidFill>
                  <a:srgbClr val="0000FF"/>
                </a:solidFill>
                <a:latin typeface="Arial" charset="0"/>
              </a:rPr>
              <a:t>phủ quy định chi tiết Điều này</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23. Chính sách đối với thanh niên tình nguyện</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82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có chính sách phát hiện, đào tạo, bồi dưỡng, thu hút, trọng dụng và đãi ngộ đối với thanh niên có tài </a:t>
            </a:r>
            <a:r>
              <a:rPr lang="vi-VN" sz="1900" b="1" kern="0" smtClean="0">
                <a:solidFill>
                  <a:srgbClr val="0000FF"/>
                </a:solidFill>
                <a:latin typeface="Arial" charset="0"/>
              </a:rPr>
              <a:t>năng.</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đứng đầu cơ quan, tổ chức có trách nhiệm thực hiện chính sách đối với thanh niên có tài năng phù hợp với chức năng, nhiệm vụ và quyền hạn của </a:t>
            </a:r>
            <a:r>
              <a:rPr lang="vi-VN" sz="1900" b="1" kern="0" smtClean="0">
                <a:solidFill>
                  <a:srgbClr val="0000FF"/>
                </a:solidFill>
                <a:latin typeface="Arial" charset="0"/>
              </a:rPr>
              <a:t>mình.</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25. Chính sách đối với thanh niên là người dân tộc thiểu </a:t>
            </a:r>
            <a:r>
              <a:rPr lang="vi-VN" sz="1900" b="1" kern="0" smtClean="0">
                <a:solidFill>
                  <a:srgbClr val="FF0000"/>
                </a:solidFill>
                <a:latin typeface="Arial" charset="0"/>
              </a:rPr>
              <a:t>số</a:t>
            </a:r>
            <a:endParaRPr lang="en-US" sz="1900" b="1" kern="0" smtClean="0">
              <a:solidFill>
                <a:srgbClr val="FF0000"/>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cho thanh niên là người dân tộc thiểu số về học tập, lao động, việc làm, khởi nghiệp, chăm sóc sức khỏe, thể dục, thể </a:t>
            </a:r>
            <a:r>
              <a:rPr lang="vi-VN" sz="1900" b="1" kern="0" smtClean="0">
                <a:solidFill>
                  <a:srgbClr val="0000FF"/>
                </a:solidFill>
                <a:latin typeface="Arial" charset="0"/>
              </a:rPr>
              <a:t>thao.</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Hỗ </a:t>
            </a:r>
            <a:r>
              <a:rPr lang="vi-VN" sz="1900" b="1" kern="0">
                <a:solidFill>
                  <a:srgbClr val="0000FF"/>
                </a:solidFill>
                <a:latin typeface="Arial" charset="0"/>
              </a:rPr>
              <a:t>trợ thanh niên là người dân tộc thiểu số giữ gìn, phát huy bản sắc văn hóa dân tộc, xây dựng nếp sống văn minh, đấu tranh xóa bỏ phong tục, tập quán lạc </a:t>
            </a:r>
            <a:r>
              <a:rPr lang="vi-VN" sz="1900" b="1" kern="0" smtClean="0">
                <a:solidFill>
                  <a:srgbClr val="0000FF"/>
                </a:solidFill>
                <a:latin typeface="Arial" charset="0"/>
              </a:rPr>
              <a:t>hậu.</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lựa chọn đào tạo, bồi dưỡng và đưa vào quy hoạch để tạo nguồn lãnh đạo, quản lý đối với </a:t>
            </a:r>
            <a:r>
              <a:rPr lang="en-US" sz="1900" b="1" kern="0" smtClean="0">
                <a:solidFill>
                  <a:srgbClr val="0000FF"/>
                </a:solidFill>
                <a:latin typeface="Arial" charset="0"/>
              </a:rPr>
              <a:t>CB,CC,VC </a:t>
            </a:r>
            <a:r>
              <a:rPr lang="vi-VN" sz="1900" b="1" kern="0" smtClean="0">
                <a:solidFill>
                  <a:srgbClr val="0000FF"/>
                </a:solidFill>
                <a:latin typeface="Arial" charset="0"/>
              </a:rPr>
              <a:t>là </a:t>
            </a:r>
            <a:r>
              <a:rPr lang="vi-VN" sz="1900" b="1" kern="0">
                <a:solidFill>
                  <a:srgbClr val="0000FF"/>
                </a:solidFill>
                <a:latin typeface="Arial" charset="0"/>
              </a:rPr>
              <a:t>thanh niên người dân tộc thiểu số trong cơ quan, tổ chức, đơn vị của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79438"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Khuyến </a:t>
            </a:r>
            <a:r>
              <a:rPr lang="vi-VN" sz="1900" b="1" kern="0">
                <a:solidFill>
                  <a:srgbClr val="0000FF"/>
                </a:solidFill>
                <a:latin typeface="Arial" charset="0"/>
              </a:rPr>
              <a:t>khích doanh nghiệp, tổ chức ưu tiên tuyển dụng thanh niên là người dân tộc thiểu số</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24. Chính sách đối với thanh niên có tài năng</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351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Bảo đảm hoàn thành phổ cập giáo dục theo quy định của pháp luật.</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tạo điều kiện tham gia hoạt động văn hóa, </a:t>
            </a:r>
            <a:r>
              <a:rPr lang="en-US" sz="1900" b="1" kern="0" smtClean="0">
                <a:solidFill>
                  <a:srgbClr val="0000FF"/>
                </a:solidFill>
                <a:latin typeface="Arial" charset="0"/>
              </a:rPr>
              <a:t>TDTT</a:t>
            </a:r>
            <a:r>
              <a:rPr lang="vi-VN" sz="1900" b="1" kern="0" smtClean="0">
                <a:solidFill>
                  <a:srgbClr val="0000FF"/>
                </a:solidFill>
                <a:latin typeface="Arial" charset="0"/>
              </a:rPr>
              <a:t>, </a:t>
            </a:r>
            <a:r>
              <a:rPr lang="vi-VN" sz="1900" b="1" kern="0">
                <a:solidFill>
                  <a:srgbClr val="0000FF"/>
                </a:solidFill>
                <a:latin typeface="Arial" charset="0"/>
              </a:rPr>
              <a:t>vui chơi, giải trí phù hợp với khả năng và lứa tuổi để phát triển toàn </a:t>
            </a:r>
            <a:r>
              <a:rPr lang="vi-VN" sz="1900" b="1" kern="0" smtClean="0">
                <a:solidFill>
                  <a:srgbClr val="0000FF"/>
                </a:solidFill>
                <a:latin typeface="Arial" charset="0"/>
              </a:rPr>
              <a:t>diện.</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Đào </a:t>
            </a:r>
            <a:r>
              <a:rPr lang="vi-VN" sz="1900" b="1" kern="0">
                <a:solidFill>
                  <a:srgbClr val="0000FF"/>
                </a:solidFill>
                <a:latin typeface="Arial" charset="0"/>
              </a:rPr>
              <a:t>tạo, tư vấn lựa chọn nghề nghiệp, việc làm phù hợp với lứa </a:t>
            </a:r>
            <a:r>
              <a:rPr lang="vi-VN" sz="1900" b="1" kern="0" smtClean="0">
                <a:solidFill>
                  <a:srgbClr val="0000FF"/>
                </a:solidFill>
                <a:latin typeface="Arial" charset="0"/>
              </a:rPr>
              <a:t>tuổi.</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Trang </a:t>
            </a:r>
            <a:r>
              <a:rPr lang="vi-VN" sz="1900" b="1" kern="0">
                <a:solidFill>
                  <a:srgbClr val="0000FF"/>
                </a:solidFill>
                <a:latin typeface="Arial" charset="0"/>
              </a:rPr>
              <a:t>bị kiến thức, kỹ năng tự bảo vệ trước nguy cơ ảnh hưởng đến sức khỏe thể chất, tinh thần; bảo đảm các biện pháp hỗ trợ và can thiệp để thanh niên </a:t>
            </a:r>
            <a:r>
              <a:rPr lang="vi-VN" sz="1900" b="1" kern="0" spc="-40">
                <a:solidFill>
                  <a:srgbClr val="0000FF"/>
                </a:solidFill>
                <a:latin typeface="Arial" charset="0"/>
              </a:rPr>
              <a:t>từ đủ </a:t>
            </a:r>
            <a:r>
              <a:rPr lang="vi-VN" sz="1900" b="1" kern="0" spc="-40" smtClean="0">
                <a:solidFill>
                  <a:srgbClr val="0000FF"/>
                </a:solidFill>
                <a:latin typeface="Arial" charset="0"/>
              </a:rPr>
              <a:t>16</a:t>
            </a:r>
            <a:r>
              <a:rPr lang="en-US" sz="1900" b="1" kern="0" spc="-40" smtClean="0">
                <a:solidFill>
                  <a:srgbClr val="0000FF"/>
                </a:solidFill>
                <a:latin typeface="Arial" charset="0"/>
              </a:rPr>
              <a:t>t</a:t>
            </a:r>
            <a:r>
              <a:rPr lang="vi-VN" sz="1900" b="1" kern="0" spc="-40" smtClean="0">
                <a:solidFill>
                  <a:srgbClr val="0000FF"/>
                </a:solidFill>
                <a:latin typeface="Arial" charset="0"/>
              </a:rPr>
              <a:t> </a:t>
            </a:r>
            <a:r>
              <a:rPr lang="en-US" sz="1900" b="1" kern="0" spc="-40" smtClean="0">
                <a:solidFill>
                  <a:srgbClr val="0000FF"/>
                </a:solidFill>
                <a:latin typeface="Arial" charset="0"/>
                <a:sym typeface="Wingdings" panose="05000000000000000000" pitchFamily="2" charset="2"/>
              </a:rPr>
              <a:t></a:t>
            </a:r>
            <a:r>
              <a:rPr lang="vi-VN" sz="1900" b="1" kern="0" spc="-40" smtClean="0">
                <a:solidFill>
                  <a:srgbClr val="0000FF"/>
                </a:solidFill>
                <a:latin typeface="Arial" charset="0"/>
              </a:rPr>
              <a:t> </a:t>
            </a:r>
            <a:r>
              <a:rPr lang="vi-VN" sz="1900" b="1" kern="0" spc="-40">
                <a:solidFill>
                  <a:srgbClr val="0000FF"/>
                </a:solidFill>
                <a:latin typeface="Arial" charset="0"/>
              </a:rPr>
              <a:t>dưới </a:t>
            </a:r>
            <a:r>
              <a:rPr lang="vi-VN" sz="1900" b="1" kern="0" spc="-40" smtClean="0">
                <a:solidFill>
                  <a:srgbClr val="0000FF"/>
                </a:solidFill>
                <a:latin typeface="Arial" charset="0"/>
              </a:rPr>
              <a:t>18</a:t>
            </a:r>
            <a:r>
              <a:rPr lang="en-US" sz="1900" b="1" kern="0" spc="-40" smtClean="0">
                <a:solidFill>
                  <a:srgbClr val="0000FF"/>
                </a:solidFill>
                <a:latin typeface="Arial" charset="0"/>
              </a:rPr>
              <a:t>t</a:t>
            </a:r>
            <a:r>
              <a:rPr lang="vi-VN" sz="1900" b="1" kern="0" spc="-40" smtClean="0">
                <a:solidFill>
                  <a:srgbClr val="0000FF"/>
                </a:solidFill>
                <a:latin typeface="Arial" charset="0"/>
              </a:rPr>
              <a:t> </a:t>
            </a:r>
            <a:r>
              <a:rPr lang="vi-VN" sz="1900" b="1" kern="0" spc="-40">
                <a:solidFill>
                  <a:srgbClr val="0000FF"/>
                </a:solidFill>
                <a:latin typeface="Arial" charset="0"/>
              </a:rPr>
              <a:t>được sống an toàn, lành </a:t>
            </a:r>
            <a:r>
              <a:rPr lang="vi-VN" sz="1900" b="1" kern="0" spc="-40" smtClean="0">
                <a:solidFill>
                  <a:srgbClr val="0000FF"/>
                </a:solidFill>
                <a:latin typeface="Arial" charset="0"/>
              </a:rPr>
              <a:t>mạnh</a:t>
            </a:r>
            <a:endParaRPr lang="en-US" sz="1900" b="1" kern="0" spc="-4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Bảo </a:t>
            </a:r>
            <a:r>
              <a:rPr lang="vi-VN" sz="1900" b="1" kern="0">
                <a:solidFill>
                  <a:srgbClr val="0000FF"/>
                </a:solidFill>
                <a:latin typeface="Arial" charset="0"/>
              </a:rPr>
              <a:t>đảm việc thực hiện các chính sách về hình sự, hành chính, dân sự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giải quyết nhanh chóng các vụ việc gây tổn hại đến thể chất và tinh thần của thanh niên từ đủ 16 tuổi đến dưới 18 </a:t>
            </a:r>
            <a:r>
              <a:rPr lang="vi-VN" sz="1900" b="1" kern="0" smtClean="0">
                <a:solidFill>
                  <a:srgbClr val="0000FF"/>
                </a:solidFill>
                <a:latin typeface="Arial" charset="0"/>
              </a:rPr>
              <a:t>tuổi.</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Khuyến </a:t>
            </a:r>
            <a:r>
              <a:rPr lang="vi-VN" sz="1900" b="1" kern="0">
                <a:solidFill>
                  <a:srgbClr val="0000FF"/>
                </a:solidFill>
                <a:latin typeface="Arial" charset="0"/>
              </a:rPr>
              <a:t>khích tổ chức, cá nhân phát hiện, đào tạo, bồi dưỡng năng khiếu cho thanh niên từ đủ 16 tuổi đến dưới 18 </a:t>
            </a:r>
            <a:r>
              <a:rPr lang="vi-VN" sz="1900" b="1" kern="0" smtClean="0">
                <a:solidFill>
                  <a:srgbClr val="0000FF"/>
                </a:solidFill>
                <a:latin typeface="Arial" charset="0"/>
              </a:rPr>
              <a:t>tuổi.</a:t>
            </a:r>
            <a:endParaRPr lang="en-US" sz="1900" b="1" kern="0" smtClean="0">
              <a:solidFill>
                <a:srgbClr val="0000FF"/>
              </a:solidFill>
              <a:latin typeface="Arial" charset="0"/>
            </a:endParaRPr>
          </a:p>
          <a:p>
            <a:pPr marL="579438"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Chính </a:t>
            </a:r>
            <a:r>
              <a:rPr lang="vi-VN" sz="1900" b="1" kern="0">
                <a:solidFill>
                  <a:srgbClr val="0000FF"/>
                </a:solidFill>
                <a:latin typeface="Arial" charset="0"/>
              </a:rPr>
              <a:t>phủ quy định cơ chế, chính sách và biện pháp thực hiện chính sách đối với thanh niên từ đủ 16 tuổi đến dưới 18 tuổi</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26. Chính sách đối với thanh niên từ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vi-VN" sz="2500" b="1" smtClean="0">
                <a:solidFill>
                  <a:srgbClr val="FF0000"/>
                </a:solidFill>
                <a:latin typeface="Arial" panose="020B0604020202020204" pitchFamily="34" charset="0"/>
                <a:cs typeface="Arial" panose="020B0604020202020204" pitchFamily="34" charset="0"/>
              </a:rPr>
              <a:t>đủ </a:t>
            </a:r>
            <a:r>
              <a:rPr lang="vi-VN" sz="2500" b="1">
                <a:solidFill>
                  <a:srgbClr val="FF0000"/>
                </a:solidFill>
                <a:latin typeface="Arial" panose="020B0604020202020204" pitchFamily="34" charset="0"/>
                <a:cs typeface="Arial" panose="020B0604020202020204" pitchFamily="34" charset="0"/>
              </a:rPr>
              <a:t>16 tuổi đến dưới 18 tuổi</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035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3073028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1900" b="1" kern="0" smtClean="0">
                <a:solidFill>
                  <a:srgbClr val="FF3399"/>
                </a:solidFill>
                <a:latin typeface="Arial" charset="0"/>
              </a:rPr>
              <a:t>Điều </a:t>
            </a:r>
            <a:r>
              <a:rPr lang="vi-VN" sz="1900" b="1" kern="0">
                <a:solidFill>
                  <a:srgbClr val="FF3399"/>
                </a:solidFill>
                <a:latin typeface="Arial" charset="0"/>
              </a:rPr>
              <a:t>27. Tổ chức thanh </a:t>
            </a:r>
            <a:r>
              <a:rPr lang="vi-VN" sz="1900" b="1" kern="0" smtClean="0">
                <a:solidFill>
                  <a:srgbClr val="FF3399"/>
                </a:solidFill>
                <a:latin typeface="Arial" charset="0"/>
              </a:rPr>
              <a:t>niên</a:t>
            </a:r>
            <a:endParaRPr lang="en-US" sz="19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Tổ </a:t>
            </a:r>
            <a:r>
              <a:rPr lang="vi-VN" sz="1900" b="1" kern="0">
                <a:solidFill>
                  <a:srgbClr val="0000FF"/>
                </a:solidFill>
                <a:latin typeface="Arial" charset="0"/>
              </a:rPr>
              <a:t>chức thanh niên gồm Đoàn </a:t>
            </a:r>
            <a:r>
              <a:rPr lang="en-US" sz="1900" b="1" kern="0" smtClean="0">
                <a:solidFill>
                  <a:srgbClr val="0000FF"/>
                </a:solidFill>
                <a:latin typeface="Arial" charset="0"/>
              </a:rPr>
              <a:t>TNCS </a:t>
            </a:r>
            <a:r>
              <a:rPr lang="vi-VN" sz="1900" b="1" kern="0" smtClean="0">
                <a:solidFill>
                  <a:srgbClr val="0000FF"/>
                </a:solidFill>
                <a:latin typeface="Arial" charset="0"/>
              </a:rPr>
              <a:t>Hồ </a:t>
            </a:r>
            <a:r>
              <a:rPr lang="vi-VN" sz="1900" b="1" kern="0">
                <a:solidFill>
                  <a:srgbClr val="0000FF"/>
                </a:solidFill>
                <a:latin typeface="Arial" charset="0"/>
              </a:rPr>
              <a:t>Chí Minh, Hội Liên hiệp Thanh niên Việt Nam, Hội Sinh viên Việt Nam và các tổ chức khác của thanh niên được thành lập, tổ chức và hoạt động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Tổ </a:t>
            </a:r>
            <a:r>
              <a:rPr lang="vi-VN" sz="1900" b="1" kern="0">
                <a:solidFill>
                  <a:srgbClr val="0000FF"/>
                </a:solidFill>
                <a:latin typeface="Arial" charset="0"/>
              </a:rPr>
              <a:t>chức thanh niên có vai trò đoàn kết, tập hợp thanh niên, đại diện chăm lo, bảo vệ quyền và lợi ích hợp pháp, chính đáng của thanh niên; phát huy vai trò của thanh niên trong sự nghiệp xây dựng và bảo vệ Tổ </a:t>
            </a:r>
            <a:r>
              <a:rPr lang="vi-VN" sz="1900" b="1" kern="0" smtClean="0">
                <a:solidFill>
                  <a:srgbClr val="0000FF"/>
                </a:solidFill>
                <a:latin typeface="Arial" charset="0"/>
              </a:rPr>
              <a:t>quốc.</a:t>
            </a:r>
            <a:endParaRPr lang="en-US" sz="19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Tổ </a:t>
            </a:r>
            <a:r>
              <a:rPr lang="vi-VN" sz="1900" b="1" kern="0">
                <a:solidFill>
                  <a:srgbClr val="0000FF"/>
                </a:solidFill>
                <a:latin typeface="Arial" charset="0"/>
              </a:rPr>
              <a:t>chức thanh niên có trách nhiệm nghiên cứu nhu cầu, nguyện vọng của thanh niên để kiến nghị với cơ quan, tổ chức có thẩm quyền; phối hợp với cơ quan </a:t>
            </a:r>
            <a:r>
              <a:rPr lang="en-US" sz="1900" b="1" kern="0" smtClean="0">
                <a:solidFill>
                  <a:srgbClr val="0000FF"/>
                </a:solidFill>
                <a:latin typeface="Arial" charset="0"/>
              </a:rPr>
              <a:t>QLNN </a:t>
            </a:r>
            <a:r>
              <a:rPr lang="vi-VN" sz="1900" b="1" kern="0" smtClean="0">
                <a:solidFill>
                  <a:srgbClr val="0000FF"/>
                </a:solidFill>
                <a:latin typeface="Arial" charset="0"/>
              </a:rPr>
              <a:t>về </a:t>
            </a:r>
            <a:r>
              <a:rPr lang="vi-VN" sz="1900" b="1" kern="0">
                <a:solidFill>
                  <a:srgbClr val="0000FF"/>
                </a:solidFill>
                <a:latin typeface="Arial" charset="0"/>
              </a:rPr>
              <a:t>thanh niên, các cơ quan có liên quan trong việc tuyên truyền, giáo dục, thực hiện chính sách, pháp luật đối với thanh niên; tổ chức cho thanh niên tham gia phong trào vì lợi ích của cộng đồng, xã hội, vì sự nghiệp xây dựng và bảo vệ Tổ quốc</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IV</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TRÁCH NHIỆM CỦA TỔ CHỨC THANH NIÊN</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830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Đoàn </a:t>
            </a:r>
            <a:r>
              <a:rPr lang="en-US" sz="2100" b="1" kern="0" smtClean="0">
                <a:solidFill>
                  <a:srgbClr val="0000FF"/>
                </a:solidFill>
                <a:latin typeface="Arial" charset="0"/>
              </a:rPr>
              <a:t>TNCS </a:t>
            </a:r>
            <a:r>
              <a:rPr lang="vi-VN" sz="2100" b="1" kern="0" smtClean="0">
                <a:solidFill>
                  <a:srgbClr val="0000FF"/>
                </a:solidFill>
                <a:latin typeface="Arial" charset="0"/>
              </a:rPr>
              <a:t>Hồ </a:t>
            </a:r>
            <a:r>
              <a:rPr lang="vi-VN" sz="2100" b="1" kern="0">
                <a:solidFill>
                  <a:srgbClr val="0000FF"/>
                </a:solidFill>
                <a:latin typeface="Arial" charset="0"/>
              </a:rPr>
              <a:t>Chí Minh là </a:t>
            </a:r>
            <a:r>
              <a:rPr lang="vi-VN" sz="2100" b="1" kern="0">
                <a:solidFill>
                  <a:srgbClr val="FF3399"/>
                </a:solidFill>
                <a:latin typeface="Arial" charset="0"/>
              </a:rPr>
              <a:t>tổ chức chính trị-xã hội của thanh niên Việt Nam</a:t>
            </a:r>
            <a:r>
              <a:rPr lang="vi-VN" sz="2100" b="1" kern="0">
                <a:solidFill>
                  <a:srgbClr val="0000FF"/>
                </a:solidFill>
                <a:latin typeface="Arial" charset="0"/>
              </a:rPr>
              <a:t>, giữ vai trò nòng cốt trong phong trào thanh niên và tổ chức thanh niên; tổ chức hướng dẫn hoạt động của thiếu niên, nhi đồng, phụ trách Đội Thiếu niên tiền phong </a:t>
            </a:r>
            <a:r>
              <a:rPr lang="en-US" sz="2100" b="1" kern="0" smtClean="0">
                <a:solidFill>
                  <a:srgbClr val="0000FF"/>
                </a:solidFill>
                <a:latin typeface="Arial" charset="0"/>
              </a:rPr>
              <a:t>HCM</a:t>
            </a:r>
            <a:r>
              <a:rPr lang="vi-VN" sz="2100" b="1" kern="0" smtClean="0">
                <a:solidFill>
                  <a:srgbClr val="0000FF"/>
                </a:solidFill>
                <a:latin typeface="Arial" charset="0"/>
              </a:rPr>
              <a:t>.</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Đoàn </a:t>
            </a:r>
            <a:r>
              <a:rPr lang="en-US" sz="2100" b="1" kern="0" smtClean="0">
                <a:solidFill>
                  <a:srgbClr val="0000FF"/>
                </a:solidFill>
                <a:latin typeface="Arial" charset="0"/>
              </a:rPr>
              <a:t>TNCS </a:t>
            </a:r>
            <a:r>
              <a:rPr lang="vi-VN" sz="2100" b="1" kern="0" smtClean="0">
                <a:solidFill>
                  <a:srgbClr val="0000FF"/>
                </a:solidFill>
                <a:latin typeface="Arial" charset="0"/>
              </a:rPr>
              <a:t>Hồ </a:t>
            </a:r>
            <a:r>
              <a:rPr lang="vi-VN" sz="2100" b="1" kern="0">
                <a:solidFill>
                  <a:srgbClr val="0000FF"/>
                </a:solidFill>
                <a:latin typeface="Arial" charset="0"/>
              </a:rPr>
              <a:t>Chí Minh có trách nhiệm </a:t>
            </a:r>
            <a:r>
              <a:rPr lang="vi-VN" sz="2100" b="1" kern="0">
                <a:solidFill>
                  <a:srgbClr val="FF3399"/>
                </a:solidFill>
                <a:latin typeface="Arial" charset="0"/>
              </a:rPr>
              <a:t>giám sát và phản biện xã hội</a:t>
            </a:r>
            <a:r>
              <a:rPr lang="vi-VN" sz="2100" b="1" kern="0">
                <a:solidFill>
                  <a:srgbClr val="0000FF"/>
                </a:solidFill>
                <a:latin typeface="Arial" charset="0"/>
              </a:rPr>
              <a:t> đối với chính sách, pháp luật về thanh niên theo quy định của pháp luật; tổng hợp, phản ánh ý kiến, kiến nghị của thanh niên đến cơ quan, tổ chức có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Đoàn </a:t>
            </a:r>
            <a:r>
              <a:rPr lang="en-US" sz="2100" b="1" kern="0" smtClean="0">
                <a:solidFill>
                  <a:srgbClr val="0000FF"/>
                </a:solidFill>
                <a:latin typeface="Arial" charset="0"/>
              </a:rPr>
              <a:t>TNCS </a:t>
            </a:r>
            <a:r>
              <a:rPr lang="vi-VN" sz="2100" b="1" kern="0" smtClean="0">
                <a:solidFill>
                  <a:srgbClr val="0000FF"/>
                </a:solidFill>
                <a:latin typeface="Arial" charset="0"/>
              </a:rPr>
              <a:t>Hồ </a:t>
            </a:r>
            <a:r>
              <a:rPr lang="vi-VN" sz="2100" b="1" kern="0">
                <a:solidFill>
                  <a:srgbClr val="0000FF"/>
                </a:solidFill>
                <a:latin typeface="Arial" charset="0"/>
              </a:rPr>
              <a:t>Chí Minh có trách nhiệm </a:t>
            </a:r>
            <a:r>
              <a:rPr lang="vi-VN" sz="2100" b="1" kern="0">
                <a:solidFill>
                  <a:srgbClr val="FF3399"/>
                </a:solidFill>
                <a:latin typeface="Arial" charset="0"/>
              </a:rPr>
              <a:t>tham gia, phối hợp</a:t>
            </a:r>
            <a:r>
              <a:rPr lang="vi-VN" sz="2100" b="1" kern="0">
                <a:solidFill>
                  <a:srgbClr val="0000FF"/>
                </a:solidFill>
                <a:latin typeface="Arial" charset="0"/>
              </a:rPr>
              <a:t> với các cơ quan nhà nước có liên quan trong quá trình xây dựng, tuyên truyền và tổ chức thực hiện chính sách, pháp luật đối với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Đoàn </a:t>
            </a:r>
            <a:r>
              <a:rPr lang="en-US" sz="2100" b="1" kern="0" smtClean="0">
                <a:solidFill>
                  <a:srgbClr val="0000FF"/>
                </a:solidFill>
                <a:latin typeface="Arial" charset="0"/>
              </a:rPr>
              <a:t>TNCS </a:t>
            </a:r>
            <a:r>
              <a:rPr lang="vi-VN" sz="2100" b="1" kern="0" smtClean="0">
                <a:solidFill>
                  <a:srgbClr val="0000FF"/>
                </a:solidFill>
                <a:latin typeface="Arial" charset="0"/>
              </a:rPr>
              <a:t>Hồ </a:t>
            </a:r>
            <a:r>
              <a:rPr lang="vi-VN" sz="2100" b="1" kern="0">
                <a:solidFill>
                  <a:srgbClr val="0000FF"/>
                </a:solidFill>
                <a:latin typeface="Arial" charset="0"/>
              </a:rPr>
              <a:t>Chí Minh thực hiện các </a:t>
            </a:r>
            <a:r>
              <a:rPr lang="vi-VN" sz="2100" b="1" kern="0">
                <a:solidFill>
                  <a:srgbClr val="FF3399"/>
                </a:solidFill>
                <a:latin typeface="Arial" charset="0"/>
              </a:rPr>
              <a:t>hoạt động đối ngoại</a:t>
            </a:r>
            <a:r>
              <a:rPr lang="vi-VN" sz="2100" b="1" kern="0">
                <a:solidFill>
                  <a:srgbClr val="0000FF"/>
                </a:solidFill>
                <a:latin typeface="Arial" charset="0"/>
              </a:rPr>
              <a:t> thanh niên</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28. Đoàn Thanh niên Cộng sản Hồ Chí Minh</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033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3399"/>
                </a:solidFill>
                <a:latin typeface="Arial" charset="0"/>
              </a:rPr>
              <a:t>Hội </a:t>
            </a:r>
            <a:r>
              <a:rPr lang="vi-VN" sz="2200" b="1" kern="0">
                <a:solidFill>
                  <a:srgbClr val="FF3399"/>
                </a:solidFill>
                <a:latin typeface="Arial" charset="0"/>
              </a:rPr>
              <a:t>Liên hiệp Thanh niên Việt Nam </a:t>
            </a:r>
            <a:r>
              <a:rPr lang="vi-VN" sz="2200" b="1" kern="0">
                <a:solidFill>
                  <a:srgbClr val="0000FF"/>
                </a:solidFill>
                <a:latin typeface="Arial" charset="0"/>
              </a:rPr>
              <a:t>là tổ chức xã hội rộng rãi của thanh niên Việt Nam và tổ chức thanh niên nhằm đoàn kết, tập hợp mọi tầng lớp thanh niên Việt Nam phấn đấu vì sự nghiệp xây dựng và bảo vệ Tổ </a:t>
            </a:r>
            <a:r>
              <a:rPr lang="vi-VN" sz="2200" b="1" kern="0" smtClean="0">
                <a:solidFill>
                  <a:srgbClr val="0000FF"/>
                </a:solidFill>
                <a:latin typeface="Arial" charset="0"/>
              </a:rPr>
              <a:t>quốc.</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9900"/>
                </a:solidFill>
                <a:latin typeface="Arial" charset="0"/>
              </a:rPr>
              <a:t>Hội </a:t>
            </a:r>
            <a:r>
              <a:rPr lang="vi-VN" sz="2200" b="1" kern="0">
                <a:solidFill>
                  <a:srgbClr val="009900"/>
                </a:solidFill>
                <a:latin typeface="Arial" charset="0"/>
              </a:rPr>
              <a:t>Sinh viên Việt Nam </a:t>
            </a:r>
            <a:r>
              <a:rPr lang="vi-VN" sz="2200" b="1" kern="0">
                <a:solidFill>
                  <a:srgbClr val="0000FF"/>
                </a:solidFill>
                <a:latin typeface="Arial" charset="0"/>
              </a:rPr>
              <a:t>là tổ chức xã hội của sinh viên Việt Nam nhằm đoàn kết, tập hợp sinh viên Việt Nam cùng phấn đấu học tập, rèn luyện và cống hiến cho đất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3399"/>
                </a:solidFill>
                <a:latin typeface="Arial" charset="0"/>
              </a:rPr>
              <a:t>Hội </a:t>
            </a:r>
            <a:r>
              <a:rPr lang="vi-VN" sz="2200" b="1" kern="0">
                <a:solidFill>
                  <a:srgbClr val="FF3399"/>
                </a:solidFill>
                <a:latin typeface="Arial" charset="0"/>
              </a:rPr>
              <a:t>Liên hiệp Thanh niên Việt Nam</a:t>
            </a:r>
            <a:r>
              <a:rPr lang="vi-VN" sz="2200" b="1" kern="0">
                <a:solidFill>
                  <a:srgbClr val="0000FF"/>
                </a:solidFill>
                <a:latin typeface="Arial" charset="0"/>
              </a:rPr>
              <a:t>, </a:t>
            </a:r>
            <a:r>
              <a:rPr lang="vi-VN" sz="2200" b="1" kern="0">
                <a:solidFill>
                  <a:srgbClr val="009900"/>
                </a:solidFill>
                <a:latin typeface="Arial" charset="0"/>
              </a:rPr>
              <a:t>Hội Sinh viên Việt Nam</a:t>
            </a:r>
            <a:r>
              <a:rPr lang="vi-VN" sz="2200" b="1" kern="0">
                <a:solidFill>
                  <a:srgbClr val="0000FF"/>
                </a:solidFill>
                <a:latin typeface="Arial" charset="0"/>
              </a:rPr>
              <a:t> có trách nhiệm </a:t>
            </a:r>
            <a:r>
              <a:rPr lang="vi-VN" sz="2200" b="1" u="sng" kern="0">
                <a:solidFill>
                  <a:srgbClr val="FF9900"/>
                </a:solidFill>
                <a:latin typeface="Arial" charset="0"/>
              </a:rPr>
              <a:t>phối hợp</a:t>
            </a:r>
            <a:r>
              <a:rPr lang="vi-VN" sz="2200" b="1" kern="0">
                <a:solidFill>
                  <a:srgbClr val="0000FF"/>
                </a:solidFill>
                <a:latin typeface="Arial" charset="0"/>
              </a:rPr>
              <a:t> với </a:t>
            </a:r>
            <a:r>
              <a:rPr lang="vi-VN" sz="2200" b="1" kern="0">
                <a:solidFill>
                  <a:srgbClr val="FF0000"/>
                </a:solidFill>
                <a:latin typeface="Arial" charset="0"/>
              </a:rPr>
              <a:t>Đoàn </a:t>
            </a:r>
            <a:r>
              <a:rPr lang="en-US" sz="2200" b="1" kern="0" smtClean="0">
                <a:solidFill>
                  <a:srgbClr val="FF0000"/>
                </a:solidFill>
                <a:latin typeface="Arial" charset="0"/>
              </a:rPr>
              <a:t>TNCS </a:t>
            </a:r>
            <a:r>
              <a:rPr lang="vi-VN" sz="2200" b="1" kern="0" smtClean="0">
                <a:solidFill>
                  <a:srgbClr val="FF0000"/>
                </a:solidFill>
                <a:latin typeface="Arial" charset="0"/>
              </a:rPr>
              <a:t>Hồ </a:t>
            </a:r>
            <a:r>
              <a:rPr lang="vi-VN" sz="2200" b="1" kern="0">
                <a:solidFill>
                  <a:srgbClr val="FF0000"/>
                </a:solidFill>
                <a:latin typeface="Arial" charset="0"/>
              </a:rPr>
              <a:t>Chí Minh</a:t>
            </a:r>
            <a:r>
              <a:rPr lang="vi-VN" sz="2200" b="1" kern="0">
                <a:solidFill>
                  <a:srgbClr val="0000FF"/>
                </a:solidFill>
                <a:latin typeface="Arial" charset="0"/>
              </a:rPr>
              <a:t> tham gia giám sát, phản biện xã hội đối với chính sách, pháp luật về thanh niên theo quy định của pháp luật</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29. Hội Liên hiệp Thanh niên Việt Nam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vi-VN" sz="2500" b="1" smtClean="0">
                <a:solidFill>
                  <a:srgbClr val="FF0000"/>
                </a:solidFill>
                <a:latin typeface="Arial" panose="020B0604020202020204" pitchFamily="34" charset="0"/>
                <a:cs typeface="Arial" panose="020B0604020202020204" pitchFamily="34" charset="0"/>
              </a:rPr>
              <a:t>và </a:t>
            </a:r>
            <a:r>
              <a:rPr lang="vi-VN" sz="2500" b="1">
                <a:solidFill>
                  <a:srgbClr val="FF0000"/>
                </a:solidFill>
                <a:latin typeface="Arial" panose="020B0604020202020204" pitchFamily="34" charset="0"/>
                <a:cs typeface="Arial" panose="020B0604020202020204" pitchFamily="34" charset="0"/>
              </a:rPr>
              <a:t>Hội Sinh viên Việt Nam</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881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3399"/>
                </a:solidFill>
                <a:latin typeface="Arial" charset="0"/>
              </a:rPr>
              <a:t>Điều </a:t>
            </a:r>
            <a:r>
              <a:rPr lang="vi-VN" sz="2200" b="1" kern="0">
                <a:solidFill>
                  <a:srgbClr val="FF3399"/>
                </a:solidFill>
                <a:latin typeface="Arial" charset="0"/>
              </a:rPr>
              <a:t>31. Trách nhiệm của Mặt trận Tổ quốc Việt </a:t>
            </a:r>
            <a:r>
              <a:rPr lang="vi-VN" sz="2200" b="1" kern="0" smtClean="0">
                <a:solidFill>
                  <a:srgbClr val="FF3399"/>
                </a:solidFill>
                <a:latin typeface="Arial" charset="0"/>
              </a:rPr>
              <a:t>Nam</a:t>
            </a:r>
            <a:endParaRPr lang="en-US" sz="2200" b="1" kern="0" smtClean="0">
              <a:solidFill>
                <a:srgbClr val="FF3399"/>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Xây </a:t>
            </a:r>
            <a:r>
              <a:rPr lang="vi-VN" sz="2200" b="1" kern="0">
                <a:solidFill>
                  <a:srgbClr val="0000FF"/>
                </a:solidFill>
                <a:latin typeface="Arial" charset="0"/>
              </a:rPr>
              <a:t>dựng kế hoạch, chương trình thống nhất hành động của Mặt trận Tổ quốc Việt Nam về công tác tập hợp, đoàn kết, phát huy lực lượng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Phối </a:t>
            </a:r>
            <a:r>
              <a:rPr lang="vi-VN" sz="2200" b="1" kern="0">
                <a:solidFill>
                  <a:srgbClr val="0000FF"/>
                </a:solidFill>
                <a:latin typeface="Arial" charset="0"/>
              </a:rPr>
              <a:t>hợp với Đoàn Thanh niên Cộng sản Hồ Chí Minh và các tổ chức thành viên khác của Mặt trận Tổ quốc Việt Nam thực hiện chương trình giám sát, phản biện xã hội đối với chính sách, pháp luật về thanh niên và công tác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Vận </a:t>
            </a:r>
            <a:r>
              <a:rPr lang="vi-VN" sz="2200" b="1" kern="0">
                <a:solidFill>
                  <a:srgbClr val="0000FF"/>
                </a:solidFill>
                <a:latin typeface="Arial" charset="0"/>
              </a:rPr>
              <a:t>động thành viên của Mặt trận Tổ quốc Việt Nam chăm lo, bảo vệ quyền và lợi ích hợp pháp, chính đáng của thanh niên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a:t>
            </a:r>
            <a:r>
              <a:rPr lang="vi-VN" sz="2300" b="1" smtClean="0">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V</a:t>
            </a:r>
            <a:r>
              <a:rPr lang="en-US" sz="2300" b="1">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TRÁCH NHIỆM CỦA </a:t>
            </a:r>
            <a:r>
              <a:rPr lang="en-US" sz="2300" b="1" smtClean="0">
                <a:solidFill>
                  <a:srgbClr val="FF0000"/>
                </a:solidFill>
                <a:latin typeface="Arial" panose="020B0604020202020204" pitchFamily="34" charset="0"/>
                <a:cs typeface="Arial" panose="020B0604020202020204" pitchFamily="34" charset="0"/>
              </a:rPr>
              <a:t>MTTQ </a:t>
            </a:r>
            <a:r>
              <a:rPr lang="vi-VN" sz="2300" b="1" smtClean="0">
                <a:solidFill>
                  <a:srgbClr val="FF0000"/>
                </a:solidFill>
                <a:latin typeface="Arial" panose="020B0604020202020204" pitchFamily="34" charset="0"/>
                <a:cs typeface="Arial" panose="020B0604020202020204" pitchFamily="34" charset="0"/>
              </a:rPr>
              <a:t>VIỆT </a:t>
            </a:r>
            <a:r>
              <a:rPr lang="vi-VN" sz="2300" b="1">
                <a:solidFill>
                  <a:srgbClr val="FF0000"/>
                </a:solidFill>
                <a:latin typeface="Arial" panose="020B0604020202020204" pitchFamily="34" charset="0"/>
                <a:cs typeface="Arial" panose="020B0604020202020204" pitchFamily="34" charset="0"/>
              </a:rPr>
              <a:t>NAM, TỔ CHỨC XÃ HỘI, TỔ CHỨC KINH TẾ, CƠ SỞ GIÁO DỤC, GIA ĐÌNH</a:t>
            </a:r>
            <a:endParaRPr lang="en-US"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26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Vận </a:t>
            </a:r>
            <a:r>
              <a:rPr lang="vi-VN" sz="2200" b="1" kern="0">
                <a:solidFill>
                  <a:srgbClr val="0000FF"/>
                </a:solidFill>
                <a:latin typeface="Arial" charset="0"/>
              </a:rPr>
              <a:t>động thành viên của mình tạo điều kiện để thanh niên học tập, lao động, tham gia hoạt động văn hóa, thể dục, thể thao, phát triển thể lực, trí tuệ; bồi dưỡng đạo đức, truyền thống dân tộc, ý thức công dân; đi đầu trong công cuộc lao động sáng tạo và bảo vệ Tổ </a:t>
            </a:r>
            <a:r>
              <a:rPr lang="vi-VN" sz="2200" b="1" kern="0" smtClean="0">
                <a:solidFill>
                  <a:srgbClr val="0000FF"/>
                </a:solidFill>
                <a:latin typeface="Arial" charset="0"/>
              </a:rPr>
              <a:t>quốc.</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Phối </a:t>
            </a:r>
            <a:r>
              <a:rPr lang="vi-VN" sz="2200" b="1" kern="0">
                <a:solidFill>
                  <a:srgbClr val="0000FF"/>
                </a:solidFill>
                <a:latin typeface="Arial" charset="0"/>
              </a:rPr>
              <a:t>hợp với cơ quan quản lý nhà nước về thanh niên trong xây dựng, tổ chức thực hiện chính sách, pháp luật đối với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Phối </a:t>
            </a:r>
            <a:r>
              <a:rPr lang="vi-VN" sz="2200" b="1" kern="0">
                <a:solidFill>
                  <a:srgbClr val="0000FF"/>
                </a:solidFill>
                <a:latin typeface="Arial" charset="0"/>
              </a:rPr>
              <a:t>hợp với tổ chức thanh niên chăm lo, bảo vệ quyền và lợi ích hợp pháp, chính đáng của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Hỗ </a:t>
            </a:r>
            <a:r>
              <a:rPr lang="vi-VN" sz="2200" b="1" kern="0">
                <a:solidFill>
                  <a:srgbClr val="0000FF"/>
                </a:solidFill>
                <a:latin typeface="Arial" charset="0"/>
              </a:rPr>
              <a:t>trợ các nguồn lực theo quy định của pháp luật và điều lệ của tổ chức xã hội nhằm phát triển thanh niên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32. Trách nhiệm của tổ chức xã hội</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42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Bảo </a:t>
            </a:r>
            <a:r>
              <a:rPr lang="vi-VN" sz="2200" b="1" kern="0">
                <a:solidFill>
                  <a:srgbClr val="0000FF"/>
                </a:solidFill>
                <a:latin typeface="Arial" charset="0"/>
              </a:rPr>
              <a:t>đảm môi trường, điều kiện làm việc an toàn; cung cấp đầy đủ kiến thức, thông tin về an toàn, vệ sinh lao động cho người lao động là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Quan </a:t>
            </a:r>
            <a:r>
              <a:rPr lang="vi-VN" sz="2200" b="1" kern="0">
                <a:solidFill>
                  <a:srgbClr val="0000FF"/>
                </a:solidFill>
                <a:latin typeface="Arial" charset="0"/>
              </a:rPr>
              <a:t>tâm chăm lo đời sống của người lao động là thanh niên; hỗ trợ để người lao động là thanh niên được học tập, tham gia hoạt động văn hóa, thể dục, thể thao; chăm sóc và bảo vệ sức </a:t>
            </a:r>
            <a:r>
              <a:rPr lang="vi-VN" sz="2200" b="1" kern="0" smtClean="0">
                <a:solidFill>
                  <a:srgbClr val="0000FF"/>
                </a:solidFill>
                <a:latin typeface="Arial" charset="0"/>
              </a:rPr>
              <a:t>khỏe.</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Tạo </a:t>
            </a:r>
            <a:r>
              <a:rPr lang="vi-VN" sz="2200" b="1" kern="0">
                <a:solidFill>
                  <a:srgbClr val="0000FF"/>
                </a:solidFill>
                <a:latin typeface="Arial" charset="0"/>
              </a:rPr>
              <a:t>điều kiện để tổ chức Đoàn </a:t>
            </a:r>
            <a:r>
              <a:rPr lang="en-US" sz="2200" b="1" kern="0" smtClean="0">
                <a:solidFill>
                  <a:srgbClr val="0000FF"/>
                </a:solidFill>
                <a:latin typeface="Arial" charset="0"/>
              </a:rPr>
              <a:t>TNCS </a:t>
            </a:r>
            <a:r>
              <a:rPr lang="vi-VN" sz="2200" b="1" kern="0" smtClean="0">
                <a:solidFill>
                  <a:srgbClr val="0000FF"/>
                </a:solidFill>
                <a:latin typeface="Arial" charset="0"/>
              </a:rPr>
              <a:t>Hồ </a:t>
            </a:r>
            <a:r>
              <a:rPr lang="vi-VN" sz="2200" b="1" kern="0">
                <a:solidFill>
                  <a:srgbClr val="0000FF"/>
                </a:solidFill>
                <a:latin typeface="Arial" charset="0"/>
              </a:rPr>
              <a:t>Chí Minh, Hội Liên hiệp Thanh niên Việt Nam thành lập và hoạt </a:t>
            </a:r>
            <a:r>
              <a:rPr lang="vi-VN" sz="2200" b="1" kern="0" smtClean="0">
                <a:solidFill>
                  <a:srgbClr val="0000FF"/>
                </a:solidFill>
                <a:latin typeface="Arial" charset="0"/>
              </a:rPr>
              <a:t>động.</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Khuyến </a:t>
            </a:r>
            <a:r>
              <a:rPr lang="vi-VN" sz="2200" b="1" kern="0">
                <a:solidFill>
                  <a:srgbClr val="0000FF"/>
                </a:solidFill>
                <a:latin typeface="Arial" charset="0"/>
              </a:rPr>
              <a:t>khích, hỗ trợ thanh niên khởi nghiệp; đào tạo nghề, nghiệp vụ, kỹ năng sống; đầu tư xây dựng cơ sở vật chất về văn hóa, thể dục, thể thao cho thanh niên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33. Trách nhiệm của tổ chức kinh tế</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20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400" b="1" kern="0">
                <a:solidFill>
                  <a:srgbClr val="0000FF"/>
                </a:solidFill>
                <a:latin typeface="Arial" charset="0"/>
              </a:rPr>
              <a:t>Ngày </a:t>
            </a:r>
            <a:r>
              <a:rPr lang="vi-VN" sz="2400" b="1" kern="0" smtClean="0">
                <a:solidFill>
                  <a:srgbClr val="FF3399"/>
                </a:solidFill>
                <a:latin typeface="Arial" charset="0"/>
              </a:rPr>
              <a:t>16</a:t>
            </a:r>
            <a:r>
              <a:rPr lang="en-US" sz="2400" b="1" kern="0" smtClean="0">
                <a:solidFill>
                  <a:srgbClr val="FF3399"/>
                </a:solidFill>
                <a:latin typeface="Arial" charset="0"/>
              </a:rPr>
              <a:t>-</a:t>
            </a:r>
            <a:r>
              <a:rPr lang="vi-VN" sz="2400" b="1" kern="0" smtClean="0">
                <a:solidFill>
                  <a:srgbClr val="FF3399"/>
                </a:solidFill>
                <a:latin typeface="Arial" charset="0"/>
              </a:rPr>
              <a:t>6</a:t>
            </a:r>
            <a:r>
              <a:rPr lang="en-US" sz="2400" b="1" kern="0" smtClean="0">
                <a:solidFill>
                  <a:srgbClr val="FF3399"/>
                </a:solidFill>
                <a:latin typeface="Arial" charset="0"/>
              </a:rPr>
              <a:t>-</a:t>
            </a:r>
            <a:r>
              <a:rPr lang="vi-VN" sz="2400" b="1" kern="0" smtClean="0">
                <a:solidFill>
                  <a:srgbClr val="FF3399"/>
                </a:solidFill>
                <a:latin typeface="Arial" charset="0"/>
              </a:rPr>
              <a:t>2020</a:t>
            </a:r>
            <a:r>
              <a:rPr lang="en-US" sz="2400" b="1" kern="0">
                <a:solidFill>
                  <a:srgbClr val="0000FF"/>
                </a:solidFill>
                <a:latin typeface="Arial" charset="0"/>
              </a:rPr>
              <a:t>, </a:t>
            </a:r>
            <a:r>
              <a:rPr lang="en-US" sz="2400" b="1" kern="0" smtClean="0">
                <a:solidFill>
                  <a:srgbClr val="0000FF"/>
                </a:solidFill>
                <a:latin typeface="Arial" charset="0"/>
              </a:rPr>
              <a:t>tại </a:t>
            </a:r>
            <a:r>
              <a:rPr lang="en-US" sz="2400" b="1" kern="0">
                <a:solidFill>
                  <a:srgbClr val="0000FF"/>
                </a:solidFill>
                <a:latin typeface="Arial" charset="0"/>
              </a:rPr>
              <a:t>kỳ họp thứ </a:t>
            </a:r>
            <a:r>
              <a:rPr lang="en-US" sz="2400" b="1" kern="0" smtClean="0">
                <a:solidFill>
                  <a:srgbClr val="0000FF"/>
                </a:solidFill>
                <a:latin typeface="Arial" charset="0"/>
              </a:rPr>
              <a:t>9, </a:t>
            </a:r>
            <a:r>
              <a:rPr lang="en-US" sz="2400" b="1" kern="0">
                <a:solidFill>
                  <a:srgbClr val="0000FF"/>
                </a:solidFill>
                <a:latin typeface="Arial" charset="0"/>
              </a:rPr>
              <a:t>Quốc hội khóa XIV đã thông qua </a:t>
            </a:r>
            <a:r>
              <a:rPr lang="en-US" sz="2400" b="1" kern="0">
                <a:solidFill>
                  <a:srgbClr val="FF3399"/>
                </a:solidFill>
                <a:latin typeface="Arial" charset="0"/>
              </a:rPr>
              <a:t>Luật </a:t>
            </a:r>
            <a:r>
              <a:rPr lang="en-US" sz="2400" b="1" kern="0" smtClean="0">
                <a:solidFill>
                  <a:srgbClr val="FF3399"/>
                </a:solidFill>
                <a:latin typeface="Arial" charset="0"/>
              </a:rPr>
              <a:t>Thanh niên </a:t>
            </a:r>
            <a:r>
              <a:rPr lang="en-US" sz="2400" b="1" kern="0" smtClean="0">
                <a:solidFill>
                  <a:srgbClr val="0000FF"/>
                </a:solidFill>
                <a:latin typeface="Arial" charset="0"/>
              </a:rPr>
              <a:t>(Luật số 57/2020/QH14).</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400" b="1" kern="0">
                <a:solidFill>
                  <a:srgbClr val="0000FF"/>
                </a:solidFill>
                <a:latin typeface="Arial" charset="0"/>
              </a:rPr>
              <a:t>Chủ tịch nước ký Lệnh công bố </a:t>
            </a:r>
            <a:r>
              <a:rPr lang="vi-VN" sz="2400" b="1" kern="0" smtClean="0">
                <a:solidFill>
                  <a:srgbClr val="0000FF"/>
                </a:solidFill>
                <a:latin typeface="Arial" charset="0"/>
              </a:rPr>
              <a:t>ngày 30</a:t>
            </a:r>
            <a:r>
              <a:rPr lang="en-US" sz="2400" b="1" kern="0" smtClean="0">
                <a:solidFill>
                  <a:srgbClr val="0000FF"/>
                </a:solidFill>
                <a:latin typeface="Arial" charset="0"/>
              </a:rPr>
              <a:t>-</a:t>
            </a:r>
            <a:r>
              <a:rPr lang="vi-VN" sz="2400" b="1" kern="0" smtClean="0">
                <a:solidFill>
                  <a:srgbClr val="0000FF"/>
                </a:solidFill>
                <a:latin typeface="Arial" charset="0"/>
              </a:rPr>
              <a:t>6</a:t>
            </a:r>
            <a:r>
              <a:rPr lang="en-US" sz="2400" b="1" kern="0" smtClean="0">
                <a:solidFill>
                  <a:srgbClr val="0000FF"/>
                </a:solidFill>
                <a:latin typeface="Arial" charset="0"/>
              </a:rPr>
              <a:t>-</a:t>
            </a:r>
            <a:r>
              <a:rPr lang="vi-VN" sz="2400" b="1" kern="0" smtClean="0">
                <a:solidFill>
                  <a:srgbClr val="0000FF"/>
                </a:solidFill>
                <a:latin typeface="Arial" charset="0"/>
              </a:rPr>
              <a:t>2020</a:t>
            </a:r>
            <a:r>
              <a:rPr lang="en-US" sz="2400" b="1" kern="0" smtClean="0">
                <a:solidFill>
                  <a:srgbClr val="0000FF"/>
                </a:solidFill>
                <a:latin typeface="Arial" charset="0"/>
              </a:rPr>
              <a:t>.</a:t>
            </a:r>
            <a:endParaRPr lang="en-US" sz="2400" b="1" kern="0">
              <a:solidFill>
                <a:srgbClr val="0000FF"/>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400" b="1" kern="0">
                <a:solidFill>
                  <a:srgbClr val="0000FF"/>
                </a:solidFill>
                <a:latin typeface="Arial" charset="0"/>
              </a:rPr>
              <a:t>Luật Thanh niên c</a:t>
            </a:r>
            <a:r>
              <a:rPr lang="vi-VN" sz="2400" b="1" kern="0">
                <a:solidFill>
                  <a:srgbClr val="0000FF"/>
                </a:solidFill>
                <a:latin typeface="Arial" charset="0"/>
              </a:rPr>
              <a:t>ó hiệu lực thi hành từ ngày </a:t>
            </a:r>
            <a:r>
              <a:rPr lang="en-US" sz="2400" b="1" kern="0" smtClean="0">
                <a:solidFill>
                  <a:srgbClr val="FF3399"/>
                </a:solidFill>
                <a:latin typeface="Arial" charset="0"/>
              </a:rPr>
              <a:t>01-01-</a:t>
            </a:r>
            <a:r>
              <a:rPr lang="vi-VN" sz="2400" b="1" kern="0" smtClean="0">
                <a:solidFill>
                  <a:srgbClr val="FF3399"/>
                </a:solidFill>
                <a:latin typeface="Arial" charset="0"/>
              </a:rPr>
              <a:t>20</a:t>
            </a:r>
            <a:r>
              <a:rPr lang="en-US" sz="2400" b="1" kern="0" smtClean="0">
                <a:solidFill>
                  <a:srgbClr val="FF3399"/>
                </a:solidFill>
                <a:latin typeface="Arial" charset="0"/>
              </a:rPr>
              <a:t>21 </a:t>
            </a:r>
            <a:r>
              <a:rPr lang="en-US" sz="2400" b="1" kern="0">
                <a:solidFill>
                  <a:srgbClr val="0000FF"/>
                </a:solidFill>
                <a:latin typeface="Arial" charset="0"/>
              </a:rPr>
              <a:t>thay thế </a:t>
            </a:r>
            <a:r>
              <a:rPr lang="en-US" sz="2400" b="1" strike="sngStrike" kern="0">
                <a:latin typeface="Arial" charset="0"/>
              </a:rPr>
              <a:t>Luật Thanh niên </a:t>
            </a:r>
            <a:r>
              <a:rPr lang="en-US" sz="2400" b="1" strike="sngStrike" kern="0" smtClean="0">
                <a:latin typeface="Arial" charset="0"/>
              </a:rPr>
              <a:t>năm 2005.</a:t>
            </a:r>
            <a:endParaRPr lang="vi-VN" sz="2400" b="1" strike="sngStrike" kern="0">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THIỆU</a:t>
            </a:r>
            <a:endParaRPr lang="en-US" sz="2600" b="1">
              <a:solidFill>
                <a:srgbClr val="FF0000"/>
              </a:solidFill>
              <a:latin typeface="Arial" panose="020B0604020202020204" pitchFamily="34" charset="0"/>
              <a:cs typeface="Arial" panose="020B0604020202020204" pitchFamily="34" charset="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5448" y="1295400"/>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28229"/>
            <a:ext cx="5486402" cy="6801542"/>
          </a:xfrm>
          <a:prstGeom prst="rect">
            <a:avLst/>
          </a:prstGeom>
        </p:spPr>
      </p:pic>
    </p:spTree>
    <p:extLst>
      <p:ext uri="{BB962C8B-B14F-4D97-AF65-F5344CB8AC3E}">
        <p14:creationId xmlns:p14="http://schemas.microsoft.com/office/powerpoint/2010/main" val="937963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800"/>
              </a:spcBef>
              <a:spcAft>
                <a:spcPts val="0"/>
              </a:spcAft>
              <a:buClr>
                <a:srgbClr val="FF0000"/>
              </a:buClr>
              <a:buFont typeface="+mj-lt"/>
              <a:buAutoNum type="arabicPeriod"/>
              <a:defRPr/>
            </a:pPr>
            <a:r>
              <a:rPr lang="vi-VN" sz="1950" b="1" kern="0" smtClean="0">
                <a:solidFill>
                  <a:srgbClr val="0000FF"/>
                </a:solidFill>
                <a:latin typeface="Arial" charset="0"/>
              </a:rPr>
              <a:t>Giáo </a:t>
            </a:r>
            <a:r>
              <a:rPr lang="vi-VN" sz="1950" b="1" kern="0">
                <a:solidFill>
                  <a:srgbClr val="0000FF"/>
                </a:solidFill>
                <a:latin typeface="Arial" charset="0"/>
              </a:rPr>
              <a:t>dục </a:t>
            </a:r>
            <a:r>
              <a:rPr lang="vi-VN" sz="1950" b="1" kern="0">
                <a:solidFill>
                  <a:srgbClr val="FF3399"/>
                </a:solidFill>
                <a:latin typeface="Arial" charset="0"/>
              </a:rPr>
              <a:t>truyền thống, đạo đức, lối sống</a:t>
            </a:r>
            <a:r>
              <a:rPr lang="vi-VN" sz="1950" b="1" kern="0">
                <a:solidFill>
                  <a:srgbClr val="0000FF"/>
                </a:solidFill>
                <a:latin typeface="Arial" charset="0"/>
              </a:rPr>
              <a:t> lành mạnh cho thanh </a:t>
            </a:r>
            <a:r>
              <a:rPr lang="vi-VN" sz="1950" b="1" kern="0" smtClean="0">
                <a:solidFill>
                  <a:srgbClr val="0000FF"/>
                </a:solidFill>
                <a:latin typeface="Arial" charset="0"/>
              </a:rPr>
              <a:t>niên.</a:t>
            </a:r>
            <a:endParaRPr lang="en-US" sz="195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Xây </a:t>
            </a:r>
            <a:r>
              <a:rPr lang="vi-VN" sz="2000" b="1" kern="0">
                <a:solidFill>
                  <a:srgbClr val="0000FF"/>
                </a:solidFill>
                <a:latin typeface="Arial" charset="0"/>
              </a:rPr>
              <a:t>dựng môi trường giáo dục </a:t>
            </a:r>
            <a:r>
              <a:rPr lang="vi-VN" sz="2000" b="1" kern="0">
                <a:solidFill>
                  <a:srgbClr val="FF3399"/>
                </a:solidFill>
                <a:latin typeface="Arial" charset="0"/>
              </a:rPr>
              <a:t>an toàn, thân thiện, lành mạnh</a:t>
            </a:r>
            <a:r>
              <a:rPr lang="vi-VN" sz="2000" b="1" kern="0">
                <a:solidFill>
                  <a:srgbClr val="0000FF"/>
                </a:solidFill>
                <a:latin typeface="Arial" charset="0"/>
              </a:rPr>
              <a:t>; thực hiện các biện pháp phòng, chống bạo lực học đường và xâm hại tình dục cho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Phát </a:t>
            </a:r>
            <a:r>
              <a:rPr lang="vi-VN" sz="2000" b="1" kern="0">
                <a:solidFill>
                  <a:srgbClr val="0000FF"/>
                </a:solidFill>
                <a:latin typeface="Arial" charset="0"/>
              </a:rPr>
              <a:t>huy tính sáng tạo trong </a:t>
            </a:r>
            <a:r>
              <a:rPr lang="vi-VN" sz="2000" b="1" kern="0">
                <a:solidFill>
                  <a:srgbClr val="FF3399"/>
                </a:solidFill>
                <a:latin typeface="Arial" charset="0"/>
              </a:rPr>
              <a:t>học tập</a:t>
            </a:r>
            <a:r>
              <a:rPr lang="vi-VN" sz="2000" b="1" kern="0">
                <a:solidFill>
                  <a:srgbClr val="0000FF"/>
                </a:solidFill>
                <a:latin typeface="Arial" charset="0"/>
              </a:rPr>
              <a:t>, nghiên cứu khoa học; nâng cao năng lực tự học, kỹ năng thực hành; tư vấn, định hướng nghề nghiệp cho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Tư </a:t>
            </a:r>
            <a:r>
              <a:rPr lang="vi-VN" sz="2000" b="1" kern="0">
                <a:solidFill>
                  <a:srgbClr val="0000FF"/>
                </a:solidFill>
                <a:latin typeface="Arial" charset="0"/>
              </a:rPr>
              <a:t>vấn </a:t>
            </a:r>
            <a:r>
              <a:rPr lang="vi-VN" sz="2000" b="1" kern="0">
                <a:solidFill>
                  <a:srgbClr val="FF3399"/>
                </a:solidFill>
                <a:latin typeface="Arial" charset="0"/>
              </a:rPr>
              <a:t>tâm lý</a:t>
            </a:r>
            <a:r>
              <a:rPr lang="vi-VN" sz="2000" b="1" kern="0">
                <a:solidFill>
                  <a:srgbClr val="0000FF"/>
                </a:solidFill>
                <a:latin typeface="Arial" charset="0"/>
              </a:rPr>
              <a:t> về các vấn đề xã hội, tâm lý học đường; giáo dục kỹ năng sống, kiến thức chăm sóc, bảo vệ sức khỏe, sức khỏe sinh sản, sức khỏe tình dục, giới tính, kỹ năng phòng, chống các bệnh học đường và tệ nạn xã hội cho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Tạo </a:t>
            </a:r>
            <a:r>
              <a:rPr lang="vi-VN" sz="2000" b="1" kern="0">
                <a:solidFill>
                  <a:srgbClr val="0000FF"/>
                </a:solidFill>
                <a:latin typeface="Arial" charset="0"/>
              </a:rPr>
              <a:t>điều kiện cho thanh niên tham gia </a:t>
            </a:r>
            <a:r>
              <a:rPr lang="vi-VN" sz="2000" b="1" kern="0">
                <a:solidFill>
                  <a:srgbClr val="FF3399"/>
                </a:solidFill>
                <a:latin typeface="Arial" charset="0"/>
              </a:rPr>
              <a:t>các hoạt động văn hóa</a:t>
            </a:r>
            <a:r>
              <a:rPr lang="vi-VN" sz="2000" b="1" kern="0">
                <a:solidFill>
                  <a:srgbClr val="0000FF"/>
                </a:solidFill>
                <a:latin typeface="Arial" charset="0"/>
              </a:rPr>
              <a:t>, </a:t>
            </a:r>
            <a:r>
              <a:rPr lang="en-US" sz="2000" b="1" kern="0" smtClean="0">
                <a:solidFill>
                  <a:srgbClr val="0000FF"/>
                </a:solidFill>
                <a:latin typeface="Arial" charset="0"/>
              </a:rPr>
              <a:t>TDTT</a:t>
            </a:r>
            <a:r>
              <a:rPr lang="vi-VN" sz="2000" b="1" kern="0" smtClean="0">
                <a:solidFill>
                  <a:srgbClr val="0000FF"/>
                </a:solidFill>
                <a:latin typeface="Arial" charset="0"/>
              </a:rPr>
              <a:t>, </a:t>
            </a:r>
            <a:r>
              <a:rPr lang="vi-VN" sz="2000" b="1" kern="0">
                <a:solidFill>
                  <a:srgbClr val="0000FF"/>
                </a:solidFill>
                <a:latin typeface="Arial" charset="0"/>
              </a:rPr>
              <a:t>vui chơi, giải trí và các hoạt động ngoại khóa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Tạo </a:t>
            </a:r>
            <a:r>
              <a:rPr lang="vi-VN" sz="2000" b="1" kern="0">
                <a:solidFill>
                  <a:srgbClr val="0000FF"/>
                </a:solidFill>
                <a:latin typeface="Arial" charset="0"/>
              </a:rPr>
              <a:t>điều kiện để tổ chức Đoàn </a:t>
            </a:r>
            <a:r>
              <a:rPr lang="en-US" sz="2000" b="1" kern="0" smtClean="0">
                <a:solidFill>
                  <a:srgbClr val="0000FF"/>
                </a:solidFill>
                <a:latin typeface="Arial" charset="0"/>
              </a:rPr>
              <a:t>TNCS </a:t>
            </a:r>
            <a:r>
              <a:rPr lang="vi-VN" sz="2000" b="1" kern="0" smtClean="0">
                <a:solidFill>
                  <a:srgbClr val="0000FF"/>
                </a:solidFill>
                <a:latin typeface="Arial" charset="0"/>
              </a:rPr>
              <a:t>Hồ </a:t>
            </a:r>
            <a:r>
              <a:rPr lang="vi-VN" sz="2000" b="1" kern="0">
                <a:solidFill>
                  <a:srgbClr val="0000FF"/>
                </a:solidFill>
                <a:latin typeface="Arial" charset="0"/>
              </a:rPr>
              <a:t>Chí Minh, Hội Sinh viên Việt Nam </a:t>
            </a:r>
            <a:r>
              <a:rPr lang="vi-VN" sz="2000" b="1" kern="0">
                <a:solidFill>
                  <a:srgbClr val="FF3399"/>
                </a:solidFill>
                <a:latin typeface="Arial" charset="0"/>
              </a:rPr>
              <a:t>thành lập và hoạt động</a:t>
            </a:r>
            <a:r>
              <a:rPr lang="vi-VN" sz="2000" b="1" kern="0" smtClean="0">
                <a:solidFill>
                  <a:srgbClr val="FF3399"/>
                </a:solidFill>
                <a:latin typeface="Arial" charset="0"/>
              </a:rPr>
              <a:t>.</a:t>
            </a:r>
            <a:endParaRPr lang="en-US" sz="2000" b="1" kern="0">
              <a:solidFill>
                <a:srgbClr val="FF3399"/>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34. Trách nhiệm của cơ sở giáo dục</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39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6000"/>
              </a:lnSpc>
              <a:spcBef>
                <a:spcPts val="800"/>
              </a:spcBef>
              <a:spcAft>
                <a:spcPts val="0"/>
              </a:spcAft>
              <a:buClr>
                <a:srgbClr val="FF0000"/>
              </a:buClr>
              <a:buFont typeface="+mj-lt"/>
              <a:buAutoNum type="arabicPeriod"/>
              <a:defRPr/>
            </a:pPr>
            <a:r>
              <a:rPr lang="vi-VN" sz="2050" b="1" kern="0" smtClean="0">
                <a:solidFill>
                  <a:srgbClr val="0000FF"/>
                </a:solidFill>
                <a:latin typeface="Arial" charset="0"/>
              </a:rPr>
              <a:t>Tôn </a:t>
            </a:r>
            <a:r>
              <a:rPr lang="vi-VN" sz="2050" b="1" kern="0">
                <a:solidFill>
                  <a:srgbClr val="0000FF"/>
                </a:solidFill>
                <a:latin typeface="Arial" charset="0"/>
              </a:rPr>
              <a:t>trọng, lắng nghe ý kiến, nguyện vọng của </a:t>
            </a:r>
            <a:r>
              <a:rPr lang="en-US" sz="2050" b="1" kern="0" smtClean="0">
                <a:solidFill>
                  <a:srgbClr val="0000FF"/>
                </a:solidFill>
                <a:latin typeface="Arial" charset="0"/>
              </a:rPr>
              <a:t>TN</a:t>
            </a:r>
            <a:r>
              <a:rPr lang="vi-VN" sz="2050" b="1" kern="0" smtClean="0">
                <a:solidFill>
                  <a:srgbClr val="0000FF"/>
                </a:solidFill>
                <a:latin typeface="Arial" charset="0"/>
              </a:rPr>
              <a:t>; </a:t>
            </a:r>
            <a:r>
              <a:rPr lang="vi-VN" sz="2050" b="1" kern="0">
                <a:solidFill>
                  <a:srgbClr val="0000FF"/>
                </a:solidFill>
                <a:latin typeface="Arial" charset="0"/>
              </a:rPr>
              <a:t>quan tâm, giáo dục, động viên và tạo điều kiện để thanh niên thực hiện quyền, nghĩa vụ và trách nhiệm của mình theo quy định của pháp </a:t>
            </a:r>
            <a:r>
              <a:rPr lang="vi-VN" sz="2050" b="1" kern="0" smtClean="0">
                <a:solidFill>
                  <a:srgbClr val="0000FF"/>
                </a:solidFill>
                <a:latin typeface="Arial" charset="0"/>
              </a:rPr>
              <a:t>luật.</a:t>
            </a:r>
            <a:endParaRPr lang="en-US" sz="205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50" b="1" kern="0" smtClean="0">
                <a:solidFill>
                  <a:srgbClr val="0000FF"/>
                </a:solidFill>
                <a:latin typeface="Arial" charset="0"/>
              </a:rPr>
              <a:t>Tôn </a:t>
            </a:r>
            <a:r>
              <a:rPr lang="vi-VN" sz="2050" b="1" kern="0">
                <a:solidFill>
                  <a:srgbClr val="0000FF"/>
                </a:solidFill>
                <a:latin typeface="Arial" charset="0"/>
              </a:rPr>
              <a:t>trọng quyền của thanh niên trong hôn nhân và gia đình; giáo dục giới tính, bình đẳng giới và các kiến thức cần thiết về hôn nhân và gia </a:t>
            </a:r>
            <a:r>
              <a:rPr lang="vi-VN" sz="2050" b="1" kern="0" smtClean="0">
                <a:solidFill>
                  <a:srgbClr val="0000FF"/>
                </a:solidFill>
                <a:latin typeface="Arial" charset="0"/>
              </a:rPr>
              <a:t>đình.</a:t>
            </a:r>
            <a:endParaRPr lang="en-US" sz="205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50" b="1" kern="0" smtClean="0">
                <a:solidFill>
                  <a:srgbClr val="0000FF"/>
                </a:solidFill>
                <a:latin typeface="Arial" charset="0"/>
              </a:rPr>
              <a:t>Chăm </a:t>
            </a:r>
            <a:r>
              <a:rPr lang="vi-VN" sz="2050" b="1" kern="0">
                <a:solidFill>
                  <a:srgbClr val="0000FF"/>
                </a:solidFill>
                <a:latin typeface="Arial" charset="0"/>
              </a:rPr>
              <a:t>lo, giáo dục </a:t>
            </a:r>
            <a:r>
              <a:rPr lang="en-US" sz="2050" b="1" kern="0" smtClean="0">
                <a:solidFill>
                  <a:srgbClr val="0000FF"/>
                </a:solidFill>
                <a:latin typeface="Arial" charset="0"/>
              </a:rPr>
              <a:t>TN </a:t>
            </a:r>
            <a:r>
              <a:rPr lang="vi-VN" sz="2050" b="1" kern="0" smtClean="0">
                <a:solidFill>
                  <a:srgbClr val="0000FF"/>
                </a:solidFill>
                <a:latin typeface="Arial" charset="0"/>
              </a:rPr>
              <a:t>phát </a:t>
            </a:r>
            <a:r>
              <a:rPr lang="vi-VN" sz="2050" b="1" kern="0">
                <a:solidFill>
                  <a:srgbClr val="0000FF"/>
                </a:solidFill>
                <a:latin typeface="Arial" charset="0"/>
              </a:rPr>
              <a:t>triển về thể chất, tinh thần, trí tuệ, đạo đức, nhân cách; có nếp sống văn hóa lành mạnh, trở thành người con hiếu thảo của gia đình, công dân có ích cho xã </a:t>
            </a:r>
            <a:r>
              <a:rPr lang="vi-VN" sz="2050" b="1" kern="0" smtClean="0">
                <a:solidFill>
                  <a:srgbClr val="0000FF"/>
                </a:solidFill>
                <a:latin typeface="Arial" charset="0"/>
              </a:rPr>
              <a:t>hội.</a:t>
            </a:r>
            <a:endParaRPr lang="en-US" sz="205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50" b="1" kern="0" smtClean="0">
                <a:solidFill>
                  <a:srgbClr val="0000FF"/>
                </a:solidFill>
                <a:latin typeface="Arial" charset="0"/>
              </a:rPr>
              <a:t>Rèn </a:t>
            </a:r>
            <a:r>
              <a:rPr lang="vi-VN" sz="2050" b="1" kern="0">
                <a:solidFill>
                  <a:srgbClr val="0000FF"/>
                </a:solidFill>
                <a:latin typeface="Arial" charset="0"/>
              </a:rPr>
              <a:t>luyện kỹ năng sống cho thanh niên; giáo dục ý thức, kỷ luật lao động; tôn trọng, tạo điều kiện để thanh niên lựa chọn nghề nghiệp, tìm kiếm việc </a:t>
            </a:r>
            <a:r>
              <a:rPr lang="vi-VN" sz="2050" b="1" kern="0" smtClean="0">
                <a:solidFill>
                  <a:srgbClr val="0000FF"/>
                </a:solidFill>
                <a:latin typeface="Arial" charset="0"/>
              </a:rPr>
              <a:t>làm.</a:t>
            </a:r>
            <a:endParaRPr lang="en-US" sz="2050" b="1" kern="0" smtClean="0">
              <a:solidFill>
                <a:srgbClr val="0000FF"/>
              </a:solidFill>
              <a:latin typeface="Arial" charset="0"/>
            </a:endParaRPr>
          </a:p>
          <a:p>
            <a:pPr marL="579438" indent="-457200" algn="just" eaLnBrk="1" hangingPunct="1">
              <a:lnSpc>
                <a:spcPct val="106000"/>
              </a:lnSpc>
              <a:spcBef>
                <a:spcPts val="800"/>
              </a:spcBef>
              <a:spcAft>
                <a:spcPts val="0"/>
              </a:spcAft>
              <a:buClr>
                <a:srgbClr val="FF0000"/>
              </a:buClr>
              <a:buFont typeface="+mj-lt"/>
              <a:buAutoNum type="arabicPeriod"/>
              <a:defRPr/>
            </a:pPr>
            <a:r>
              <a:rPr lang="vi-VN" sz="2050" b="1" kern="0" smtClean="0">
                <a:solidFill>
                  <a:srgbClr val="0000FF"/>
                </a:solidFill>
                <a:latin typeface="Arial" charset="0"/>
              </a:rPr>
              <a:t>Định </a:t>
            </a:r>
            <a:r>
              <a:rPr lang="vi-VN" sz="2050" b="1" kern="0">
                <a:solidFill>
                  <a:srgbClr val="0000FF"/>
                </a:solidFill>
                <a:latin typeface="Arial" charset="0"/>
              </a:rPr>
              <a:t>hướng, tạo điều kiện để </a:t>
            </a:r>
            <a:r>
              <a:rPr lang="en-US" sz="2050" b="1" kern="0" smtClean="0">
                <a:solidFill>
                  <a:srgbClr val="0000FF"/>
                </a:solidFill>
                <a:latin typeface="Arial" charset="0"/>
              </a:rPr>
              <a:t>TN </a:t>
            </a:r>
            <a:r>
              <a:rPr lang="vi-VN" sz="2050" b="1" kern="0" smtClean="0">
                <a:solidFill>
                  <a:srgbClr val="0000FF"/>
                </a:solidFill>
                <a:latin typeface="Arial" charset="0"/>
              </a:rPr>
              <a:t>tiếp </a:t>
            </a:r>
            <a:r>
              <a:rPr lang="vi-VN" sz="2050" b="1" kern="0">
                <a:solidFill>
                  <a:srgbClr val="0000FF"/>
                </a:solidFill>
                <a:latin typeface="Arial" charset="0"/>
              </a:rPr>
              <a:t>cận các nguồn thông tin an toàn và bảo vệ thanh niên trên môi trường không gian mạng</a:t>
            </a:r>
            <a:r>
              <a:rPr lang="vi-VN" sz="2050" b="1" kern="0" smtClean="0">
                <a:solidFill>
                  <a:srgbClr val="0000FF"/>
                </a:solidFill>
                <a:latin typeface="Arial" charset="0"/>
              </a:rPr>
              <a:t>.</a:t>
            </a:r>
            <a:endParaRPr lang="en-US" sz="2050" b="1" kern="0">
              <a:solidFill>
                <a:srgbClr val="FF3399"/>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35. Trách nhiệm của gia đình</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450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03000"/>
              </a:lnSpc>
              <a:spcBef>
                <a:spcPts val="600"/>
              </a:spcBef>
              <a:spcAft>
                <a:spcPts val="0"/>
              </a:spcAft>
              <a:buClr>
                <a:srgbClr val="FF0000"/>
              </a:buClr>
              <a:buFont typeface="Wingdings" panose="05000000000000000000" pitchFamily="2" charset="2"/>
              <a:buChar char="v"/>
              <a:defRPr/>
            </a:pPr>
            <a:r>
              <a:rPr lang="vi-VN" sz="1900" b="1" kern="0" smtClean="0">
                <a:solidFill>
                  <a:srgbClr val="FF3399"/>
                </a:solidFill>
                <a:latin typeface="Arial" charset="0"/>
              </a:rPr>
              <a:t>Điều </a:t>
            </a:r>
            <a:r>
              <a:rPr lang="vi-VN" sz="1900" b="1" kern="0">
                <a:solidFill>
                  <a:srgbClr val="FF3399"/>
                </a:solidFill>
                <a:latin typeface="Arial" charset="0"/>
              </a:rPr>
              <a:t>36. Nội dung quản lý nhà nước về thanh </a:t>
            </a:r>
            <a:r>
              <a:rPr lang="vi-VN" sz="1900" b="1" kern="0" smtClean="0">
                <a:solidFill>
                  <a:srgbClr val="FF3399"/>
                </a:solidFill>
                <a:latin typeface="Arial" charset="0"/>
              </a:rPr>
              <a:t>niên</a:t>
            </a:r>
            <a:endParaRPr lang="en-US" sz="1900" b="1" kern="0" smtClean="0">
              <a:solidFill>
                <a:srgbClr val="FF3399"/>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Ban </a:t>
            </a:r>
            <a:r>
              <a:rPr lang="vi-VN" sz="1900" b="1" kern="0">
                <a:solidFill>
                  <a:srgbClr val="0000FF"/>
                </a:solidFill>
                <a:latin typeface="Arial" charset="0"/>
              </a:rPr>
              <a:t>hành hoặc trình cơ quan nhà nước có thẩm quyền ban hành và tổ chức thực hiện văn bản quy phạm pháp luật về </a:t>
            </a:r>
            <a:r>
              <a:rPr lang="en-US" sz="1900" b="1" kern="0" smtClean="0">
                <a:solidFill>
                  <a:srgbClr val="0000FF"/>
                </a:solidFill>
                <a:latin typeface="Arial" charset="0"/>
              </a:rPr>
              <a:t>TN</a:t>
            </a:r>
            <a:r>
              <a:rPr lang="vi-VN" sz="1900" b="1" kern="0" smtClean="0">
                <a:solidFill>
                  <a:srgbClr val="0000FF"/>
                </a:solidFill>
                <a:latin typeface="Arial" charset="0"/>
              </a:rPr>
              <a:t>; </a:t>
            </a:r>
            <a:r>
              <a:rPr lang="vi-VN" sz="1900" b="1" kern="0">
                <a:solidFill>
                  <a:srgbClr val="0000FF"/>
                </a:solidFill>
                <a:latin typeface="Arial" charset="0"/>
              </a:rPr>
              <a:t>quy định các biện pháp để thực hiện chính sách đối với </a:t>
            </a:r>
            <a:r>
              <a:rPr lang="en-US" sz="1900" b="1" kern="0" smtClean="0">
                <a:solidFill>
                  <a:srgbClr val="0000FF"/>
                </a:solidFill>
                <a:latin typeface="Arial" charset="0"/>
              </a:rPr>
              <a:t>TN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Xây </a:t>
            </a:r>
            <a:r>
              <a:rPr lang="vi-VN" sz="1900" b="1" kern="0">
                <a:solidFill>
                  <a:srgbClr val="0000FF"/>
                </a:solidFill>
                <a:latin typeface="Arial" charset="0"/>
              </a:rPr>
              <a:t>dựng và tổ chức thực hiện chiến lược, chính sách, chương trình, kế hoạch phát triển thanh </a:t>
            </a:r>
            <a:r>
              <a:rPr lang="vi-VN" sz="1900" b="1" kern="0" smtClean="0">
                <a:solidFill>
                  <a:srgbClr val="0000FF"/>
                </a:solidFill>
                <a:latin typeface="Arial" charset="0"/>
              </a:rPr>
              <a:t>niên.</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Thực </a:t>
            </a:r>
            <a:r>
              <a:rPr lang="vi-VN" sz="1900" b="1" kern="0">
                <a:solidFill>
                  <a:srgbClr val="0000FF"/>
                </a:solidFill>
                <a:latin typeface="Arial" charset="0"/>
              </a:rPr>
              <a:t>hiện công tác thống kê, thông tin, báo cáo về tình hình </a:t>
            </a:r>
            <a:r>
              <a:rPr lang="en-US" sz="1900" b="1" kern="0" smtClean="0">
                <a:solidFill>
                  <a:srgbClr val="0000FF"/>
                </a:solidFill>
                <a:latin typeface="Arial" charset="0"/>
              </a:rPr>
              <a:t>TN </a:t>
            </a:r>
            <a:r>
              <a:rPr lang="vi-VN" sz="1900" b="1" kern="0" smtClean="0">
                <a:solidFill>
                  <a:srgbClr val="0000FF"/>
                </a:solidFill>
                <a:latin typeface="Arial" charset="0"/>
              </a:rPr>
              <a:t>và </a:t>
            </a:r>
            <a:r>
              <a:rPr lang="vi-VN" sz="1900" b="1" kern="0">
                <a:solidFill>
                  <a:srgbClr val="0000FF"/>
                </a:solidFill>
                <a:latin typeface="Arial" charset="0"/>
              </a:rPr>
              <a:t>việc thực hiện chính sách, pháp luật đối với </a:t>
            </a:r>
            <a:r>
              <a:rPr lang="en-US" sz="1900" b="1" kern="0" smtClean="0">
                <a:solidFill>
                  <a:srgbClr val="0000FF"/>
                </a:solidFill>
                <a:latin typeface="Arial" charset="0"/>
              </a:rPr>
              <a:t>TN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Xây </a:t>
            </a:r>
            <a:r>
              <a:rPr lang="vi-VN" sz="1900" b="1" kern="0">
                <a:solidFill>
                  <a:srgbClr val="0000FF"/>
                </a:solidFill>
                <a:latin typeface="Arial" charset="0"/>
              </a:rPr>
              <a:t>dựng đội ngũ </a:t>
            </a:r>
            <a:r>
              <a:rPr lang="en-US" sz="1900" b="1" kern="0" smtClean="0">
                <a:solidFill>
                  <a:srgbClr val="0000FF"/>
                </a:solidFill>
                <a:latin typeface="Arial" charset="0"/>
              </a:rPr>
              <a:t>CBCC </a:t>
            </a:r>
            <a:r>
              <a:rPr lang="vi-VN" sz="1900" b="1" kern="0" smtClean="0">
                <a:solidFill>
                  <a:srgbClr val="0000FF"/>
                </a:solidFill>
                <a:latin typeface="Arial" charset="0"/>
              </a:rPr>
              <a:t>làm </a:t>
            </a:r>
            <a:r>
              <a:rPr lang="vi-VN" sz="1900" b="1" kern="0">
                <a:solidFill>
                  <a:srgbClr val="0000FF"/>
                </a:solidFill>
                <a:latin typeface="Arial" charset="0"/>
              </a:rPr>
              <a:t>công tác </a:t>
            </a:r>
            <a:r>
              <a:rPr lang="en-US" sz="1900" b="1" kern="0" smtClean="0">
                <a:solidFill>
                  <a:srgbClr val="0000FF"/>
                </a:solidFill>
                <a:latin typeface="Arial" charset="0"/>
              </a:rPr>
              <a:t>QLNN </a:t>
            </a:r>
            <a:r>
              <a:rPr lang="vi-VN" sz="1900" b="1" kern="0" smtClean="0">
                <a:solidFill>
                  <a:srgbClr val="0000FF"/>
                </a:solidFill>
                <a:latin typeface="Arial" charset="0"/>
              </a:rPr>
              <a:t>về </a:t>
            </a:r>
            <a:r>
              <a:rPr lang="vi-VN" sz="1900" b="1" kern="0">
                <a:solidFill>
                  <a:srgbClr val="0000FF"/>
                </a:solidFill>
                <a:latin typeface="Arial" charset="0"/>
              </a:rPr>
              <a:t>thanh </a:t>
            </a:r>
            <a:r>
              <a:rPr lang="vi-VN" sz="1900" b="1" kern="0" smtClean="0">
                <a:solidFill>
                  <a:srgbClr val="0000FF"/>
                </a:solidFill>
                <a:latin typeface="Arial" charset="0"/>
              </a:rPr>
              <a:t>niên.</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Tuyên </a:t>
            </a:r>
            <a:r>
              <a:rPr lang="vi-VN" sz="1900" b="1" kern="0">
                <a:solidFill>
                  <a:srgbClr val="0000FF"/>
                </a:solidFill>
                <a:latin typeface="Arial" charset="0"/>
              </a:rPr>
              <a:t>truyền, phổ biến, giáo dục chính sách, pháp luật về </a:t>
            </a:r>
            <a:r>
              <a:rPr lang="en-US" sz="1900" b="1" kern="0" smtClean="0">
                <a:solidFill>
                  <a:srgbClr val="0000FF"/>
                </a:solidFill>
                <a:latin typeface="Arial" charset="0"/>
              </a:rPr>
              <a:t>TN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Kiểm </a:t>
            </a:r>
            <a:r>
              <a:rPr lang="vi-VN" sz="1900" b="1" kern="0">
                <a:solidFill>
                  <a:srgbClr val="0000FF"/>
                </a:solidFill>
                <a:latin typeface="Arial" charset="0"/>
              </a:rPr>
              <a:t>tra, thanh tra, xử lý vi phạm, giải quyết khiếu nại, tố cáo, kiến nghị; sơ kết, tổng kết, thi đua, khen thưởng trong việc thực hiện chính sách, pháp luật đối với thanh </a:t>
            </a:r>
            <a:r>
              <a:rPr lang="vi-VN" sz="1900" b="1" kern="0" smtClean="0">
                <a:solidFill>
                  <a:srgbClr val="0000FF"/>
                </a:solidFill>
                <a:latin typeface="Arial" charset="0"/>
              </a:rPr>
              <a:t>niên.</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Hợp </a:t>
            </a:r>
            <a:r>
              <a:rPr lang="vi-VN" sz="1900" b="1" kern="0">
                <a:solidFill>
                  <a:srgbClr val="0000FF"/>
                </a:solidFill>
                <a:latin typeface="Arial" charset="0"/>
              </a:rPr>
              <a:t>tác quốc tế về thanh </a:t>
            </a:r>
            <a:r>
              <a:rPr lang="vi-VN" sz="1900" b="1" kern="0" smtClean="0">
                <a:solidFill>
                  <a:srgbClr val="0000FF"/>
                </a:solidFill>
                <a:latin typeface="Arial" charset="0"/>
              </a:rPr>
              <a:t>niên.</a:t>
            </a:r>
            <a:endParaRPr lang="en-US" sz="1900" b="1" kern="0" smtClean="0">
              <a:solidFill>
                <a:srgbClr val="0000FF"/>
              </a:solidFill>
              <a:latin typeface="Arial" charset="0"/>
            </a:endParaRPr>
          </a:p>
          <a:p>
            <a:pPr marL="579438"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Ban </a:t>
            </a:r>
            <a:r>
              <a:rPr lang="vi-VN" sz="1900" b="1" kern="0">
                <a:solidFill>
                  <a:srgbClr val="0000FF"/>
                </a:solidFill>
                <a:latin typeface="Arial" charset="0"/>
              </a:rPr>
              <a:t>hành chính sách hỗ trợ, khuyến khích tổ chức, cá nhân tham gia thực hiện chính sách đối với thanh niên</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a:t>
            </a:r>
            <a:r>
              <a:rPr lang="en-US" sz="2600" b="1" smtClean="0">
                <a:solidFill>
                  <a:srgbClr val="FF0000"/>
                </a:solidFill>
                <a:latin typeface="Arial" panose="020B0604020202020204" pitchFamily="34" charset="0"/>
                <a:cs typeface="Arial" panose="020B0604020202020204" pitchFamily="34" charset="0"/>
              </a:rPr>
              <a:t>HƯƠNG</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VI</a:t>
            </a:r>
            <a:r>
              <a:rPr lang="en-US" sz="2600" b="1">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QUẢN LÝ NHÀ NƯỚC VỀ THANH NIÊN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443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22238" indent="444500" algn="just" eaLnBrk="1" hangingPunct="1">
              <a:lnSpc>
                <a:spcPct val="110000"/>
              </a:lnSpc>
              <a:spcBef>
                <a:spcPts val="1000"/>
              </a:spcBef>
              <a:spcAft>
                <a:spcPts val="0"/>
              </a:spcAft>
              <a:buClr>
                <a:srgbClr val="FF0000"/>
              </a:buClr>
              <a:buNone/>
              <a:defRPr/>
            </a:pPr>
            <a:r>
              <a:rPr lang="vi-VN" sz="2050" b="1" kern="0" smtClean="0">
                <a:solidFill>
                  <a:srgbClr val="0000FF"/>
                </a:solidFill>
                <a:latin typeface="Arial" charset="0"/>
              </a:rPr>
              <a:t>Chính </a:t>
            </a:r>
            <a:r>
              <a:rPr lang="vi-VN" sz="2050" b="1" kern="0">
                <a:solidFill>
                  <a:srgbClr val="0000FF"/>
                </a:solidFill>
                <a:latin typeface="Arial" charset="0"/>
              </a:rPr>
              <a:t>phủ thống nhất quản lý nhà nước về thanh niên và có trách nhiệm sau </a:t>
            </a:r>
            <a:r>
              <a:rPr lang="vi-VN" sz="2050" b="1" kern="0" smtClean="0">
                <a:solidFill>
                  <a:srgbClr val="0000FF"/>
                </a:solidFill>
                <a:latin typeface="Arial" charset="0"/>
              </a:rPr>
              <a:t>đây:</a:t>
            </a:r>
            <a:endParaRPr lang="en-US" sz="205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50" b="1" kern="0" smtClean="0">
                <a:solidFill>
                  <a:srgbClr val="0000FF"/>
                </a:solidFill>
                <a:latin typeface="Arial" charset="0"/>
              </a:rPr>
              <a:t>Bảo </a:t>
            </a:r>
            <a:r>
              <a:rPr lang="vi-VN" sz="2050" b="1" kern="0">
                <a:solidFill>
                  <a:srgbClr val="0000FF"/>
                </a:solidFill>
                <a:latin typeface="Arial" charset="0"/>
              </a:rPr>
              <a:t>đảm hiệu lực, hiệu quả việc thực hiện các nội dung quản lý nhà nước về thanh </a:t>
            </a:r>
            <a:r>
              <a:rPr lang="vi-VN" sz="2050" b="1" kern="0" smtClean="0">
                <a:solidFill>
                  <a:srgbClr val="0000FF"/>
                </a:solidFill>
                <a:latin typeface="Arial" charset="0"/>
              </a:rPr>
              <a:t>niên;</a:t>
            </a:r>
            <a:endParaRPr lang="en-US" sz="205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50" b="1" kern="0" smtClean="0">
                <a:solidFill>
                  <a:srgbClr val="0000FF"/>
                </a:solidFill>
                <a:latin typeface="Arial" charset="0"/>
              </a:rPr>
              <a:t>Bảo </a:t>
            </a:r>
            <a:r>
              <a:rPr lang="vi-VN" sz="2050" b="1" kern="0">
                <a:solidFill>
                  <a:srgbClr val="0000FF"/>
                </a:solidFill>
                <a:latin typeface="Arial" charset="0"/>
              </a:rPr>
              <a:t>đảm cơ chế và biện pháp phối hợp giữa các Bộ,, cơ quan ngang Bộ, cơ quan thuộc Chính phủ, chính quyền địa phương và cơ quan, tổ chức có liên quan trong việc xây dựng, thực hiện chính sách, pháp luật đối với thanh </a:t>
            </a:r>
            <a:r>
              <a:rPr lang="vi-VN" sz="2050" b="1" kern="0" smtClean="0">
                <a:solidFill>
                  <a:srgbClr val="0000FF"/>
                </a:solidFill>
                <a:latin typeface="Arial" charset="0"/>
              </a:rPr>
              <a:t>niên;</a:t>
            </a:r>
            <a:endParaRPr lang="en-US" sz="205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50" b="1" kern="0" smtClean="0">
                <a:solidFill>
                  <a:srgbClr val="0000FF"/>
                </a:solidFill>
                <a:latin typeface="Arial" charset="0"/>
              </a:rPr>
              <a:t>Bảo </a:t>
            </a:r>
            <a:r>
              <a:rPr lang="vi-VN" sz="2050" b="1" kern="0">
                <a:solidFill>
                  <a:srgbClr val="0000FF"/>
                </a:solidFill>
                <a:latin typeface="Arial" charset="0"/>
              </a:rPr>
              <a:t>đảm xây dựng và thực hiện các mục tiêu, chỉ tiêu phát triển thanh niên trong chiến lược, chương trình, kế hoạch phát triển kinh tế - xã hội dài hạn, trung hạn và hằng năm của quốc gia, ngành, lĩnh </a:t>
            </a:r>
            <a:r>
              <a:rPr lang="vi-VN" sz="2050" b="1" kern="0" smtClean="0">
                <a:solidFill>
                  <a:srgbClr val="0000FF"/>
                </a:solidFill>
                <a:latin typeface="Arial" charset="0"/>
              </a:rPr>
              <a:t>vực;</a:t>
            </a:r>
            <a:endParaRPr lang="en-US" sz="205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050" b="1" kern="0" smtClean="0">
                <a:solidFill>
                  <a:srgbClr val="0000FF"/>
                </a:solidFill>
                <a:latin typeface="Arial" charset="0"/>
              </a:rPr>
              <a:t>Báo </a:t>
            </a:r>
            <a:r>
              <a:rPr lang="vi-VN" sz="2050" b="1" kern="0">
                <a:solidFill>
                  <a:srgbClr val="0000FF"/>
                </a:solidFill>
                <a:latin typeface="Arial" charset="0"/>
              </a:rPr>
              <a:t>cáo kết quả thực hiện chính sách, pháp luật đối với thanh niên theo yêu cầu của Quốc hội</a:t>
            </a:r>
            <a:r>
              <a:rPr lang="vi-VN" sz="2050" b="1" kern="0" smtClean="0">
                <a:solidFill>
                  <a:srgbClr val="0000FF"/>
                </a:solidFill>
                <a:latin typeface="Arial" charset="0"/>
              </a:rPr>
              <a:t>.</a:t>
            </a:r>
            <a:endParaRPr lang="en-US" sz="20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37. Trách nhiệm của Chính phủ</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737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22238" indent="444500" algn="just" eaLnBrk="1" hangingPunct="1">
              <a:lnSpc>
                <a:spcPct val="107000"/>
              </a:lnSpc>
              <a:spcBef>
                <a:spcPts val="800"/>
              </a:spcBef>
              <a:spcAft>
                <a:spcPts val="0"/>
              </a:spcAft>
              <a:buClr>
                <a:srgbClr val="FF0000"/>
              </a:buClr>
              <a:buNone/>
              <a:defRPr/>
            </a:pPr>
            <a:r>
              <a:rPr lang="vi-VN" sz="2000" b="1" kern="0" smtClean="0">
                <a:solidFill>
                  <a:srgbClr val="0000FF"/>
                </a:solidFill>
                <a:latin typeface="Arial" charset="0"/>
              </a:rPr>
              <a:t>Bộ </a:t>
            </a:r>
            <a:r>
              <a:rPr lang="vi-VN" sz="2000" b="1" kern="0">
                <a:solidFill>
                  <a:srgbClr val="0000FF"/>
                </a:solidFill>
                <a:latin typeface="Arial" charset="0"/>
              </a:rPr>
              <a:t>Nội vụ chịu trách nhiệm trước Chính phủ thực hiện quản lý nhà nước về thanh niên và có trách nhiệm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Ban </a:t>
            </a:r>
            <a:r>
              <a:rPr lang="vi-VN" sz="2000" b="1" kern="0">
                <a:solidFill>
                  <a:srgbClr val="0000FF"/>
                </a:solidFill>
                <a:latin typeface="Arial" charset="0"/>
              </a:rPr>
              <a:t>hành theo thẩm quyền hoặc trình cơ quan nhà nước có thẩm quyền ban hành chính sách, pháp luật về thanh niên; chiến lược, chương trình, kế hoạch phát triển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Đề </a:t>
            </a:r>
            <a:r>
              <a:rPr lang="vi-VN" sz="2000" b="1" kern="0">
                <a:solidFill>
                  <a:srgbClr val="0000FF"/>
                </a:solidFill>
                <a:latin typeface="Arial" charset="0"/>
              </a:rPr>
              <a:t>xuất việc lồng ghép chính sách, chỉ tiêu, mục tiêu phát triển thanh niên khi xây dựng chính sách, chiến lược, chương trình, kế hoạch phát triển </a:t>
            </a:r>
            <a:r>
              <a:rPr lang="en-US" sz="2000" b="1" kern="0" smtClean="0">
                <a:solidFill>
                  <a:srgbClr val="0000FF"/>
                </a:solidFill>
                <a:latin typeface="Arial" charset="0"/>
              </a:rPr>
              <a:t>KT-XH </a:t>
            </a:r>
            <a:r>
              <a:rPr lang="vi-VN" sz="2000" b="1" kern="0" smtClean="0">
                <a:solidFill>
                  <a:srgbClr val="0000FF"/>
                </a:solidFill>
                <a:latin typeface="Arial" charset="0"/>
              </a:rPr>
              <a:t>của </a:t>
            </a:r>
            <a:r>
              <a:rPr lang="vi-VN" sz="2000" b="1" kern="0">
                <a:solidFill>
                  <a:srgbClr val="0000FF"/>
                </a:solidFill>
                <a:latin typeface="Arial" charset="0"/>
              </a:rPr>
              <a:t>ngành, lĩnh vực. Hướng dẫn các Bộ, ngành lồng ghép chỉ tiêu thống kê về thanh niên Việt Nam vào hệ thống chỉ tiêu của Bộ, </a:t>
            </a:r>
            <a:r>
              <a:rPr lang="vi-VN" sz="2000" b="1" kern="0" smtClean="0">
                <a:solidFill>
                  <a:srgbClr val="0000FF"/>
                </a:solidFill>
                <a:latin typeface="Arial" charset="0"/>
              </a:rPr>
              <a:t>ngành;</a:t>
            </a:r>
            <a:endParaRPr lang="en-US" sz="20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Hướng </a:t>
            </a:r>
            <a:r>
              <a:rPr lang="vi-VN" sz="2000" b="1" kern="0">
                <a:solidFill>
                  <a:srgbClr val="0000FF"/>
                </a:solidFill>
                <a:latin typeface="Arial" charset="0"/>
              </a:rPr>
              <a:t>dẫn các Bộ, cơ quan ngang Bộ và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tỉnh thực hiện nhiệm vụ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en-US" sz="2000" b="1" kern="0" smtClean="0">
                <a:solidFill>
                  <a:srgbClr val="0000FF"/>
                </a:solidFill>
                <a:latin typeface="Arial" charset="0"/>
              </a:rPr>
              <a:t>TN</a:t>
            </a:r>
            <a:r>
              <a:rPr lang="vi-VN" sz="2000" b="1" kern="0" smtClean="0">
                <a:solidFill>
                  <a:srgbClr val="0000FF"/>
                </a:solidFill>
                <a:latin typeface="Arial" charset="0"/>
              </a:rPr>
              <a:t>; </a:t>
            </a:r>
            <a:r>
              <a:rPr lang="vi-VN" sz="2000" b="1" kern="0">
                <a:solidFill>
                  <a:srgbClr val="0000FF"/>
                </a:solidFill>
                <a:latin typeface="Arial" charset="0"/>
              </a:rPr>
              <a:t>tổ chức tập huấn, bồi dưỡng kiến thức, kỹ năng cho đội ngũ </a:t>
            </a:r>
            <a:r>
              <a:rPr lang="en-US" sz="2000" b="1" kern="0" smtClean="0">
                <a:solidFill>
                  <a:srgbClr val="0000FF"/>
                </a:solidFill>
                <a:latin typeface="Arial" charset="0"/>
              </a:rPr>
              <a:t>CBCC </a:t>
            </a:r>
            <a:r>
              <a:rPr lang="vi-VN" sz="2000" b="1" kern="0" smtClean="0">
                <a:solidFill>
                  <a:srgbClr val="0000FF"/>
                </a:solidFill>
                <a:latin typeface="Arial" charset="0"/>
              </a:rPr>
              <a:t>làm </a:t>
            </a:r>
            <a:r>
              <a:rPr lang="vi-VN" sz="2000" b="1" kern="0">
                <a:solidFill>
                  <a:srgbClr val="0000FF"/>
                </a:solidFill>
                <a:latin typeface="Arial" charset="0"/>
              </a:rPr>
              <a:t>công tác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en-US" sz="2000" b="1" kern="0" smtClean="0">
                <a:solidFill>
                  <a:srgbClr val="0000FF"/>
                </a:solidFill>
                <a:latin typeface="Arial" charset="0"/>
              </a:rPr>
              <a:t>TN</a:t>
            </a:r>
            <a:r>
              <a:rPr lang="vi-VN" sz="2000" b="1" kern="0" smtClean="0">
                <a:solidFill>
                  <a:srgbClr val="0000FF"/>
                </a:solidFill>
                <a:latin typeface="Arial" charset="0"/>
              </a:rPr>
              <a:t>;</a:t>
            </a:r>
            <a:endParaRPr lang="en-US" sz="20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Chủ </a:t>
            </a:r>
            <a:r>
              <a:rPr lang="vi-VN" sz="2000" b="1" kern="0">
                <a:solidFill>
                  <a:srgbClr val="0000FF"/>
                </a:solidFill>
                <a:latin typeface="Arial" charset="0"/>
              </a:rPr>
              <a:t>trì, phối hợp với các cơ quan có liên quan quản lý, khai thác và công bố dữ liệu về thanh niên, chỉ số phát triển thanh niên</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38. Trách nhiệm của Bộ Nội vụ</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698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22238" indent="444500" algn="just" eaLnBrk="1" hangingPunct="1">
              <a:lnSpc>
                <a:spcPct val="107000"/>
              </a:lnSpc>
              <a:spcBef>
                <a:spcPts val="800"/>
              </a:spcBef>
              <a:spcAft>
                <a:spcPts val="0"/>
              </a:spcAft>
              <a:buClr>
                <a:srgbClr val="FF0000"/>
              </a:buClr>
              <a:buNone/>
              <a:defRPr/>
            </a:pPr>
            <a:r>
              <a:rPr lang="vi-VN" sz="2100" b="1" kern="0" smtClean="0">
                <a:solidFill>
                  <a:srgbClr val="0000FF"/>
                </a:solidFill>
                <a:latin typeface="Arial" charset="0"/>
              </a:rPr>
              <a:t>Bộ </a:t>
            </a:r>
            <a:r>
              <a:rPr lang="vi-VN" sz="2100" b="1" kern="0">
                <a:solidFill>
                  <a:srgbClr val="0000FF"/>
                </a:solidFill>
                <a:latin typeface="Arial" charset="0"/>
              </a:rPr>
              <a:t>Nội vụ chịu trách nhiệm trước Chính phủ thực hiện quản lý nhà nước về thanh niên và có trách nhiệm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startAt="5"/>
              <a:defRPr/>
            </a:pPr>
            <a:r>
              <a:rPr lang="vi-VN" sz="2100" b="1" kern="0" smtClean="0">
                <a:solidFill>
                  <a:srgbClr val="0000FF"/>
                </a:solidFill>
                <a:latin typeface="Arial" charset="0"/>
              </a:rPr>
              <a:t>Chủ </a:t>
            </a:r>
            <a:r>
              <a:rPr lang="vi-VN" sz="2100" b="1" kern="0">
                <a:solidFill>
                  <a:srgbClr val="0000FF"/>
                </a:solidFill>
                <a:latin typeface="Arial" charset="0"/>
              </a:rPr>
              <a:t>trì, phối hợp với các Bộ, cơ quan ngang Bộ, cơ quan thuộc Chính phủ và Trung ương Đoàn </a:t>
            </a:r>
            <a:r>
              <a:rPr lang="en-US" sz="2100" b="1" kern="0" smtClean="0">
                <a:solidFill>
                  <a:srgbClr val="0000FF"/>
                </a:solidFill>
                <a:latin typeface="Arial" charset="0"/>
              </a:rPr>
              <a:t>TNCS HCM </a:t>
            </a:r>
            <a:r>
              <a:rPr lang="vi-VN" sz="2100" b="1" kern="0" smtClean="0">
                <a:solidFill>
                  <a:srgbClr val="0000FF"/>
                </a:solidFill>
                <a:latin typeface="Arial" charset="0"/>
              </a:rPr>
              <a:t>xây </a:t>
            </a:r>
            <a:r>
              <a:rPr lang="vi-VN" sz="2100" b="1" kern="0">
                <a:solidFill>
                  <a:srgbClr val="0000FF"/>
                </a:solidFill>
                <a:latin typeface="Arial" charset="0"/>
              </a:rPr>
              <a:t>dựng, tổ chức thực hiện chính sách, pháp luật đối với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startAt="5"/>
              <a:defRPr/>
            </a:pPr>
            <a:r>
              <a:rPr lang="vi-VN" sz="2100" b="1" kern="0" smtClean="0">
                <a:solidFill>
                  <a:srgbClr val="0000FF"/>
                </a:solidFill>
                <a:latin typeface="Arial" charset="0"/>
              </a:rPr>
              <a:t>Kiểm </a:t>
            </a:r>
            <a:r>
              <a:rPr lang="vi-VN" sz="2100" b="1" kern="0">
                <a:solidFill>
                  <a:srgbClr val="0000FF"/>
                </a:solidFill>
                <a:latin typeface="Arial" charset="0"/>
              </a:rPr>
              <a:t>tra, thanh tra, giải quyết khiếu nại, tố cáo, kiến nghị; sơ kết, tổng kết, thi đua, khen thưởng; xử lý vi phạm theo thẩm quyền hoặc kiến nghị cơ quan, tổ chức, cá nhân có thẩm quyền xử lý vi phạm trong việc thực hiện chính sách, pháp luật đối với </a:t>
            </a:r>
            <a:r>
              <a:rPr lang="en-US" sz="2100" b="1" kern="0" smtClean="0">
                <a:solidFill>
                  <a:srgbClr val="0000FF"/>
                </a:solidFill>
                <a:latin typeface="Arial" charset="0"/>
              </a:rPr>
              <a:t>TN</a:t>
            </a:r>
            <a:r>
              <a:rPr lang="vi-VN" sz="2100" b="1" kern="0" smtClean="0">
                <a:solidFill>
                  <a:srgbClr val="0000FF"/>
                </a:solidFill>
                <a:latin typeface="Arial" charset="0"/>
              </a:rPr>
              <a:t>;</a:t>
            </a:r>
            <a:endParaRPr lang="en-US" sz="21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startAt="5"/>
              <a:defRPr/>
            </a:pPr>
            <a:r>
              <a:rPr lang="vi-VN" sz="2100" b="1" kern="0" smtClean="0">
                <a:solidFill>
                  <a:srgbClr val="0000FF"/>
                </a:solidFill>
                <a:latin typeface="Arial" charset="0"/>
              </a:rPr>
              <a:t>Hằng </a:t>
            </a:r>
            <a:r>
              <a:rPr lang="vi-VN" sz="2100" b="1" kern="0">
                <a:solidFill>
                  <a:srgbClr val="0000FF"/>
                </a:solidFill>
                <a:latin typeface="Arial" charset="0"/>
              </a:rPr>
              <a:t>năm, báo cáo Chính phủ kết quả thực hiện chính sách, pháp luật đối với thanh niên và nhiệm vụ </a:t>
            </a:r>
            <a:r>
              <a:rPr lang="en-US" sz="2100" b="1" kern="0" smtClean="0">
                <a:solidFill>
                  <a:srgbClr val="0000FF"/>
                </a:solidFill>
                <a:latin typeface="Arial" charset="0"/>
              </a:rPr>
              <a:t>QLNN </a:t>
            </a:r>
            <a:r>
              <a:rPr lang="vi-VN" sz="2100" b="1" kern="0" smtClean="0">
                <a:solidFill>
                  <a:srgbClr val="0000FF"/>
                </a:solidFill>
                <a:latin typeface="Arial" charset="0"/>
              </a:rPr>
              <a:t>về </a:t>
            </a:r>
            <a:r>
              <a:rPr lang="vi-VN" sz="2100" b="1" kern="0">
                <a:solidFill>
                  <a:srgbClr val="0000FF"/>
                </a:solidFill>
                <a:latin typeface="Arial" charset="0"/>
              </a:rPr>
              <a:t>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07000"/>
              </a:lnSpc>
              <a:spcBef>
                <a:spcPts val="800"/>
              </a:spcBef>
              <a:spcAft>
                <a:spcPts val="0"/>
              </a:spcAft>
              <a:buClr>
                <a:srgbClr val="FF0000"/>
              </a:buClr>
              <a:buFont typeface="+mj-lt"/>
              <a:buAutoNum type="arabicPeriod" startAt="5"/>
              <a:defRPr/>
            </a:pPr>
            <a:r>
              <a:rPr lang="vi-VN" sz="2100" b="1" kern="0" smtClean="0">
                <a:solidFill>
                  <a:srgbClr val="0000FF"/>
                </a:solidFill>
                <a:latin typeface="Arial" charset="0"/>
              </a:rPr>
              <a:t>Chủ </a:t>
            </a:r>
            <a:r>
              <a:rPr lang="vi-VN" sz="2100" b="1" kern="0">
                <a:solidFill>
                  <a:srgbClr val="0000FF"/>
                </a:solidFill>
                <a:latin typeface="Arial" charset="0"/>
              </a:rPr>
              <a:t>trì, phối hợp với các cơ quan có liên quan quản lý hoạt động hợp tác quốc tế về </a:t>
            </a:r>
            <a:r>
              <a:rPr lang="en-US" sz="2100" b="1" kern="0" smtClean="0">
                <a:solidFill>
                  <a:srgbClr val="0000FF"/>
                </a:solidFill>
                <a:latin typeface="Arial" charset="0"/>
              </a:rPr>
              <a:t>TN </a:t>
            </a:r>
            <a:r>
              <a:rPr lang="vi-VN" sz="2100" b="1" kern="0" smtClean="0">
                <a:solidFill>
                  <a:srgbClr val="0000FF"/>
                </a:solidFill>
                <a:latin typeface="Arial" charset="0"/>
              </a:rPr>
              <a:t>theo </a:t>
            </a:r>
            <a:r>
              <a:rPr lang="vi-VN" sz="2100" b="1" kern="0">
                <a:solidFill>
                  <a:srgbClr val="0000FF"/>
                </a:solidFill>
                <a:latin typeface="Arial" charset="0"/>
              </a:rPr>
              <a:t>quy định của pháp luật</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800" b="1" smtClean="0">
                <a:solidFill>
                  <a:srgbClr val="FF0000"/>
                </a:solidFill>
                <a:latin typeface="Arial" panose="020B0604020202020204" pitchFamily="34" charset="0"/>
                <a:cs typeface="Arial" panose="020B0604020202020204" pitchFamily="34" charset="0"/>
              </a:rPr>
              <a:t>Điều </a:t>
            </a:r>
            <a:r>
              <a:rPr lang="vi-VN" sz="2800" b="1">
                <a:solidFill>
                  <a:srgbClr val="FF0000"/>
                </a:solidFill>
                <a:latin typeface="Arial" panose="020B0604020202020204" pitchFamily="34" charset="0"/>
                <a:cs typeface="Arial" panose="020B0604020202020204" pitchFamily="34" charset="0"/>
              </a:rPr>
              <a:t>38. Trách nhiệm của Bộ Nội vụ</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05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22238" indent="444500" algn="just" eaLnBrk="1" hangingPunct="1">
              <a:lnSpc>
                <a:spcPct val="112000"/>
              </a:lnSpc>
              <a:spcBef>
                <a:spcPts val="1000"/>
              </a:spcBef>
              <a:spcAft>
                <a:spcPts val="0"/>
              </a:spcAft>
              <a:buClr>
                <a:srgbClr val="FF0000"/>
              </a:buClr>
              <a:buNone/>
              <a:defRPr/>
            </a:pPr>
            <a:r>
              <a:rPr lang="vi-VN" sz="2000" b="1" kern="0" smtClean="0">
                <a:solidFill>
                  <a:srgbClr val="0000FF"/>
                </a:solidFill>
                <a:latin typeface="Arial" charset="0"/>
              </a:rPr>
              <a:t>Các </a:t>
            </a:r>
            <a:r>
              <a:rPr lang="vi-VN" sz="2000" b="1" kern="0">
                <a:solidFill>
                  <a:srgbClr val="0000FF"/>
                </a:solidFill>
                <a:latin typeface="Arial" charset="0"/>
              </a:rPr>
              <a:t>Bộ, cơ quan ngang Bộ, trong phạm vi nhiệm vụ, quyền hạn của mình, phối hợp với Bộ Nội vụ thực hiện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vi-VN" sz="2000" b="1" kern="0">
                <a:solidFill>
                  <a:srgbClr val="0000FF"/>
                </a:solidFill>
                <a:latin typeface="Arial" charset="0"/>
              </a:rPr>
              <a:t>thanh niên và có trách nhiệm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Ban </a:t>
            </a:r>
            <a:r>
              <a:rPr lang="vi-VN" sz="2000" b="1" kern="0">
                <a:solidFill>
                  <a:srgbClr val="0000FF"/>
                </a:solidFill>
                <a:latin typeface="Arial" charset="0"/>
              </a:rPr>
              <a:t>hành chính sách, cơ chế tạo điều kiện cho thanh niên tham gia vào các chương trình phát triển của ngành, lĩnh </a:t>
            </a:r>
            <a:r>
              <a:rPr lang="vi-VN" sz="2000" b="1" kern="0" smtClean="0">
                <a:solidFill>
                  <a:srgbClr val="0000FF"/>
                </a:solidFill>
                <a:latin typeface="Arial" charset="0"/>
              </a:rPr>
              <a:t>vực;</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Lồng </a:t>
            </a:r>
            <a:r>
              <a:rPr lang="vi-VN" sz="2000" b="1" kern="0">
                <a:solidFill>
                  <a:srgbClr val="0000FF"/>
                </a:solidFill>
                <a:latin typeface="Arial" charset="0"/>
              </a:rPr>
              <a:t>ghép chính sách, chỉ tiêu, mục tiêu phát triển thanh niên khi xây dựng chính sách, chiến lược, chương trình, kế hoạch phát triển </a:t>
            </a:r>
            <a:r>
              <a:rPr lang="en-US" sz="2000" b="1" kern="0" smtClean="0">
                <a:solidFill>
                  <a:srgbClr val="0000FF"/>
                </a:solidFill>
                <a:latin typeface="Arial" charset="0"/>
              </a:rPr>
              <a:t>KT-XH </a:t>
            </a:r>
            <a:r>
              <a:rPr lang="vi-VN" sz="2000" b="1" kern="0" smtClean="0">
                <a:solidFill>
                  <a:srgbClr val="0000FF"/>
                </a:solidFill>
                <a:latin typeface="Arial" charset="0"/>
              </a:rPr>
              <a:t>của </a:t>
            </a:r>
            <a:r>
              <a:rPr lang="vi-VN" sz="2000" b="1" kern="0">
                <a:solidFill>
                  <a:srgbClr val="0000FF"/>
                </a:solidFill>
                <a:latin typeface="Arial" charset="0"/>
              </a:rPr>
              <a:t>ngành, lĩnh vực; lồng ghép các chỉ tiêu thống kê về thanh niên Việt Nam vào hệ thống chỉ tiêu của Bộ, </a:t>
            </a:r>
            <a:r>
              <a:rPr lang="vi-VN" sz="2000" b="1" kern="0" smtClean="0">
                <a:solidFill>
                  <a:srgbClr val="0000FF"/>
                </a:solidFill>
                <a:latin typeface="Arial" charset="0"/>
              </a:rPr>
              <a:t>ngành;</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Hướng </a:t>
            </a:r>
            <a:r>
              <a:rPr lang="vi-VN" sz="2000" b="1" kern="0">
                <a:solidFill>
                  <a:srgbClr val="0000FF"/>
                </a:solidFill>
                <a:latin typeface="Arial" charset="0"/>
              </a:rPr>
              <a:t>dẫn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tỉnh thực hiện chính sách, pháp luật đối với thanh niên thuộc thẩm quyền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vi-VN" sz="2000" b="1" kern="0">
                <a:solidFill>
                  <a:srgbClr val="0000FF"/>
                </a:solidFill>
                <a:latin typeface="Arial" charset="0"/>
              </a:rPr>
              <a:t>ngành, lĩnh </a:t>
            </a:r>
            <a:r>
              <a:rPr lang="vi-VN" sz="2000" b="1" kern="0" smtClean="0">
                <a:solidFill>
                  <a:srgbClr val="0000FF"/>
                </a:solidFill>
                <a:latin typeface="Arial" charset="0"/>
              </a:rPr>
              <a:t>vực;</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Hằng </a:t>
            </a:r>
            <a:r>
              <a:rPr lang="vi-VN" sz="2000" b="1" kern="0">
                <a:solidFill>
                  <a:srgbClr val="0000FF"/>
                </a:solidFill>
                <a:latin typeface="Arial" charset="0"/>
              </a:rPr>
              <a:t>năm, báo cáo việc thực hiện chính sách, pháp luật đối với thanh niên theo ngành, lĩnh vực, gửi Bộ Nội vụ để tổng hợp, báo cáo Chính phủ</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39. Trách nhiệm của các Bộ, cơ quan ngang Bộ</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392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2000"/>
              </a:lnSpc>
              <a:spcBef>
                <a:spcPts val="1000"/>
              </a:spcBef>
              <a:spcAft>
                <a:spcPts val="0"/>
              </a:spcAft>
              <a:buClr>
                <a:srgbClr val="FF0000"/>
              </a:buClr>
              <a:buFont typeface="+mj-lt"/>
              <a:buAutoNum type="arabicPeriod"/>
              <a:defRPr/>
            </a:pPr>
            <a:r>
              <a:rPr lang="vi-VN" sz="2000" b="1" kern="0" smtClean="0">
                <a:solidFill>
                  <a:srgbClr val="FF3399"/>
                </a:solidFill>
                <a:latin typeface="Arial" charset="0"/>
              </a:rPr>
              <a:t>Hội </a:t>
            </a:r>
            <a:r>
              <a:rPr lang="vi-VN" sz="2000" b="1" kern="0">
                <a:solidFill>
                  <a:srgbClr val="FF3399"/>
                </a:solidFill>
                <a:latin typeface="Arial" charset="0"/>
              </a:rPr>
              <a:t>đồng nhân dân cấp tỉnh</a:t>
            </a:r>
            <a:r>
              <a:rPr lang="vi-VN" sz="2000" b="1" kern="0">
                <a:solidFill>
                  <a:srgbClr val="0000FF"/>
                </a:solidFill>
                <a:latin typeface="Arial" charset="0"/>
              </a:rPr>
              <a:t>, trong phạm vi nhiệm vụ, quyền hạn của mình, có trách nhiệm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Ban </a:t>
            </a:r>
            <a:r>
              <a:rPr lang="vi-VN" sz="2000" b="1" kern="0">
                <a:solidFill>
                  <a:srgbClr val="0000FF"/>
                </a:solidFill>
                <a:latin typeface="Arial" charset="0"/>
              </a:rPr>
              <a:t>hành nghị quyết về phát triển thanh niên tại địa phương để thực hiện chính sách, pháp luật của Nhà nước đối với thanh </a:t>
            </a:r>
            <a:r>
              <a:rPr lang="vi-VN" sz="2000" b="1" kern="0" smtClean="0">
                <a:solidFill>
                  <a:srgbClr val="0000FF"/>
                </a:solidFill>
                <a:latin typeface="Arial" charset="0"/>
              </a:rPr>
              <a:t>niên;</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Quyết </a:t>
            </a:r>
            <a:r>
              <a:rPr lang="vi-VN" sz="2000" b="1" kern="0">
                <a:solidFill>
                  <a:srgbClr val="0000FF"/>
                </a:solidFill>
                <a:latin typeface="Arial" charset="0"/>
              </a:rPr>
              <a:t>định các chỉ tiêu, mục tiêu phát triển thanh niên trong nghị quyết phát triển kinh tế - xã hội của địa phương hằng năm và từng giai </a:t>
            </a:r>
            <a:r>
              <a:rPr lang="vi-VN" sz="2000" b="1" kern="0" smtClean="0">
                <a:solidFill>
                  <a:srgbClr val="0000FF"/>
                </a:solidFill>
                <a:latin typeface="Arial" charset="0"/>
              </a:rPr>
              <a:t>đoạn;</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Quyết </a:t>
            </a:r>
            <a:r>
              <a:rPr lang="vi-VN" sz="2000" b="1" kern="0">
                <a:solidFill>
                  <a:srgbClr val="0000FF"/>
                </a:solidFill>
                <a:latin typeface="Arial" charset="0"/>
              </a:rPr>
              <a:t>định phân bổ dự toán ngân sách để tổ chức thực hiện chính sách, pháp luật, chiến lược, chương trình, kế hoạch phát triển thanh niên tại địa </a:t>
            </a:r>
            <a:r>
              <a:rPr lang="vi-VN" sz="2000" b="1" kern="0" smtClean="0">
                <a:solidFill>
                  <a:srgbClr val="0000FF"/>
                </a:solidFill>
                <a:latin typeface="Arial" charset="0"/>
              </a:rPr>
              <a:t>phương;</a:t>
            </a:r>
            <a:endParaRPr lang="en-US" sz="2000" b="1" kern="0" smtClea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Giám </a:t>
            </a:r>
            <a:r>
              <a:rPr lang="vi-VN" sz="2000" b="1" kern="0">
                <a:solidFill>
                  <a:srgbClr val="0000FF"/>
                </a:solidFill>
                <a:latin typeface="Arial" charset="0"/>
              </a:rPr>
              <a:t>sát việc thực hiện chính sách, pháp luật đối với thanh niên tại địa </a:t>
            </a:r>
            <a:r>
              <a:rPr lang="vi-VN" sz="2000" b="1" kern="0" smtClean="0">
                <a:solidFill>
                  <a:srgbClr val="0000FF"/>
                </a:solidFill>
                <a:latin typeface="Arial" charset="0"/>
              </a:rPr>
              <a:t>phương;</a:t>
            </a:r>
            <a:endParaRPr lang="en-US" sz="2000" b="1" kern="0" smtClean="0">
              <a:solidFill>
                <a:srgbClr val="0000FF"/>
              </a:solidFill>
              <a:latin typeface="Arial" charset="0"/>
            </a:endParaRPr>
          </a:p>
          <a:p>
            <a:pPr marL="560388" indent="-444500" algn="just" eaLnBrk="1" hangingPunct="1">
              <a:lnSpc>
                <a:spcPct val="112000"/>
              </a:lnSpc>
              <a:spcBef>
                <a:spcPts val="1000"/>
              </a:spcBef>
              <a:spcAft>
                <a:spcPts val="0"/>
              </a:spcAft>
              <a:buClr>
                <a:srgbClr val="FF0000"/>
              </a:buClr>
              <a:buNone/>
              <a:defRPr/>
            </a:pPr>
            <a:r>
              <a:rPr lang="vi-VN" sz="2000" b="1" kern="0" smtClean="0">
                <a:solidFill>
                  <a:srgbClr val="FF0000"/>
                </a:solidFill>
                <a:latin typeface="Arial" charset="0"/>
              </a:rPr>
              <a:t>đ</a:t>
            </a:r>
            <a:r>
              <a:rPr lang="vi-VN" sz="2000" b="1" kern="0">
                <a:solidFill>
                  <a:srgbClr val="FF0000"/>
                </a:solidFill>
                <a:latin typeface="Arial" charset="0"/>
              </a:rPr>
              <a:t>) </a:t>
            </a:r>
            <a:r>
              <a:rPr lang="en-US" sz="2000" b="1" kern="0" smtClean="0">
                <a:solidFill>
                  <a:srgbClr val="FF0000"/>
                </a:solidFill>
                <a:latin typeface="Arial" charset="0"/>
              </a:rPr>
              <a:t> </a:t>
            </a:r>
            <a:r>
              <a:rPr lang="vi-VN" sz="2000" b="1" kern="0" smtClean="0">
                <a:solidFill>
                  <a:srgbClr val="0000FF"/>
                </a:solidFill>
                <a:latin typeface="Arial" charset="0"/>
              </a:rPr>
              <a:t>Quyết </a:t>
            </a:r>
            <a:r>
              <a:rPr lang="vi-VN" sz="2000" b="1" kern="0">
                <a:solidFill>
                  <a:srgbClr val="0000FF"/>
                </a:solidFill>
                <a:latin typeface="Arial" charset="0"/>
              </a:rPr>
              <a:t>định biên chế của cơ quan được giao thực hiện nhiệm vụ quản lý nhà nước về thanh niên.</a:t>
            </a:r>
            <a:endParaRPr lang="en-US" sz="2000" b="1" kern="0">
              <a:solidFill>
                <a:srgbClr val="0000FF"/>
              </a:solidFill>
              <a:latin typeface="Arial" charset="0"/>
            </a:endParaRPr>
          </a:p>
          <a:p>
            <a:pPr marL="579438" indent="-457200" algn="just" eaLnBrk="1" hangingPunct="1">
              <a:lnSpc>
                <a:spcPct val="112000"/>
              </a:lnSpc>
              <a:spcBef>
                <a:spcPts val="1000"/>
              </a:spcBef>
              <a:spcAft>
                <a:spcPts val="0"/>
              </a:spcAft>
              <a:buClr>
                <a:srgbClr val="FF0000"/>
              </a:buClr>
              <a:buFont typeface="+mj-lt"/>
              <a:buAutoNum type="arabicPeriod"/>
              <a:defRPr/>
            </a:pP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40. Trách nhiệm của </a:t>
            </a:r>
            <a:r>
              <a:rPr lang="en-US" sz="2500" b="1" smtClean="0">
                <a:solidFill>
                  <a:srgbClr val="FF0000"/>
                </a:solidFill>
                <a:latin typeface="Arial" panose="020B0604020202020204" pitchFamily="34" charset="0"/>
                <a:cs typeface="Arial" panose="020B0604020202020204" pitchFamily="34" charset="0"/>
              </a:rPr>
              <a:t>HĐND</a:t>
            </a:r>
            <a:r>
              <a:rPr lang="vi-VN" sz="2500" b="1" smtClean="0">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UBND </a:t>
            </a:r>
            <a:r>
              <a:rPr lang="vi-VN" sz="2500" b="1" smtClean="0">
                <a:solidFill>
                  <a:srgbClr val="FF0000"/>
                </a:solidFill>
                <a:latin typeface="Arial" panose="020B0604020202020204" pitchFamily="34" charset="0"/>
                <a:cs typeface="Arial" panose="020B0604020202020204" pitchFamily="34" charset="0"/>
              </a:rPr>
              <a:t>cấp </a:t>
            </a:r>
            <a:r>
              <a:rPr lang="vi-VN" sz="2500" b="1">
                <a:solidFill>
                  <a:srgbClr val="FF0000"/>
                </a:solidFill>
                <a:latin typeface="Arial" panose="020B0604020202020204" pitchFamily="34" charset="0"/>
                <a:cs typeface="Arial" panose="020B0604020202020204" pitchFamily="34" charset="0"/>
              </a:rPr>
              <a:t>tỉnh</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58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3399"/>
                </a:solidFill>
                <a:latin typeface="Arial" charset="0"/>
              </a:rPr>
              <a:t>UBND </a:t>
            </a:r>
            <a:r>
              <a:rPr lang="vi-VN" sz="2200" b="1" kern="0" smtClean="0">
                <a:solidFill>
                  <a:srgbClr val="FF3399"/>
                </a:solidFill>
                <a:latin typeface="Arial" charset="0"/>
              </a:rPr>
              <a:t>cấp </a:t>
            </a:r>
            <a:r>
              <a:rPr lang="vi-VN" sz="2200" b="1" kern="0">
                <a:solidFill>
                  <a:srgbClr val="FF3399"/>
                </a:solidFill>
                <a:latin typeface="Arial" charset="0"/>
              </a:rPr>
              <a:t>tỉnh</a:t>
            </a:r>
            <a:r>
              <a:rPr lang="vi-VN" sz="2200" b="1" kern="0">
                <a:solidFill>
                  <a:srgbClr val="0000FF"/>
                </a:solidFill>
                <a:latin typeface="Arial" charset="0"/>
              </a:rPr>
              <a:t>, trong phạm vi nhiệm vụ, quyền hạn của mình, thực hiện </a:t>
            </a:r>
            <a:r>
              <a:rPr lang="en-US" sz="2200" b="1" kern="0" smtClean="0">
                <a:solidFill>
                  <a:srgbClr val="0000FF"/>
                </a:solidFill>
                <a:latin typeface="Arial" charset="0"/>
              </a:rPr>
              <a:t>QLNN v</a:t>
            </a:r>
            <a:r>
              <a:rPr lang="vi-VN" sz="2200" b="1" kern="0">
                <a:solidFill>
                  <a:srgbClr val="0000FF"/>
                </a:solidFill>
                <a:latin typeface="Arial" charset="0"/>
              </a:rPr>
              <a:t>ề </a:t>
            </a:r>
            <a:r>
              <a:rPr lang="en-US" sz="2200" b="1" kern="0" smtClean="0">
                <a:solidFill>
                  <a:srgbClr val="0000FF"/>
                </a:solidFill>
                <a:latin typeface="Arial" charset="0"/>
              </a:rPr>
              <a:t>TN </a:t>
            </a:r>
            <a:r>
              <a:rPr lang="vi-VN" sz="2200" b="1" kern="0" smtClean="0">
                <a:solidFill>
                  <a:srgbClr val="0000FF"/>
                </a:solidFill>
                <a:latin typeface="Arial" charset="0"/>
              </a:rPr>
              <a:t>và </a:t>
            </a:r>
            <a:r>
              <a:rPr lang="vi-VN" sz="2200" b="1" kern="0">
                <a:solidFill>
                  <a:srgbClr val="0000FF"/>
                </a:solidFill>
                <a:latin typeface="Arial" charset="0"/>
              </a:rPr>
              <a:t>có trách nhiệm sau </a:t>
            </a:r>
            <a:r>
              <a:rPr lang="vi-VN" sz="2200" b="1" kern="0" smtClean="0">
                <a:solidFill>
                  <a:srgbClr val="0000FF"/>
                </a:solidFill>
                <a:latin typeface="Arial" charset="0"/>
              </a:rPr>
              <a:t>đây:</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Tổ </a:t>
            </a:r>
            <a:r>
              <a:rPr lang="vi-VN" sz="2200" b="1" kern="0">
                <a:solidFill>
                  <a:srgbClr val="0000FF"/>
                </a:solidFill>
                <a:latin typeface="Arial" charset="0"/>
              </a:rPr>
              <a:t>chức thực hiện chính sách, pháp luật, chiến lược, chương trình, kế hoạch phát triển thanh niên tại địa </a:t>
            </a:r>
            <a:r>
              <a:rPr lang="vi-VN" sz="2200" b="1" kern="0" smtClean="0">
                <a:solidFill>
                  <a:srgbClr val="0000FF"/>
                </a:solidFill>
                <a:latin typeface="Arial" charset="0"/>
              </a:rPr>
              <a:t>phương;</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Lồng </a:t>
            </a:r>
            <a:r>
              <a:rPr lang="vi-VN" sz="2200" b="1" kern="0">
                <a:solidFill>
                  <a:srgbClr val="0000FF"/>
                </a:solidFill>
                <a:latin typeface="Arial" charset="0"/>
              </a:rPr>
              <a:t>ghép các chỉ tiêu, mục tiêu phát triển thanh niên khi xây dựng chương trình, kế hoạch phát triển </a:t>
            </a:r>
            <a:r>
              <a:rPr lang="en-US" sz="2200" b="1" kern="0" smtClean="0">
                <a:solidFill>
                  <a:srgbClr val="0000FF"/>
                </a:solidFill>
                <a:latin typeface="Arial" charset="0"/>
              </a:rPr>
              <a:t>KT-XH </a:t>
            </a:r>
            <a:r>
              <a:rPr lang="vi-VN" sz="2200" b="1" kern="0" smtClean="0">
                <a:solidFill>
                  <a:srgbClr val="0000FF"/>
                </a:solidFill>
                <a:latin typeface="Arial" charset="0"/>
              </a:rPr>
              <a:t>của </a:t>
            </a:r>
            <a:r>
              <a:rPr lang="vi-VN" sz="2200" b="1" kern="0">
                <a:solidFill>
                  <a:srgbClr val="0000FF"/>
                </a:solidFill>
                <a:latin typeface="Arial" charset="0"/>
              </a:rPr>
              <a:t>địa phương hằng năm và từng giai </a:t>
            </a:r>
            <a:r>
              <a:rPr lang="vi-VN" sz="2200" b="1" kern="0" smtClean="0">
                <a:solidFill>
                  <a:srgbClr val="0000FF"/>
                </a:solidFill>
                <a:latin typeface="Arial" charset="0"/>
              </a:rPr>
              <a:t>đoạn;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Xây </a:t>
            </a:r>
            <a:r>
              <a:rPr lang="vi-VN" sz="2200" b="1" kern="0">
                <a:solidFill>
                  <a:srgbClr val="0000FF"/>
                </a:solidFill>
                <a:latin typeface="Arial" charset="0"/>
              </a:rPr>
              <a:t>dựng đội ngũ </a:t>
            </a:r>
            <a:r>
              <a:rPr lang="en-US" sz="2200" b="1" kern="0" smtClean="0">
                <a:solidFill>
                  <a:srgbClr val="0000FF"/>
                </a:solidFill>
                <a:latin typeface="Arial" charset="0"/>
              </a:rPr>
              <a:t>CBCC </a:t>
            </a:r>
            <a:r>
              <a:rPr lang="vi-VN" sz="2200" b="1" kern="0" smtClean="0">
                <a:solidFill>
                  <a:srgbClr val="0000FF"/>
                </a:solidFill>
                <a:latin typeface="Arial" charset="0"/>
              </a:rPr>
              <a:t>làm </a:t>
            </a:r>
            <a:r>
              <a:rPr lang="vi-VN" sz="2200" b="1" kern="0">
                <a:solidFill>
                  <a:srgbClr val="0000FF"/>
                </a:solidFill>
                <a:latin typeface="Arial" charset="0"/>
              </a:rPr>
              <a:t>công tác </a:t>
            </a:r>
            <a:r>
              <a:rPr lang="en-US" sz="2200" b="1" kern="0" smtClean="0">
                <a:solidFill>
                  <a:srgbClr val="0000FF"/>
                </a:solidFill>
                <a:latin typeface="Arial" charset="0"/>
              </a:rPr>
              <a:t>QLNN </a:t>
            </a:r>
            <a:r>
              <a:rPr lang="vi-VN" sz="2200" b="1" kern="0" smtClean="0">
                <a:solidFill>
                  <a:srgbClr val="0000FF"/>
                </a:solidFill>
                <a:latin typeface="Arial" charset="0"/>
              </a:rPr>
              <a:t>về </a:t>
            </a:r>
            <a:r>
              <a:rPr lang="vi-VN" sz="2200" b="1" kern="0">
                <a:solidFill>
                  <a:srgbClr val="0000FF"/>
                </a:solidFill>
                <a:latin typeface="Arial" charset="0"/>
              </a:rPr>
              <a:t>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Bảo </a:t>
            </a:r>
            <a:r>
              <a:rPr lang="vi-VN" sz="2200" b="1" kern="0">
                <a:solidFill>
                  <a:srgbClr val="0000FF"/>
                </a:solidFill>
                <a:latin typeface="Arial" charset="0"/>
              </a:rPr>
              <a:t>đảm quyền và lợi ích hợp pháp, chính đáng của thanh niên khi đầu tư phát triển các cơ sở giáo dục, y tế, tư vấn sức khỏe, cơ sở hoạt động văn hóa, thể dục, thể </a:t>
            </a:r>
            <a:r>
              <a:rPr lang="vi-VN" sz="2200" b="1" kern="0" smtClean="0">
                <a:solidFill>
                  <a:srgbClr val="0000FF"/>
                </a:solidFill>
                <a:latin typeface="Arial" charset="0"/>
              </a:rPr>
              <a:t>thao;</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40. Trách nhiệm của </a:t>
            </a:r>
            <a:r>
              <a:rPr lang="en-US" sz="2500" b="1" smtClean="0">
                <a:solidFill>
                  <a:srgbClr val="FF0000"/>
                </a:solidFill>
                <a:latin typeface="Arial" panose="020B0604020202020204" pitchFamily="34" charset="0"/>
                <a:cs typeface="Arial" panose="020B0604020202020204" pitchFamily="34" charset="0"/>
              </a:rPr>
              <a:t>HĐND</a:t>
            </a:r>
            <a:r>
              <a:rPr lang="vi-VN" sz="2500" b="1" smtClean="0">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UBND </a:t>
            </a:r>
            <a:r>
              <a:rPr lang="vi-VN" sz="2500" b="1" smtClean="0">
                <a:solidFill>
                  <a:srgbClr val="FF0000"/>
                </a:solidFill>
                <a:latin typeface="Arial" panose="020B0604020202020204" pitchFamily="34" charset="0"/>
                <a:cs typeface="Arial" panose="020B0604020202020204" pitchFamily="34" charset="0"/>
              </a:rPr>
              <a:t>cấp </a:t>
            </a:r>
            <a:r>
              <a:rPr lang="vi-VN" sz="2500" b="1">
                <a:solidFill>
                  <a:srgbClr val="FF0000"/>
                </a:solidFill>
                <a:latin typeface="Arial" panose="020B0604020202020204" pitchFamily="34" charset="0"/>
                <a:cs typeface="Arial" panose="020B0604020202020204" pitchFamily="34" charset="0"/>
              </a:rPr>
              <a:t>tỉnh</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70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FF3399"/>
                </a:solidFill>
                <a:latin typeface="Arial" charset="0"/>
              </a:rPr>
              <a:t>Chương I</a:t>
            </a:r>
            <a:r>
              <a:rPr lang="en-US" sz="2400" b="1" kern="0" smtClean="0">
                <a:solidFill>
                  <a:srgbClr val="FF3399"/>
                </a:solidFill>
                <a:latin typeface="Arial" charset="0"/>
              </a:rPr>
              <a:t>. </a:t>
            </a:r>
            <a:r>
              <a:rPr lang="vi-VN" sz="2400" b="1" kern="0" smtClean="0">
                <a:solidFill>
                  <a:srgbClr val="FF3399"/>
                </a:solidFill>
                <a:latin typeface="Arial" charset="0"/>
              </a:rPr>
              <a:t>NHỮNG </a:t>
            </a:r>
            <a:r>
              <a:rPr lang="vi-VN" sz="2400" b="1" kern="0">
                <a:solidFill>
                  <a:srgbClr val="FF3399"/>
                </a:solidFill>
                <a:latin typeface="Arial" charset="0"/>
              </a:rPr>
              <a:t>QUY ĐỊNH </a:t>
            </a:r>
            <a:r>
              <a:rPr lang="vi-VN" sz="2400" b="1" kern="0" smtClean="0">
                <a:solidFill>
                  <a:srgbClr val="FF3399"/>
                </a:solidFill>
                <a:latin typeface="Arial" charset="0"/>
              </a:rPr>
              <a:t>CHUNG</a:t>
            </a:r>
            <a:endParaRPr lang="en-US" sz="2400" b="1" kern="0" smtClea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Chương II</a:t>
            </a:r>
            <a:r>
              <a:rPr lang="en-US" sz="2400" b="1" kern="0" smtClean="0">
                <a:solidFill>
                  <a:srgbClr val="0000FF"/>
                </a:solidFill>
                <a:latin typeface="Arial" charset="0"/>
              </a:rPr>
              <a:t>. </a:t>
            </a:r>
            <a:r>
              <a:rPr lang="vi-VN" sz="2400" b="1" kern="0" smtClean="0">
                <a:solidFill>
                  <a:srgbClr val="0000FF"/>
                </a:solidFill>
                <a:latin typeface="Arial" charset="0"/>
              </a:rPr>
              <a:t>TRÁCH </a:t>
            </a:r>
            <a:r>
              <a:rPr lang="vi-VN" sz="2400" b="1" kern="0">
                <a:solidFill>
                  <a:srgbClr val="0000FF"/>
                </a:solidFill>
                <a:latin typeface="Arial" charset="0"/>
              </a:rPr>
              <a:t>NHIỆM CỦA THANH </a:t>
            </a:r>
            <a:r>
              <a:rPr lang="vi-VN" sz="2400" b="1" kern="0" smtClean="0">
                <a:solidFill>
                  <a:srgbClr val="0000FF"/>
                </a:solidFill>
                <a:latin typeface="Arial" charset="0"/>
              </a:rPr>
              <a:t>NIÊN</a:t>
            </a:r>
            <a:endParaRPr lang="en-US" sz="24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FF3399"/>
                </a:solidFill>
                <a:latin typeface="Arial" charset="0"/>
              </a:rPr>
              <a:t>Chương III</a:t>
            </a:r>
            <a:r>
              <a:rPr lang="en-US" sz="2400" b="1" kern="0" smtClean="0">
                <a:solidFill>
                  <a:srgbClr val="FF3399"/>
                </a:solidFill>
                <a:latin typeface="Arial" charset="0"/>
              </a:rPr>
              <a:t>. </a:t>
            </a:r>
            <a:r>
              <a:rPr lang="vi-VN" sz="2400" b="1" kern="0" smtClean="0">
                <a:solidFill>
                  <a:srgbClr val="FF3399"/>
                </a:solidFill>
                <a:latin typeface="Arial" charset="0"/>
              </a:rPr>
              <a:t>CHÍNH </a:t>
            </a:r>
            <a:r>
              <a:rPr lang="vi-VN" sz="2400" b="1" kern="0">
                <a:solidFill>
                  <a:srgbClr val="FF3399"/>
                </a:solidFill>
                <a:latin typeface="Arial" charset="0"/>
              </a:rPr>
              <a:t>SÁCH CỦA NHÀ NƯỚC ĐỐI VỚI THANH </a:t>
            </a:r>
            <a:r>
              <a:rPr lang="vi-VN" sz="2400" b="1" kern="0" smtClean="0">
                <a:solidFill>
                  <a:srgbClr val="FF3399"/>
                </a:solidFill>
                <a:latin typeface="Arial" charset="0"/>
              </a:rPr>
              <a:t>NIÊN</a:t>
            </a:r>
            <a:endParaRPr lang="en-US" sz="2400" b="1" kern="0" smtClea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Chương IV</a:t>
            </a:r>
            <a:r>
              <a:rPr lang="en-US" sz="2400" b="1" kern="0" smtClean="0">
                <a:solidFill>
                  <a:srgbClr val="0000FF"/>
                </a:solidFill>
                <a:latin typeface="Arial" charset="0"/>
              </a:rPr>
              <a:t>. </a:t>
            </a:r>
            <a:r>
              <a:rPr lang="vi-VN" sz="2400" b="1" kern="0" smtClean="0">
                <a:solidFill>
                  <a:srgbClr val="0000FF"/>
                </a:solidFill>
                <a:latin typeface="Arial" charset="0"/>
              </a:rPr>
              <a:t>TRÁCH </a:t>
            </a:r>
            <a:r>
              <a:rPr lang="vi-VN" sz="2400" b="1" kern="0">
                <a:solidFill>
                  <a:srgbClr val="0000FF"/>
                </a:solidFill>
                <a:latin typeface="Arial" charset="0"/>
              </a:rPr>
              <a:t>NHIỆM CỦA TỔ CHỨC THANH </a:t>
            </a:r>
            <a:r>
              <a:rPr lang="vi-VN" sz="2400" b="1" kern="0" smtClean="0">
                <a:solidFill>
                  <a:srgbClr val="0000FF"/>
                </a:solidFill>
                <a:latin typeface="Arial" charset="0"/>
              </a:rPr>
              <a:t>NIÊN</a:t>
            </a:r>
            <a:endParaRPr lang="en-US" sz="24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FF3399"/>
                </a:solidFill>
                <a:latin typeface="Arial" charset="0"/>
              </a:rPr>
              <a:t>Chương V</a:t>
            </a:r>
            <a:r>
              <a:rPr lang="en-US" sz="2400" b="1" kern="0" smtClean="0">
                <a:solidFill>
                  <a:srgbClr val="FF3399"/>
                </a:solidFill>
                <a:latin typeface="Arial" charset="0"/>
              </a:rPr>
              <a:t>. </a:t>
            </a:r>
            <a:r>
              <a:rPr lang="vi-VN" sz="2400" b="1" kern="0" smtClean="0">
                <a:solidFill>
                  <a:srgbClr val="FF3399"/>
                </a:solidFill>
                <a:latin typeface="Arial" charset="0"/>
              </a:rPr>
              <a:t>TRÁCH </a:t>
            </a:r>
            <a:r>
              <a:rPr lang="vi-VN" sz="2400" b="1" kern="0">
                <a:solidFill>
                  <a:srgbClr val="FF3399"/>
                </a:solidFill>
                <a:latin typeface="Arial" charset="0"/>
              </a:rPr>
              <a:t>NHIỆM CỦA MẶT TRẬN TỔ QUỐC VIỆT NAM, TỔ CHỨC XÃ HỘI, TỔ CHỨC KINH TẾ, </a:t>
            </a:r>
            <a:r>
              <a:rPr lang="en-US" sz="2400" b="1" kern="0" smtClean="0">
                <a:solidFill>
                  <a:srgbClr val="FF3399"/>
                </a:solidFill>
                <a:latin typeface="Arial" charset="0"/>
              </a:rPr>
              <a:t/>
            </a:r>
            <a:br>
              <a:rPr lang="en-US" sz="2400" b="1" kern="0" smtClean="0">
                <a:solidFill>
                  <a:srgbClr val="FF3399"/>
                </a:solidFill>
                <a:latin typeface="Arial" charset="0"/>
              </a:rPr>
            </a:br>
            <a:r>
              <a:rPr lang="vi-VN" sz="2400" b="1" kern="0" smtClean="0">
                <a:solidFill>
                  <a:srgbClr val="FF3399"/>
                </a:solidFill>
                <a:latin typeface="Arial" charset="0"/>
              </a:rPr>
              <a:t>CƠ </a:t>
            </a:r>
            <a:r>
              <a:rPr lang="vi-VN" sz="2400" b="1" kern="0">
                <a:solidFill>
                  <a:srgbClr val="FF3399"/>
                </a:solidFill>
                <a:latin typeface="Arial" charset="0"/>
              </a:rPr>
              <a:t>SỞ GIÁO DỤC, GIA </a:t>
            </a:r>
            <a:r>
              <a:rPr lang="vi-VN" sz="2400" b="1" kern="0" smtClean="0">
                <a:solidFill>
                  <a:srgbClr val="FF3399"/>
                </a:solidFill>
                <a:latin typeface="Arial" charset="0"/>
              </a:rPr>
              <a:t>ĐÌNH</a:t>
            </a:r>
            <a:endParaRPr lang="en-US" sz="2400" b="1" kern="0" smtClea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Chương VI</a:t>
            </a:r>
            <a:r>
              <a:rPr lang="en-US" sz="2400" b="1" kern="0" smtClean="0">
                <a:solidFill>
                  <a:srgbClr val="0000FF"/>
                </a:solidFill>
                <a:latin typeface="Arial" charset="0"/>
              </a:rPr>
              <a:t>. </a:t>
            </a:r>
            <a:r>
              <a:rPr lang="vi-VN" sz="2400" b="1" kern="0" smtClean="0">
                <a:solidFill>
                  <a:srgbClr val="0000FF"/>
                </a:solidFill>
                <a:latin typeface="Arial" charset="0"/>
              </a:rPr>
              <a:t>QUẢN </a:t>
            </a:r>
            <a:r>
              <a:rPr lang="vi-VN" sz="2400" b="1" kern="0">
                <a:solidFill>
                  <a:srgbClr val="0000FF"/>
                </a:solidFill>
                <a:latin typeface="Arial" charset="0"/>
              </a:rPr>
              <a:t>LÝ NHÀ NƯỚC VỀ THANH </a:t>
            </a:r>
            <a:r>
              <a:rPr lang="vi-VN" sz="2400" b="1" kern="0" smtClean="0">
                <a:solidFill>
                  <a:srgbClr val="0000FF"/>
                </a:solidFill>
                <a:latin typeface="Arial" charset="0"/>
              </a:rPr>
              <a:t>NIÊN</a:t>
            </a:r>
            <a:endParaRPr lang="en-US" sz="24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Chương VII</a:t>
            </a:r>
            <a:r>
              <a:rPr lang="en-US" sz="2400" b="1" kern="0" smtClean="0">
                <a:solidFill>
                  <a:srgbClr val="0000FF"/>
                </a:solidFill>
                <a:latin typeface="Arial" charset="0"/>
              </a:rPr>
              <a:t>. </a:t>
            </a:r>
            <a:r>
              <a:rPr lang="vi-VN" sz="2400" b="1" kern="0" smtClean="0">
                <a:solidFill>
                  <a:srgbClr val="0000FF"/>
                </a:solidFill>
                <a:latin typeface="Arial" charset="0"/>
              </a:rPr>
              <a:t>ĐIỀU </a:t>
            </a:r>
            <a:r>
              <a:rPr lang="vi-VN" sz="2400" b="1" kern="0">
                <a:solidFill>
                  <a:srgbClr val="0000FF"/>
                </a:solidFill>
                <a:latin typeface="Arial" charset="0"/>
              </a:rPr>
              <a:t>KHOẢN THI </a:t>
            </a:r>
            <a:r>
              <a:rPr lang="vi-VN" sz="2400" b="1" kern="0" smtClean="0">
                <a:solidFill>
                  <a:srgbClr val="0000FF"/>
                </a:solidFill>
                <a:latin typeface="Arial" charset="0"/>
              </a:rPr>
              <a:t>HÀNH</a:t>
            </a:r>
            <a:endParaRPr lang="en-US" sz="24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 THANH NIÊN</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9900"/>
                </a:solidFill>
                <a:latin typeface="Arial" charset="0"/>
              </a:rPr>
              <a:t>(07 </a:t>
            </a:r>
            <a:r>
              <a:rPr lang="en-US" sz="2200" b="1">
                <a:solidFill>
                  <a:srgbClr val="009900"/>
                </a:solidFill>
                <a:latin typeface="Arial" charset="0"/>
              </a:rPr>
              <a:t>c</a:t>
            </a:r>
            <a:r>
              <a:rPr lang="vi-VN" sz="2200" b="1">
                <a:solidFill>
                  <a:srgbClr val="009900"/>
                </a:solidFill>
                <a:latin typeface="Arial" charset="0"/>
              </a:rPr>
              <a:t>hương </a:t>
            </a:r>
            <a:r>
              <a:rPr lang="en-US" sz="2200" b="1">
                <a:solidFill>
                  <a:srgbClr val="009900"/>
                </a:solidFill>
                <a:latin typeface="Arial" charset="0"/>
              </a:rPr>
              <a:t>với </a:t>
            </a:r>
            <a:r>
              <a:rPr lang="en-US" sz="2200" b="1" smtClean="0">
                <a:solidFill>
                  <a:srgbClr val="009900"/>
                </a:solidFill>
                <a:latin typeface="Arial" charset="0"/>
              </a:rPr>
              <a:t>41 </a:t>
            </a:r>
            <a:r>
              <a:rPr lang="en-US" sz="2200" b="1">
                <a:solidFill>
                  <a:srgbClr val="009900"/>
                </a:solidFill>
                <a:latin typeface="Arial" charset="0"/>
              </a:rPr>
              <a:t>điều)</a:t>
            </a:r>
          </a:p>
        </p:txBody>
      </p:sp>
    </p:spTree>
    <p:extLst>
      <p:ext uri="{BB962C8B-B14F-4D97-AF65-F5344CB8AC3E}">
        <p14:creationId xmlns:p14="http://schemas.microsoft.com/office/powerpoint/2010/main" val="10223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3399"/>
                </a:solidFill>
                <a:latin typeface="Arial" charset="0"/>
              </a:rPr>
              <a:t>UBND </a:t>
            </a:r>
            <a:r>
              <a:rPr lang="vi-VN" sz="2200" b="1" kern="0" smtClean="0">
                <a:solidFill>
                  <a:srgbClr val="FF3399"/>
                </a:solidFill>
                <a:latin typeface="Arial" charset="0"/>
              </a:rPr>
              <a:t>cấp </a:t>
            </a:r>
            <a:r>
              <a:rPr lang="vi-VN" sz="2200" b="1" kern="0">
                <a:solidFill>
                  <a:srgbClr val="FF3399"/>
                </a:solidFill>
                <a:latin typeface="Arial" charset="0"/>
              </a:rPr>
              <a:t>tỉnh</a:t>
            </a:r>
            <a:r>
              <a:rPr lang="vi-VN" sz="2200" b="1" kern="0">
                <a:solidFill>
                  <a:srgbClr val="0000FF"/>
                </a:solidFill>
                <a:latin typeface="Arial" charset="0"/>
              </a:rPr>
              <a:t>, trong phạm vi nhiệm vụ, quyền hạn của mình, thực hiện </a:t>
            </a:r>
            <a:r>
              <a:rPr lang="en-US" sz="2200" b="1" kern="0" smtClean="0">
                <a:solidFill>
                  <a:srgbClr val="0000FF"/>
                </a:solidFill>
                <a:latin typeface="Arial" charset="0"/>
              </a:rPr>
              <a:t>QLNN v</a:t>
            </a:r>
            <a:r>
              <a:rPr lang="vi-VN" sz="2200" b="1" kern="0">
                <a:solidFill>
                  <a:srgbClr val="0000FF"/>
                </a:solidFill>
                <a:latin typeface="Arial" charset="0"/>
              </a:rPr>
              <a:t>ề </a:t>
            </a:r>
            <a:r>
              <a:rPr lang="en-US" sz="2200" b="1" kern="0" smtClean="0">
                <a:solidFill>
                  <a:srgbClr val="0000FF"/>
                </a:solidFill>
                <a:latin typeface="Arial" charset="0"/>
              </a:rPr>
              <a:t>TN </a:t>
            </a:r>
            <a:r>
              <a:rPr lang="vi-VN" sz="2200" b="1" kern="0" smtClean="0">
                <a:solidFill>
                  <a:srgbClr val="0000FF"/>
                </a:solidFill>
                <a:latin typeface="Arial" charset="0"/>
              </a:rPr>
              <a:t>và </a:t>
            </a:r>
            <a:r>
              <a:rPr lang="vi-VN" sz="2200" b="1" kern="0">
                <a:solidFill>
                  <a:srgbClr val="0000FF"/>
                </a:solidFill>
                <a:latin typeface="Arial" charset="0"/>
              </a:rPr>
              <a:t>có trách nhiệm sau </a:t>
            </a:r>
            <a:r>
              <a:rPr lang="vi-VN" sz="2200" b="1" kern="0" smtClean="0">
                <a:solidFill>
                  <a:srgbClr val="0000FF"/>
                </a:solidFill>
                <a:latin typeface="Arial" charset="0"/>
              </a:rPr>
              <a:t>đây:</a:t>
            </a:r>
            <a:endParaRPr lang="en-US" sz="2200" b="1" kern="0" smtClean="0">
              <a:solidFill>
                <a:srgbClr val="0000FF"/>
              </a:solidFill>
              <a:latin typeface="Arial" charset="0"/>
            </a:endParaRPr>
          </a:p>
          <a:p>
            <a:pPr marL="560388" indent="-444500" algn="just" eaLnBrk="1" hangingPunct="1">
              <a:lnSpc>
                <a:spcPct val="114000"/>
              </a:lnSpc>
              <a:spcBef>
                <a:spcPts val="1200"/>
              </a:spcBef>
              <a:spcAft>
                <a:spcPts val="0"/>
              </a:spcAft>
              <a:buClr>
                <a:srgbClr val="FF0000"/>
              </a:buClr>
              <a:buNone/>
              <a:defRPr/>
            </a:pPr>
            <a:r>
              <a:rPr lang="vi-VN" sz="2200" b="1" kern="0" smtClean="0">
                <a:solidFill>
                  <a:srgbClr val="FF0000"/>
                </a:solidFill>
                <a:latin typeface="Arial" charset="0"/>
              </a:rPr>
              <a:t>đ)</a:t>
            </a:r>
            <a:r>
              <a:rPr lang="en-US" sz="2200" b="1" kern="0" smtClean="0">
                <a:solidFill>
                  <a:srgbClr val="0000FF"/>
                </a:solidFill>
                <a:latin typeface="Arial" charset="0"/>
              </a:rPr>
              <a:t> </a:t>
            </a:r>
            <a:r>
              <a:rPr lang="vi-VN" sz="2200" b="1" kern="0" smtClean="0">
                <a:solidFill>
                  <a:srgbClr val="0000FF"/>
                </a:solidFill>
                <a:latin typeface="Arial" charset="0"/>
              </a:rPr>
              <a:t> </a:t>
            </a:r>
            <a:r>
              <a:rPr lang="vi-VN" sz="2200" b="1" kern="0">
                <a:solidFill>
                  <a:srgbClr val="0000FF"/>
                </a:solidFill>
                <a:latin typeface="Arial" charset="0"/>
              </a:rPr>
              <a:t>Quản lý, khai thác và công bố dữ liệu thống kê về thanh niên, chỉ số phát triển thanh niên tại địa </a:t>
            </a:r>
            <a:r>
              <a:rPr lang="vi-VN" sz="2200" b="1" kern="0" smtClean="0">
                <a:solidFill>
                  <a:srgbClr val="0000FF"/>
                </a:solidFill>
                <a:latin typeface="Arial" charset="0"/>
              </a:rPr>
              <a:t>phương;</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startAt="5"/>
              <a:defRPr/>
            </a:pPr>
            <a:r>
              <a:rPr lang="vi-VN" sz="2200" b="1" kern="0" smtClean="0">
                <a:solidFill>
                  <a:srgbClr val="0000FF"/>
                </a:solidFill>
                <a:latin typeface="Arial" charset="0"/>
              </a:rPr>
              <a:t>Thực </a:t>
            </a:r>
            <a:r>
              <a:rPr lang="vi-VN" sz="2200" b="1" kern="0">
                <a:solidFill>
                  <a:srgbClr val="0000FF"/>
                </a:solidFill>
                <a:latin typeface="Arial" charset="0"/>
              </a:rPr>
              <a:t>hiện công tác thống kê, thông tin, hằng năm báo cáo kết quả thực hiện chính sách, pháp luật về thanh niên, gửi Bộ Nội vụ để tổng hợp, báo cáo Chính </a:t>
            </a:r>
            <a:r>
              <a:rPr lang="vi-VN" sz="2200" b="1" kern="0" smtClean="0">
                <a:solidFill>
                  <a:srgbClr val="0000FF"/>
                </a:solidFill>
                <a:latin typeface="Arial" charset="0"/>
              </a:rPr>
              <a:t>phủ;</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startAt="7"/>
              <a:defRPr/>
            </a:pPr>
            <a:r>
              <a:rPr lang="vi-VN" sz="2200" b="1" kern="0" smtClean="0">
                <a:solidFill>
                  <a:srgbClr val="0000FF"/>
                </a:solidFill>
                <a:latin typeface="Arial" charset="0"/>
              </a:rPr>
              <a:t>Kiểm </a:t>
            </a:r>
            <a:r>
              <a:rPr lang="vi-VN" sz="2200" b="1" kern="0">
                <a:solidFill>
                  <a:srgbClr val="0000FF"/>
                </a:solidFill>
                <a:latin typeface="Arial" charset="0"/>
              </a:rPr>
              <a:t>tra, thanh tra, xử lý vi phạm, giải quyết khiếu nại, tố cáo, kiến nghị về thanh </a:t>
            </a:r>
            <a:r>
              <a:rPr lang="vi-VN" sz="2200" b="1" kern="0" smtClean="0">
                <a:solidFill>
                  <a:srgbClr val="0000FF"/>
                </a:solidFill>
                <a:latin typeface="Arial" charset="0"/>
              </a:rPr>
              <a:t>niên;</a:t>
            </a:r>
            <a:endParaRPr lang="en-US" sz="22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lphaLcParenR" startAt="7"/>
              <a:defRPr/>
            </a:pPr>
            <a:r>
              <a:rPr lang="vi-VN" sz="2200" b="1" kern="0" smtClean="0">
                <a:solidFill>
                  <a:srgbClr val="0000FF"/>
                </a:solidFill>
                <a:latin typeface="Arial" charset="0"/>
              </a:rPr>
              <a:t>Chỉ </a:t>
            </a:r>
            <a:r>
              <a:rPr lang="vi-VN" sz="2200" b="1" kern="0">
                <a:solidFill>
                  <a:srgbClr val="0000FF"/>
                </a:solidFill>
                <a:latin typeface="Arial" charset="0"/>
              </a:rPr>
              <a:t>đạo, hướng dẫn </a:t>
            </a:r>
            <a:r>
              <a:rPr lang="en-US" sz="2200" b="1" kern="0" smtClean="0">
                <a:solidFill>
                  <a:srgbClr val="0000FF"/>
                </a:solidFill>
                <a:latin typeface="Arial" charset="0"/>
              </a:rPr>
              <a:t>UBND </a:t>
            </a:r>
            <a:r>
              <a:rPr lang="vi-VN" sz="2200" b="1" kern="0" smtClean="0">
                <a:solidFill>
                  <a:srgbClr val="0000FF"/>
                </a:solidFill>
                <a:latin typeface="Arial" charset="0"/>
              </a:rPr>
              <a:t>cấp </a:t>
            </a:r>
            <a:r>
              <a:rPr lang="vi-VN" sz="2200" b="1" kern="0">
                <a:solidFill>
                  <a:srgbClr val="0000FF"/>
                </a:solidFill>
                <a:latin typeface="Arial" charset="0"/>
              </a:rPr>
              <a:t>dưới thực hiện nhiệm vụ quản lý nhà nước về thanh niên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40. Trách nhiệm của </a:t>
            </a:r>
            <a:r>
              <a:rPr lang="en-US" sz="2500" b="1" smtClean="0">
                <a:solidFill>
                  <a:srgbClr val="FF0000"/>
                </a:solidFill>
                <a:latin typeface="Arial" panose="020B0604020202020204" pitchFamily="34" charset="0"/>
                <a:cs typeface="Arial" panose="020B0604020202020204" pitchFamily="34" charset="0"/>
              </a:rPr>
              <a:t>HĐND</a:t>
            </a:r>
            <a:r>
              <a:rPr lang="vi-VN" sz="2500" b="1" smtClean="0">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rPr>
              <a:t>UBND </a:t>
            </a:r>
            <a:r>
              <a:rPr lang="vi-VN" sz="2500" b="1" smtClean="0">
                <a:solidFill>
                  <a:srgbClr val="FF0000"/>
                </a:solidFill>
                <a:latin typeface="Arial" panose="020B0604020202020204" pitchFamily="34" charset="0"/>
                <a:cs typeface="Arial" panose="020B0604020202020204" pitchFamily="34" charset="0"/>
              </a:rPr>
              <a:t>cấp </a:t>
            </a:r>
            <a:r>
              <a:rPr lang="vi-VN" sz="2500" b="1">
                <a:solidFill>
                  <a:srgbClr val="FF0000"/>
                </a:solidFill>
                <a:latin typeface="Arial" panose="020B0604020202020204" pitchFamily="34" charset="0"/>
                <a:cs typeface="Arial" panose="020B0604020202020204" pitchFamily="34" charset="0"/>
              </a:rPr>
              <a:t>tỉnh</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82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51</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50" b="1" kern="0" smtClean="0">
                <a:solidFill>
                  <a:srgbClr val="FF3399"/>
                </a:solidFill>
                <a:latin typeface="Arial" charset="0"/>
              </a:rPr>
              <a:t>Điều </a:t>
            </a:r>
            <a:r>
              <a:rPr lang="vi-VN" sz="2250" b="1" kern="0">
                <a:solidFill>
                  <a:srgbClr val="FF3399"/>
                </a:solidFill>
                <a:latin typeface="Arial" charset="0"/>
              </a:rPr>
              <a:t>1. Thanh </a:t>
            </a:r>
            <a:r>
              <a:rPr lang="vi-VN" sz="2250" b="1" kern="0" smtClean="0">
                <a:solidFill>
                  <a:srgbClr val="FF3399"/>
                </a:solidFill>
                <a:latin typeface="Arial" charset="0"/>
              </a:rPr>
              <a:t>niên</a:t>
            </a:r>
            <a:endParaRPr lang="en-US" sz="2250" b="1" kern="0" smtClean="0">
              <a:solidFill>
                <a:srgbClr val="FF3399"/>
              </a:solidFill>
              <a:latin typeface="Arial" charset="0"/>
            </a:endParaRPr>
          </a:p>
          <a:p>
            <a:pPr marL="560388" indent="0" algn="just" eaLnBrk="1" hangingPunct="1">
              <a:lnSpc>
                <a:spcPct val="114000"/>
              </a:lnSpc>
              <a:spcBef>
                <a:spcPts val="1200"/>
              </a:spcBef>
              <a:spcAft>
                <a:spcPts val="0"/>
              </a:spcAft>
              <a:buClr>
                <a:srgbClr val="FF0000"/>
              </a:buClr>
              <a:buNone/>
              <a:defRPr/>
            </a:pPr>
            <a:r>
              <a:rPr lang="vi-VN" sz="2250" b="1" kern="0" smtClean="0">
                <a:solidFill>
                  <a:srgbClr val="0000FF"/>
                </a:solidFill>
                <a:latin typeface="Arial" charset="0"/>
              </a:rPr>
              <a:t>Thanh </a:t>
            </a:r>
            <a:r>
              <a:rPr lang="vi-VN" sz="2250" b="1" kern="0">
                <a:solidFill>
                  <a:srgbClr val="0000FF"/>
                </a:solidFill>
                <a:latin typeface="Arial" charset="0"/>
              </a:rPr>
              <a:t>niên là công dân Việt Nam từ </a:t>
            </a:r>
            <a:r>
              <a:rPr lang="vi-VN" sz="2250" b="1" u="sng" kern="0">
                <a:solidFill>
                  <a:srgbClr val="00B050"/>
                </a:solidFill>
                <a:latin typeface="Arial" charset="0"/>
              </a:rPr>
              <a:t>đủ 16 tuổi đến 30 </a:t>
            </a:r>
            <a:r>
              <a:rPr lang="vi-VN" sz="2250" b="1" u="sng" kern="0" smtClean="0">
                <a:solidFill>
                  <a:srgbClr val="00B050"/>
                </a:solidFill>
                <a:latin typeface="Arial" charset="0"/>
              </a:rPr>
              <a:t>tuổi.</a:t>
            </a:r>
            <a:endParaRPr lang="en-US" sz="2250" b="1" u="sng" kern="0" smtClean="0">
              <a:solidFill>
                <a:srgbClr val="00B050"/>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50" b="1" kern="0" smtClean="0">
                <a:solidFill>
                  <a:srgbClr val="FF3399"/>
                </a:solidFill>
                <a:latin typeface="Arial" charset="0"/>
              </a:rPr>
              <a:t>Điều </a:t>
            </a:r>
            <a:r>
              <a:rPr lang="vi-VN" sz="2250" b="1" kern="0">
                <a:solidFill>
                  <a:srgbClr val="FF3399"/>
                </a:solidFill>
                <a:latin typeface="Arial" charset="0"/>
              </a:rPr>
              <a:t>2. Phạm vi điều </a:t>
            </a:r>
            <a:r>
              <a:rPr lang="vi-VN" sz="2250" b="1" kern="0" smtClean="0">
                <a:solidFill>
                  <a:srgbClr val="FF3399"/>
                </a:solidFill>
                <a:latin typeface="Arial" charset="0"/>
              </a:rPr>
              <a:t>chỉnh</a:t>
            </a:r>
            <a:endParaRPr lang="en-US" sz="2250" b="1" kern="0" smtClean="0">
              <a:solidFill>
                <a:srgbClr val="FF3399"/>
              </a:solidFill>
              <a:latin typeface="Arial" charset="0"/>
            </a:endParaRPr>
          </a:p>
          <a:p>
            <a:pPr marL="560388" indent="0" algn="just" eaLnBrk="1" hangingPunct="1">
              <a:lnSpc>
                <a:spcPct val="114000"/>
              </a:lnSpc>
              <a:spcBef>
                <a:spcPts val="1200"/>
              </a:spcBef>
              <a:spcAft>
                <a:spcPts val="0"/>
              </a:spcAft>
              <a:buClr>
                <a:srgbClr val="FF0000"/>
              </a:buClr>
              <a:buNone/>
              <a:defRPr/>
            </a:pPr>
            <a:r>
              <a:rPr lang="vi-VN" sz="2250" b="1" kern="0" smtClean="0">
                <a:solidFill>
                  <a:srgbClr val="0000FF"/>
                </a:solidFill>
                <a:latin typeface="Arial" charset="0"/>
              </a:rPr>
              <a:t>Luật </a:t>
            </a:r>
            <a:r>
              <a:rPr lang="vi-VN" sz="2250" b="1" kern="0">
                <a:solidFill>
                  <a:srgbClr val="0000FF"/>
                </a:solidFill>
                <a:latin typeface="Arial" charset="0"/>
              </a:rPr>
              <a:t>này quy định về quyền, nghĩa vụ và trách nhiệm của thanh niên; chính sách của Nhà nước đối với thanh niên; trách nhiệm của cơ quan, tổ chức thanh niên, tổ chức khác, cơ sở giáo dục, gia đình và cá nhân đối với thanh niên; quản lý nhà nước về thanh </a:t>
            </a:r>
            <a:r>
              <a:rPr lang="vi-VN" sz="2250" b="1" kern="0" smtClean="0">
                <a:solidFill>
                  <a:srgbClr val="0000FF"/>
                </a:solidFill>
                <a:latin typeface="Arial" charset="0"/>
              </a:rPr>
              <a:t>niên.</a:t>
            </a:r>
            <a:endParaRPr lang="en-US" sz="22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50" b="1" kern="0" smtClean="0">
                <a:solidFill>
                  <a:srgbClr val="FF3399"/>
                </a:solidFill>
                <a:latin typeface="Arial" charset="0"/>
              </a:rPr>
              <a:t>Điều </a:t>
            </a:r>
            <a:r>
              <a:rPr lang="vi-VN" sz="2250" b="1" kern="0">
                <a:solidFill>
                  <a:srgbClr val="FF3399"/>
                </a:solidFill>
                <a:latin typeface="Arial" charset="0"/>
              </a:rPr>
              <a:t>3. Đối tượng áp </a:t>
            </a:r>
            <a:r>
              <a:rPr lang="vi-VN" sz="2250" b="1" kern="0" smtClean="0">
                <a:solidFill>
                  <a:srgbClr val="FF3399"/>
                </a:solidFill>
                <a:latin typeface="Arial" charset="0"/>
              </a:rPr>
              <a:t>dụng</a:t>
            </a:r>
            <a:endParaRPr lang="en-US" sz="2250" b="1" kern="0" smtClean="0">
              <a:solidFill>
                <a:srgbClr val="FF3399"/>
              </a:solidFill>
              <a:latin typeface="Arial" charset="0"/>
            </a:endParaRPr>
          </a:p>
          <a:p>
            <a:pPr marL="560388" indent="0" algn="just" eaLnBrk="1" hangingPunct="1">
              <a:lnSpc>
                <a:spcPct val="114000"/>
              </a:lnSpc>
              <a:spcBef>
                <a:spcPts val="1200"/>
              </a:spcBef>
              <a:spcAft>
                <a:spcPts val="0"/>
              </a:spcAft>
              <a:buClr>
                <a:srgbClr val="FF0000"/>
              </a:buClr>
              <a:buNone/>
              <a:defRPr/>
            </a:pPr>
            <a:r>
              <a:rPr lang="vi-VN" sz="2250" b="1" kern="0" smtClean="0">
                <a:solidFill>
                  <a:srgbClr val="0000FF"/>
                </a:solidFill>
                <a:latin typeface="Arial" charset="0"/>
              </a:rPr>
              <a:t>Luật </a:t>
            </a:r>
            <a:r>
              <a:rPr lang="vi-VN" sz="2250" b="1" kern="0">
                <a:solidFill>
                  <a:srgbClr val="0000FF"/>
                </a:solidFill>
                <a:latin typeface="Arial" charset="0"/>
              </a:rPr>
              <a:t>này áp dụng đối với thanh niên; cơ quan, tổ chức, </a:t>
            </a:r>
            <a:r>
              <a:rPr lang="en-US" sz="2250" b="1" kern="0" smtClean="0">
                <a:solidFill>
                  <a:srgbClr val="0000FF"/>
                </a:solidFill>
                <a:latin typeface="Arial" charset="0"/>
              </a:rPr>
              <a:t/>
            </a:r>
            <a:br>
              <a:rPr lang="en-US" sz="2250" b="1" kern="0" smtClean="0">
                <a:solidFill>
                  <a:srgbClr val="0000FF"/>
                </a:solidFill>
                <a:latin typeface="Arial" charset="0"/>
              </a:rPr>
            </a:br>
            <a:r>
              <a:rPr lang="vi-VN" sz="2250" b="1" u="sng" kern="0" smtClean="0">
                <a:solidFill>
                  <a:srgbClr val="009900"/>
                </a:solidFill>
                <a:latin typeface="Arial" charset="0"/>
              </a:rPr>
              <a:t>cơ </a:t>
            </a:r>
            <a:r>
              <a:rPr lang="vi-VN" sz="2250" b="1" u="sng" kern="0">
                <a:solidFill>
                  <a:srgbClr val="009900"/>
                </a:solidFill>
                <a:latin typeface="Arial" charset="0"/>
              </a:rPr>
              <a:t>sở giáo dục</a:t>
            </a:r>
            <a:r>
              <a:rPr lang="vi-VN" sz="2250" b="1" kern="0">
                <a:solidFill>
                  <a:srgbClr val="0000FF"/>
                </a:solidFill>
                <a:latin typeface="Arial" charset="0"/>
              </a:rPr>
              <a:t>, gia đình và cá nhân</a:t>
            </a:r>
            <a:r>
              <a:rPr lang="vi-VN" sz="2250" b="1" kern="0" smtClean="0">
                <a:solidFill>
                  <a:srgbClr val="0000FF"/>
                </a:solidFill>
                <a:latin typeface="Arial" charset="0"/>
              </a:rPr>
              <a:t>.</a:t>
            </a:r>
            <a:endParaRPr lang="en-US" sz="225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C</a:t>
            </a:r>
            <a:r>
              <a:rPr lang="en-US" sz="2600" b="1" smtClean="0">
                <a:solidFill>
                  <a:srgbClr val="FF0000"/>
                </a:solidFill>
                <a:latin typeface="Arial" panose="020B0604020202020204" pitchFamily="34" charset="0"/>
                <a:cs typeface="Arial" panose="020B0604020202020204" pitchFamily="34" charset="0"/>
              </a:rPr>
              <a:t>HƯƠNG</a:t>
            </a:r>
            <a:r>
              <a:rPr lang="vi-VN"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I</a:t>
            </a:r>
            <a:r>
              <a:rPr lang="vi-VN" sz="2600" b="1" smtClean="0">
                <a:solidFill>
                  <a:srgbClr val="FF0000"/>
                </a:solidFill>
                <a:latin typeface="Arial" panose="020B0604020202020204" pitchFamily="34" charset="0"/>
                <a:cs typeface="Arial" panose="020B0604020202020204" pitchFamily="34" charset="0"/>
              </a:rPr>
              <a:t>.</a:t>
            </a:r>
            <a:r>
              <a:rPr lang="en-US" sz="2600" b="1" smtClean="0">
                <a:solidFill>
                  <a:srgbClr val="FF0000"/>
                </a:solidFill>
                <a:latin typeface="Arial" panose="020B0604020202020204" pitchFamily="34" charset="0"/>
                <a:cs typeface="Arial" panose="020B0604020202020204" pitchFamily="34" charset="0"/>
              </a:rPr>
              <a:t> NHỮNG </a:t>
            </a:r>
            <a:r>
              <a:rPr lang="vi-VN" sz="2600" b="1" smtClean="0">
                <a:solidFill>
                  <a:srgbClr val="FF0000"/>
                </a:solidFill>
                <a:latin typeface="Arial" panose="020B0604020202020204" pitchFamily="34" charset="0"/>
                <a:cs typeface="Arial" panose="020B0604020202020204" pitchFamily="34" charset="0"/>
              </a:rPr>
              <a:t>QUY </a:t>
            </a:r>
            <a:r>
              <a:rPr lang="vi-VN" sz="2600" b="1">
                <a:solidFill>
                  <a:srgbClr val="FF0000"/>
                </a:solidFill>
                <a:latin typeface="Arial" panose="020B0604020202020204" pitchFamily="34" charset="0"/>
                <a:cs typeface="Arial" panose="020B0604020202020204" pitchFamily="34" charset="0"/>
              </a:rPr>
              <a:t>ĐỊNH </a:t>
            </a:r>
            <a:r>
              <a:rPr lang="vi-VN" sz="2600" b="1" smtClean="0">
                <a:solidFill>
                  <a:srgbClr val="FF0000"/>
                </a:solidFill>
                <a:latin typeface="Arial" panose="020B0604020202020204" pitchFamily="34" charset="0"/>
                <a:cs typeface="Arial" panose="020B0604020202020204" pitchFamily="34" charset="0"/>
              </a:rPr>
              <a:t>CHUNG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 y="990600"/>
            <a:ext cx="9127844" cy="4571998"/>
          </a:xfrm>
          <a:prstGeom prst="rect">
            <a:avLst/>
          </a:prstGeom>
        </p:spPr>
      </p:pic>
    </p:spTree>
    <p:extLst>
      <p:ext uri="{BB962C8B-B14F-4D97-AF65-F5344CB8AC3E}">
        <p14:creationId xmlns:p14="http://schemas.microsoft.com/office/powerpoint/2010/main" val="305048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Thanh </a:t>
            </a:r>
            <a:r>
              <a:rPr lang="vi-VN" sz="2400" b="1" kern="0">
                <a:solidFill>
                  <a:srgbClr val="0000FF"/>
                </a:solidFill>
                <a:latin typeface="Arial" charset="0"/>
              </a:rPr>
              <a:t>niên là lực lượng xã hội to lớn, </a:t>
            </a:r>
            <a:r>
              <a:rPr lang="vi-VN" sz="2400" b="1" kern="0">
                <a:solidFill>
                  <a:srgbClr val="FF3399"/>
                </a:solidFill>
                <a:latin typeface="Arial" charset="0"/>
              </a:rPr>
              <a:t>xung kích</a:t>
            </a:r>
            <a:r>
              <a:rPr lang="vi-VN" sz="2400" b="1" kern="0">
                <a:solidFill>
                  <a:srgbClr val="0000FF"/>
                </a:solidFill>
                <a:latin typeface="Arial" charset="0"/>
              </a:rPr>
              <a:t>, </a:t>
            </a:r>
            <a:r>
              <a:rPr lang="en-US" sz="2400" b="1" kern="0" smtClean="0">
                <a:solidFill>
                  <a:srgbClr val="0000FF"/>
                </a:solidFill>
                <a:latin typeface="Arial" charset="0"/>
              </a:rPr>
              <a:t/>
            </a:r>
            <a:br>
              <a:rPr lang="en-US" sz="2400" b="1" kern="0" smtClean="0">
                <a:solidFill>
                  <a:srgbClr val="0000FF"/>
                </a:solidFill>
                <a:latin typeface="Arial" charset="0"/>
              </a:rPr>
            </a:br>
            <a:r>
              <a:rPr lang="vi-VN" sz="2400" b="1" kern="0" smtClean="0">
                <a:solidFill>
                  <a:srgbClr val="00B050"/>
                </a:solidFill>
                <a:latin typeface="Arial" charset="0"/>
              </a:rPr>
              <a:t>sáng </a:t>
            </a:r>
            <a:r>
              <a:rPr lang="vi-VN" sz="2400" b="1" kern="0">
                <a:solidFill>
                  <a:srgbClr val="00B050"/>
                </a:solidFill>
                <a:latin typeface="Arial" charset="0"/>
              </a:rPr>
              <a:t>tạo</a:t>
            </a:r>
            <a:r>
              <a:rPr lang="vi-VN" sz="2400" b="1" kern="0">
                <a:solidFill>
                  <a:srgbClr val="0000FF"/>
                </a:solidFill>
                <a:latin typeface="Arial" charset="0"/>
              </a:rPr>
              <a:t>, </a:t>
            </a:r>
            <a:r>
              <a:rPr lang="vi-VN" sz="2400" b="1" kern="0">
                <a:solidFill>
                  <a:srgbClr val="FF9900"/>
                </a:solidFill>
                <a:latin typeface="Arial" charset="0"/>
              </a:rPr>
              <a:t>đi đầu </a:t>
            </a:r>
            <a:r>
              <a:rPr lang="vi-VN" sz="2400" b="1" kern="0">
                <a:solidFill>
                  <a:srgbClr val="0000FF"/>
                </a:solidFill>
                <a:latin typeface="Arial" charset="0"/>
              </a:rPr>
              <a:t>trong công cuộc đổi mới, xây dựng và bảo vệ Tổ quốc Việt Nam xã hội chủ nghĩa; có vai trò quan trọng trong sự nghiệp công nghiệp hóa, hiện đại hóa đất nước, hội nhập quốc tế và xây dựng chủ nghĩa xã </a:t>
            </a:r>
            <a:r>
              <a:rPr lang="vi-VN" sz="2400" b="1" kern="0" smtClean="0">
                <a:solidFill>
                  <a:srgbClr val="0000FF"/>
                </a:solidFill>
                <a:latin typeface="Arial" charset="0"/>
              </a:rPr>
              <a:t>hội.</a:t>
            </a:r>
            <a:endParaRPr lang="en-US" sz="2400" b="1" kern="0" smtClean="0">
              <a:solidFill>
                <a:srgbClr val="0000FF"/>
              </a:solidFill>
              <a:latin typeface="Arial" charset="0"/>
            </a:endParaRPr>
          </a:p>
          <a:p>
            <a:pPr marL="579438" indent="-457200" algn="just" eaLnBrk="1" hangingPunct="1">
              <a:lnSpc>
                <a:spcPct val="114000"/>
              </a:lnSpc>
              <a:spcBef>
                <a:spcPts val="1200"/>
              </a:spcBef>
              <a:spcAft>
                <a:spcPts val="0"/>
              </a:spcAft>
              <a:buClr>
                <a:srgbClr val="FF0000"/>
              </a:buClr>
              <a:buFont typeface="+mj-lt"/>
              <a:buAutoNum type="arabicPeriod"/>
              <a:defRPr/>
            </a:pPr>
            <a:r>
              <a:rPr lang="vi-VN" sz="2400" b="1" kern="0" smtClean="0">
                <a:solidFill>
                  <a:srgbClr val="0000FF"/>
                </a:solidFill>
                <a:latin typeface="Arial" charset="0"/>
              </a:rPr>
              <a:t>Thanh </a:t>
            </a:r>
            <a:r>
              <a:rPr lang="vi-VN" sz="2400" b="1" kern="0">
                <a:solidFill>
                  <a:srgbClr val="0000FF"/>
                </a:solidFill>
                <a:latin typeface="Arial" charset="0"/>
              </a:rPr>
              <a:t>niên có quyền và nghĩa vụ của công dân theo quy định của Hiến pháp và pháp luật</a:t>
            </a:r>
            <a:r>
              <a:rPr lang="vi-VN" sz="2400" b="1" kern="0" smtClean="0">
                <a:solidFill>
                  <a:srgbClr val="0000FF"/>
                </a:solidFill>
                <a:latin typeface="Arial" charset="0"/>
              </a:rPr>
              <a:t>.</a:t>
            </a:r>
            <a:endParaRPr lang="en-US" sz="24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115888" indent="-127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Vai trò, quyền và nghĩa vụ của thanh niên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93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Quyền</a:t>
            </a:r>
            <a:r>
              <a:rPr lang="vi-VN" sz="2100" b="1" kern="0">
                <a:solidFill>
                  <a:srgbClr val="0000FF"/>
                </a:solidFill>
                <a:latin typeface="Arial" charset="0"/>
              </a:rPr>
              <a:t>, nghĩa vụ của thanh niên được công nhận, tôn trọng, bảo vệ và bảo đảm thực hiện theo quy định của Hiến pháp và 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Không </a:t>
            </a:r>
            <a:r>
              <a:rPr lang="vi-VN" sz="2100" b="1" kern="0">
                <a:solidFill>
                  <a:srgbClr val="0000FF"/>
                </a:solidFill>
                <a:latin typeface="Arial" charset="0"/>
              </a:rPr>
              <a:t>phân biệt dân tộc, giới tính, thành phần xã hội, tín ngưỡng, tôn giáo, trình độ văn hóa, nghề nghiệp trong thực hiện quyền, nghĩa vụ của thanh </a:t>
            </a:r>
            <a:r>
              <a:rPr lang="vi-VN" sz="2100" b="1" kern="0" smtClean="0">
                <a:solidFill>
                  <a:srgbClr val="0000FF"/>
                </a:solidFill>
                <a:latin typeface="Arial" charset="0"/>
              </a:rPr>
              <a:t>niên.</a:t>
            </a:r>
            <a:endParaRPr lang="en-US" sz="21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tổ chức, cơ sở giáo dục, gia đình và cá nhân có trách nhiệm tạo điều kiện để thanh niên thực hiện quyền, nghĩa vụ theo quy định của Hiến pháp và 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79438"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Chính </a:t>
            </a:r>
            <a:r>
              <a:rPr lang="vi-VN" sz="2100" b="1" kern="0">
                <a:solidFill>
                  <a:srgbClr val="0000FF"/>
                </a:solidFill>
                <a:latin typeface="Arial" charset="0"/>
              </a:rPr>
              <a:t>sách của Nhà nước đối với thanh niên phải bảo đảm mục tiêu phát triển thanh niên; tạo điều kiện cho thanh niên thực hiện, quyền, nghĩa vụ, trách nhiệm và phát huy năng lực; được xây dựng hoặc lồng ghép trong các chính sách của ngành, lĩnh vực, địa </a:t>
            </a:r>
            <a:r>
              <a:rPr lang="vi-VN" sz="2100" b="1" kern="0" smtClean="0">
                <a:solidFill>
                  <a:srgbClr val="0000FF"/>
                </a:solidFill>
                <a:latin typeface="Arial" charset="0"/>
              </a:rPr>
              <a:t>phương.</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marL="115888" indent="-127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 Nguyên tắc bảo đảm thực hiện quyền, nghĩa vụ của thanh niên và chính sách của Nhà nước đối với thanh niên</a:t>
            </a:r>
            <a:endParaRPr lang="en-US"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940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22459</TotalTime>
  <Words>6670</Words>
  <Application>Microsoft Office PowerPoint</Application>
  <PresentationFormat>On-screen Show (4:3)</PresentationFormat>
  <Paragraphs>251</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Black</vt:lpstr>
      <vt:lpstr>Times New Roman</vt:lpstr>
      <vt:lpstr>Verdana</vt:lpstr>
      <vt:lpstr>VNI-Franko</vt:lpstr>
      <vt:lpstr>Wingdings</vt:lpstr>
      <vt:lpstr>Profile</vt:lpstr>
      <vt:lpstr>LUẬT THANH NIÊN NĂM 2020</vt:lpstr>
      <vt:lpstr>LUẬT THANH NIÊN NĂM 2020</vt:lpstr>
      <vt:lpstr>PowerPoint Presentation</vt:lpstr>
      <vt:lpstr>GIỚI THIỆU</vt:lpstr>
      <vt:lpstr>BỐ CỤC CỦA LUẬT THANH NIÊN (07 chương với 41 điều)</vt:lpstr>
      <vt:lpstr>CHƯƠNG I. NHỮNG QUY ĐỊNH CHUNG</vt:lpstr>
      <vt:lpstr>PowerPoint Presentation</vt:lpstr>
      <vt:lpstr>Điều 4. Vai trò, quyền và nghĩa vụ của thanh niên</vt:lpstr>
      <vt:lpstr>Điều 5. Nguyên tắc bảo đảm thực hiện quyền, nghĩa vụ của thanh niên và chính sách của Nhà nước đối với thanh niên</vt:lpstr>
      <vt:lpstr>Điều 5. Nguyên tắc bảo đảm thực hiện quyền, nghĩa vụ của thanh niên và chính sách của Nhà nước đối với thanh niên</vt:lpstr>
      <vt:lpstr>PowerPoint Presentation</vt:lpstr>
      <vt:lpstr>CHƯƠNG I. NHỮNG QUY ĐỊNH CHUNG</vt:lpstr>
      <vt:lpstr>Điều 9. Tháng Thanh niên</vt:lpstr>
      <vt:lpstr>Điều 10. Đối thoại với thanh niên</vt:lpstr>
      <vt:lpstr>Điều 11. Áp dụng điều ước quốc tế về quyền trẻ em đối với thanh niên từ đủ 16 tuổi đến dưới 18 tuổi</vt:lpstr>
      <vt:lpstr>PowerPoint Presentation</vt:lpstr>
      <vt:lpstr>CHƯƠNG II. TRÁCH NHIỆM CỦA THANH NIÊN</vt:lpstr>
      <vt:lpstr>Điều 13. Trách nhiệm đối với Nhà nước và xã hội</vt:lpstr>
      <vt:lpstr>Điều 14. Trách nhiệm đối với gia đình</vt:lpstr>
      <vt:lpstr>Điều 15. Trách nhiệm đối với bản thân</vt:lpstr>
      <vt:lpstr>PowerPoint Presentation</vt:lpstr>
      <vt:lpstr>CHƯƠNG III. CHÍNH SÁCH CỦA NHÀ NƯỚC  ĐỐI VỚI THANH NIÊN</vt:lpstr>
      <vt:lpstr>Điều 16. Chính sách về học tập và nghiên cứu khoa học</vt:lpstr>
      <vt:lpstr>Điều 17. Chính sách về lao động, việc làm</vt:lpstr>
      <vt:lpstr>Điều 18. Chính sách về khởi nghiệp</vt:lpstr>
      <vt:lpstr>Điều 19. Chính sách về bảo vệ, chăm sóc và  nâng cao sức khỏe</vt:lpstr>
      <vt:lpstr>Điều 20. Chính sách về văn hóa, thể dục, thể thao</vt:lpstr>
      <vt:lpstr>Điều 21. Chính sách về bảo vệ Tổ quốc</vt:lpstr>
      <vt:lpstr>Điều 22. Chính sách đối với thanh niên xung phong</vt:lpstr>
      <vt:lpstr>Điều 23. Chính sách đối với thanh niên tình nguyện</vt:lpstr>
      <vt:lpstr>Điều 24. Chính sách đối với thanh niên có tài năng</vt:lpstr>
      <vt:lpstr>Điều 26. Chính sách đối với thanh niên từ  đủ 16 tuổi đến dưới 18 tuổi</vt:lpstr>
      <vt:lpstr>PowerPoint Presentation</vt:lpstr>
      <vt:lpstr>CHƯƠNG IV. TRÁCH NHIỆM CỦA TỔ CHỨC THANH NIÊN</vt:lpstr>
      <vt:lpstr>Điều 28. Đoàn Thanh niên Cộng sản Hồ Chí Minh</vt:lpstr>
      <vt:lpstr>Điều 29. Hội Liên hiệp Thanh niên Việt Nam  và Hội Sinh viên Việt Nam</vt:lpstr>
      <vt:lpstr>CHƯƠNG V. TRÁCH NHIỆM CỦA MTTQ VIỆT NAM, TỔ CHỨC XÃ HỘI, TỔ CHỨC KINH TẾ, CƠ SỞ GIÁO DỤC, GIA ĐÌNH</vt:lpstr>
      <vt:lpstr>Điều 32. Trách nhiệm của tổ chức xã hội</vt:lpstr>
      <vt:lpstr>Điều 33. Trách nhiệm của tổ chức kinh tế</vt:lpstr>
      <vt:lpstr>PowerPoint Presentation</vt:lpstr>
      <vt:lpstr>Điều 34. Trách nhiệm của cơ sở giáo dục</vt:lpstr>
      <vt:lpstr>Điều 35. Trách nhiệm của gia đình</vt:lpstr>
      <vt:lpstr>CHƯƠNG VI. QUẢN LÝ NHÀ NƯỚC VỀ THANH NIÊN</vt:lpstr>
      <vt:lpstr>Điều 37. Trách nhiệm của Chính phủ</vt:lpstr>
      <vt:lpstr>Điều 38. Trách nhiệm của Bộ Nội vụ</vt:lpstr>
      <vt:lpstr>Điều 38. Trách nhiệm của Bộ Nội vụ</vt:lpstr>
      <vt:lpstr>Điều 39. Trách nhiệm của các Bộ, cơ quan ngang Bộ</vt:lpstr>
      <vt:lpstr>Điều 40. Trách nhiệm của HĐND, UBND cấp tỉnh</vt:lpstr>
      <vt:lpstr>Điều 40. Trách nhiệm của HĐND, UBND cấp tỉnh</vt:lpstr>
      <vt:lpstr>Điều 40. Trách nhiệm của HĐND, UBND cấp tỉnh</vt:lpstr>
      <vt:lpstr>PowerPoint Presentation</vt:lpstr>
    </vt:vector>
  </TitlesOfParts>
  <Company>So Giao duc va Dao tao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2188</cp:revision>
  <cp:lastPrinted>2014-02-10T09:51:06Z</cp:lastPrinted>
  <dcterms:created xsi:type="dcterms:W3CDTF">2006-08-23T15:52:09Z</dcterms:created>
  <dcterms:modified xsi:type="dcterms:W3CDTF">2021-03-10T09:23:17Z</dcterms:modified>
</cp:coreProperties>
</file>