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7"/>
  </p:notesMasterIdLst>
  <p:handoutMasterIdLst>
    <p:handoutMasterId r:id="rId28"/>
  </p:handoutMasterIdLst>
  <p:sldIdLst>
    <p:sldId id="337" r:id="rId3"/>
    <p:sldId id="340" r:id="rId4"/>
    <p:sldId id="338" r:id="rId5"/>
    <p:sldId id="272" r:id="rId6"/>
    <p:sldId id="312" r:id="rId7"/>
    <p:sldId id="313" r:id="rId8"/>
    <p:sldId id="273" r:id="rId9"/>
    <p:sldId id="315" r:id="rId10"/>
    <p:sldId id="319" r:id="rId11"/>
    <p:sldId id="320" r:id="rId12"/>
    <p:sldId id="321" r:id="rId13"/>
    <p:sldId id="322" r:id="rId14"/>
    <p:sldId id="324" r:id="rId15"/>
    <p:sldId id="325" r:id="rId16"/>
    <p:sldId id="326" r:id="rId17"/>
    <p:sldId id="311" r:id="rId18"/>
    <p:sldId id="323" r:id="rId19"/>
    <p:sldId id="327" r:id="rId20"/>
    <p:sldId id="328" r:id="rId21"/>
    <p:sldId id="330" r:id="rId22"/>
    <p:sldId id="329" r:id="rId23"/>
    <p:sldId id="332" r:id="rId24"/>
    <p:sldId id="317" r:id="rId25"/>
    <p:sldId id="33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B0D"/>
    <a:srgbClr val="1B00FE"/>
    <a:srgbClr val="377F85"/>
    <a:srgbClr val="000000"/>
    <a:srgbClr val="5D8223"/>
    <a:srgbClr val="6E8F15"/>
    <a:srgbClr val="00499F"/>
    <a:srgbClr val="0CC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2" autoAdjust="0"/>
    <p:restoredTop sz="86379" autoAdjust="0"/>
  </p:normalViewPr>
  <p:slideViewPr>
    <p:cSldViewPr>
      <p:cViewPr>
        <p:scale>
          <a:sx n="66" d="100"/>
          <a:sy n="66" d="100"/>
        </p:scale>
        <p:origin x="-165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1034"/>
    </p:cViewPr>
  </p:sorter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03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4078499B-30B5-4DAE-86CF-4954AF6CF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0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3141663"/>
            <a:ext cx="5903913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13175"/>
            <a:ext cx="5903913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01949527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634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91604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FBED5-9561-4EB5-BBF3-C2DA09FB0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80208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274F-ABB8-4E86-A3B1-BA304DF76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169219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01E3-F84F-46B4-B3FA-06500A870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44427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7D76C-13C7-4519-BB1B-159D2370E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65352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9DC84-F384-4DBF-98FB-60C751DFD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500767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453FA-C4CE-4003-9297-9B948BB3A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013400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C76B4-DDAA-471E-986A-687A99FC4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52843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3AD1B-2FE6-4E4E-9449-9947D6AFF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603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93702"/>
      </p:ext>
    </p:extLst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1B85B-73DB-4BD2-B85F-E96DBFC41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55039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0F4E-9F2D-482E-8702-995FB0D9E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45676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F6F87-2D40-4279-906D-1A770DD92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3850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1772740194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96108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56445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1446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532333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2282333543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716329338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  <a:endParaRPr lang="ru-R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  <a:endParaRPr lang="ru-RU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ransition spd="slow">
    <p:pull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Click to edit Master text styles</a:t>
            </a:r>
          </a:p>
          <a:p>
            <a:pPr lvl="1"/>
            <a:r>
              <a:rPr lang="ru-RU" altLang="en-US" smtClean="0"/>
              <a:t>Second level</a:t>
            </a:r>
          </a:p>
          <a:p>
            <a:pPr lvl="2"/>
            <a:r>
              <a:rPr lang="ru-RU" altLang="en-US" smtClean="0"/>
              <a:t>Third level</a:t>
            </a:r>
          </a:p>
          <a:p>
            <a:pPr lvl="3"/>
            <a:r>
              <a:rPr lang="ru-RU" altLang="en-US" smtClean="0"/>
              <a:t>Fourth level</a:t>
            </a:r>
          </a:p>
          <a:p>
            <a:pPr lvl="4"/>
            <a:r>
              <a:rPr lang="ru-RU" altLang="en-US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D78A98FE-EFF6-4790-B9DB-65BAFED3A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ransition spd="slow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7" Type="http://schemas.openxmlformats.org/officeDocument/2006/relationships/image" Target="../media/image3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bin"/><Relationship Id="rId4" Type="http://schemas.openxmlformats.org/officeDocument/2006/relationships/audio" Target="../media/audio3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audio" Target="../media/audio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bin"/><Relationship Id="rId7" Type="http://schemas.openxmlformats.org/officeDocument/2006/relationships/image" Target="../media/image3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bin"/><Relationship Id="rId4" Type="http://schemas.openxmlformats.org/officeDocument/2006/relationships/audio" Target="../media/audio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7" Type="http://schemas.openxmlformats.org/officeDocument/2006/relationships/image" Target="../media/image3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bin"/><Relationship Id="rId4" Type="http://schemas.openxmlformats.org/officeDocument/2006/relationships/audio" Target="../media/audio3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Relationship Id="rId9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Relationship Id="rId9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2.bin"/><Relationship Id="rId7" Type="http://schemas.openxmlformats.org/officeDocument/2006/relationships/image" Target="../media/image3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bin"/><Relationship Id="rId4" Type="http://schemas.openxmlformats.org/officeDocument/2006/relationships/audio" Target="../media/audio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7" Type="http://schemas.openxmlformats.org/officeDocument/2006/relationships/image" Target="../media/image3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bin"/><Relationship Id="rId4" Type="http://schemas.openxmlformats.org/officeDocument/2006/relationships/audio" Target="../media/audio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7" Type="http://schemas.openxmlformats.org/officeDocument/2006/relationships/image" Target="../media/image3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bin"/><Relationship Id="rId4" Type="http://schemas.openxmlformats.org/officeDocument/2006/relationships/audio" Target="../media/audio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bin"/><Relationship Id="rId7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bin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600200"/>
            <a:ext cx="6553200" cy="1143000"/>
          </a:xfrm>
        </p:spPr>
        <p:txBody>
          <a:bodyPr/>
          <a:lstStyle/>
          <a:p>
            <a:pPr algn="l" eaLnBrk="1" hangingPunct="1"/>
            <a:r>
              <a:rPr lang="vi-VN" alt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Tổ chức nào đại diện tiếng nói, nguyện vọng của trẻ </a:t>
            </a:r>
            <a:r>
              <a:rPr lang="vi-VN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em</a:t>
            </a:r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? </a:t>
            </a:r>
          </a:p>
        </p:txBody>
      </p:sp>
      <p:grpSp>
        <p:nvGrpSpPr>
          <p:cNvPr id="34" name="Group 10"/>
          <p:cNvGrpSpPr>
            <a:grpSpLocks/>
          </p:cNvGrpSpPr>
          <p:nvPr/>
        </p:nvGrpSpPr>
        <p:grpSpPr bwMode="auto">
          <a:xfrm>
            <a:off x="2895600" y="3016508"/>
            <a:ext cx="5094287" cy="1250930"/>
            <a:chOff x="912" y="2037"/>
            <a:chExt cx="3984" cy="176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5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767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gray">
            <a:xfrm>
              <a:off x="1047" y="2147"/>
              <a:ext cx="385" cy="37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gray">
            <a:xfrm>
              <a:off x="1464" y="2193"/>
              <a:ext cx="2964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vi-VN" sz="2400">
                  <a:solidFill>
                    <a:srgbClr val="C00000"/>
                  </a:solidFill>
                  <a:cs typeface="+mn-cs"/>
                </a:rPr>
                <a:t>Trung ương Đoàn Thanh niên Cộng sản Việt Nam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6152" name="Picture 115" descr="ALRMCL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Oval 56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Khởi</a:t>
            </a:r>
            <a:r>
              <a:rPr lang="en-US" sz="9600" i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động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570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7" grpId="0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425575"/>
            <a:ext cx="6465887" cy="1317625"/>
          </a:xfrm>
        </p:spPr>
        <p:txBody>
          <a:bodyPr/>
          <a:lstStyle/>
          <a:p>
            <a:pPr algn="ctr" eaLnBrk="1" hangingPunct="1"/>
            <a:r>
              <a:rPr lang="vi-VN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Tàu thủy, ca nô, thuyền là những phương tiện giao thông đường gì ?</a:t>
            </a:r>
            <a:endParaRPr lang="en-US" altLang="en-US" sz="28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819400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847" y="2221"/>
              <a:ext cx="1367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Đường bộ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810000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818" y="2203"/>
              <a:ext cx="1721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Đường không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800600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170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Đường thủy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32038" y="4833937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Xuất phát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grpSp>
        <p:nvGrpSpPr>
          <p:cNvPr id="61" name="Group 10"/>
          <p:cNvGrpSpPr>
            <a:grpSpLocks/>
          </p:cNvGrpSpPr>
          <p:nvPr/>
        </p:nvGrpSpPr>
        <p:grpSpPr bwMode="auto">
          <a:xfrm>
            <a:off x="2133600" y="5834063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2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3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6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7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D</a:t>
                </a:r>
                <a:endPara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4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1711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Đường sắt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6133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681162"/>
            <a:ext cx="7010399" cy="1317626"/>
          </a:xfrm>
        </p:spPr>
        <p:txBody>
          <a:bodyPr/>
          <a:lstStyle/>
          <a:p>
            <a:pPr algn="ctr" eaLnBrk="1" hangingPunct="1"/>
            <a:r>
              <a:rPr lang="vi-VN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Tín hiệu đèn điều khiển người đi bộ có mấy màu ? </a:t>
            </a:r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T</a:t>
            </a:r>
            <a:r>
              <a:rPr lang="vi-VN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hứ tự các màu đó là gì ?</a:t>
            </a:r>
            <a:endParaRPr lang="en-US" altLang="en-US" sz="28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633494" y="3796167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11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gray">
            <a:xfrm>
              <a:off x="1847" y="2221"/>
              <a:ext cx="3042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vi-VN" sz="2400" smtClean="0">
                  <a:solidFill>
                    <a:srgbClr val="C00000"/>
                  </a:solidFill>
                  <a:cs typeface="+mn-cs"/>
                </a:rPr>
                <a:t>3 </a:t>
              </a:r>
              <a:r>
                <a:rPr lang="vi-VN" sz="2400">
                  <a:solidFill>
                    <a:srgbClr val="C00000"/>
                  </a:solidFill>
                  <a:cs typeface="+mn-cs"/>
                </a:rPr>
                <a:t>màu, đỏ, vàng, xanh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625171" y="4755175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5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1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7" name="Text Box 16"/>
            <p:cNvSpPr txBox="1">
              <a:spLocks noChangeArrowheads="1"/>
            </p:cNvSpPr>
            <p:nvPr/>
          </p:nvSpPr>
          <p:spPr bwMode="gray">
            <a:xfrm>
              <a:off x="1847" y="2203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vi-VN" sz="2400">
                  <a:solidFill>
                    <a:srgbClr val="C00000"/>
                  </a:solidFill>
                </a:rPr>
                <a:t>3 màu, đỏ, </a:t>
              </a:r>
              <a:r>
                <a:rPr lang="vi-VN" sz="2400" smtClean="0">
                  <a:solidFill>
                    <a:srgbClr val="C00000"/>
                  </a:solidFill>
                </a:rPr>
                <a:t>xanh</a:t>
              </a:r>
              <a:r>
                <a:rPr lang="en-US" sz="2400" smtClean="0">
                  <a:solidFill>
                    <a:srgbClr val="C00000"/>
                  </a:solidFill>
                </a:rPr>
                <a:t>, </a:t>
              </a:r>
              <a:r>
                <a:rPr lang="vi-VN" sz="2400" smtClean="0">
                  <a:solidFill>
                    <a:srgbClr val="C00000"/>
                  </a:solidFill>
                </a:rPr>
                <a:t>vàng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3633494" y="5715001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2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3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2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4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3042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vi-VN" sz="2400">
                  <a:solidFill>
                    <a:srgbClr val="C00000"/>
                  </a:solidFill>
                </a:rPr>
                <a:t>3 màu, </a:t>
              </a:r>
              <a:r>
                <a:rPr lang="vi-VN" sz="2400" smtClean="0">
                  <a:solidFill>
                    <a:srgbClr val="C00000"/>
                  </a:solidFill>
                </a:rPr>
                <a:t>xanh</a:t>
              </a:r>
              <a:r>
                <a:rPr lang="en-US" sz="2400" smtClean="0">
                  <a:solidFill>
                    <a:srgbClr val="C00000"/>
                  </a:solidFill>
                </a:rPr>
                <a:t>, </a:t>
              </a:r>
              <a:r>
                <a:rPr lang="vi-VN" sz="2400" smtClean="0">
                  <a:solidFill>
                    <a:srgbClr val="C00000"/>
                  </a:solidFill>
                </a:rPr>
                <a:t>đỏ</a:t>
              </a:r>
              <a:r>
                <a:rPr lang="vi-VN" sz="2400">
                  <a:solidFill>
                    <a:srgbClr val="C00000"/>
                  </a:solidFill>
                </a:rPr>
                <a:t>, </a:t>
              </a:r>
              <a:r>
                <a:rPr lang="vi-VN" sz="2400" smtClean="0">
                  <a:solidFill>
                    <a:srgbClr val="C00000"/>
                  </a:solidFill>
                </a:rPr>
                <a:t>vàng 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789363" y="3886200"/>
            <a:ext cx="868362" cy="652463"/>
            <a:chOff x="2990491" y="2273745"/>
            <a:chExt cx="1001663" cy="703769"/>
          </a:xfrm>
        </p:grpSpPr>
        <p:grpSp>
          <p:nvGrpSpPr>
            <p:cNvPr id="7190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2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7177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Xuất phát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182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113" y="1145736"/>
            <a:ext cx="6923087" cy="1292664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Hình nào dưới đây là biển báo nguy hiểm?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4343657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412" y="2255"/>
              <a:ext cx="342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Hình 1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133600" y="5334258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00" y="2163"/>
              <a:ext cx="337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Hình 2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8342" y="6172458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486" y="2151"/>
              <a:ext cx="3343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Hình 3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299524" y="5334655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Xuất phát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982" y="2264002"/>
            <a:ext cx="45529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6495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425575"/>
            <a:ext cx="6465887" cy="1317625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Em thả diều ở những nơi nào là an toàn?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742942"/>
            <a:ext cx="6933741" cy="838200"/>
            <a:chOff x="912" y="1929"/>
            <a:chExt cx="4028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425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Khu đất trống, rộng rãi như: bãi cỏ, quảng trường, sân bóng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733542"/>
            <a:ext cx="6858000" cy="838200"/>
            <a:chOff x="912" y="1929"/>
            <a:chExt cx="3984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37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Trên sân thượng, cạnh bờ ao, hồ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724142"/>
            <a:ext cx="6923087" cy="838200"/>
            <a:chOff x="912" y="1929"/>
            <a:chExt cx="3984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547" y="1929"/>
              <a:ext cx="3343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Nơi có đường dây điện chạy qua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32038" y="2819400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Tăng tốc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298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425575"/>
            <a:ext cx="6465887" cy="1317625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Khi đường không có vỉa hè em phải đi…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742942"/>
            <a:ext cx="6933741" cy="838200"/>
            <a:chOff x="912" y="1929"/>
            <a:chExt cx="4028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42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Sát vào lề bên trái.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733542"/>
            <a:ext cx="6858000" cy="838200"/>
            <a:chOff x="912" y="1929"/>
            <a:chExt cx="3984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37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Sát mép đường.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724142"/>
            <a:ext cx="6923087" cy="838200"/>
            <a:chOff x="912" y="1929"/>
            <a:chExt cx="3984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547" y="1929"/>
              <a:ext cx="3343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Sát vào lề bên phải.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32038" y="4833937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Tăng tốc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1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425575"/>
            <a:ext cx="6465887" cy="1317625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Khi tham gia giao thông, trường hợp nào dưới đây là không an toàn, gây nguy hiểm?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819398"/>
            <a:ext cx="6933741" cy="761742"/>
            <a:chOff x="912" y="2037"/>
            <a:chExt cx="4028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515" y="2138"/>
              <a:ext cx="342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Đi qua đường cùng người lớn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733540"/>
            <a:ext cx="6858000" cy="838199"/>
            <a:chOff x="912" y="1929"/>
            <a:chExt cx="3984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375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Không đội mũ bảo hiểm khi ngồi trên mô tô, xe máy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724657"/>
            <a:ext cx="6923087" cy="761742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547" y="2246"/>
              <a:ext cx="3343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Đi xe đạp chở 1 người ngồi sau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90259" y="3813398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Tăng tốc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800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/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Tăng tốc</a:t>
            </a:r>
            <a:endParaRPr lang="en-US" sz="9600" i="1" u="sng" dirty="0">
              <a:ln/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pic>
        <p:nvPicPr>
          <p:cNvPr id="44035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92313" y="1844675"/>
            <a:ext cx="699928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smtClean="0">
                <a:solidFill>
                  <a:schemeClr val="tx2"/>
                </a:solidFill>
                <a:latin typeface="Verdana" pitchFamily="34" charset="0"/>
              </a:rPr>
              <a:t>Em hãy viết 2 hành vi không an toàn khi ngồi trên xe máy, xe đạp</a:t>
            </a:r>
            <a:endParaRPr lang="en-US" altLang="en-US" sz="2800">
              <a:solidFill>
                <a:schemeClr val="tx2"/>
              </a:solidFill>
              <a:latin typeface="Verdana" pitchFamily="34" charset="0"/>
            </a:endParaRPr>
          </a:p>
          <a:p>
            <a:pPr algn="r" eaLnBrk="1" hangingPunct="1"/>
            <a:r>
              <a:rPr lang="en-US" altLang="en-US" sz="2600">
                <a:solidFill>
                  <a:srgbClr val="002060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44039" name="Picture 115" descr="ALRMCLO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/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Tăng tốc</a:t>
            </a:r>
            <a:endParaRPr lang="en-US" sz="9600" i="1" u="sng" dirty="0">
              <a:ln/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pic>
        <p:nvPicPr>
          <p:cNvPr id="44035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92313" y="2344738"/>
            <a:ext cx="6764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2800" smtClean="0">
                <a:solidFill>
                  <a:schemeClr val="tx2"/>
                </a:solidFill>
                <a:latin typeface="Verdana" pitchFamily="34" charset="0"/>
              </a:rPr>
              <a:t>Biển báo dưới đây có ý nghĩa gì?</a:t>
            </a:r>
            <a:endParaRPr lang="en-US" altLang="en-US" sz="2800">
              <a:solidFill>
                <a:schemeClr val="tx2"/>
              </a:solidFill>
              <a:latin typeface="Verdana" pitchFamily="34" charset="0"/>
            </a:endParaRPr>
          </a:p>
          <a:p>
            <a:pPr algn="r" eaLnBrk="1" hangingPunct="1"/>
            <a:r>
              <a:rPr lang="en-US" altLang="en-US" sz="2600">
                <a:solidFill>
                  <a:srgbClr val="002060"/>
                </a:solidFill>
                <a:latin typeface="Verdana" pitchFamily="34" charset="0"/>
              </a:rPr>
              <a:t>  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352800" y="5943600"/>
            <a:ext cx="5094287" cy="761740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gray">
            <a:xfrm>
              <a:off x="1047" y="2147"/>
              <a:ext cx="385" cy="37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gray">
            <a:xfrm>
              <a:off x="1047" y="2246"/>
              <a:ext cx="3842" cy="739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0" smtClean="0">
                  <a:solidFill>
                    <a:srgbClr val="C00000"/>
                  </a:solidFill>
                </a:rPr>
                <a:t>Đường cấm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4039" name="Picture 115" descr="ALRMCL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24" name="Picture 23" descr="D:\images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300" y="3260725"/>
            <a:ext cx="2407285" cy="2337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1534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425575"/>
            <a:ext cx="6465887" cy="1317625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Em được người lớn chở xe máy đi trên đường, em phải ngồi thế nào cho an toàn?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742940"/>
            <a:ext cx="6933741" cy="838199"/>
            <a:chOff x="912" y="1929"/>
            <a:chExt cx="4028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425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Đội mũ bảo hiểm và ngồi trước người lớn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733540"/>
            <a:ext cx="6858000" cy="838199"/>
            <a:chOff x="912" y="1929"/>
            <a:chExt cx="3984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375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vi-VN" sz="2400">
                  <a:solidFill>
                    <a:srgbClr val="C00000"/>
                  </a:solidFill>
                </a:rPr>
                <a:t>Đội mũ bảo </a:t>
              </a:r>
              <a:r>
                <a:rPr lang="vi-VN" sz="2400" smtClean="0">
                  <a:solidFill>
                    <a:srgbClr val="C00000"/>
                  </a:solidFill>
                </a:rPr>
                <a:t>hiểm</a:t>
              </a:r>
              <a:r>
                <a:rPr lang="en-US" sz="2400" smtClean="0">
                  <a:solidFill>
                    <a:srgbClr val="C00000"/>
                  </a:solidFill>
                </a:rPr>
                <a:t>, </a:t>
              </a:r>
              <a:r>
                <a:rPr lang="vi-VN" sz="2400" smtClean="0">
                  <a:solidFill>
                    <a:srgbClr val="C00000"/>
                  </a:solidFill>
                </a:rPr>
                <a:t>ngồi </a:t>
              </a:r>
              <a:r>
                <a:rPr lang="en-US" sz="2400" smtClean="0">
                  <a:solidFill>
                    <a:srgbClr val="C00000"/>
                  </a:solidFill>
                </a:rPr>
                <a:t>sau</a:t>
              </a:r>
              <a:r>
                <a:rPr lang="vi-VN" sz="2400" smtClean="0">
                  <a:solidFill>
                    <a:srgbClr val="C00000"/>
                  </a:solidFill>
                </a:rPr>
                <a:t> </a:t>
              </a:r>
              <a:r>
                <a:rPr lang="vi-VN" sz="2400">
                  <a:solidFill>
                    <a:srgbClr val="C00000"/>
                  </a:solidFill>
                </a:rPr>
                <a:t>người </a:t>
              </a:r>
              <a:r>
                <a:rPr lang="vi-VN" sz="2400" smtClean="0">
                  <a:solidFill>
                    <a:srgbClr val="C00000"/>
                  </a:solidFill>
                </a:rPr>
                <a:t>lớn</a:t>
              </a:r>
              <a:r>
                <a:rPr lang="en-US" sz="2400">
                  <a:solidFill>
                    <a:srgbClr val="C00000"/>
                  </a:solidFill>
                </a:rPr>
                <a:t> </a:t>
              </a:r>
              <a:r>
                <a:rPr lang="en-US" sz="2400" smtClean="0">
                  <a:solidFill>
                    <a:srgbClr val="C00000"/>
                  </a:solidFill>
                </a:rPr>
                <a:t>và bám chắc vào người lớn </a:t>
              </a:r>
              <a:endParaRPr lang="vi-VN" sz="240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724658"/>
            <a:ext cx="6923087" cy="831120"/>
            <a:chOff x="912" y="2037"/>
            <a:chExt cx="3984" cy="11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547" y="2037"/>
              <a:ext cx="3343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rgbClr val="C00000"/>
                  </a:solidFill>
                </a:rPr>
                <a:t>Đội mũ bảo hiểm và ngồi </a:t>
              </a:r>
              <a:r>
                <a:rPr lang="en-US" sz="2400" smtClean="0">
                  <a:solidFill>
                    <a:srgbClr val="C00000"/>
                  </a:solidFill>
                </a:rPr>
                <a:t>sau </a:t>
              </a:r>
              <a:r>
                <a:rPr lang="en-US" sz="2400">
                  <a:solidFill>
                    <a:srgbClr val="C00000"/>
                  </a:solidFill>
                </a:rPr>
                <a:t>người lớn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90259" y="3813398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Về đích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631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425575"/>
            <a:ext cx="6465887" cy="1317625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Em hãy chọn đáp án đúng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742940"/>
            <a:ext cx="6933741" cy="838199"/>
            <a:chOff x="912" y="1929"/>
            <a:chExt cx="4028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42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Vừa chạy xe trên đường vừa nô đùa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733540"/>
            <a:ext cx="6858000" cy="838199"/>
            <a:chOff x="912" y="1929"/>
            <a:chExt cx="3984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375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Không nô đùa, đá bóng, thả diều trên đường</a:t>
              </a:r>
              <a:endParaRPr lang="vi-VN" sz="240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724658"/>
            <a:ext cx="6923087" cy="761742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547" y="2037"/>
              <a:ext cx="3343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Vừa chạy xe, vừa kéo xe bạn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90259" y="3813398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Về đích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80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600200"/>
            <a:ext cx="6553200" cy="1143000"/>
          </a:xfrm>
        </p:spPr>
        <p:txBody>
          <a:bodyPr/>
          <a:lstStyle/>
          <a:p>
            <a:pPr algn="l" eaLnBrk="1" hangingPunct="1"/>
            <a:r>
              <a:rPr lang="vi-VN" alt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Trẻ em có bổn phận đối với ai? </a:t>
            </a:r>
          </a:p>
        </p:txBody>
      </p:sp>
      <p:grpSp>
        <p:nvGrpSpPr>
          <p:cNvPr id="34" name="Group 10"/>
          <p:cNvGrpSpPr>
            <a:grpSpLocks/>
          </p:cNvGrpSpPr>
          <p:nvPr/>
        </p:nvGrpSpPr>
        <p:grpSpPr bwMode="auto">
          <a:xfrm>
            <a:off x="2895600" y="3016508"/>
            <a:ext cx="5094287" cy="1250930"/>
            <a:chOff x="912" y="2037"/>
            <a:chExt cx="3984" cy="176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5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767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gray">
            <a:xfrm>
              <a:off x="1047" y="2147"/>
              <a:ext cx="385" cy="37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gray">
            <a:xfrm>
              <a:off x="1464" y="2193"/>
              <a:ext cx="2964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Gia đình, nhà trường, xã hội, đất nước, bản thân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6152" name="Picture 115" descr="ALRMCL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Oval 56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Khởi</a:t>
            </a:r>
            <a:r>
              <a:rPr lang="en-US" sz="9600" i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động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164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7" grpId="0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425575"/>
            <a:ext cx="6465887" cy="1317625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Người đi xe đạp điện có phải đội mũ bảo hiểm không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742940"/>
            <a:ext cx="6933741" cy="838199"/>
            <a:chOff x="912" y="1929"/>
            <a:chExt cx="4028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42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vi-VN" sz="2400">
                  <a:solidFill>
                    <a:srgbClr val="C00000"/>
                  </a:solidFill>
                  <a:cs typeface="+mn-cs"/>
                </a:rPr>
                <a:t>Không cần đội mũ bảo hiểm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733540"/>
            <a:ext cx="6858000" cy="838199"/>
            <a:chOff x="912" y="1929"/>
            <a:chExt cx="3984" cy="118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15" y="1929"/>
              <a:ext cx="3375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vi-VN" sz="2400">
                  <a:solidFill>
                    <a:srgbClr val="C00000"/>
                  </a:solidFill>
                </a:rPr>
                <a:t>Có thể đội hoặc không cần đội mũ bảo hiểm</a:t>
              </a: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724658"/>
            <a:ext cx="6923087" cy="831120"/>
            <a:chOff x="912" y="2037"/>
            <a:chExt cx="3984" cy="11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547" y="2037"/>
              <a:ext cx="3343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vi-VN" sz="2400">
                  <a:solidFill>
                    <a:srgbClr val="C00000"/>
                  </a:solidFill>
                </a:rPr>
                <a:t>Phải đội mũ bảo hiểm có cài quai đúng quy cách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32038" y="4757737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Về đích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582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273175"/>
            <a:ext cx="6465887" cy="1317625"/>
          </a:xfrm>
        </p:spPr>
        <p:txBody>
          <a:bodyPr/>
          <a:lstStyle/>
          <a:p>
            <a:pPr algn="ctr" eaLnBrk="1" hangingPunct="1"/>
            <a:r>
              <a:rPr lang="vi-VN" alt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Gặp biển báo nào người lái xe phải nhường đường cho người đi bộ?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4191257"/>
            <a:ext cx="6858000" cy="761741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443" y="2138"/>
              <a:ext cx="342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1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5105402"/>
            <a:ext cx="6858000" cy="761742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15" y="2047"/>
              <a:ext cx="337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2</a:t>
              </a:r>
              <a:endParaRPr lang="vi-VN" sz="240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5943858"/>
            <a:ext cx="6923087" cy="761742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547" y="2037"/>
              <a:ext cx="3343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3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79805" y="4206252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Về đích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pic>
        <p:nvPicPr>
          <p:cNvPr id="2051" name="Picture 3" descr="C:\Users\LeQuang\Desktop\2-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530633"/>
            <a:ext cx="4171950" cy="146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540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13" y="1219200"/>
            <a:ext cx="6465887" cy="1317625"/>
          </a:xfrm>
        </p:spPr>
        <p:txBody>
          <a:bodyPr/>
          <a:lstStyle/>
          <a:p>
            <a:pPr algn="ctr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Khi gặp biển báo nào thì xe đạp không được đi vào?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4191257"/>
            <a:ext cx="6858000" cy="761741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443" y="2138"/>
              <a:ext cx="342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1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5105402"/>
            <a:ext cx="6858000" cy="761742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515" y="2047"/>
              <a:ext cx="3375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2</a:t>
              </a:r>
              <a:endParaRPr lang="vi-VN" sz="240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5943858"/>
            <a:ext cx="6923087" cy="761742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547" y="2037"/>
              <a:ext cx="3343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</a:rPr>
                <a:t>3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79805" y="4206252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Về đích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84425"/>
            <a:ext cx="42481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680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/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Về</a:t>
            </a:r>
            <a:r>
              <a:rPr lang="en-US" sz="9600" i="1" u="sng" dirty="0">
                <a:ln/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/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đích</a:t>
            </a:r>
            <a:endParaRPr lang="en-US" sz="9600" i="1" u="sng" dirty="0">
              <a:ln/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pic>
        <p:nvPicPr>
          <p:cNvPr id="44035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33600" y="1828800"/>
            <a:ext cx="7239000" cy="116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smtClean="0">
                <a:solidFill>
                  <a:schemeClr val="tx2"/>
                </a:solidFill>
                <a:latin typeface="Verdana" pitchFamily="34" charset="0"/>
              </a:rPr>
              <a:t>Xe mô tô được phép đi hướng nào?</a:t>
            </a:r>
            <a:endParaRPr lang="en-US" altLang="en-US" sz="2800">
              <a:solidFill>
                <a:schemeClr val="tx2"/>
              </a:solidFill>
              <a:latin typeface="Verdana" pitchFamily="34" charset="0"/>
            </a:endParaRPr>
          </a:p>
          <a:p>
            <a:pPr algn="r" eaLnBrk="1" hangingPunct="1"/>
            <a:r>
              <a:rPr lang="en-US" altLang="en-US" sz="2600">
                <a:solidFill>
                  <a:srgbClr val="002060"/>
                </a:solidFill>
                <a:latin typeface="Verdana" pitchFamily="34" charset="0"/>
              </a:rPr>
              <a:t>  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082706" y="6088841"/>
            <a:ext cx="5094287" cy="761740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gray">
            <a:xfrm>
              <a:off x="1047" y="2147"/>
              <a:ext cx="385" cy="37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gray">
            <a:xfrm>
              <a:off x="1047" y="2246"/>
              <a:ext cx="3842" cy="739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0" smtClean="0">
                  <a:solidFill>
                    <a:srgbClr val="C00000"/>
                  </a:solidFill>
                </a:rPr>
                <a:t>Hướng 1 và hướng 3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4039" name="Picture 115" descr="ALRMCL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3074" name="Picture 2" descr="C:\Users\LeQuang\Desktop\2-1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68" y="2728686"/>
            <a:ext cx="616618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035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/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Về</a:t>
            </a:r>
            <a:r>
              <a:rPr lang="en-US" sz="9600" i="1" u="sng" dirty="0">
                <a:ln/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/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đích</a:t>
            </a:r>
            <a:endParaRPr lang="en-US" sz="9600" i="1" u="sng" dirty="0">
              <a:ln/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pic>
        <p:nvPicPr>
          <p:cNvPr id="44035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33600" y="2414657"/>
            <a:ext cx="7010400" cy="200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smtClean="0">
                <a:solidFill>
                  <a:schemeClr val="tx2"/>
                </a:solidFill>
                <a:latin typeface="Verdana" pitchFamily="34" charset="0"/>
              </a:rPr>
              <a:t>Điền từ còn thiếu vào chỗ chấm sau:</a:t>
            </a:r>
          </a:p>
          <a:p>
            <a:pPr eaLnBrk="1" hangingPunct="1"/>
            <a:r>
              <a:rPr lang="en-US" altLang="en-US" sz="2800" smtClean="0">
                <a:solidFill>
                  <a:schemeClr val="tx2"/>
                </a:solidFill>
                <a:latin typeface="Verdana" pitchFamily="34" charset="0"/>
              </a:rPr>
              <a:t>Khi ngồi trên yên xe đạp,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…</a:t>
            </a:r>
            <a:r>
              <a:rPr lang="en-US" altLang="en-US" sz="2800" smtClean="0">
                <a:solidFill>
                  <a:schemeClr val="tx2"/>
                </a:solidFill>
                <a:latin typeface="Verdana" pitchFamily="34" charset="0"/>
              </a:rPr>
              <a:t>phải chống được xuống đất,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…</a:t>
            </a:r>
            <a:r>
              <a:rPr lang="en-US" altLang="en-US" sz="2800" smtClean="0">
                <a:solidFill>
                  <a:schemeClr val="tx2"/>
                </a:solidFill>
                <a:latin typeface="Verdana" pitchFamily="34" charset="0"/>
              </a:rPr>
              <a:t>phải chắc chắn, có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…</a:t>
            </a:r>
            <a:r>
              <a:rPr lang="en-US" altLang="en-US" sz="2800" smtClean="0">
                <a:solidFill>
                  <a:schemeClr val="tx2"/>
                </a:solidFill>
                <a:latin typeface="Verdana" pitchFamily="34" charset="0"/>
              </a:rPr>
              <a:t> tốt.</a:t>
            </a:r>
          </a:p>
          <a:p>
            <a:pPr eaLnBrk="1" hangingPunct="1"/>
            <a:endParaRPr lang="en-US" altLang="en-US" sz="2800">
              <a:solidFill>
                <a:schemeClr val="tx2"/>
              </a:solidFill>
              <a:latin typeface="Verdana" pitchFamily="34" charset="0"/>
            </a:endParaRPr>
          </a:p>
          <a:p>
            <a:pPr algn="r" eaLnBrk="1" hangingPunct="1"/>
            <a:r>
              <a:rPr lang="en-US" altLang="en-US" sz="2600">
                <a:solidFill>
                  <a:srgbClr val="002060"/>
                </a:solidFill>
                <a:latin typeface="Verdana" pitchFamily="34" charset="0"/>
              </a:rPr>
              <a:t>  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091656" y="4724400"/>
            <a:ext cx="5094287" cy="761740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gray">
            <a:xfrm>
              <a:off x="1047" y="2147"/>
              <a:ext cx="385" cy="37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gray">
            <a:xfrm>
              <a:off x="1047" y="2246"/>
              <a:ext cx="3842" cy="739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0" smtClean="0">
                  <a:solidFill>
                    <a:srgbClr val="C00000"/>
                  </a:solidFill>
                </a:rPr>
                <a:t>chân – xe – phanh 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4039" name="Picture 115" descr="ALRMCL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613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600200"/>
            <a:ext cx="6553200" cy="1143000"/>
          </a:xfrm>
        </p:spPr>
        <p:txBody>
          <a:bodyPr/>
          <a:lstStyle/>
          <a:p>
            <a:pPr algn="l" eaLnBrk="1" hangingPunct="1"/>
            <a:r>
              <a:rPr lang="vi-VN" alt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Khi bị bạo lực, đánh đập, bóc lột…thì em làm gì? </a:t>
            </a:r>
          </a:p>
        </p:txBody>
      </p:sp>
      <p:grpSp>
        <p:nvGrpSpPr>
          <p:cNvPr id="34" name="Group 10"/>
          <p:cNvGrpSpPr>
            <a:grpSpLocks/>
          </p:cNvGrpSpPr>
          <p:nvPr/>
        </p:nvGrpSpPr>
        <p:grpSpPr bwMode="auto">
          <a:xfrm>
            <a:off x="2895600" y="3016508"/>
            <a:ext cx="5094287" cy="1311105"/>
            <a:chOff x="912" y="2037"/>
            <a:chExt cx="3984" cy="185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5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767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gray">
            <a:xfrm>
              <a:off x="1047" y="2147"/>
              <a:ext cx="385" cy="37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gray">
            <a:xfrm>
              <a:off x="1240" y="2193"/>
              <a:ext cx="3426" cy="1696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Báo cho người có thể giúp đỡ mình hoặc gọi tổng đài 111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6152" name="Picture 115" descr="ALRMCL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Oval 56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Khởi</a:t>
            </a:r>
            <a:r>
              <a:rPr lang="en-US" sz="9600" i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động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026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7" grpId="0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163" y="1681162"/>
            <a:ext cx="6167437" cy="985837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Trong các hoạt động sau, hoạt động nào là không an toàn? 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633494" y="3796167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11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gray">
            <a:xfrm>
              <a:off x="1847" y="2221"/>
              <a:ext cx="3042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Nhảy dây ở sân trường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625171" y="4724734"/>
            <a:ext cx="5094287" cy="831121"/>
            <a:chOff x="912" y="1994"/>
            <a:chExt cx="3984" cy="11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5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1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7" name="Text Box 16"/>
            <p:cNvSpPr txBox="1">
              <a:spLocks noChangeArrowheads="1"/>
            </p:cNvSpPr>
            <p:nvPr/>
          </p:nvSpPr>
          <p:spPr bwMode="gray">
            <a:xfrm>
              <a:off x="1847" y="1994"/>
              <a:ext cx="2746" cy="1174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Đội mũ bảo hiểm khi ngồi trên xe máy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3633494" y="5715001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2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3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2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4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Đi xe đạp trên vỉa hè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789363" y="5791200"/>
            <a:ext cx="868362" cy="652463"/>
            <a:chOff x="2990491" y="2273745"/>
            <a:chExt cx="1001663" cy="703769"/>
          </a:xfrm>
        </p:grpSpPr>
        <p:grpSp>
          <p:nvGrpSpPr>
            <p:cNvPr id="7190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2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</a:p>
          </p:txBody>
        </p:sp>
      </p:grpSp>
      <p:pic>
        <p:nvPicPr>
          <p:cNvPr id="7177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Khởi</a:t>
            </a:r>
            <a:r>
              <a:rPr lang="en-US" sz="9600" i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động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163" y="1681162"/>
            <a:ext cx="6167437" cy="1579563"/>
          </a:xfrm>
        </p:spPr>
        <p:txBody>
          <a:bodyPr/>
          <a:lstStyle/>
          <a:p>
            <a:pPr algn="just"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Trẻ em lứa tuổi nào sau đây có thể qua đường mà không cần người lớn dẫn dắt?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633494" y="3796167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11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gray">
            <a:xfrm>
              <a:off x="1847" y="2221"/>
              <a:ext cx="3042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Từ 5 tuổi trở lên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625171" y="4755175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5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1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7" name="Text Box 16"/>
            <p:cNvSpPr txBox="1">
              <a:spLocks noChangeArrowheads="1"/>
            </p:cNvSpPr>
            <p:nvPr/>
          </p:nvSpPr>
          <p:spPr bwMode="gray">
            <a:xfrm>
              <a:off x="1847" y="2310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Từ 7 tuổi trở lên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3633494" y="5715001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2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3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2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4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rgbClr val="C00000"/>
                  </a:solidFill>
                </a:rPr>
                <a:t>Từ </a:t>
              </a:r>
              <a:r>
                <a:rPr lang="en-US" sz="2400" smtClean="0">
                  <a:solidFill>
                    <a:srgbClr val="C00000"/>
                  </a:solidFill>
                </a:rPr>
                <a:t>9 </a:t>
              </a:r>
              <a:r>
                <a:rPr lang="en-US" sz="2400">
                  <a:solidFill>
                    <a:srgbClr val="C00000"/>
                  </a:solidFill>
                </a:rPr>
                <a:t>tuổi trở lên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789363" y="4800600"/>
            <a:ext cx="868362" cy="652463"/>
            <a:chOff x="2990491" y="2273745"/>
            <a:chExt cx="1001663" cy="703769"/>
          </a:xfrm>
        </p:grpSpPr>
        <p:grpSp>
          <p:nvGrpSpPr>
            <p:cNvPr id="7190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2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7177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Khởi</a:t>
            </a:r>
            <a:r>
              <a:rPr lang="en-US" sz="9600" i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động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422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163" y="1681162"/>
            <a:ext cx="6167437" cy="131762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Khi đi ô tô, em cần làm gì để đảm bảo an toàn?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819400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847" y="2221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Không tự do đi lại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810000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847" y="2203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Không thò đầu, tay ra ngoài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800600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Thắt dây an toàn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Khởi</a:t>
            </a:r>
            <a:r>
              <a:rPr lang="en-US" sz="9600" i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động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grpSp>
        <p:nvGrpSpPr>
          <p:cNvPr id="61" name="Group 10"/>
          <p:cNvGrpSpPr>
            <a:grpSpLocks/>
          </p:cNvGrpSpPr>
          <p:nvPr/>
        </p:nvGrpSpPr>
        <p:grpSpPr bwMode="auto">
          <a:xfrm>
            <a:off x="2133600" y="5834063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2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3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6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7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D</a:t>
                </a:r>
                <a:endPara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4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Cả 3 ý trên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32038" y="5867400"/>
            <a:ext cx="868362" cy="652463"/>
            <a:chOff x="2990491" y="2273745"/>
            <a:chExt cx="1001663" cy="703770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6" y="2347377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17424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163" y="1681162"/>
            <a:ext cx="6167437" cy="131762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Đi xe đạp như thế nào là an toàn?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819400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847" y="2221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Đi dàn hàng ngang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810000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847" y="2203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Lạng lách đánh võng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800600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Đi sát lề đường bên phải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32038" y="4800600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Khởi</a:t>
            </a:r>
            <a:r>
              <a:rPr lang="en-US" sz="9600" i="1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 </a:t>
            </a:r>
            <a:r>
              <a:rPr lang="en-US" sz="9600" i="1" u="sng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động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grpSp>
        <p:nvGrpSpPr>
          <p:cNvPr id="61" name="Group 10"/>
          <p:cNvGrpSpPr>
            <a:grpSpLocks/>
          </p:cNvGrpSpPr>
          <p:nvPr/>
        </p:nvGrpSpPr>
        <p:grpSpPr bwMode="auto">
          <a:xfrm>
            <a:off x="2133600" y="5834063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2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3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6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7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D</a:t>
                </a:r>
                <a:endPara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4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Đi vào đường cơ giới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163" y="1681162"/>
            <a:ext cx="6167437" cy="985837"/>
          </a:xfrm>
        </p:spPr>
        <p:txBody>
          <a:bodyPr/>
          <a:lstStyle/>
          <a:p>
            <a:pPr eaLnBrk="1" hangingPunct="1"/>
            <a:r>
              <a:rPr lang="vi-VN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Phương tiện giao thông nào được ưu tiên khi tham gia giao thông</a:t>
            </a:r>
            <a:r>
              <a:rPr lang="en-US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?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633494" y="3796167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11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gray">
            <a:xfrm>
              <a:off x="1847" y="2221"/>
              <a:ext cx="3042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Xe cứu thương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625171" y="4755175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5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1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7" name="Text Box 16"/>
            <p:cNvSpPr txBox="1">
              <a:spLocks noChangeArrowheads="1"/>
            </p:cNvSpPr>
            <p:nvPr/>
          </p:nvSpPr>
          <p:spPr bwMode="gray">
            <a:xfrm>
              <a:off x="1847" y="2203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Xe đưa đón học sinh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3633494" y="5715001"/>
            <a:ext cx="50942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2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3" name="Group 12"/>
            <p:cNvGrpSpPr>
              <a:grpSpLocks/>
            </p:cNvGrpSpPr>
            <p:nvPr/>
          </p:nvGrpSpPr>
          <p:grpSpPr bwMode="auto">
            <a:xfrm>
              <a:off x="999" y="2100"/>
              <a:ext cx="740" cy="897"/>
              <a:chOff x="999" y="2100"/>
              <a:chExt cx="740" cy="897"/>
            </a:xfrm>
          </p:grpSpPr>
          <p:sp>
            <p:nvSpPr>
              <p:cNvPr id="2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40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gray">
              <a:xfrm>
                <a:off x="1199" y="2203"/>
                <a:ext cx="348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4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2746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Xe chở hàng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789363" y="3886200"/>
            <a:ext cx="868362" cy="652463"/>
            <a:chOff x="2990491" y="2273745"/>
            <a:chExt cx="1001663" cy="703769"/>
          </a:xfrm>
        </p:grpSpPr>
        <p:grpSp>
          <p:nvGrpSpPr>
            <p:cNvPr id="7190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2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7177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Xuất phát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186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http://drive.kenh9.tv/http/1200x1200/tinhhoa.net-n7lCmD-20150710-thu-suc-voi-cac-cau-do-vui-de-ma-k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2863"/>
            <a:ext cx="16700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163" y="1681162"/>
            <a:ext cx="6167437" cy="1317625"/>
          </a:xfrm>
        </p:spPr>
        <p:txBody>
          <a:bodyPr/>
          <a:lstStyle/>
          <a:p>
            <a:pPr algn="ctr" eaLnBrk="1" hangingPunct="1"/>
            <a:r>
              <a:rPr lang="vi-VN" altLang="en-US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Biển báo hiệu giao thông đường bộ gồm mấy nhóm ?</a:t>
            </a:r>
            <a:endParaRPr lang="en-US" altLang="en-US" sz="28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09800" y="2819400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999" y="2100"/>
              <a:ext cx="488" cy="897"/>
              <a:chOff x="999" y="2100"/>
              <a:chExt cx="488" cy="897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48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A</a:t>
                </a:r>
              </a:p>
            </p:txBody>
          </p:sp>
        </p:grpSp>
        <p:sp>
          <p:nvSpPr>
            <p:cNvPr id="9" name="Text Box 16"/>
            <p:cNvSpPr txBox="1">
              <a:spLocks noChangeArrowheads="1"/>
            </p:cNvSpPr>
            <p:nvPr/>
          </p:nvSpPr>
          <p:spPr bwMode="gray">
            <a:xfrm>
              <a:off x="1847" y="2221"/>
              <a:ext cx="437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4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209800" y="3810000"/>
            <a:ext cx="6858000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999" y="2100"/>
              <a:ext cx="516" cy="897"/>
              <a:chOff x="999" y="2100"/>
              <a:chExt cx="516" cy="897"/>
            </a:xfrm>
          </p:grpSpPr>
          <p:sp>
            <p:nvSpPr>
              <p:cNvPr id="17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16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40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B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847" y="2203"/>
              <a:ext cx="437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5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144713" y="4800600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1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2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C</a:t>
                </a:r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462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6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32038" y="3810000"/>
            <a:ext cx="868362" cy="652463"/>
            <a:chOff x="2990491" y="2273745"/>
            <a:chExt cx="1001663" cy="703769"/>
          </a:xfrm>
        </p:grpSpPr>
        <p:grpSp>
          <p:nvGrpSpPr>
            <p:cNvPr id="8214" name="Group 29"/>
            <p:cNvGrpSpPr>
              <a:grpSpLocks/>
            </p:cNvGrpSpPr>
            <p:nvPr/>
          </p:nvGrpSpPr>
          <p:grpSpPr bwMode="auto">
            <a:xfrm>
              <a:off x="2990491" y="2273745"/>
              <a:ext cx="1001663" cy="665511"/>
              <a:chOff x="3503107" y="5220119"/>
              <a:chExt cx="1001663" cy="665511"/>
            </a:xfrm>
          </p:grpSpPr>
          <p:sp>
            <p:nvSpPr>
              <p:cNvPr id="31" name="AutoShape 13"/>
              <p:cNvSpPr>
                <a:spLocks noChangeArrowheads="1"/>
              </p:cNvSpPr>
              <p:nvPr/>
            </p:nvSpPr>
            <p:spPr bwMode="gray">
              <a:xfrm>
                <a:off x="3503107" y="5220119"/>
                <a:ext cx="1001663" cy="666098"/>
              </a:xfrm>
              <a:prstGeom prst="roundRect">
                <a:avLst>
                  <a:gd name="adj" fmla="val 11921"/>
                </a:avLst>
              </a:prstGeom>
              <a:solidFill>
                <a:srgbClr val="C000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gray">
              <a:xfrm>
                <a:off x="3569030" y="5254366"/>
                <a:ext cx="520059" cy="277398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3213897" y="2347376"/>
              <a:ext cx="554851" cy="6301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20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201" name="Picture 115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743200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970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3985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11288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08113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11288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09700" y="29845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20813" y="299878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9908194">
            <a:off x="393052" y="1077610"/>
            <a:ext cx="4862776" cy="12675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none">
            <a:prstTxWarp prst="textArchUp">
              <a:avLst>
                <a:gd name="adj" fmla="val 1375374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i="1" u="sng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Matura MT Script Capitals" pitchFamily="66" charset="0"/>
                <a:cs typeface="Ideal Sans Medium" pitchFamily="50" charset="0"/>
              </a:rPr>
              <a:t>Xuất phát</a:t>
            </a:r>
            <a:endParaRPr lang="en-US" sz="9600" i="1" u="sng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Matura MT Script Capitals" pitchFamily="66" charset="0"/>
              <a:cs typeface="Ideal Sans Medium" pitchFamily="50" charset="0"/>
            </a:endParaRPr>
          </a:p>
        </p:txBody>
      </p:sp>
      <p:grpSp>
        <p:nvGrpSpPr>
          <p:cNvPr id="61" name="Group 10"/>
          <p:cNvGrpSpPr>
            <a:grpSpLocks/>
          </p:cNvGrpSpPr>
          <p:nvPr/>
        </p:nvGrpSpPr>
        <p:grpSpPr bwMode="auto">
          <a:xfrm>
            <a:off x="2133600" y="5834063"/>
            <a:ext cx="6923087" cy="761743"/>
            <a:chOff x="912" y="2037"/>
            <a:chExt cx="3984" cy="107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2" name="AutoShape 11"/>
            <p:cNvSpPr>
              <a:spLocks noChangeArrowheads="1"/>
            </p:cNvSpPr>
            <p:nvPr/>
          </p:nvSpPr>
          <p:spPr bwMode="gray">
            <a:xfrm>
              <a:off x="912" y="2037"/>
              <a:ext cx="3984" cy="107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3" name="Group 12"/>
            <p:cNvGrpSpPr>
              <a:grpSpLocks/>
            </p:cNvGrpSpPr>
            <p:nvPr/>
          </p:nvGrpSpPr>
          <p:grpSpPr bwMode="auto">
            <a:xfrm>
              <a:off x="999" y="2100"/>
              <a:ext cx="548" cy="897"/>
              <a:chOff x="999" y="2100"/>
              <a:chExt cx="548" cy="897"/>
            </a:xfrm>
          </p:grpSpPr>
          <p:sp>
            <p:nvSpPr>
              <p:cNvPr id="6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548" cy="897"/>
              </a:xfrm>
              <a:prstGeom prst="roundRect">
                <a:avLst>
                  <a:gd name="adj" fmla="val 11921"/>
                </a:avLst>
              </a:prstGeom>
              <a:solidFill>
                <a:srgbClr val="1B00FE"/>
              </a:solidFill>
              <a:ln w="38100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5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7" name="Text Box 15"/>
              <p:cNvSpPr txBox="1">
                <a:spLocks noChangeArrowheads="1"/>
              </p:cNvSpPr>
              <p:nvPr/>
            </p:nvSpPr>
            <p:spPr bwMode="gray">
              <a:xfrm>
                <a:off x="1047" y="2203"/>
                <a:ext cx="472" cy="7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D</a:t>
                </a:r>
                <a:endPara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4" name="Text Box 16"/>
            <p:cNvSpPr txBox="1">
              <a:spLocks noChangeArrowheads="1"/>
            </p:cNvSpPr>
            <p:nvPr/>
          </p:nvSpPr>
          <p:spPr bwMode="gray">
            <a:xfrm>
              <a:off x="1847" y="2246"/>
              <a:ext cx="468" cy="652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C00000"/>
                  </a:solidFill>
                  <a:cs typeface="+mn-cs"/>
                </a:rPr>
                <a:t>7</a:t>
              </a:r>
              <a:endParaRPr lang="en-US" sz="2400" b="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3937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1654</TotalTime>
  <Words>1074</Words>
  <Application>Microsoft Office PowerPoint</Application>
  <PresentationFormat>On-screen Show (4:3)</PresentationFormat>
  <Paragraphs>451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template</vt:lpstr>
      <vt:lpstr>Custom Design</vt:lpstr>
      <vt:lpstr> Tổ chức nào đại diện tiếng nói, nguyện vọng của trẻ em? </vt:lpstr>
      <vt:lpstr> Trẻ em có bổn phận đối với ai? </vt:lpstr>
      <vt:lpstr> Khi bị bạo lực, đánh đập, bóc lột…thì em làm gì? </vt:lpstr>
      <vt:lpstr>Trong các hoạt động sau, hoạt động nào là không an toàn? </vt:lpstr>
      <vt:lpstr>Trẻ em lứa tuổi nào sau đây có thể qua đường mà không cần người lớn dẫn dắt?</vt:lpstr>
      <vt:lpstr>Khi đi ô tô, em cần làm gì để đảm bảo an toàn?</vt:lpstr>
      <vt:lpstr>Đi xe đạp như thế nào là an toàn?</vt:lpstr>
      <vt:lpstr>Phương tiện giao thông nào được ưu tiên khi tham gia giao thông?</vt:lpstr>
      <vt:lpstr>Biển báo hiệu giao thông đường bộ gồm mấy nhóm ?</vt:lpstr>
      <vt:lpstr>Tàu thủy, ca nô, thuyền là những phương tiện giao thông đường gì ?</vt:lpstr>
      <vt:lpstr>Tín hiệu đèn điều khiển người đi bộ có mấy màu ? Thứ tự các màu đó là gì ?</vt:lpstr>
      <vt:lpstr>Hình nào dưới đây là biển báo nguy hiểm?</vt:lpstr>
      <vt:lpstr>Em thả diều ở những nơi nào là an toàn?</vt:lpstr>
      <vt:lpstr>Khi đường không có vỉa hè em phải đi…</vt:lpstr>
      <vt:lpstr>Khi tham gia giao thông, trường hợp nào dưới đây là không an toàn, gây nguy hiểm?</vt:lpstr>
      <vt:lpstr>PowerPoint Presentation</vt:lpstr>
      <vt:lpstr>PowerPoint Presentation</vt:lpstr>
      <vt:lpstr>Em được người lớn chở xe máy đi trên đường, em phải ngồi thế nào cho an toàn?</vt:lpstr>
      <vt:lpstr>Em hãy chọn đáp án đúng</vt:lpstr>
      <vt:lpstr>Người đi xe đạp điện có phải đội mũ bảo hiểm không</vt:lpstr>
      <vt:lpstr>Gặp biển báo nào người lái xe phải nhường đường cho người đi bộ?</vt:lpstr>
      <vt:lpstr>Khi gặp biển báo nào thì xe đạp không được đi vào?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Carcassonno</dc:creator>
  <cp:lastModifiedBy>Le Quang Duc</cp:lastModifiedBy>
  <cp:revision>177</cp:revision>
  <dcterms:created xsi:type="dcterms:W3CDTF">2013-04-15T07:54:58Z</dcterms:created>
  <dcterms:modified xsi:type="dcterms:W3CDTF">2019-03-21T13:15:17Z</dcterms:modified>
</cp:coreProperties>
</file>