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2" r:id="rId10"/>
    <p:sldId id="284" r:id="rId11"/>
    <p:sldId id="268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695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8D38F-BAE8-458A-AAE8-7093C0DC8B42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C826A-09A4-4AED-869B-D6B204CC5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7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C826A-09A4-4AED-869B-D6B204CC59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1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9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8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0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16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1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6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9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9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2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9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2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F182B-C632-420B-A226-484EC052F58E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22769-2B64-4529-8135-DB61E2668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 smtClean="0">
                <a:solidFill>
                  <a:srgbClr val="00B050"/>
                </a:solidFill>
              </a:rPr>
              <a:t>Tập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huấn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giáo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viên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về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br>
              <a:rPr lang="en-US" sz="3600" b="1" dirty="0" smtClean="0">
                <a:solidFill>
                  <a:srgbClr val="00B050"/>
                </a:solidFill>
              </a:rPr>
            </a:br>
            <a:r>
              <a:rPr lang="en-US" sz="3600" b="1" dirty="0" err="1" smtClean="0">
                <a:solidFill>
                  <a:srgbClr val="00B050"/>
                </a:solidFill>
              </a:rPr>
              <a:t>Phương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pháp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dạy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học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tích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cực</a:t>
            </a:r>
            <a:r>
              <a:rPr lang="en-US" sz="3600" b="1" dirty="0" smtClean="0">
                <a:solidFill>
                  <a:srgbClr val="00B050"/>
                </a:solidFill>
              </a:rPr>
              <a:t> ở </a:t>
            </a:r>
            <a:r>
              <a:rPr lang="en-US" sz="3600" b="1" dirty="0" err="1" smtClean="0">
                <a:solidFill>
                  <a:srgbClr val="00B050"/>
                </a:solidFill>
              </a:rPr>
              <a:t>cấp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tiểu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</a:rPr>
              <a:t>học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12/2017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PGS.TS </a:t>
            </a:r>
            <a:r>
              <a:rPr lang="en-US" sz="2400" b="1" dirty="0" err="1" smtClean="0">
                <a:solidFill>
                  <a:srgbClr val="C00000"/>
                </a:solidFill>
              </a:rPr>
              <a:t>Nguyễn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Thị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Hạnh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và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nhóm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chuyên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gia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Vụ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Giáo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dục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Tiểu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học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28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PP </a:t>
            </a:r>
            <a:r>
              <a:rPr lang="en-US" sz="3600" b="1" dirty="0" smtClean="0">
                <a:solidFill>
                  <a:prstClr val="black"/>
                </a:solidFill>
              </a:rPr>
              <a:t>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thuật</a:t>
            </a:r>
            <a:r>
              <a:rPr lang="en-US" sz="3600" b="1" dirty="0" smtClean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err="1">
                <a:solidFill>
                  <a:prstClr val="black"/>
                </a:solidFill>
              </a:rPr>
              <a:t>Tổ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chức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hoạt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động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nhóm</a:t>
            </a:r>
            <a:r>
              <a:rPr lang="en-US" b="1" dirty="0">
                <a:solidFill>
                  <a:prstClr val="black"/>
                </a:solidFill>
              </a:rPr>
              <a:t> </a:t>
            </a:r>
          </a:p>
          <a:p>
            <a:pPr lvl="0">
              <a:buFont typeface="Wingdings"/>
              <a:buChar char="à"/>
            </a:pPr>
            <a:r>
              <a:rPr lang="en-US" b="1" dirty="0" err="1">
                <a:solidFill>
                  <a:prstClr val="black"/>
                </a:solidFill>
                <a:sym typeface="Wingdings" pitchFamily="2" charset="2"/>
              </a:rPr>
              <a:t>Bước</a:t>
            </a:r>
            <a:r>
              <a:rPr lang="en-US" b="1" dirty="0">
                <a:solidFill>
                  <a:prstClr val="black"/>
                </a:solidFill>
                <a:sym typeface="Wingdings" pitchFamily="2" charset="2"/>
              </a:rPr>
              <a:t> 1 :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Làm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việc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chung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cả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lớp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   -  GV chia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nhóm</a:t>
            </a:r>
            <a:endParaRPr lang="en-US" dirty="0">
              <a:solidFill>
                <a:prstClr val="black"/>
              </a:solidFill>
              <a:sym typeface="Wingdings" pitchFamily="2" charset="2"/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   - GV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giao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nhiệm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vụ</a:t>
            </a:r>
            <a:endParaRPr lang="en-US" dirty="0">
              <a:solidFill>
                <a:prstClr val="black"/>
              </a:solidFill>
              <a:sym typeface="Wingdings" pitchFamily="2" charset="2"/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   - GV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hướng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dẫn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cách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làm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việc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nhóm</a:t>
            </a:r>
            <a:endParaRPr lang="en-US" dirty="0">
              <a:solidFill>
                <a:prstClr val="black"/>
              </a:solidFill>
              <a:sym typeface="Wingdings" pitchFamily="2" charset="2"/>
            </a:endParaRPr>
          </a:p>
          <a:p>
            <a:pPr lvl="0">
              <a:buFont typeface="Wingdings"/>
              <a:buChar char="à"/>
            </a:pPr>
            <a:r>
              <a:rPr lang="en-US" b="1" dirty="0" err="1">
                <a:solidFill>
                  <a:prstClr val="black"/>
                </a:solidFill>
                <a:sym typeface="Wingdings" pitchFamily="2" charset="2"/>
              </a:rPr>
              <a:t>Bước</a:t>
            </a:r>
            <a:r>
              <a:rPr lang="en-US" b="1" dirty="0">
                <a:solidFill>
                  <a:prstClr val="black"/>
                </a:solidFill>
                <a:sym typeface="Wingdings" pitchFamily="2" charset="2"/>
              </a:rPr>
              <a:t> 2 : 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HS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làm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việc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theo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nhóm</a:t>
            </a:r>
            <a:endParaRPr lang="en-US" dirty="0">
              <a:solidFill>
                <a:prstClr val="black"/>
              </a:solidFill>
              <a:sym typeface="Wingdings" pitchFamily="2" charset="2"/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en-US" b="1" dirty="0" err="1">
                <a:solidFill>
                  <a:prstClr val="black"/>
                </a:solidFill>
                <a:sym typeface="Wingdings" pitchFamily="2" charset="2"/>
              </a:rPr>
              <a:t>Bước</a:t>
            </a:r>
            <a:r>
              <a:rPr lang="en-US" b="1" dirty="0">
                <a:solidFill>
                  <a:prstClr val="black"/>
                </a:solidFill>
                <a:sym typeface="Wingdings" pitchFamily="2" charset="2"/>
              </a:rPr>
              <a:t> 3 :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Đại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diện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nhóm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báo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cáo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kết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quả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6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err="1" smtClean="0"/>
              <a:t>Hướng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dẫn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cách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làm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việc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trong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nhóm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bằng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một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số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Kỹ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thuật</a:t>
            </a:r>
            <a:r>
              <a:rPr lang="en-US" sz="2800" b="1" dirty="0" smtClean="0"/>
              <a:t> DHTC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</a:t>
            </a:r>
            <a:r>
              <a:rPr lang="en-US" sz="2800" b="1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Kỹ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thuật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đặt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câu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hỏi</a:t>
            </a:r>
            <a:r>
              <a:rPr lang="en-US" sz="2800" dirty="0" smtClean="0">
                <a:sym typeface="Wingdings" pitchFamily="2" charset="2"/>
              </a:rPr>
              <a:t> (GV </a:t>
            </a:r>
            <a:r>
              <a:rPr lang="en-US" sz="2800" dirty="0" err="1" smtClean="0">
                <a:sym typeface="Wingdings" pitchFamily="2" charset="2"/>
              </a:rPr>
              <a:t>hỏi</a:t>
            </a:r>
            <a:r>
              <a:rPr lang="en-US" sz="2800" dirty="0" smtClean="0">
                <a:sym typeface="Wingdings" pitchFamily="2" charset="2"/>
              </a:rPr>
              <a:t>, HS </a:t>
            </a:r>
            <a:r>
              <a:rPr lang="en-US" sz="2800" dirty="0" err="1" smtClean="0">
                <a:sym typeface="Wingdings" pitchFamily="2" charset="2"/>
              </a:rPr>
              <a:t>hỏi</a:t>
            </a:r>
            <a:r>
              <a:rPr lang="en-US" sz="2800" dirty="0" smtClean="0">
                <a:sym typeface="Wingdings" pitchFamily="2" charset="2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 </a:t>
            </a:r>
            <a:r>
              <a:rPr lang="en-US" sz="2800" dirty="0" err="1" smtClean="0">
                <a:sym typeface="Wingdings" pitchFamily="2" charset="2"/>
              </a:rPr>
              <a:t>Kỹ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thuật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Chúng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em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biết</a:t>
            </a:r>
            <a:r>
              <a:rPr lang="en-US" sz="2800" dirty="0" smtClean="0">
                <a:sym typeface="Wingdings" pitchFamily="2" charset="2"/>
              </a:rPr>
              <a:t> 3</a:t>
            </a:r>
          </a:p>
          <a:p>
            <a:pPr marL="0" indent="0">
              <a:buNone/>
            </a:pP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 </a:t>
            </a:r>
            <a:r>
              <a:rPr lang="en-US" sz="2800" dirty="0" err="1" smtClean="0">
                <a:sym typeface="Wingdings" pitchFamily="2" charset="2"/>
              </a:rPr>
              <a:t>Kỹ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thuật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đóng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vai</a:t>
            </a:r>
            <a:endParaRPr lang="en-US" sz="28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 </a:t>
            </a:r>
            <a:r>
              <a:rPr lang="en-US" sz="2800" dirty="0" err="1" smtClean="0">
                <a:sym typeface="Wingdings" pitchFamily="2" charset="2"/>
              </a:rPr>
              <a:t>Kỹ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thuật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trình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bày</a:t>
            </a:r>
            <a:r>
              <a:rPr lang="en-US" sz="2800" dirty="0" smtClean="0">
                <a:sym typeface="Wingdings" pitchFamily="2" charset="2"/>
              </a:rPr>
              <a:t> 1 </a:t>
            </a:r>
            <a:r>
              <a:rPr lang="en-US" sz="2800" dirty="0" err="1" smtClean="0">
                <a:sym typeface="Wingdings" pitchFamily="2" charset="2"/>
              </a:rPr>
              <a:t>phút</a:t>
            </a:r>
            <a:endParaRPr lang="en-US" sz="28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Clip 7 –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Khoa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học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: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Bài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sự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lan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truyền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của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âm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thanh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(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dùng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các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kỹ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thuật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: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chúng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em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biết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3,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trình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bày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1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phút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)</a:t>
            </a:r>
            <a:endParaRPr lang="en-US" sz="20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84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thuật</a:t>
            </a:r>
            <a:r>
              <a:rPr lang="en-US" sz="3600" b="1" dirty="0" smtClean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3.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Kỹ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thuật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 KWL – KWLH </a:t>
            </a:r>
          </a:p>
          <a:p>
            <a:pPr marR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à"/>
            </a:pPr>
            <a:r>
              <a:rPr lang="en-US" sz="2800" b="1" dirty="0" smtClean="0">
                <a:effectLst/>
                <a:latin typeface="+mj-lt"/>
                <a:ea typeface="Calibri"/>
                <a:cs typeface="Times New Roman"/>
              </a:rPr>
              <a:t> K :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kiến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thức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/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hiểu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biết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HS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đã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có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;</a:t>
            </a:r>
            <a:r>
              <a:rPr lang="en-US" sz="2800" b="1" dirty="0" smtClean="0"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marR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à"/>
            </a:pPr>
            <a:r>
              <a:rPr lang="en-US" sz="2800" b="1" dirty="0">
                <a:latin typeface="+mj-lt"/>
                <a:ea typeface="Calibri"/>
                <a:cs typeface="Times New Roman"/>
              </a:rPr>
              <a:t> </a:t>
            </a:r>
            <a:r>
              <a:rPr lang="en-US" sz="2800" b="1" dirty="0" smtClean="0">
                <a:effectLst/>
                <a:latin typeface="+mj-lt"/>
                <a:ea typeface="Calibri"/>
                <a:cs typeface="Times New Roman"/>
              </a:rPr>
              <a:t>W :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những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điều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HS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muốn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biết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;</a:t>
            </a:r>
            <a:r>
              <a:rPr lang="en-US" sz="2800" b="1" dirty="0" smtClean="0"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marR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à"/>
            </a:pPr>
            <a:r>
              <a:rPr lang="en-US" sz="2800" b="1" dirty="0">
                <a:latin typeface="+mj-lt"/>
                <a:ea typeface="Calibri"/>
                <a:cs typeface="Times New Roman"/>
              </a:rPr>
              <a:t> </a:t>
            </a:r>
            <a:r>
              <a:rPr lang="en-US" sz="2800" b="1" dirty="0" smtClean="0">
                <a:effectLst/>
                <a:latin typeface="+mj-lt"/>
                <a:ea typeface="Calibri"/>
                <a:cs typeface="Times New Roman"/>
              </a:rPr>
              <a:t>L :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những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điều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HS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tự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giải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đáp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/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trả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lời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;</a:t>
            </a:r>
            <a:r>
              <a:rPr lang="en-US" sz="2800" b="1" dirty="0" smtClean="0">
                <a:effectLst/>
                <a:latin typeface="+mj-lt"/>
                <a:ea typeface="Calibri"/>
                <a:cs typeface="Times New Roman"/>
              </a:rPr>
              <a:t>   </a:t>
            </a:r>
          </a:p>
          <a:p>
            <a:pPr marR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à"/>
            </a:pPr>
            <a:r>
              <a:rPr lang="en-US" sz="2800" b="1" dirty="0">
                <a:latin typeface="+mj-lt"/>
                <a:ea typeface="Calibri"/>
                <a:cs typeface="Times New Roman"/>
              </a:rPr>
              <a:t> </a:t>
            </a:r>
            <a:r>
              <a:rPr lang="en-US" sz="2800" b="1" dirty="0" smtClean="0">
                <a:effectLst/>
                <a:latin typeface="+mj-lt"/>
                <a:ea typeface="Calibri"/>
                <a:cs typeface="Times New Roman"/>
              </a:rPr>
              <a:t>H :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cách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thức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để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HS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tìm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tòi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nghiên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cứu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mở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rộng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thêm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về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chủ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đề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học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)</a:t>
            </a:r>
            <a:endParaRPr lang="en-US" sz="2000" dirty="0">
              <a:latin typeface="+mj-lt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en-US" sz="2800" b="1" i="1" dirty="0" smtClean="0"/>
              <a:t>    </a:t>
            </a:r>
            <a:r>
              <a:rPr lang="en-US" sz="2800" b="1" i="1" dirty="0" err="1" smtClean="0"/>
              <a:t>Lúc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mới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xuất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hiện</a:t>
            </a:r>
            <a:r>
              <a:rPr lang="en-US" sz="2800" b="1" i="1" dirty="0" smtClean="0"/>
              <a:t>, </a:t>
            </a:r>
            <a:r>
              <a:rPr lang="en-US" sz="2800" b="1" i="1" dirty="0" err="1" smtClean="0"/>
              <a:t>Kỹ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thuật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này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dùng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để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dạy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đọc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hiểu</a:t>
            </a:r>
            <a:r>
              <a:rPr lang="en-US" sz="2800" b="1" i="1" dirty="0" smtClean="0"/>
              <a:t>. </a:t>
            </a:r>
            <a:r>
              <a:rPr lang="en-US" sz="2800" b="1" i="1" dirty="0" err="1" smtClean="0"/>
              <a:t>Hiện</a:t>
            </a:r>
            <a:r>
              <a:rPr lang="en-US" sz="2800" b="1" i="1" dirty="0" smtClean="0"/>
              <a:t> nay </a:t>
            </a:r>
            <a:r>
              <a:rPr lang="en-US" sz="2800" b="1" i="1" dirty="0" err="1" smtClean="0"/>
              <a:t>được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dùng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trong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nhiều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môn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học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2541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kỹ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pPr marL="0" marR="0" indent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err="1" smtClean="0">
                <a:solidFill>
                  <a:srgbClr val="252525"/>
                </a:solidFill>
                <a:effectLst/>
                <a:latin typeface="+mj-lt"/>
                <a:ea typeface="Times New Roman"/>
                <a:cs typeface="Times New Roman"/>
              </a:rPr>
              <a:t>Biểu</a:t>
            </a:r>
            <a:r>
              <a:rPr lang="en-US" dirty="0" smtClean="0">
                <a:solidFill>
                  <a:srgbClr val="252525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+mj-lt"/>
                <a:ea typeface="Times New Roman"/>
                <a:cs typeface="Times New Roman"/>
              </a:rPr>
              <a:t>đồ</a:t>
            </a:r>
            <a:r>
              <a:rPr lang="en-US" dirty="0" smtClean="0">
                <a:solidFill>
                  <a:srgbClr val="252525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vi-VN" dirty="0" smtClean="0">
                <a:solidFill>
                  <a:srgbClr val="252525"/>
                </a:solidFill>
                <a:effectLst/>
                <a:latin typeface="+mj-lt"/>
                <a:ea typeface="Times New Roman"/>
                <a:cs typeface="Times New Roman"/>
              </a:rPr>
              <a:t> </a:t>
            </a:r>
            <a:r>
              <a:rPr lang="vi-VN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KWL phục vụ cho các mục đích </a:t>
            </a:r>
            <a:r>
              <a:rPr lang="en-US" sz="30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tự</a:t>
            </a:r>
            <a:r>
              <a:rPr lang="en-US" sz="30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30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học</a:t>
            </a:r>
            <a:r>
              <a:rPr lang="en-US" sz="30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30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sau</a:t>
            </a:r>
            <a:r>
              <a:rPr lang="en-US" sz="30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vi-VN" sz="30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:</a:t>
            </a:r>
            <a:endParaRPr lang="en-US" sz="30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  <a:sym typeface="Wingdings" pitchFamily="2" charset="2"/>
              </a:rPr>
              <a:t>1. 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vi-VN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Tìm hiểu kiến thức có sẵn của học sinh về bài đọc</a:t>
            </a:r>
            <a:endParaRPr lang="en-US" sz="2800" dirty="0">
              <a:ea typeface="Calibri"/>
              <a:cs typeface="Times New Roman"/>
            </a:endParaRPr>
          </a:p>
          <a:p>
            <a:pPr marL="514350" marR="0" indent="-51435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AutoNum type="arabicPeriod" startAt="2"/>
            </a:pPr>
            <a:r>
              <a:rPr lang="vi-VN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Đặt ra mục tiêu cho hoạt động đọc</a:t>
            </a:r>
            <a:endParaRPr lang="en-US" sz="2800" dirty="0" smtClean="0">
              <a:ea typeface="Times New Roman"/>
              <a:cs typeface="Times New Roman"/>
            </a:endParaRPr>
          </a:p>
          <a:p>
            <a:pPr marL="514350" marR="0" indent="-51435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AutoNum type="arabicPeriod" startAt="2"/>
            </a:pPr>
            <a:r>
              <a:rPr lang="vi-VN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Giúp học sinh tự giám sát quá trình đọc hiểu của các em</a:t>
            </a:r>
            <a:endParaRPr lang="en-US" sz="28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sz="2800" dirty="0" smtClean="0">
                <a:solidFill>
                  <a:srgbClr val="252525"/>
                </a:solidFill>
                <a:ea typeface="Times New Roman"/>
                <a:cs typeface="Times New Roman"/>
                <a:sym typeface="Wingdings" pitchFamily="2" charset="2"/>
              </a:rPr>
              <a:t>4. </a:t>
            </a:r>
            <a:r>
              <a:rPr lang="vi-VN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Cho phép học sinh đánh giá quá trình đọc hiểu của các em.</a:t>
            </a:r>
            <a:endParaRPr lang="en-US" sz="28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sz="2800" dirty="0" smtClean="0">
                <a:solidFill>
                  <a:srgbClr val="252525"/>
                </a:solidFill>
                <a:ea typeface="Times New Roman"/>
                <a:cs typeface="Times New Roman"/>
                <a:sym typeface="Wingdings" pitchFamily="2" charset="2"/>
              </a:rPr>
              <a:t>5. </a:t>
            </a:r>
            <a:r>
              <a:rPr lang="vi-VN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Tạo cơ hội cho học sinh diễn tả ý tưởng của các em vượt ra ngoài khuôn khổ bài đọc.</a:t>
            </a:r>
            <a:endParaRPr lang="en-US" sz="2800" dirty="0" smtClean="0">
              <a:solidFill>
                <a:srgbClr val="252525"/>
              </a:solidFill>
              <a:effectLst/>
              <a:ea typeface="Times New Roman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sz="2800" dirty="0">
                <a:solidFill>
                  <a:srgbClr val="252525"/>
                </a:solidFill>
                <a:ea typeface="Calibri"/>
                <a:cs typeface="Times New Roman"/>
              </a:rPr>
              <a:t> </a:t>
            </a:r>
            <a:r>
              <a:rPr lang="en-US" sz="2800" dirty="0" smtClean="0">
                <a:solidFill>
                  <a:srgbClr val="252525"/>
                </a:solidFill>
                <a:ea typeface="Calibri"/>
                <a:cs typeface="Times New Roman"/>
              </a:rPr>
              <a:t>                 </a:t>
            </a:r>
            <a:r>
              <a:rPr lang="en-US" sz="2800" b="1" dirty="0" err="1" smtClean="0">
                <a:solidFill>
                  <a:srgbClr val="C00000"/>
                </a:solidFill>
                <a:ea typeface="Calibri"/>
                <a:cs typeface="Times New Roman"/>
              </a:rPr>
              <a:t>Kỹ</a:t>
            </a:r>
            <a:r>
              <a:rPr lang="en-US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a typeface="Calibri"/>
                <a:cs typeface="Times New Roman"/>
              </a:rPr>
              <a:t>thuật</a:t>
            </a:r>
            <a:r>
              <a:rPr lang="en-US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 KWWL </a:t>
            </a:r>
            <a:r>
              <a:rPr lang="en-US" sz="2800" b="1" dirty="0" err="1" smtClean="0">
                <a:solidFill>
                  <a:srgbClr val="C00000"/>
                </a:solidFill>
                <a:ea typeface="Calibri"/>
                <a:cs typeface="Times New Roman"/>
              </a:rPr>
              <a:t>phát</a:t>
            </a:r>
            <a:r>
              <a:rPr lang="en-US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a typeface="Calibri"/>
                <a:cs typeface="Times New Roman"/>
              </a:rPr>
              <a:t>triển</a:t>
            </a:r>
            <a:r>
              <a:rPr lang="en-US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a typeface="Calibri"/>
                <a:cs typeface="Times New Roman"/>
              </a:rPr>
              <a:t>thành</a:t>
            </a:r>
            <a:r>
              <a:rPr lang="en-US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 KWLH</a:t>
            </a:r>
            <a:endParaRPr lang="en-US" sz="28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Hướng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dẫn</a:t>
            </a:r>
            <a:r>
              <a:rPr lang="en-US" sz="2800" b="1" dirty="0" smtClean="0"/>
              <a:t> HS </a:t>
            </a:r>
            <a:r>
              <a:rPr lang="en-US" sz="2800" b="1" dirty="0" err="1" smtClean="0"/>
              <a:t>tự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học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bằng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kỹ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thuật</a:t>
            </a:r>
            <a:r>
              <a:rPr lang="en-US" sz="2800" b="1" dirty="0" smtClean="0"/>
              <a:t> KWLH</a:t>
            </a:r>
          </a:p>
          <a:p>
            <a:pPr marL="0" indent="0">
              <a:buNone/>
            </a:pPr>
            <a:endParaRPr lang="en-US" sz="2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39504"/>
              </p:ext>
            </p:extLst>
          </p:nvPr>
        </p:nvGraphicFramePr>
        <p:xfrm>
          <a:off x="762000" y="2057400"/>
          <a:ext cx="7848600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smtClean="0">
                          <a:solidFill>
                            <a:srgbClr val="252525"/>
                          </a:solidFill>
                          <a:effectLst/>
                          <a:latin typeface="+mj-lt"/>
                          <a:ea typeface="Times New Roman"/>
                        </a:rPr>
                        <a:t>- </a:t>
                      </a:r>
                      <a:r>
                        <a:rPr lang="en-US" sz="1800" dirty="0" err="1" smtClean="0">
                          <a:solidFill>
                            <a:srgbClr val="252525"/>
                          </a:solidFill>
                          <a:effectLst/>
                          <a:latin typeface="+mj-lt"/>
                          <a:ea typeface="Times New Roman"/>
                        </a:rPr>
                        <a:t>Ghi</a:t>
                      </a:r>
                      <a:r>
                        <a:rPr lang="en-US" sz="1800" dirty="0" smtClean="0">
                          <a:solidFill>
                            <a:srgbClr val="252525"/>
                          </a:solidFill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vi-VN" sz="1800" dirty="0" smtClean="0">
                          <a:solidFill>
                            <a:srgbClr val="252525"/>
                          </a:solidFill>
                          <a:effectLst/>
                          <a:latin typeface="+mj-lt"/>
                          <a:ea typeface="Times New Roman"/>
                        </a:rPr>
                        <a:t>các từ, cụm từ có liên quan đến chủ đề. </a:t>
                      </a:r>
                      <a:endParaRPr lang="en-US" sz="1800" dirty="0" smtClean="0">
                        <a:solidFill>
                          <a:srgbClr val="252525"/>
                        </a:solidFill>
                        <a:effectLst/>
                        <a:latin typeface="+mj-lt"/>
                        <a:ea typeface="Times New Roman"/>
                      </a:endParaRPr>
                    </a:p>
                    <a:p>
                      <a:pPr algn="just"/>
                      <a:r>
                        <a:rPr lang="en-US" dirty="0" smtClean="0">
                          <a:latin typeface="+mj-lt"/>
                        </a:rPr>
                        <a:t>- HS </a:t>
                      </a:r>
                      <a:r>
                        <a:rPr lang="en-US" dirty="0" err="1" smtClean="0">
                          <a:latin typeface="+mj-lt"/>
                        </a:rPr>
                        <a:t>thảo</a:t>
                      </a:r>
                      <a:r>
                        <a:rPr lang="en-US" baseline="0" dirty="0" smtClean="0">
                          <a:latin typeface="+mj-lt"/>
                        </a:rPr>
                        <a:t> </a:t>
                      </a:r>
                      <a:r>
                        <a:rPr lang="en-US" baseline="0" dirty="0" err="1" smtClean="0">
                          <a:latin typeface="+mj-lt"/>
                        </a:rPr>
                        <a:t>luận</a:t>
                      </a:r>
                      <a:r>
                        <a:rPr lang="en-US" baseline="0" dirty="0" smtClean="0">
                          <a:latin typeface="+mj-lt"/>
                        </a:rPr>
                        <a:t> </a:t>
                      </a:r>
                      <a:r>
                        <a:rPr lang="en-US" baseline="0" dirty="0" err="1" smtClean="0">
                          <a:latin typeface="+mj-lt"/>
                        </a:rPr>
                        <a:t>hoặc</a:t>
                      </a:r>
                      <a:r>
                        <a:rPr lang="en-US" baseline="0" dirty="0" smtClean="0">
                          <a:latin typeface="+mj-lt"/>
                        </a:rPr>
                        <a:t> </a:t>
                      </a:r>
                      <a:r>
                        <a:rPr lang="en-US" baseline="0" dirty="0" err="1" smtClean="0">
                          <a:latin typeface="+mj-lt"/>
                        </a:rPr>
                        <a:t>giải</a:t>
                      </a:r>
                      <a:r>
                        <a:rPr lang="en-US" baseline="0" dirty="0" smtClean="0">
                          <a:latin typeface="+mj-lt"/>
                        </a:rPr>
                        <a:t> </a:t>
                      </a:r>
                      <a:r>
                        <a:rPr lang="en-US" baseline="0" dirty="0" err="1" smtClean="0">
                          <a:latin typeface="+mj-lt"/>
                        </a:rPr>
                        <a:t>thích</a:t>
                      </a:r>
                      <a:r>
                        <a:rPr lang="en-US" baseline="0" dirty="0" smtClean="0">
                          <a:latin typeface="+mj-lt"/>
                        </a:rPr>
                        <a:t> </a:t>
                      </a:r>
                      <a:r>
                        <a:rPr lang="en-US" baseline="0" dirty="0" err="1" smtClean="0">
                          <a:latin typeface="+mj-lt"/>
                        </a:rPr>
                        <a:t>về</a:t>
                      </a:r>
                      <a:r>
                        <a:rPr lang="en-US" baseline="0" dirty="0" smtClean="0">
                          <a:latin typeface="+mj-lt"/>
                        </a:rPr>
                        <a:t> </a:t>
                      </a:r>
                      <a:r>
                        <a:rPr lang="en-US" baseline="0" dirty="0" err="1" smtClean="0">
                          <a:latin typeface="+mj-lt"/>
                        </a:rPr>
                        <a:t>những</a:t>
                      </a:r>
                      <a:r>
                        <a:rPr lang="en-US" baseline="0" dirty="0" smtClean="0">
                          <a:latin typeface="+mj-lt"/>
                        </a:rPr>
                        <a:t> </a:t>
                      </a:r>
                      <a:r>
                        <a:rPr lang="en-US" baseline="0" dirty="0" err="1" smtClean="0">
                          <a:latin typeface="+mj-lt"/>
                        </a:rPr>
                        <a:t>điều</a:t>
                      </a:r>
                      <a:r>
                        <a:rPr lang="en-US" baseline="0" dirty="0" smtClean="0">
                          <a:latin typeface="+mj-lt"/>
                        </a:rPr>
                        <a:t> </a:t>
                      </a:r>
                      <a:r>
                        <a:rPr lang="en-US" baseline="0" dirty="0" err="1" smtClean="0">
                          <a:latin typeface="+mj-lt"/>
                        </a:rPr>
                        <a:t>đã</a:t>
                      </a:r>
                      <a:r>
                        <a:rPr lang="en-US" baseline="0" dirty="0" smtClean="0">
                          <a:latin typeface="+mj-lt"/>
                        </a:rPr>
                        <a:t> </a:t>
                      </a:r>
                      <a:r>
                        <a:rPr lang="en-US" baseline="0" dirty="0" err="1" smtClean="0">
                          <a:latin typeface="+mj-lt"/>
                        </a:rPr>
                        <a:t>ghi</a:t>
                      </a:r>
                      <a:endParaRPr lang="en-US" baseline="0" dirty="0" smtClean="0">
                        <a:latin typeface="+mj-lt"/>
                      </a:endParaRPr>
                    </a:p>
                    <a:p>
                      <a:pPr algn="just"/>
                      <a:r>
                        <a:rPr lang="en-US" b="1" i="1" dirty="0" smtClean="0">
                          <a:latin typeface="+mj-lt"/>
                        </a:rPr>
                        <a:t>GV </a:t>
                      </a:r>
                      <a:r>
                        <a:rPr lang="en-US" b="1" i="1" dirty="0" err="1" smtClean="0">
                          <a:latin typeface="+mj-lt"/>
                        </a:rPr>
                        <a:t>gợi</a:t>
                      </a:r>
                      <a:r>
                        <a:rPr lang="en-US" b="1" i="1" baseline="0" dirty="0" smtClean="0">
                          <a:latin typeface="+mj-lt"/>
                        </a:rPr>
                        <a:t> ý : </a:t>
                      </a:r>
                      <a:r>
                        <a:rPr lang="en-US" b="1" i="1" baseline="0" dirty="0" err="1" smtClean="0">
                          <a:latin typeface="+mj-lt"/>
                        </a:rPr>
                        <a:t>Các</a:t>
                      </a:r>
                      <a:r>
                        <a:rPr lang="en-US" b="1" i="1" baseline="0" dirty="0" smtClean="0">
                          <a:latin typeface="+mj-lt"/>
                        </a:rPr>
                        <a:t> </a:t>
                      </a:r>
                      <a:r>
                        <a:rPr lang="en-US" b="1" i="1" baseline="0" dirty="0" err="1" smtClean="0">
                          <a:latin typeface="+mj-lt"/>
                        </a:rPr>
                        <a:t>em</a:t>
                      </a:r>
                      <a:r>
                        <a:rPr lang="en-US" b="1" i="1" baseline="0" dirty="0" smtClean="0">
                          <a:latin typeface="+mj-lt"/>
                        </a:rPr>
                        <a:t> </a:t>
                      </a:r>
                      <a:r>
                        <a:rPr lang="en-US" b="1" i="1" baseline="0" dirty="0" err="1" smtClean="0">
                          <a:latin typeface="+mj-lt"/>
                        </a:rPr>
                        <a:t>biết</a:t>
                      </a:r>
                      <a:r>
                        <a:rPr lang="en-US" b="1" i="1" baseline="0" dirty="0" smtClean="0">
                          <a:latin typeface="+mj-lt"/>
                        </a:rPr>
                        <a:t> </a:t>
                      </a:r>
                      <a:r>
                        <a:rPr lang="en-US" b="1" i="1" baseline="0" dirty="0" err="1" smtClean="0">
                          <a:latin typeface="+mj-lt"/>
                        </a:rPr>
                        <a:t>gì</a:t>
                      </a:r>
                      <a:r>
                        <a:rPr lang="en-US" b="1" i="1" baseline="0" dirty="0" smtClean="0">
                          <a:latin typeface="+mj-lt"/>
                        </a:rPr>
                        <a:t> </a:t>
                      </a:r>
                      <a:r>
                        <a:rPr lang="en-US" b="1" i="1" baseline="0" dirty="0" err="1" smtClean="0">
                          <a:latin typeface="+mj-lt"/>
                        </a:rPr>
                        <a:t>về</a:t>
                      </a:r>
                      <a:r>
                        <a:rPr lang="en-US" b="1" i="1" baseline="0" dirty="0" smtClean="0">
                          <a:latin typeface="+mj-lt"/>
                        </a:rPr>
                        <a:t> … ?</a:t>
                      </a:r>
                      <a:endParaRPr lang="en-US" b="1" i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Ghi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những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điều</a:t>
                      </a:r>
                      <a:r>
                        <a:rPr lang="en-US" baseline="0" dirty="0" smtClean="0"/>
                        <a:t> HS </a:t>
                      </a:r>
                      <a:r>
                        <a:rPr lang="en-US" baseline="0" dirty="0" err="1" smtClean="0"/>
                        <a:t>muốn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biết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thành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câu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hỏi</a:t>
                      </a:r>
                      <a:endParaRPr lang="en-US" baseline="0" dirty="0" smtClean="0"/>
                    </a:p>
                    <a:p>
                      <a:pPr algn="just"/>
                      <a:endParaRPr lang="en-US" dirty="0" smtClean="0"/>
                    </a:p>
                    <a:p>
                      <a:pPr algn="just"/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GV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gợi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ý : </a:t>
                      </a:r>
                    </a:p>
                    <a:p>
                      <a:pPr algn="just"/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Các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muốn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biết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gì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…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trong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bài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học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này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algn="just"/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muốn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biết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thêm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gì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một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điều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ghi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ở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cột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K </a:t>
                      </a:r>
                      <a:r>
                        <a:rPr kumimoji="0" lang="en-US" sz="18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algn="just"/>
                      <a:r>
                        <a:rPr kumimoji="0" lang="en-US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 smtClean="0"/>
                        <a:t>Sau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khi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đọc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bài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suy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nghĩ</a:t>
                      </a:r>
                      <a:r>
                        <a:rPr lang="en-US" baseline="0" dirty="0" smtClean="0"/>
                        <a:t>, HS </a:t>
                      </a:r>
                      <a:r>
                        <a:rPr lang="en-US" baseline="0" dirty="0" err="1" smtClean="0"/>
                        <a:t>ghi</a:t>
                      </a:r>
                      <a:r>
                        <a:rPr lang="en-US" baseline="0" dirty="0" smtClean="0"/>
                        <a:t> :</a:t>
                      </a:r>
                    </a:p>
                    <a:p>
                      <a:pPr algn="just"/>
                      <a:r>
                        <a:rPr lang="en-US" baseline="0" dirty="0" smtClean="0"/>
                        <a:t>- </a:t>
                      </a:r>
                      <a:r>
                        <a:rPr lang="en-US" baseline="0" dirty="0" err="1" smtClean="0"/>
                        <a:t>Những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câu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trả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lời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câu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hỏi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ghi</a:t>
                      </a:r>
                      <a:r>
                        <a:rPr lang="en-US" baseline="0" dirty="0" smtClean="0"/>
                        <a:t> ở </a:t>
                      </a:r>
                      <a:r>
                        <a:rPr lang="en-US" baseline="0" dirty="0" err="1" smtClean="0"/>
                        <a:t>cột</a:t>
                      </a:r>
                      <a:r>
                        <a:rPr lang="en-US" baseline="0" dirty="0" smtClean="0"/>
                        <a:t> W</a:t>
                      </a:r>
                    </a:p>
                    <a:p>
                      <a:pPr algn="just"/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Những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điều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thích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trong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bài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đọc</a:t>
                      </a:r>
                      <a:endParaRPr lang="en-US" baseline="0" dirty="0" smtClean="0"/>
                    </a:p>
                    <a:p>
                      <a:pPr algn="just"/>
                      <a:r>
                        <a:rPr lang="en-US" dirty="0" smtClean="0"/>
                        <a:t>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Thảo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luận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về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những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câu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trả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lời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đã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ghi</a:t>
                      </a:r>
                      <a:r>
                        <a:rPr lang="en-US" baseline="0" dirty="0" smtClean="0"/>
                        <a:t> ở </a:t>
                      </a:r>
                      <a:r>
                        <a:rPr lang="en-US" baseline="0" dirty="0" err="1" smtClean="0"/>
                        <a:t>cột</a:t>
                      </a:r>
                      <a:r>
                        <a:rPr lang="en-US" baseline="0" dirty="0" smtClean="0"/>
                        <a:t> L</a:t>
                      </a:r>
                    </a:p>
                    <a:p>
                      <a:pPr algn="just"/>
                      <a:r>
                        <a:rPr lang="en-US" b="1" i="1" dirty="0" smtClean="0"/>
                        <a:t>GV </a:t>
                      </a:r>
                      <a:r>
                        <a:rPr lang="en-US" b="1" i="1" dirty="0" err="1" smtClean="0"/>
                        <a:t>gợi</a:t>
                      </a:r>
                      <a:r>
                        <a:rPr lang="en-US" b="1" i="1" baseline="0" dirty="0" smtClean="0"/>
                        <a:t> ý : </a:t>
                      </a:r>
                      <a:r>
                        <a:rPr lang="en-US" b="1" i="1" baseline="0" dirty="0" err="1" smtClean="0"/>
                        <a:t>Câu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trả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lời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nào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đầy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đủ</a:t>
                      </a:r>
                      <a:r>
                        <a:rPr lang="en-US" b="1" i="1" baseline="0" dirty="0" smtClean="0"/>
                        <a:t>, </a:t>
                      </a:r>
                      <a:r>
                        <a:rPr lang="en-US" b="1" i="1" baseline="0" dirty="0" err="1" smtClean="0"/>
                        <a:t>câu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trả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lời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nào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cần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bổ</a:t>
                      </a:r>
                      <a:r>
                        <a:rPr lang="en-US" b="1" i="1" baseline="0" dirty="0" smtClean="0"/>
                        <a:t> sung </a:t>
                      </a:r>
                      <a:r>
                        <a:rPr lang="en-US" b="1" i="1" baseline="0" dirty="0" err="1" smtClean="0"/>
                        <a:t>gì</a:t>
                      </a:r>
                      <a:r>
                        <a:rPr lang="en-US" b="1" i="1" baseline="0" dirty="0" smtClean="0"/>
                        <a:t> ?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 smtClean="0"/>
                        <a:t>Ghi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những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thông</a:t>
                      </a:r>
                      <a:r>
                        <a:rPr lang="en-US" baseline="0" dirty="0" smtClean="0"/>
                        <a:t> tin </a:t>
                      </a:r>
                      <a:r>
                        <a:rPr lang="en-US" baseline="0" dirty="0" err="1" smtClean="0"/>
                        <a:t>trong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bài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muốn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tìm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hiểu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thêm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cách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sẽ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tiếp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tục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tìm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hiểu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pPr algn="just"/>
                      <a:r>
                        <a:rPr lang="en-US" b="1" i="1" baseline="0" dirty="0" smtClean="0"/>
                        <a:t>GV </a:t>
                      </a:r>
                      <a:r>
                        <a:rPr lang="en-US" b="1" i="1" baseline="0" dirty="0" err="1" smtClean="0"/>
                        <a:t>gợi</a:t>
                      </a:r>
                      <a:r>
                        <a:rPr lang="en-US" b="1" i="1" baseline="0" dirty="0" smtClean="0"/>
                        <a:t> ý : </a:t>
                      </a:r>
                      <a:r>
                        <a:rPr lang="en-US" b="1" i="1" baseline="0" dirty="0" err="1" smtClean="0"/>
                        <a:t>Em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muốn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biết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thêm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điều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gì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trong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bài</a:t>
                      </a:r>
                      <a:r>
                        <a:rPr lang="en-US" b="1" i="1" baseline="0" dirty="0" smtClean="0"/>
                        <a:t>? </a:t>
                      </a:r>
                      <a:r>
                        <a:rPr lang="en-US" b="1" i="1" baseline="0" dirty="0" err="1" smtClean="0"/>
                        <a:t>Em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sẽ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làm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cách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nào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để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tìm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hiểu</a:t>
                      </a:r>
                      <a:r>
                        <a:rPr lang="en-US" b="1" i="1" baseline="0" dirty="0" smtClean="0"/>
                        <a:t> </a:t>
                      </a:r>
                      <a:r>
                        <a:rPr lang="en-US" b="1" i="1" baseline="0" dirty="0" err="1" smtClean="0"/>
                        <a:t>thêm</a:t>
                      </a:r>
                      <a:r>
                        <a:rPr lang="en-US" b="1" i="1" baseline="0" dirty="0" smtClean="0"/>
                        <a:t> ?</a:t>
                      </a:r>
                      <a:endParaRPr lang="en-US" b="1" i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65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thuậtDHTC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u="sng" dirty="0" smtClean="0">
                <a:solidFill>
                  <a:srgbClr val="C00000"/>
                </a:solidFill>
              </a:rPr>
              <a:t>Clip 8  VD </a:t>
            </a:r>
            <a:r>
              <a:rPr lang="en-US" sz="2000" b="1" u="sng" dirty="0" err="1" smtClean="0">
                <a:solidFill>
                  <a:srgbClr val="C00000"/>
                </a:solidFill>
              </a:rPr>
              <a:t>tĩnh</a:t>
            </a:r>
            <a:endParaRPr lang="en-US" sz="2000" b="1" u="sng" dirty="0" smtClean="0">
              <a:solidFill>
                <a:srgbClr val="C00000"/>
              </a:solidFill>
            </a:endParaRPr>
          </a:p>
          <a:p>
            <a:pPr marL="0" marR="0" indent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b="1" u="sng" dirty="0" err="1" smtClean="0">
                <a:solidFill>
                  <a:srgbClr val="C00000"/>
                </a:solidFill>
              </a:rPr>
              <a:t>Ví</a:t>
            </a:r>
            <a:r>
              <a:rPr lang="en-US" sz="1600" b="1" u="sng" dirty="0" smtClean="0">
                <a:solidFill>
                  <a:srgbClr val="C00000"/>
                </a:solidFill>
              </a:rPr>
              <a:t> </a:t>
            </a:r>
            <a:r>
              <a:rPr lang="en-US" sz="1600" b="1" u="sng" dirty="0" err="1" smtClean="0">
                <a:solidFill>
                  <a:srgbClr val="C00000"/>
                </a:solidFill>
              </a:rPr>
              <a:t>dụ</a:t>
            </a:r>
            <a:r>
              <a:rPr lang="en-US" sz="1600" b="1" u="sng" dirty="0" smtClean="0">
                <a:solidFill>
                  <a:srgbClr val="C00000"/>
                </a:solidFill>
              </a:rPr>
              <a:t> </a:t>
            </a:r>
            <a:r>
              <a:rPr lang="en-US" sz="1600" b="1" u="sng" dirty="0" err="1" smtClean="0">
                <a:solidFill>
                  <a:srgbClr val="C00000"/>
                </a:solidFill>
              </a:rPr>
              <a:t>về</a:t>
            </a:r>
            <a:r>
              <a:rPr lang="en-US" sz="1600" b="1" u="sng" dirty="0" smtClean="0">
                <a:solidFill>
                  <a:srgbClr val="C00000"/>
                </a:solidFill>
              </a:rPr>
              <a:t> </a:t>
            </a:r>
            <a:r>
              <a:rPr lang="en-US" sz="1600" b="1" u="sng" dirty="0" err="1" smtClean="0">
                <a:solidFill>
                  <a:srgbClr val="C00000"/>
                </a:solidFill>
              </a:rPr>
              <a:t>hướng</a:t>
            </a:r>
            <a:r>
              <a:rPr lang="en-US" sz="1600" b="1" u="sng" dirty="0" smtClean="0">
                <a:solidFill>
                  <a:srgbClr val="C00000"/>
                </a:solidFill>
              </a:rPr>
              <a:t> </a:t>
            </a:r>
            <a:r>
              <a:rPr lang="en-US" sz="1600" b="1" u="sng" dirty="0" err="1" smtClean="0">
                <a:solidFill>
                  <a:srgbClr val="C00000"/>
                </a:solidFill>
              </a:rPr>
              <a:t>dẫn</a:t>
            </a:r>
            <a:r>
              <a:rPr lang="en-US" sz="1600" b="1" u="sng" dirty="0" smtClean="0">
                <a:solidFill>
                  <a:srgbClr val="C00000"/>
                </a:solidFill>
              </a:rPr>
              <a:t> HS </a:t>
            </a:r>
            <a:r>
              <a:rPr lang="en-US" sz="1600" b="1" u="sng" dirty="0" err="1" smtClean="0">
                <a:solidFill>
                  <a:srgbClr val="C00000"/>
                </a:solidFill>
              </a:rPr>
              <a:t>đọc</a:t>
            </a:r>
            <a:r>
              <a:rPr lang="en-US" sz="1600" b="1" u="sng" dirty="0" smtClean="0">
                <a:solidFill>
                  <a:srgbClr val="C00000"/>
                </a:solidFill>
              </a:rPr>
              <a:t> </a:t>
            </a:r>
            <a:r>
              <a:rPr lang="en-US" sz="1600" b="1" u="sng" dirty="0" err="1" smtClean="0">
                <a:solidFill>
                  <a:srgbClr val="C00000"/>
                </a:solidFill>
              </a:rPr>
              <a:t>bài</a:t>
            </a:r>
            <a:r>
              <a:rPr lang="en-US" sz="1600" b="1" u="sng" dirty="0" smtClean="0">
                <a:solidFill>
                  <a:srgbClr val="C00000"/>
                </a:solidFill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Chú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Đất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Nung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Tiếng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Việt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). GV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kỹ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thuật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này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giao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nhiệm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vụ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HS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chuản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bị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1600" i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sz="2000" b="1" u="sng" dirty="0">
              <a:solidFill>
                <a:srgbClr val="C00000"/>
              </a:solidFill>
            </a:endParaRPr>
          </a:p>
          <a:p>
            <a:pPr marL="0" marR="0" indent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>
              <a:ea typeface="Calibri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845348"/>
              </p:ext>
            </p:extLst>
          </p:nvPr>
        </p:nvGraphicFramePr>
        <p:xfrm>
          <a:off x="609600" y="2438400"/>
          <a:ext cx="7924800" cy="4096512"/>
        </p:xfrm>
        <a:graphic>
          <a:graphicData uri="http://schemas.openxmlformats.org/drawingml/2006/table">
            <a:tbl>
              <a:tblPr firstRow="1" firstCol="1" bandRow="1"/>
              <a:tblGrid>
                <a:gridCol w="1698171"/>
                <a:gridCol w="1959429"/>
                <a:gridCol w="1679510"/>
                <a:gridCol w="2587690"/>
              </a:tblGrid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00" b="1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30" marR="61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00" b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30" marR="61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00" b="1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30" marR="61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00" b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30" marR="61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3657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Những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nặn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: con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chó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con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nồi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búp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bê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ở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quê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xưa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nặn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sơn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màu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xanh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đỏ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30" marR="61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nặn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gặp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bị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hỏng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thế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nào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để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được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lâu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giây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bẩn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Bây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giờ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người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ta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còn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 Ở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đâu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những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thứ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đó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30" marR="61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nặn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mà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gặp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thì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bị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nhão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hỏng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Để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được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lâu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bền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thì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phải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nó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lửa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30" marR="61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Tham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nghề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gốm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để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biết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dùng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nặn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được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thế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nào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Tìm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hiểu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trên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mạng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để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biết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được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những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nào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Bây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giờ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những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người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nào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dùng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thứ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đó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Xin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bố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mẹ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mua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1600" dirty="0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52525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nung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30" marR="618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039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thuật</a:t>
            </a:r>
            <a:r>
              <a:rPr lang="en-US" sz="3600" b="1" dirty="0" smtClean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5500" b="1" dirty="0" smtClean="0">
                <a:solidFill>
                  <a:srgbClr val="C00000"/>
                </a:solidFill>
              </a:rPr>
              <a:t>4. </a:t>
            </a:r>
            <a:r>
              <a:rPr lang="en-US" sz="5500" b="1" dirty="0" err="1" smtClean="0">
                <a:solidFill>
                  <a:srgbClr val="C00000"/>
                </a:solidFill>
              </a:rPr>
              <a:t>Phương</a:t>
            </a:r>
            <a:r>
              <a:rPr lang="en-US" sz="5500" b="1" dirty="0" smtClean="0">
                <a:solidFill>
                  <a:srgbClr val="C00000"/>
                </a:solidFill>
              </a:rPr>
              <a:t> </a:t>
            </a:r>
            <a:r>
              <a:rPr lang="en-US" sz="5500" b="1" dirty="0" err="1" smtClean="0">
                <a:solidFill>
                  <a:srgbClr val="C00000"/>
                </a:solidFill>
              </a:rPr>
              <a:t>phápđóng</a:t>
            </a:r>
            <a:r>
              <a:rPr lang="en-US" sz="5500" b="1" dirty="0" smtClean="0">
                <a:solidFill>
                  <a:srgbClr val="C00000"/>
                </a:solidFill>
              </a:rPr>
              <a:t> </a:t>
            </a:r>
            <a:r>
              <a:rPr lang="en-US" sz="5500" b="1" dirty="0" err="1" smtClean="0">
                <a:solidFill>
                  <a:srgbClr val="C00000"/>
                </a:solidFill>
              </a:rPr>
              <a:t>vai</a:t>
            </a:r>
            <a:endParaRPr lang="en-US" sz="5500" b="1" dirty="0" smtClean="0">
              <a:solidFill>
                <a:srgbClr val="C00000"/>
              </a:solidFill>
            </a:endParaRPr>
          </a:p>
          <a:p>
            <a:pPr marL="0" lv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Clip </a:t>
            </a:r>
            <a:r>
              <a:rPr lang="en-US" sz="62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9 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en-US" sz="6200" u="sng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Mỹ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6200" u="sng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thuật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6200" u="sng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làm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con </a:t>
            </a:r>
            <a:r>
              <a:rPr lang="en-US" sz="6200" u="sng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rối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6200" u="sng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và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6200" u="sng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đóng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6200" u="sng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vai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6200" u="sng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diễn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6200" u="sng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6200" u="sng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từng</a:t>
            </a:r>
            <a:r>
              <a:rPr lang="en-US" sz="6200" u="sng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con </a:t>
            </a:r>
            <a:r>
              <a:rPr lang="en-US" sz="62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rối</a:t>
            </a:r>
            <a:endParaRPr lang="en-US" sz="6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    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  <a:sym typeface="Wingdings" pitchFamily="2" charset="2"/>
              </a:rPr>
              <a:t> 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tổ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chức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hành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ứng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xử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nào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đó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tình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huống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giả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định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. </a:t>
            </a:r>
            <a:endParaRPr lang="en-US" sz="6200" b="1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    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  <a:sym typeface="Wingdings" pitchFamily="2" charset="2"/>
              </a:rPr>
              <a:t> </a:t>
            </a:r>
            <a:r>
              <a:rPr lang="en-US" sz="6200" b="1" dirty="0" err="1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Wingdings" pitchFamily="2" charset="2"/>
              </a:rPr>
              <a:t>Ư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u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b="1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điểm</a:t>
            </a:r>
            <a:r>
              <a:rPr lang="en-US" sz="6200" b="1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: </a:t>
            </a:r>
            <a:endParaRPr lang="en-US" sz="6200" b="1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2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   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HSđược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rèn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luyện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hành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kỹ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năng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ứng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xử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bày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tỏ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thái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môi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trường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an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toàn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trước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hành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thực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tiễn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. </a:t>
            </a:r>
            <a:endParaRPr lang="en-US" sz="6200" dirty="0" smtClean="0">
              <a:ea typeface="Times New Roman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200" dirty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   -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Gây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hứng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thú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chú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ý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sz="62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2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   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Tạo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điều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kiện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nảy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khả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năng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sáng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tạo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sz="6200" dirty="0" smtClean="0">
              <a:ea typeface="Times New Roman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200" dirty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   -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Khích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lệ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thái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hành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vi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theo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chuẩn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mực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sz="62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62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   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thấy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ngay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tác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quả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lời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nói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hoặc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việc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vai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6200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diễn</a:t>
            </a:r>
            <a:r>
              <a:rPr lang="en-US" sz="6200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. </a:t>
            </a:r>
            <a:endParaRPr lang="en-US" sz="62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1921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Cách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tổ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chức</a:t>
            </a:r>
            <a:r>
              <a:rPr lang="en-US" sz="2800" b="1" dirty="0" smtClean="0"/>
              <a:t> HS </a:t>
            </a:r>
            <a:r>
              <a:rPr lang="en-US" sz="2800" b="1" dirty="0" err="1" smtClean="0"/>
              <a:t>đóng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vai</a:t>
            </a:r>
            <a:endParaRPr lang="en-US" sz="2800" b="1" dirty="0" smtClean="0"/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en-US" b="1" dirty="0" err="1" smtClean="0">
                <a:effectLst/>
                <a:latin typeface="Times New Roman"/>
                <a:ea typeface="Calibri"/>
                <a:cs typeface="Times New Roman"/>
              </a:rPr>
              <a:t>Bước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 1 :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GV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giao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nhiệm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vụ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cho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HS :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yêu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cầu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đóng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vai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cho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nhóm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thời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gian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cho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việc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chuẩn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bị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đóng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vai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    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en-US" b="1" dirty="0" err="1" smtClean="0">
                <a:effectLst/>
                <a:latin typeface="Times New Roman"/>
                <a:ea typeface="Calibri"/>
                <a:cs typeface="Times New Roman"/>
              </a:rPr>
              <a:t>Bước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 2 :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nhóm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chuẩn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bị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đóng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vai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: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phần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lời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từng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vai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cần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nhớ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phần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diễn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từng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vai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phối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hợp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diễn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thử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vai</a:t>
            </a:r>
            <a:endParaRPr lang="en-US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smtClean="0">
                <a:latin typeface="Times New Roman"/>
                <a:ea typeface="Calibri"/>
                <a:cs typeface="Times New Roman"/>
              </a:rPr>
              <a:t>     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en-US" b="1" dirty="0" err="1" smtClean="0">
                <a:effectLst/>
                <a:latin typeface="Times New Roman"/>
                <a:ea typeface="Calibri"/>
                <a:cs typeface="Times New Roman"/>
              </a:rPr>
              <a:t>Bước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 3 :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Từng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nhóm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trình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bày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đóng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vai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diễn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en-US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474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kỹ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7500" lnSpcReduction="20000"/>
          </a:bodyPr>
          <a:lstStyle/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   - </a:t>
            </a:r>
            <a:r>
              <a:rPr lang="en-US" b="1" dirty="0" err="1" smtClean="0">
                <a:effectLst/>
                <a:latin typeface="Times New Roman"/>
                <a:ea typeface="Calibri"/>
                <a:cs typeface="Times New Roman"/>
              </a:rPr>
              <a:t>Bước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 4 :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Nhận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xét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/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thảo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luận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về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việc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đóng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vai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theo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các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tiêu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chí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về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lời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và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hành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động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diễn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có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thể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hiện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đúng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nội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dung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chính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bài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và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gây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cảm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xúc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tích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cực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cho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người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xem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không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 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en-US" b="1" dirty="0" err="1" smtClean="0">
                <a:effectLst/>
                <a:latin typeface="Times New Roman"/>
                <a:ea typeface="Calibri"/>
                <a:cs typeface="Times New Roman"/>
              </a:rPr>
              <a:t>Bước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 5 :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Kết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luận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được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rút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ra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từ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nhiệm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vụ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đóng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vai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tập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trung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vào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hiểu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vận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dụng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kiến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thức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kỹ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năng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mới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bài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vào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thực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tiễn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. </a:t>
            </a:r>
          </a:p>
          <a:p>
            <a:pPr marL="0" marR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600" b="1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Bước</a:t>
            </a:r>
            <a:r>
              <a:rPr lang="en-US" sz="2600" b="1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4, 5 </a:t>
            </a:r>
            <a:r>
              <a:rPr lang="en-US" sz="2600" b="1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quan</a:t>
            </a:r>
            <a:r>
              <a:rPr lang="en-US" sz="2600" b="1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b="1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trọng</a:t>
            </a:r>
            <a:r>
              <a:rPr lang="en-US" sz="2600" b="1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b="1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hơn</a:t>
            </a:r>
            <a:r>
              <a:rPr lang="en-US" sz="2600" b="1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b="1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cả</a:t>
            </a:r>
            <a:endParaRPr lang="en-US" sz="2600" b="1" u="sng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0" marR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Clip 10 –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Anh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đóng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vai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Quạ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và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cáo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(GV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Hiền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)</a:t>
            </a:r>
          </a:p>
          <a:p>
            <a:pPr marL="0" marR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Clip 11 –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Tiếng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Việt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lớp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5 –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Đóng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vai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kịch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Lòng</a:t>
            </a:r>
            <a:r>
              <a:rPr lang="en-US" sz="26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600" u="sng" dirty="0" err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dân</a:t>
            </a:r>
            <a:endParaRPr lang="en-US" sz="2600" u="sng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4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b="1" dirty="0" smtClean="0">
                <a:solidFill>
                  <a:srgbClr val="C00000"/>
                </a:solidFill>
              </a:rPr>
              <a:t>5.</a:t>
            </a:r>
            <a:r>
              <a:rPr lang="en-US" sz="31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Kỹ</a:t>
            </a:r>
            <a:r>
              <a:rPr lang="en-US" sz="3100" b="1" dirty="0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thuật</a:t>
            </a:r>
            <a:r>
              <a:rPr lang="en-US" sz="3100" b="1" dirty="0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Trình</a:t>
            </a:r>
            <a:r>
              <a:rPr lang="en-US" sz="3100" b="1" dirty="0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bày</a:t>
            </a:r>
            <a:r>
              <a:rPr lang="en-US" sz="3100" b="1" dirty="0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một</a:t>
            </a:r>
            <a:r>
              <a:rPr lang="en-US" sz="3100" b="1" dirty="0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</a:rPr>
              <a:t>phút</a:t>
            </a:r>
            <a:r>
              <a:rPr lang="en-US" sz="3100" dirty="0" smtClean="0">
                <a:solidFill>
                  <a:srgbClr val="C00000"/>
                </a:solidFill>
                <a:latin typeface="+mj-lt"/>
              </a:rPr>
              <a:t> </a:t>
            </a: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100" dirty="0" smtClean="0">
                <a:effectLst/>
                <a:latin typeface="Times New Roman"/>
                <a:ea typeface="Calibri"/>
                <a:cs typeface="Times New Roman"/>
              </a:rPr>
              <a:t>   </a:t>
            </a:r>
            <a:r>
              <a:rPr lang="en-US" sz="3100" dirty="0" smtClean="0">
                <a:effectLst/>
                <a:latin typeface="Times New Roman"/>
                <a:ea typeface="Calibri"/>
                <a:cs typeface="Times New Roman"/>
                <a:sym typeface="Wingdings" pitchFamily="2" charset="2"/>
              </a:rPr>
              <a:t>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Kỹ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thuật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này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dùng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trong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quá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trình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HS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học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bài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trên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lớp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vào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cuối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mỗi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bài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để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HS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ghi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nhớ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nội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dung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cốt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lõi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của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bài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và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điều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thu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hoạch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được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từ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bài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học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.</a:t>
            </a:r>
            <a:endParaRPr lang="en-US" sz="3100" dirty="0">
              <a:latin typeface="+mj-lt"/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1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100" dirty="0" smtClean="0">
                <a:latin typeface="Times New Roman"/>
                <a:ea typeface="Calibri"/>
                <a:cs typeface="Times New Roman"/>
              </a:rPr>
              <a:t>   </a:t>
            </a:r>
            <a:r>
              <a:rPr lang="en-US" sz="3100" dirty="0" smtClean="0">
                <a:latin typeface="Times New Roman"/>
                <a:ea typeface="Calibri"/>
                <a:cs typeface="Times New Roman"/>
                <a:sym typeface="Wingdings" pitchFamily="2" charset="2"/>
              </a:rPr>
              <a:t> </a:t>
            </a:r>
            <a:r>
              <a:rPr lang="en-US" sz="3100" b="1" dirty="0" err="1" smtClean="0">
                <a:effectLst/>
                <a:latin typeface="+mj-lt"/>
                <a:ea typeface="Calibri"/>
                <a:cs typeface="Times New Roman"/>
              </a:rPr>
              <a:t>Cách</a:t>
            </a:r>
            <a:r>
              <a:rPr lang="en-US" sz="3100" b="1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b="1" dirty="0" err="1" smtClean="0">
                <a:effectLst/>
                <a:latin typeface="+mj-lt"/>
                <a:ea typeface="Calibri"/>
                <a:cs typeface="Times New Roman"/>
              </a:rPr>
              <a:t>thực</a:t>
            </a:r>
            <a:r>
              <a:rPr lang="en-US" sz="3100" b="1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b="1" dirty="0" err="1" smtClean="0">
                <a:effectLst/>
                <a:latin typeface="+mj-lt"/>
                <a:ea typeface="Calibri"/>
                <a:cs typeface="Times New Roman"/>
              </a:rPr>
              <a:t>hiện</a:t>
            </a:r>
            <a:r>
              <a:rPr lang="en-US" sz="3100" b="1" dirty="0" smtClean="0">
                <a:effectLst/>
                <a:latin typeface="+mj-lt"/>
                <a:ea typeface="Calibri"/>
                <a:cs typeface="Times New Roman"/>
              </a:rPr>
              <a:t> :</a:t>
            </a:r>
            <a:endParaRPr lang="en-US" sz="3100" b="1" dirty="0">
              <a:latin typeface="+mj-lt"/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100" dirty="0"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smtClean="0">
                <a:latin typeface="+mj-lt"/>
                <a:ea typeface="Calibri"/>
                <a:cs typeface="Times New Roman"/>
              </a:rPr>
              <a:t>   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- GV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đặt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câu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hỏi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: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Bài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này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các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em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đã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học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được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cái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gì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mới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?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Có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điều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quan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trọng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gì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các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em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muốn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giải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đáp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thêm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?</a:t>
            </a:r>
            <a:endParaRPr lang="en-US" sz="3100" dirty="0">
              <a:latin typeface="+mj-lt"/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100" dirty="0"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smtClean="0">
                <a:latin typeface="+mj-lt"/>
                <a:ea typeface="Calibri"/>
                <a:cs typeface="Times New Roman"/>
              </a:rPr>
              <a:t>   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- HS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suy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nghĩ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,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viết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ra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giấy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ý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kiến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của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cá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nhân</a:t>
            </a:r>
            <a:endParaRPr lang="en-US" sz="3100" dirty="0">
              <a:latin typeface="+mj-lt"/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100" dirty="0"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smtClean="0">
                <a:latin typeface="+mj-lt"/>
                <a:ea typeface="Calibri"/>
                <a:cs typeface="Times New Roman"/>
              </a:rPr>
              <a:t>   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-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Mỗi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HS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được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trình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bày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ý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kiến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của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mình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trong</a:t>
            </a:r>
            <a:r>
              <a:rPr lang="en-US" sz="3100" dirty="0" smtClean="0">
                <a:effectLst/>
                <a:latin typeface="+mj-lt"/>
                <a:ea typeface="Calibri"/>
                <a:cs typeface="Times New Roman"/>
              </a:rPr>
              <a:t> 1 </a:t>
            </a:r>
            <a:r>
              <a:rPr lang="en-US" sz="3100" dirty="0" err="1" smtClean="0">
                <a:effectLst/>
                <a:latin typeface="+mj-lt"/>
                <a:ea typeface="Calibri"/>
                <a:cs typeface="Times New Roman"/>
              </a:rPr>
              <a:t>phút</a:t>
            </a:r>
            <a:endParaRPr lang="en-US" sz="3100" dirty="0" smtClean="0">
              <a:effectLst/>
              <a:latin typeface="+mj-lt"/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Clip 12 –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Tiếng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Anh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HS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trình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bày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một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phút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về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chủ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đề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quê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hương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và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gia</a:t>
            </a:r>
            <a:r>
              <a:rPr lang="en-US" sz="24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đình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2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Bối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cảnh</a:t>
            </a:r>
            <a:r>
              <a:rPr lang="en-US" sz="3200" b="1" dirty="0" smtClean="0"/>
              <a:t> GD </a:t>
            </a:r>
            <a:r>
              <a:rPr lang="en-US" sz="3200" b="1" dirty="0" err="1" smtClean="0"/>
              <a:t>hiện</a:t>
            </a:r>
            <a:r>
              <a:rPr lang="en-US" sz="3200" b="1" dirty="0" smtClean="0"/>
              <a:t> nay </a:t>
            </a:r>
            <a:r>
              <a:rPr lang="en-US" sz="3200" b="1" dirty="0" err="1" smtClean="0"/>
              <a:t>và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vấn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đề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sử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dụng</a:t>
            </a:r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3200" b="1" dirty="0" err="1" smtClean="0"/>
              <a:t>những</a:t>
            </a:r>
            <a:r>
              <a:rPr lang="en-US" sz="3200" b="1" dirty="0" smtClean="0"/>
              <a:t> PP DHTC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/>
              <a:buChar char="à"/>
            </a:pP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tiêu</a:t>
            </a:r>
            <a:r>
              <a:rPr lang="en-US" sz="2800" dirty="0" smtClean="0"/>
              <a:t> </a:t>
            </a:r>
            <a:r>
              <a:rPr lang="en-US" sz="2800" dirty="0" err="1" smtClean="0"/>
              <a:t>chung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DHTC : </a:t>
            </a:r>
            <a:r>
              <a:rPr lang="en-US" sz="2800" dirty="0" err="1" smtClean="0"/>
              <a:t>tích</a:t>
            </a:r>
            <a:r>
              <a:rPr lang="en-US" sz="2800" dirty="0" smtClean="0"/>
              <a:t> </a:t>
            </a:r>
            <a:r>
              <a:rPr lang="en-US" sz="2800" dirty="0" err="1" smtClean="0"/>
              <a:t>cực</a:t>
            </a:r>
            <a:r>
              <a:rPr lang="en-US" sz="2800" dirty="0" smtClean="0"/>
              <a:t> </a:t>
            </a:r>
            <a:r>
              <a:rPr lang="en-US" sz="2800" dirty="0" err="1" smtClean="0"/>
              <a:t>hóa</a:t>
            </a:r>
            <a:r>
              <a:rPr lang="en-US" sz="2800" dirty="0" smtClean="0"/>
              <a:t>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HS</a:t>
            </a:r>
          </a:p>
          <a:p>
            <a:pPr>
              <a:buFont typeface="Wingdings"/>
              <a:buChar char="à"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DHTC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kiện</a:t>
            </a:r>
            <a:r>
              <a:rPr lang="en-US" sz="2800" dirty="0" smtClean="0"/>
              <a:t> </a:t>
            </a:r>
            <a:r>
              <a:rPr lang="en-US" sz="2800" dirty="0" err="1" smtClean="0"/>
              <a:t>quan</a:t>
            </a:r>
            <a:r>
              <a:rPr lang="en-US" sz="2800" dirty="0" smtClean="0"/>
              <a:t> </a:t>
            </a:r>
            <a:r>
              <a:rPr lang="en-US" sz="2800" dirty="0" err="1" smtClean="0"/>
              <a:t>trọng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tiêu</a:t>
            </a:r>
            <a:r>
              <a:rPr lang="en-US" sz="2800" dirty="0" smtClean="0"/>
              <a:t> GD </a:t>
            </a:r>
            <a:r>
              <a:rPr lang="en-US" sz="2800" dirty="0" err="1" smtClean="0"/>
              <a:t>Phát</a:t>
            </a:r>
            <a:r>
              <a:rPr lang="en-US" sz="2800" dirty="0" smtClean="0"/>
              <a:t> </a:t>
            </a:r>
            <a:r>
              <a:rPr lang="en-US" sz="2800" dirty="0" err="1" smtClean="0"/>
              <a:t>triển</a:t>
            </a:r>
            <a:r>
              <a:rPr lang="en-US" sz="2800" dirty="0" smtClean="0"/>
              <a:t> </a:t>
            </a:r>
            <a:r>
              <a:rPr lang="en-US" sz="2800" dirty="0" err="1" smtClean="0"/>
              <a:t>năng</a:t>
            </a:r>
            <a:r>
              <a:rPr lang="en-US" sz="2800" dirty="0" smtClean="0"/>
              <a:t> </a:t>
            </a:r>
            <a:r>
              <a:rPr lang="en-US" sz="2800" dirty="0" err="1" smtClean="0"/>
              <a:t>lực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HS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DHTC </a:t>
            </a:r>
            <a:r>
              <a:rPr lang="en-US" sz="2800" dirty="0" err="1" smtClean="0"/>
              <a:t>vừa</a:t>
            </a:r>
            <a:r>
              <a:rPr lang="en-US" sz="2800" dirty="0" smtClean="0"/>
              <a:t> </a:t>
            </a: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tốt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tiêu</a:t>
            </a:r>
            <a:r>
              <a:rPr lang="en-US" sz="2800" dirty="0" smtClean="0"/>
              <a:t> GD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chương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SGK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tại</a:t>
            </a:r>
            <a:r>
              <a:rPr lang="en-US" sz="2800" dirty="0" smtClean="0"/>
              <a:t>, </a:t>
            </a:r>
            <a:r>
              <a:rPr lang="en-US" sz="2800" dirty="0" err="1" smtClean="0"/>
              <a:t>vừa</a:t>
            </a:r>
            <a:r>
              <a:rPr lang="en-US" sz="2800" dirty="0" smtClean="0"/>
              <a:t> </a:t>
            </a: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hướng</a:t>
            </a:r>
            <a:r>
              <a:rPr lang="en-US" sz="2800" dirty="0" smtClean="0"/>
              <a:t> </a:t>
            </a:r>
            <a:r>
              <a:rPr lang="en-US" sz="2800" dirty="0" err="1" smtClean="0"/>
              <a:t>tới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tiêu</a:t>
            </a:r>
            <a:r>
              <a:rPr lang="en-US" sz="2800" dirty="0" smtClean="0"/>
              <a:t> GD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SGK </a:t>
            </a:r>
            <a:r>
              <a:rPr lang="en-US" sz="2800" dirty="0" err="1" smtClean="0"/>
              <a:t>mới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Nghị</a:t>
            </a:r>
            <a:r>
              <a:rPr lang="en-US" sz="2800" dirty="0" smtClean="0"/>
              <a:t> </a:t>
            </a:r>
            <a:r>
              <a:rPr lang="en-US" sz="2800" dirty="0" err="1" smtClean="0"/>
              <a:t>quyết</a:t>
            </a:r>
            <a:r>
              <a:rPr lang="en-US" sz="2800" dirty="0" smtClean="0"/>
              <a:t> 29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155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số</a:t>
            </a:r>
            <a:r>
              <a:rPr lang="en-US" sz="3600" b="1" dirty="0" smtClean="0">
                <a:solidFill>
                  <a:prstClr val="black"/>
                </a:solidFill>
              </a:rPr>
              <a:t> 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6.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Kỹ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thuật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Chúng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em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biết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+mj-lt"/>
                <a:ea typeface="Calibri"/>
                <a:cs typeface="Times New Roman"/>
              </a:rPr>
              <a:t> 3</a:t>
            </a: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dirty="0" smtClean="0">
                <a:latin typeface="+mj-lt"/>
                <a:ea typeface="Calibri"/>
                <a:cs typeface="Times New Roman"/>
                <a:sym typeface="Wingdings" pitchFamily="2" charset="2"/>
              </a:rPr>
              <a:t>  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Kỹ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thuật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này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dùng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trong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thảo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luận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nhóm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nhằm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tập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hợp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những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thông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tin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được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chọn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lọc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từ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thảo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luận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.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Nó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tạo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cơ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hội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cho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HS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khá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hỗ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trợ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HS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trung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bình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hoặc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+mj-lt"/>
                <a:ea typeface="Calibri"/>
                <a:cs typeface="Times New Roman"/>
              </a:rPr>
              <a:t>yếu</a:t>
            </a:r>
            <a:r>
              <a:rPr lang="en-US" sz="2800" dirty="0" smtClean="0">
                <a:effectLst/>
                <a:latin typeface="+mj-lt"/>
                <a:ea typeface="Calibri"/>
                <a:cs typeface="Times New Roman"/>
              </a:rPr>
              <a:t>.</a:t>
            </a: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 smtClean="0"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smtClean="0">
                <a:latin typeface="+mj-lt"/>
                <a:ea typeface="Calibri"/>
                <a:cs typeface="Times New Roman"/>
                <a:sym typeface="Wingdings" pitchFamily="2" charset="2"/>
              </a:rPr>
              <a:t>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Cách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thực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hiện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:</a:t>
            </a:r>
            <a:endParaRPr lang="en-US" sz="20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en-US" sz="2800" b="1" dirty="0" err="1" smtClean="0">
                <a:effectLst/>
                <a:latin typeface="Times New Roman"/>
                <a:ea typeface="Calibri"/>
                <a:cs typeface="Times New Roman"/>
              </a:rPr>
              <a:t>Bước</a:t>
            </a:r>
            <a:r>
              <a:rPr lang="en-US" sz="2800" b="1" dirty="0" smtClean="0">
                <a:effectLst/>
                <a:latin typeface="Times New Roman"/>
                <a:ea typeface="Calibri"/>
                <a:cs typeface="Times New Roman"/>
              </a:rPr>
              <a:t> 1 : 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GV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nêu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chủ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đề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thảo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luận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(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có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thể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bằng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câu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kể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hoặc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câu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hỏi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Ví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dụ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: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sinh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đi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đường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an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toàn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/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sinh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đi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đường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thế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nào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để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đảm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bảo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 an </a:t>
            </a:r>
            <a:r>
              <a:rPr lang="en-US" sz="2800" dirty="0" err="1" smtClean="0">
                <a:effectLst/>
                <a:latin typeface="Times New Roman"/>
                <a:ea typeface="Calibri"/>
                <a:cs typeface="Times New Roman"/>
              </a:rPr>
              <a:t>toàn</a:t>
            </a:r>
            <a:r>
              <a:rPr lang="en-US" sz="2800" dirty="0" smtClean="0">
                <a:effectLst/>
                <a:latin typeface="Times New Roman"/>
                <a:ea typeface="Calibri"/>
                <a:cs typeface="Times New Roman"/>
              </a:rPr>
              <a:t>?)</a:t>
            </a:r>
            <a:endParaRPr lang="en-US" sz="20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dirty="0">
              <a:latin typeface="+mj-lt"/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3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0" lvl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- </a:t>
            </a:r>
            <a:r>
              <a:rPr lang="en-US" sz="2800" b="1" dirty="0" err="1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Bước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2 : </a:t>
            </a:r>
            <a:r>
              <a:rPr lang="en-US" sz="2800" dirty="0" err="1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Mỗi</a:t>
            </a:r>
            <a:r>
              <a:rPr lang="en-US" sz="2800" dirty="0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nhóm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3 (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thể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hơn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3) HS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sẽ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chia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sẻ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những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điều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em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rồi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ra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3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điều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quan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trọng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nhất</a:t>
            </a:r>
            <a:endParaRPr lang="en-US" sz="2800" dirty="0">
              <a:solidFill>
                <a:prstClr val="black"/>
              </a:solidFill>
              <a:latin typeface="+mj-lt"/>
              <a:ea typeface="Calibri"/>
              <a:cs typeface="Times New Roman"/>
            </a:endParaRPr>
          </a:p>
          <a:p>
            <a:pPr marL="0" lvl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- </a:t>
            </a:r>
            <a:r>
              <a:rPr lang="en-US" sz="2800" b="1" dirty="0" err="1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Bước</a:t>
            </a:r>
            <a:r>
              <a:rPr lang="en-US" sz="2800" b="1" dirty="0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3 : </a:t>
            </a:r>
            <a:r>
              <a:rPr lang="en-US" sz="2800" dirty="0" err="1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Đại</a:t>
            </a:r>
            <a:r>
              <a:rPr lang="en-US" sz="2800" dirty="0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diện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mỗi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nhóm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trình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bày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3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điều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nhóm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+mj-lt"/>
                <a:ea typeface="Calibri"/>
                <a:cs typeface="Times New Roman"/>
              </a:rPr>
              <a:t>chọn</a:t>
            </a:r>
            <a:endParaRPr lang="en-US" sz="2800" dirty="0">
              <a:solidFill>
                <a:prstClr val="black"/>
              </a:solidFill>
              <a:latin typeface="+mj-lt"/>
              <a:ea typeface="Calibri"/>
              <a:cs typeface="Times New Roman"/>
            </a:endParaRPr>
          </a:p>
          <a:p>
            <a:pPr marL="0" lv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Clip 13 –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Lịch</a:t>
            </a: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sử</a:t>
            </a: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Địa</a:t>
            </a: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lý</a:t>
            </a: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: 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Thay</a:t>
            </a: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bằng</a:t>
            </a: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GV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làm</a:t>
            </a: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việc</a:t>
            </a: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nhóm</a:t>
            </a: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trực</a:t>
            </a:r>
            <a:r>
              <a:rPr lang="en-US" sz="20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tiếp</a:t>
            </a:r>
            <a:endParaRPr lang="en-US" sz="2000" u="sng" dirty="0">
              <a:solidFill>
                <a:srgbClr val="C00000"/>
              </a:solidFill>
              <a:latin typeface="+mj-lt"/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6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7. </a:t>
            </a:r>
            <a:r>
              <a:rPr lang="en-US" sz="2800" b="1" dirty="0" err="1" smtClean="0">
                <a:solidFill>
                  <a:srgbClr val="C00000"/>
                </a:solidFill>
              </a:rPr>
              <a:t>Kỹ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thuật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Đọc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tích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cực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0" marR="0" indent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     </a:t>
            </a:r>
            <a:r>
              <a:rPr lang="vi-VN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Kĩ thuật này nhằm giúp HS tăng cường khả năng tự học và giúp GV tiết kiệm thời gian đối với những bài học / phần đọc có nhiều nội dung nhưng không quá khó đối với HS.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Kỹ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thuật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được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áp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dụng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với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những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bài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học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được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trình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bày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thành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bài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đọc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tương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đối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dài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(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Ví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dụ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: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Lịch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sử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,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Địa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lý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,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Khoa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học</a:t>
            </a:r>
            <a:r>
              <a:rPr lang="en-US" sz="2800" dirty="0" smtClean="0">
                <a:solidFill>
                  <a:srgbClr val="252525"/>
                </a:solidFill>
                <a:effectLst/>
                <a:ea typeface="Times New Roman"/>
                <a:cs typeface="Times New Roman"/>
              </a:rPr>
              <a:t>)</a:t>
            </a:r>
            <a:endParaRPr lang="en-US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1720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10000"/>
          </a:bodyPr>
          <a:lstStyle/>
          <a:p>
            <a:pPr marL="0" marR="0" indent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Cách tiến hành :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b="1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Bước</a:t>
            </a:r>
            <a:r>
              <a:rPr lang="en-US" b="1" dirty="0">
                <a:solidFill>
                  <a:srgbClr val="252525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1 :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GV nêu yêu cầu định hướng HS đọc bài/phần đọc.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b="1" dirty="0" err="1">
                <a:solidFill>
                  <a:srgbClr val="252525"/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en-US" b="1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ước</a:t>
            </a:r>
            <a:r>
              <a:rPr lang="en-US" b="1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2 :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HS làm việc cá nhân</a:t>
            </a:r>
            <a:endParaRPr lang="en-US" sz="2400" dirty="0">
              <a:ea typeface="Calibri"/>
              <a:cs typeface="Times New Roman"/>
            </a:endParaRPr>
          </a:p>
          <a:p>
            <a:pPr marL="14478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+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Đoán trước khi đọc: HS đọc lướt qua bài đọc để tìm ra những gợi ý từ hình ảnh, tựa đề, từ/cụm từ quan trọng.</a:t>
            </a:r>
            <a:endParaRPr lang="en-US" sz="2400" dirty="0">
              <a:ea typeface="Calibri"/>
              <a:cs typeface="Times New Roman"/>
            </a:endParaRPr>
          </a:p>
          <a:p>
            <a:pPr marL="14478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+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Đọc và đoán nội dung : HS đọc bài và liên tưởng tới những gì mình đã biết </a:t>
            </a:r>
            <a:r>
              <a:rPr lang="en-US" dirty="0" err="1" smtClean="0">
                <a:solidFill>
                  <a:srgbClr val="252525"/>
                </a:solidFill>
                <a:latin typeface="Times New Roman"/>
                <a:ea typeface="Times New Roman"/>
                <a:cs typeface="Times New Roman"/>
              </a:rPr>
              <a:t>để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đoán nội dung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bằng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tìm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từ hay khái niệm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cần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bài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1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marL="14478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+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Tìm ý chính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của bài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qua việc tập trung vào các ý quan trọng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hoặc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đề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mục</a:t>
            </a:r>
            <a:endParaRPr lang="en-US" sz="2400" dirty="0">
              <a:ea typeface="Calibri"/>
              <a:cs typeface="Times New Roman"/>
            </a:endParaRPr>
          </a:p>
          <a:p>
            <a:pPr marL="14478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+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Tóm tắt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dựa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ý chính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đề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mục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b="1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b="1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Bước</a:t>
            </a:r>
            <a:r>
              <a:rPr lang="en-US" b="1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3 : 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HS chia sẻ kết quả đọc của mình theo nhóm 2, hoặc 4 và giải thích cho nhau thắc mắc (nếu có), thống nhất với nhau ý chính của </a:t>
            </a:r>
            <a:r>
              <a:rPr lang="en-US" dirty="0" err="1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đọc.</a:t>
            </a:r>
            <a:endParaRPr lang="en-US" sz="2400" dirty="0">
              <a:ea typeface="Calibri"/>
              <a:cs typeface="Times New Roman"/>
            </a:endParaRPr>
          </a:p>
          <a:p>
            <a:pPr marL="11430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+ </a:t>
            </a:r>
            <a:r>
              <a:rPr lang="vi-VN" dirty="0" smtClean="0">
                <a:solidFill>
                  <a:srgbClr val="252525"/>
                </a:solidFill>
                <a:effectLst/>
                <a:latin typeface="Times New Roman"/>
                <a:ea typeface="Times New Roman"/>
                <a:cs typeface="Times New Roman"/>
              </a:rPr>
              <a:t>HS nêu câu hỏi để GV giải đáp (nếu có)</a:t>
            </a:r>
            <a:endParaRPr lang="en-US" dirty="0" smtClean="0">
              <a:solidFill>
                <a:srgbClr val="252525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marL="11430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sz="2400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Clip 14 – </a:t>
            </a:r>
            <a:r>
              <a:rPr lang="en-US" sz="19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Tiếng</a:t>
            </a:r>
            <a:r>
              <a:rPr lang="en-US" sz="19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Việt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lớp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5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bài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đọc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Tà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áo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dài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Việt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Nam (KWLH,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Đọc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tích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cực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,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viết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tích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>
                <a:solidFill>
                  <a:srgbClr val="C00000"/>
                </a:solidFill>
                <a:ea typeface="Calibri"/>
                <a:cs typeface="Times New Roman"/>
              </a:rPr>
              <a:t>cực</a:t>
            </a:r>
            <a:r>
              <a:rPr lang="en-US" sz="1900" u="sng" dirty="0">
                <a:solidFill>
                  <a:srgbClr val="C00000"/>
                </a:solidFill>
                <a:ea typeface="Calibri"/>
                <a:cs typeface="Times New Roman"/>
              </a:rPr>
              <a:t>)</a:t>
            </a:r>
          </a:p>
          <a:p>
            <a:pPr marL="11430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endParaRPr lang="en-US" sz="2400" u="sng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en-US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6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thuật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800" b="1" dirty="0" smtClean="0">
                <a:solidFill>
                  <a:srgbClr val="C00000"/>
                </a:solidFill>
              </a:rPr>
              <a:t>8. </a:t>
            </a:r>
            <a:r>
              <a:rPr lang="en-US" sz="4800" b="1" dirty="0" err="1" smtClean="0">
                <a:solidFill>
                  <a:srgbClr val="C00000"/>
                </a:solidFill>
              </a:rPr>
              <a:t>Kỹ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thuật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Viết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tích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cực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pPr marL="0" marR="0" indent="0" algn="just">
              <a:lnSpc>
                <a:spcPct val="130000"/>
              </a:lnSpc>
              <a:spcBef>
                <a:spcPts val="600"/>
              </a:spcBef>
              <a:spcAft>
                <a:spcPts val="900"/>
              </a:spcAft>
              <a:buNone/>
            </a:pPr>
            <a:r>
              <a:rPr lang="en-US" sz="4800" dirty="0" smtClean="0">
                <a:effectLst/>
                <a:latin typeface="Times New Roman"/>
                <a:ea typeface="Times New Roman"/>
                <a:cs typeface="Times New Roman"/>
              </a:rPr>
              <a:t>      </a:t>
            </a:r>
            <a:r>
              <a:rPr lang="vi-VN" sz="4800" dirty="0" smtClean="0">
                <a:effectLst/>
                <a:ea typeface="Times New Roman"/>
                <a:cs typeface="Times New Roman"/>
              </a:rPr>
              <a:t>Kĩ thuật này có thể sử dụng sau tiết học để tóm tắt nội dung đã học, để </a:t>
            </a:r>
            <a:r>
              <a:rPr lang="en-US" sz="4800" dirty="0" smtClean="0">
                <a:effectLst/>
                <a:ea typeface="Times New Roman"/>
                <a:cs typeface="Times New Roman"/>
              </a:rPr>
              <a:t>HS </a:t>
            </a:r>
            <a:r>
              <a:rPr lang="vi-VN" sz="4800" dirty="0" smtClean="0">
                <a:effectLst/>
                <a:ea typeface="Times New Roman"/>
                <a:cs typeface="Times New Roman"/>
              </a:rPr>
              <a:t>phản hồi cho GV về việc nắm kiến thức của </a:t>
            </a:r>
            <a:r>
              <a:rPr lang="en-US" sz="4800" dirty="0" err="1" smtClean="0">
                <a:effectLst/>
                <a:ea typeface="Times New Roman"/>
                <a:cs typeface="Times New Roman"/>
              </a:rPr>
              <a:t>các</a:t>
            </a:r>
            <a:r>
              <a:rPr lang="en-US" sz="4800" dirty="0" smtClean="0">
                <a:effectLst/>
                <a:ea typeface="Times New Roman"/>
                <a:cs typeface="Times New Roman"/>
              </a:rPr>
              <a:t> </a:t>
            </a:r>
            <a:r>
              <a:rPr lang="en-US" sz="4800" dirty="0" err="1" smtClean="0">
                <a:effectLst/>
                <a:ea typeface="Times New Roman"/>
                <a:cs typeface="Times New Roman"/>
              </a:rPr>
              <a:t>em</a:t>
            </a:r>
            <a:r>
              <a:rPr lang="vi-VN" sz="4800" dirty="0" smtClean="0">
                <a:effectLst/>
                <a:ea typeface="Times New Roman"/>
                <a:cs typeface="Times New Roman"/>
              </a:rPr>
              <a:t> và những chỗ các em còn hiểu sai.</a:t>
            </a:r>
            <a:endParaRPr lang="en-US" sz="4800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600"/>
              </a:spcBef>
              <a:spcAft>
                <a:spcPts val="900"/>
              </a:spcAft>
              <a:buNone/>
            </a:pPr>
            <a:r>
              <a:rPr lang="en-US" sz="4800" dirty="0" smtClean="0">
                <a:effectLst/>
                <a:ea typeface="Times New Roman"/>
                <a:cs typeface="Times New Roman"/>
              </a:rPr>
              <a:t>    </a:t>
            </a:r>
            <a:r>
              <a:rPr lang="en-US" sz="4800" b="1" dirty="0" err="1" smtClean="0">
                <a:effectLst/>
                <a:ea typeface="Times New Roman"/>
                <a:cs typeface="Times New Roman"/>
              </a:rPr>
              <a:t>Cách</a:t>
            </a:r>
            <a:r>
              <a:rPr lang="en-US" sz="4800" b="1" dirty="0" smtClean="0">
                <a:effectLst/>
                <a:ea typeface="Times New Roman"/>
                <a:cs typeface="Times New Roman"/>
              </a:rPr>
              <a:t> </a:t>
            </a:r>
            <a:r>
              <a:rPr lang="en-US" sz="4800" b="1" dirty="0" err="1" smtClean="0">
                <a:effectLst/>
                <a:ea typeface="Times New Roman"/>
                <a:cs typeface="Times New Roman"/>
              </a:rPr>
              <a:t>thực</a:t>
            </a:r>
            <a:r>
              <a:rPr lang="en-US" sz="4800" b="1" dirty="0" smtClean="0">
                <a:effectLst/>
                <a:ea typeface="Times New Roman"/>
                <a:cs typeface="Times New Roman"/>
              </a:rPr>
              <a:t> </a:t>
            </a:r>
            <a:r>
              <a:rPr lang="en-US" sz="4800" b="1" dirty="0" err="1" smtClean="0">
                <a:effectLst/>
                <a:ea typeface="Times New Roman"/>
                <a:cs typeface="Times New Roman"/>
              </a:rPr>
              <a:t>hiên</a:t>
            </a:r>
            <a:r>
              <a:rPr lang="en-US" sz="4800" b="1" dirty="0" smtClean="0">
                <a:effectLst/>
                <a:ea typeface="Times New Roman"/>
                <a:cs typeface="Times New Roman"/>
              </a:rPr>
              <a:t> : </a:t>
            </a:r>
            <a:endParaRPr lang="en-US" sz="4800" b="1" dirty="0"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sz="4800" dirty="0" smtClean="0">
                <a:effectLst/>
                <a:ea typeface="Times New Roman"/>
                <a:cs typeface="Times New Roman"/>
              </a:rPr>
              <a:t>- </a:t>
            </a:r>
            <a:r>
              <a:rPr lang="en-US" sz="4800" dirty="0" err="1" smtClean="0">
                <a:effectLst/>
                <a:ea typeface="Times New Roman"/>
                <a:cs typeface="Times New Roman"/>
              </a:rPr>
              <a:t>Bước</a:t>
            </a:r>
            <a:r>
              <a:rPr lang="en-US" sz="4800" dirty="0" smtClean="0">
                <a:effectLst/>
                <a:ea typeface="Times New Roman"/>
                <a:cs typeface="Times New Roman"/>
              </a:rPr>
              <a:t> 1 :  </a:t>
            </a:r>
            <a:r>
              <a:rPr lang="vi-VN" sz="4800" dirty="0" smtClean="0">
                <a:effectLst/>
                <a:ea typeface="Times New Roman"/>
                <a:cs typeface="Times New Roman"/>
              </a:rPr>
              <a:t>GV đặt câu hỏi và dành thời gian cho HS tự do viết câu trả lời. </a:t>
            </a:r>
            <a:r>
              <a:rPr lang="en-US" sz="4800" dirty="0" err="1" smtClean="0">
                <a:effectLst/>
                <a:ea typeface="Times New Roman"/>
                <a:cs typeface="Times New Roman"/>
              </a:rPr>
              <a:t>Hoặc</a:t>
            </a:r>
            <a:r>
              <a:rPr lang="en-US" sz="4800" dirty="0" smtClean="0">
                <a:effectLst/>
                <a:ea typeface="Times New Roman"/>
                <a:cs typeface="Times New Roman"/>
              </a:rPr>
              <a:t> </a:t>
            </a:r>
            <a:r>
              <a:rPr lang="vi-VN" sz="4800" dirty="0" smtClean="0">
                <a:effectLst/>
                <a:ea typeface="Times New Roman"/>
                <a:cs typeface="Times New Roman"/>
              </a:rPr>
              <a:t>GV yêu cầu HS liệt kê ngắn gọn những gì các em biết về chủ đề đang học trong khoảng </a:t>
            </a:r>
            <a:r>
              <a:rPr lang="en-US" sz="4800" dirty="0" smtClean="0">
                <a:effectLst/>
                <a:ea typeface="Times New Roman"/>
                <a:cs typeface="Times New Roman"/>
              </a:rPr>
              <a:t>2-3 </a:t>
            </a:r>
            <a:r>
              <a:rPr lang="en-US" sz="4800" dirty="0" err="1" smtClean="0">
                <a:effectLst/>
                <a:ea typeface="Times New Roman"/>
                <a:cs typeface="Times New Roman"/>
              </a:rPr>
              <a:t>phút</a:t>
            </a:r>
            <a:r>
              <a:rPr lang="en-US" sz="4800" dirty="0" smtClean="0">
                <a:effectLst/>
                <a:ea typeface="Times New Roman"/>
                <a:cs typeface="Times New Roman"/>
              </a:rPr>
              <a:t> </a:t>
            </a:r>
            <a:r>
              <a:rPr lang="vi-VN" sz="4800" dirty="0" smtClean="0">
                <a:effectLst/>
                <a:ea typeface="Times New Roman"/>
                <a:cs typeface="Times New Roman"/>
              </a:rPr>
              <a:t>.</a:t>
            </a:r>
            <a:endParaRPr lang="en-US" sz="4800" dirty="0" smtClean="0">
              <a:ea typeface="Times New Roman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sz="4800" smtClean="0">
                <a:effectLst/>
                <a:ea typeface="Times New Roman"/>
                <a:cs typeface="Times New Roman"/>
              </a:rPr>
              <a:t>- Bước</a:t>
            </a:r>
            <a:r>
              <a:rPr lang="en-US" sz="4800" dirty="0" smtClean="0">
                <a:effectLst/>
                <a:ea typeface="Times New Roman"/>
                <a:cs typeface="Times New Roman"/>
              </a:rPr>
              <a:t> </a:t>
            </a:r>
            <a:r>
              <a:rPr lang="en-US" sz="4800" dirty="0" smtClean="0">
                <a:effectLst/>
                <a:ea typeface="Times New Roman"/>
                <a:cs typeface="Times New Roman"/>
              </a:rPr>
              <a:t>2 : </a:t>
            </a:r>
            <a:r>
              <a:rPr lang="vi-VN" sz="4800" dirty="0" smtClean="0">
                <a:effectLst/>
                <a:ea typeface="Times New Roman"/>
                <a:cs typeface="Times New Roman"/>
              </a:rPr>
              <a:t>GV yêu cầu một vài HS chia sẻ nội dung mà các em đã viết trước lớp.</a:t>
            </a:r>
            <a:endParaRPr lang="en-US" sz="4800" dirty="0" smtClean="0">
              <a:effectLst/>
              <a:ea typeface="Times New Roman"/>
              <a:cs typeface="Times New Roman"/>
            </a:endParaRPr>
          </a:p>
          <a:p>
            <a:pPr marL="0" marR="0" indent="0" algn="ctr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Clip 15 –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Tiếng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Anh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My Grade 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3</a:t>
            </a:r>
          </a:p>
          <a:p>
            <a:pPr marL="0" marR="0" indent="0" algn="ctr">
              <a:lnSpc>
                <a:spcPct val="130000"/>
              </a:lnSpc>
              <a:spcBef>
                <a:spcPts val="0"/>
              </a:spcBef>
              <a:spcAft>
                <a:spcPts val="120"/>
              </a:spcAft>
              <a:buNone/>
            </a:pP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Thêm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Clip 15a–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Tiếng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Việt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Viết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tích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cực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và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trình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bày</a:t>
            </a:r>
            <a:r>
              <a:rPr lang="en-US" sz="4200" u="sng" dirty="0" smtClean="0">
                <a:solidFill>
                  <a:srgbClr val="C00000"/>
                </a:solidFill>
                <a:ea typeface="Calibri"/>
                <a:cs typeface="Times New Roman"/>
              </a:rPr>
              <a:t> 1 </a:t>
            </a:r>
            <a:r>
              <a:rPr lang="en-US" sz="42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phút</a:t>
            </a:r>
            <a:endParaRPr lang="en-US" sz="4200" u="sng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4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Cách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dùng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những</a:t>
            </a:r>
            <a:r>
              <a:rPr lang="en-US" sz="3200" b="1" dirty="0" smtClean="0"/>
              <a:t> PP / </a:t>
            </a:r>
            <a:r>
              <a:rPr lang="en-US" sz="3200" b="1" dirty="0" err="1" smtClean="0"/>
              <a:t>Kỹ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thuật</a:t>
            </a:r>
            <a:r>
              <a:rPr lang="en-US" sz="3200" b="1" dirty="0" smtClean="0"/>
              <a:t> DHTC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sym typeface="Wingdings" pitchFamily="2" charset="2"/>
              </a:rPr>
              <a:t>     </a:t>
            </a:r>
            <a:r>
              <a:rPr lang="en-US" dirty="0" err="1" smtClean="0">
                <a:sym typeface="Wingdings" pitchFamily="2" charset="2"/>
              </a:rPr>
              <a:t>Không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tuyệt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đối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hóa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kỹ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thuật</a:t>
            </a:r>
            <a:r>
              <a:rPr lang="en-US" dirty="0" smtClean="0">
                <a:sym typeface="Wingdings" pitchFamily="2" charset="2"/>
              </a:rPr>
              <a:t> DHTC </a:t>
            </a:r>
            <a:r>
              <a:rPr lang="en-US" dirty="0" err="1" smtClean="0">
                <a:sym typeface="Wingdings" pitchFamily="2" charset="2"/>
              </a:rPr>
              <a:t>nào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vì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mỗi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kỹ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thuật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có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ưu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thế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trong</a:t>
            </a:r>
            <a:r>
              <a:rPr lang="en-US" dirty="0" smtClean="0">
                <a:sym typeface="Wingdings" pitchFamily="2" charset="2"/>
              </a:rPr>
              <a:t> DH </a:t>
            </a:r>
            <a:r>
              <a:rPr lang="en-US" dirty="0" err="1" smtClean="0">
                <a:sym typeface="Wingdings" pitchFamily="2" charset="2"/>
              </a:rPr>
              <a:t>một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số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nội</a:t>
            </a:r>
            <a:r>
              <a:rPr lang="en-US" dirty="0" smtClean="0">
                <a:sym typeface="Wingdings" pitchFamily="2" charset="2"/>
              </a:rPr>
              <a:t> dung</a:t>
            </a:r>
          </a:p>
          <a:p>
            <a:pPr marL="0" indent="0" algn="just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 </a:t>
            </a:r>
            <a:r>
              <a:rPr lang="en-US" dirty="0" err="1" smtClean="0">
                <a:sym typeface="Wingdings" pitchFamily="2" charset="2"/>
              </a:rPr>
              <a:t>Phối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hợp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nhiều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kỹ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thuật</a:t>
            </a:r>
            <a:r>
              <a:rPr lang="en-US" dirty="0" smtClean="0">
                <a:sym typeface="Wingdings" pitchFamily="2" charset="2"/>
              </a:rPr>
              <a:t> DHTC </a:t>
            </a:r>
            <a:r>
              <a:rPr lang="en-US" dirty="0" err="1" smtClean="0">
                <a:sym typeface="Wingdings" pitchFamily="2" charset="2"/>
              </a:rPr>
              <a:t>trong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một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hoạt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động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học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tập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trong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một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bài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học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để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thay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đổi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hình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thức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hoạt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động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học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tránh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nhàm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chán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tăng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hứng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thú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trong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học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tập</a:t>
            </a:r>
            <a:endParaRPr lang="en-US" dirty="0" smtClean="0">
              <a:sym typeface="Wingdings" pitchFamily="2" charset="2"/>
            </a:endParaRPr>
          </a:p>
          <a:p>
            <a:pPr marL="0" lvl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900" u="sng" dirty="0" smtClean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0" lvl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900" u="sng" dirty="0" smtClean="0">
                <a:solidFill>
                  <a:srgbClr val="C00000"/>
                </a:solidFill>
                <a:ea typeface="Calibri"/>
                <a:cs typeface="Times New Roman"/>
              </a:rPr>
              <a:t>Clip </a:t>
            </a:r>
            <a:r>
              <a:rPr lang="en-US" sz="1900" u="sng" dirty="0" smtClean="0">
                <a:solidFill>
                  <a:srgbClr val="C00000"/>
                </a:solidFill>
                <a:ea typeface="Calibri"/>
                <a:cs typeface="Times New Roman"/>
              </a:rPr>
              <a:t>16 </a:t>
            </a:r>
            <a:r>
              <a:rPr lang="en-US" sz="1900" u="sng" dirty="0" smtClean="0">
                <a:solidFill>
                  <a:srgbClr val="C00000"/>
                </a:solidFill>
                <a:ea typeface="Calibri"/>
                <a:cs typeface="Times New Roman"/>
              </a:rPr>
              <a:t>– </a:t>
            </a:r>
            <a:r>
              <a:rPr lang="en-US" sz="19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Bài</a:t>
            </a:r>
            <a:r>
              <a:rPr lang="en-US" sz="19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khoa</a:t>
            </a:r>
            <a:r>
              <a:rPr lang="en-US" sz="19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học</a:t>
            </a:r>
            <a:r>
              <a:rPr lang="en-US" sz="1900" u="sng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US" sz="19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lớp</a:t>
            </a:r>
            <a:r>
              <a:rPr lang="en-US" sz="1900" u="sng" dirty="0" smtClean="0">
                <a:solidFill>
                  <a:srgbClr val="C00000"/>
                </a:solidFill>
                <a:ea typeface="Calibri"/>
                <a:cs typeface="Times New Roman"/>
              </a:rPr>
              <a:t> 5 – </a:t>
            </a:r>
            <a:r>
              <a:rPr lang="en-US" sz="1900" u="sng" dirty="0" err="1" smtClean="0">
                <a:solidFill>
                  <a:srgbClr val="C00000"/>
                </a:solidFill>
                <a:ea typeface="Calibri"/>
                <a:cs typeface="Times New Roman"/>
              </a:rPr>
              <a:t>Hạt</a:t>
            </a:r>
            <a:endParaRPr lang="en-US" sz="1900" u="sng" dirty="0" smtClean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200" b="1" dirty="0" err="1">
                <a:solidFill>
                  <a:prstClr val="black"/>
                </a:solidFill>
              </a:rPr>
              <a:t>Cách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dùng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những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smtClean="0">
                <a:solidFill>
                  <a:prstClr val="black"/>
                </a:solidFill>
              </a:rPr>
              <a:t>PP / </a:t>
            </a:r>
            <a:r>
              <a:rPr lang="en-US" sz="3200" b="1" dirty="0" err="1" smtClean="0">
                <a:solidFill>
                  <a:prstClr val="black"/>
                </a:solidFill>
              </a:rPr>
              <a:t>Kỹ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prstClr val="black"/>
                </a:solidFill>
              </a:rPr>
              <a:t>thuật</a:t>
            </a:r>
            <a:r>
              <a:rPr lang="en-US" sz="32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sym typeface="Wingdings" pitchFamily="2" charset="2"/>
              </a:rPr>
              <a:t>    </a:t>
            </a:r>
            <a:r>
              <a:rPr lang="en-US" dirty="0" err="1" smtClean="0">
                <a:sym typeface="Wingdings" pitchFamily="2" charset="2"/>
              </a:rPr>
              <a:t>Cần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chuẩn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bị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đồ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dùng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thiết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bị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cho</a:t>
            </a:r>
            <a:r>
              <a:rPr lang="en-US" dirty="0" smtClean="0">
                <a:sym typeface="Wingdings" pitchFamily="2" charset="2"/>
              </a:rPr>
              <a:t> HS </a:t>
            </a:r>
            <a:r>
              <a:rPr lang="en-US" dirty="0" err="1" smtClean="0">
                <a:sym typeface="Wingdings" pitchFamily="2" charset="2"/>
              </a:rPr>
              <a:t>để</a:t>
            </a:r>
            <a:r>
              <a:rPr lang="en-US" dirty="0" smtClean="0">
                <a:sym typeface="Wingdings" pitchFamily="2" charset="2"/>
              </a:rPr>
              <a:t> HS </a:t>
            </a:r>
            <a:r>
              <a:rPr lang="en-US" dirty="0" err="1" smtClean="0">
                <a:sym typeface="Wingdings" pitchFamily="2" charset="2"/>
              </a:rPr>
              <a:t>hoạt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động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theo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các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kỹ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thuật</a:t>
            </a:r>
            <a:r>
              <a:rPr lang="en-US" dirty="0" smtClean="0">
                <a:sym typeface="Wingdings" pitchFamily="2" charset="2"/>
              </a:rPr>
              <a:t> DHTC : </a:t>
            </a:r>
            <a:r>
              <a:rPr lang="en-US" dirty="0" err="1" smtClean="0">
                <a:sym typeface="Wingdings" pitchFamily="2" charset="2"/>
              </a:rPr>
              <a:t>bảng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nhóm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phiếu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học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cá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nhân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dụng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cụ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cần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cho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đóng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vai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dụng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cụ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thí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nghiệm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tài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liệu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đọc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thêm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máy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tính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có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nối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mạng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vật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liệu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tiêu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hao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giấy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vẽ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bút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dạ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bút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màu</a:t>
            </a:r>
            <a:r>
              <a:rPr lang="en-US" dirty="0" smtClean="0">
                <a:sym typeface="Wingdings" pitchFamily="2" charset="2"/>
              </a:rPr>
              <a:t>) …</a:t>
            </a:r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C00000"/>
                </a:solidFill>
                <a:sym typeface="Wingdings" pitchFamily="2" charset="2"/>
              </a:rPr>
              <a:t>      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Clip 17 –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Mỹ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thuật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Cùng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vẽ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tranh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theo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chủ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đề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trong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nhóm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endParaRPr lang="en-US" sz="20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85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b="1" dirty="0" err="1" smtClean="0">
                <a:solidFill>
                  <a:srgbClr val="C00000"/>
                </a:solidFill>
              </a:rPr>
              <a:t>Chúc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các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bạn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thành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công</a:t>
            </a:r>
            <a:r>
              <a:rPr lang="en-US" b="1" dirty="0" smtClean="0">
                <a:solidFill>
                  <a:srgbClr val="C00000"/>
                </a:solidFill>
              </a:rPr>
              <a:t> !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</a:t>
            </a:r>
            <a:r>
              <a:rPr lang="en-US" b="1" dirty="0" err="1" smtClean="0">
                <a:solidFill>
                  <a:srgbClr val="C00000"/>
                </a:solidFill>
              </a:rPr>
              <a:t>Xin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cảm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ơn</a:t>
            </a:r>
            <a:r>
              <a:rPr lang="en-US" b="1" dirty="0" smtClean="0">
                <a:solidFill>
                  <a:srgbClr val="C00000"/>
                </a:solidFill>
              </a:rPr>
              <a:t> !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7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Quan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niệm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về</a:t>
            </a:r>
            <a:r>
              <a:rPr lang="en-US" sz="3200" b="1" dirty="0" smtClean="0"/>
              <a:t> DHTC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algn="just">
              <a:buFont typeface="Wingdings"/>
              <a:buChar char="à"/>
            </a:pPr>
            <a:r>
              <a:rPr lang="en-US" sz="2800" dirty="0" smtClean="0"/>
              <a:t>DHTC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quan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,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xu</a:t>
            </a:r>
            <a:r>
              <a:rPr lang="en-US" sz="2800" dirty="0" smtClean="0"/>
              <a:t> </a:t>
            </a:r>
            <a:r>
              <a:rPr lang="en-US" sz="2800" dirty="0" err="1" smtClean="0"/>
              <a:t>thế</a:t>
            </a:r>
            <a:r>
              <a:rPr lang="en-US" sz="2800" dirty="0" smtClean="0"/>
              <a:t> </a:t>
            </a:r>
            <a:r>
              <a:rPr lang="en-US" sz="2800" dirty="0" err="1" smtClean="0"/>
              <a:t>đổi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r>
              <a:rPr lang="en-US" sz="2800" dirty="0" smtClean="0"/>
              <a:t> GD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toàn</a:t>
            </a:r>
            <a:r>
              <a:rPr lang="en-US" sz="2800" dirty="0" smtClean="0"/>
              <a:t> </a:t>
            </a:r>
            <a:r>
              <a:rPr lang="en-US" sz="2800" dirty="0" err="1" smtClean="0"/>
              <a:t>cầu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cuối</a:t>
            </a:r>
            <a:r>
              <a:rPr lang="en-US" sz="2800" dirty="0" smtClean="0"/>
              <a:t> </a:t>
            </a:r>
            <a:r>
              <a:rPr lang="en-US" sz="2800" dirty="0" err="1" smtClean="0"/>
              <a:t>thế</a:t>
            </a:r>
            <a:r>
              <a:rPr lang="en-US" sz="2800" dirty="0" smtClean="0"/>
              <a:t> </a:t>
            </a:r>
            <a:r>
              <a:rPr lang="en-US" sz="2800" dirty="0" err="1" smtClean="0"/>
              <a:t>kỷ</a:t>
            </a:r>
            <a:r>
              <a:rPr lang="en-US" sz="2800" dirty="0" smtClean="0"/>
              <a:t> XX</a:t>
            </a:r>
          </a:p>
          <a:p>
            <a:pPr algn="just">
              <a:buFont typeface="Wingdings"/>
              <a:buChar char="à"/>
            </a:pPr>
            <a:endParaRPr lang="en-US" sz="2800" dirty="0" smtClean="0"/>
          </a:p>
          <a:p>
            <a:pPr algn="just">
              <a:buFont typeface="Wingdings"/>
              <a:buChar char="à"/>
            </a:pPr>
            <a:r>
              <a:rPr lang="en-US" sz="2800" dirty="0" smtClean="0"/>
              <a:t>DHTC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hiểu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tổ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PPDH </a:t>
            </a:r>
            <a:r>
              <a:rPr lang="en-US" sz="2800" dirty="0" err="1" smtClean="0"/>
              <a:t>nhằm</a:t>
            </a:r>
            <a:r>
              <a:rPr lang="en-US" sz="2800" dirty="0" smtClean="0"/>
              <a:t> </a:t>
            </a:r>
            <a:r>
              <a:rPr lang="en-US" sz="2800" dirty="0" err="1" smtClean="0"/>
              <a:t>tích</a:t>
            </a:r>
            <a:r>
              <a:rPr lang="en-US" sz="2800" dirty="0" smtClean="0"/>
              <a:t> </a:t>
            </a:r>
            <a:r>
              <a:rPr lang="en-US" sz="2800" dirty="0" err="1" smtClean="0"/>
              <a:t>cực</a:t>
            </a:r>
            <a:r>
              <a:rPr lang="en-US" sz="2800" dirty="0" smtClean="0"/>
              <a:t> </a:t>
            </a:r>
            <a:r>
              <a:rPr lang="en-US" sz="2800" dirty="0" err="1" smtClean="0"/>
              <a:t>hóa</a:t>
            </a:r>
            <a:r>
              <a:rPr lang="en-US" sz="2800" dirty="0" smtClean="0"/>
              <a:t>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HS. </a:t>
            </a:r>
            <a:r>
              <a:rPr lang="en-US" sz="2800" dirty="0" err="1" smtClean="0"/>
              <a:t>Bản</a:t>
            </a:r>
            <a:r>
              <a:rPr lang="en-US" sz="2800" dirty="0" smtClean="0"/>
              <a:t> </a:t>
            </a:r>
            <a:r>
              <a:rPr lang="en-US" sz="2800" dirty="0" err="1" smtClean="0"/>
              <a:t>chất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PP DHTC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HS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chủ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.</a:t>
            </a:r>
          </a:p>
          <a:p>
            <a:pPr algn="just">
              <a:buFont typeface="Wingdings"/>
              <a:buChar char="à"/>
            </a:pP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DHTC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hiểu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kỹ</a:t>
            </a:r>
            <a:r>
              <a:rPr lang="en-US" sz="2800" dirty="0" smtClean="0"/>
              <a:t> </a:t>
            </a:r>
            <a:r>
              <a:rPr lang="en-US" sz="2800" dirty="0" err="1" smtClean="0"/>
              <a:t>thuật</a:t>
            </a:r>
            <a:r>
              <a:rPr lang="en-US" sz="2800" dirty="0" smtClean="0"/>
              <a:t> DH (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pháp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cụ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)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tình</a:t>
            </a:r>
            <a:r>
              <a:rPr lang="en-US" sz="2800" dirty="0" smtClean="0"/>
              <a:t> </a:t>
            </a:r>
            <a:r>
              <a:rPr lang="en-US" sz="2800" dirty="0" err="1" smtClean="0"/>
              <a:t>huống</a:t>
            </a:r>
            <a:r>
              <a:rPr lang="en-US" sz="2800" dirty="0" smtClean="0"/>
              <a:t> GD </a:t>
            </a:r>
            <a:r>
              <a:rPr lang="en-US" sz="2800" dirty="0" err="1" smtClean="0"/>
              <a:t>nhằm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khiển</a:t>
            </a:r>
            <a:r>
              <a:rPr lang="en-US" sz="2800" dirty="0" smtClean="0"/>
              <a:t> </a:t>
            </a:r>
            <a:r>
              <a:rPr lang="en-US" sz="2800" dirty="0" err="1" smtClean="0"/>
              <a:t>quá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dục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129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Những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đặc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điểm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của</a:t>
            </a:r>
            <a:r>
              <a:rPr lang="en-US" sz="3600" b="1" dirty="0" smtClean="0"/>
              <a:t> DHTC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1.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Dạy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và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học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>
                <a:solidFill>
                  <a:srgbClr val="333333"/>
                </a:solidFill>
                <a:latin typeface="+mj-lt"/>
                <a:ea typeface="Times New Roman"/>
              </a:rPr>
              <a:t>t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hông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qua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tổ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chức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các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hoạt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động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học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tập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của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học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sinh</a:t>
            </a:r>
            <a:r>
              <a:rPr lang="en-US" sz="11200" dirty="0">
                <a:solidFill>
                  <a:srgbClr val="333333"/>
                </a:solidFill>
                <a:latin typeface="+mj-lt"/>
                <a:ea typeface="Times New Roman"/>
              </a:rPr>
              <a:t> </a:t>
            </a:r>
            <a:r>
              <a:rPr lang="en-US" sz="11200" dirty="0" smtClean="0">
                <a:solidFill>
                  <a:srgbClr val="333333"/>
                </a:solidFill>
                <a:latin typeface="+mj-lt"/>
                <a:ea typeface="Times New Roman"/>
              </a:rPr>
              <a:t>(</a:t>
            </a:r>
            <a:r>
              <a:rPr lang="en-US" sz="11200" dirty="0" smtClean="0">
                <a:solidFill>
                  <a:srgbClr val="C00000"/>
                </a:solidFill>
                <a:latin typeface="+mj-lt"/>
                <a:ea typeface="Times New Roman"/>
              </a:rPr>
              <a:t>so </a:t>
            </a:r>
            <a:r>
              <a:rPr lang="en-US" sz="11200" dirty="0" err="1" smtClean="0">
                <a:solidFill>
                  <a:srgbClr val="C00000"/>
                </a:solidFill>
                <a:latin typeface="+mj-lt"/>
                <a:ea typeface="Times New Roman"/>
              </a:rPr>
              <a:t>sánh</a:t>
            </a:r>
            <a:r>
              <a:rPr lang="en-US" sz="11200" dirty="0" smtClean="0">
                <a:solidFill>
                  <a:srgbClr val="C00000"/>
                </a:solidFill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C00000"/>
                </a:solidFill>
                <a:latin typeface="+mj-lt"/>
                <a:ea typeface="Times New Roman"/>
              </a:rPr>
              <a:t>với</a:t>
            </a:r>
            <a:r>
              <a:rPr lang="en-US" sz="11200" dirty="0" smtClean="0">
                <a:solidFill>
                  <a:srgbClr val="C00000"/>
                </a:solidFill>
                <a:latin typeface="+mj-lt"/>
                <a:ea typeface="Times New Roman"/>
              </a:rPr>
              <a:t> DH </a:t>
            </a:r>
            <a:r>
              <a:rPr lang="en-US" sz="11200" dirty="0" err="1" smtClean="0">
                <a:solidFill>
                  <a:srgbClr val="C00000"/>
                </a:solidFill>
                <a:latin typeface="+mj-lt"/>
                <a:ea typeface="Times New Roman"/>
              </a:rPr>
              <a:t>truyền</a:t>
            </a:r>
            <a:r>
              <a:rPr lang="en-US" sz="11200" dirty="0" smtClean="0">
                <a:solidFill>
                  <a:srgbClr val="C00000"/>
                </a:solidFill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C00000"/>
                </a:solidFill>
                <a:latin typeface="+mj-lt"/>
                <a:ea typeface="Times New Roman"/>
              </a:rPr>
              <a:t>thống</a:t>
            </a:r>
            <a:r>
              <a:rPr lang="en-US" sz="11200" dirty="0" smtClean="0">
                <a:solidFill>
                  <a:srgbClr val="333333"/>
                </a:solidFill>
                <a:latin typeface="+mj-lt"/>
                <a:ea typeface="Times New Roman"/>
              </a:rPr>
              <a:t>)</a:t>
            </a:r>
            <a:endParaRPr lang="en-US" sz="11200" dirty="0" smtClean="0">
              <a:solidFill>
                <a:srgbClr val="333333"/>
              </a:solidFill>
              <a:effectLst/>
              <a:latin typeface="+mj-lt"/>
              <a:ea typeface="Times New Roman"/>
            </a:endParaRPr>
          </a:p>
          <a:p>
            <a:pPr marL="514350" indent="-514350">
              <a:buAutoNum type="arabicPeriod"/>
            </a:pPr>
            <a:endParaRPr lang="en-US" sz="11200" dirty="0">
              <a:solidFill>
                <a:srgbClr val="333333"/>
              </a:solidFill>
              <a:latin typeface="+mj-lt"/>
              <a:ea typeface="Times New Roman"/>
            </a:endParaRPr>
          </a:p>
          <a:p>
            <a:pPr marL="0" lvl="0" indent="0">
              <a:buNone/>
            </a:pPr>
            <a:r>
              <a:rPr lang="en-US" sz="11200" dirty="0" smtClean="0">
                <a:solidFill>
                  <a:srgbClr val="333333"/>
                </a:solidFill>
                <a:latin typeface="+mj-lt"/>
              </a:rPr>
              <a:t>2.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Dạy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và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học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chú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trọng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rèn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luyện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phương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pháp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tự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học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smtClean="0">
                <a:solidFill>
                  <a:srgbClr val="333333"/>
                </a:solidFill>
                <a:ea typeface="Times New Roman"/>
              </a:rPr>
              <a:t>(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so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sánh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với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 DH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truyền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thống</a:t>
            </a:r>
            <a:r>
              <a:rPr lang="en-US" sz="11200" dirty="0">
                <a:solidFill>
                  <a:srgbClr val="333333"/>
                </a:solidFill>
                <a:ea typeface="Times New Roman"/>
              </a:rPr>
              <a:t>)</a:t>
            </a:r>
          </a:p>
          <a:p>
            <a:pPr marL="514350" lvl="0" indent="-514350">
              <a:buFont typeface="Arial" pitchFamily="34" charset="0"/>
              <a:buAutoNum type="arabicPeriod"/>
            </a:pPr>
            <a:endParaRPr lang="en-US" sz="11200" dirty="0">
              <a:solidFill>
                <a:srgbClr val="333333"/>
              </a:solidFill>
              <a:ea typeface="Times New Roman"/>
            </a:endParaRPr>
          </a:p>
          <a:p>
            <a:pPr marL="0" lvl="0" indent="0">
              <a:buNone/>
            </a:pPr>
            <a:r>
              <a:rPr lang="en-US" sz="11200" dirty="0" smtClean="0">
                <a:solidFill>
                  <a:srgbClr val="333333"/>
                </a:solidFill>
                <a:latin typeface="+mj-lt"/>
              </a:rPr>
              <a:t>3.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Tăng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cường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học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tập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cá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thể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,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phối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hợp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với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học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tập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hợp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tác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smtClean="0">
                <a:solidFill>
                  <a:srgbClr val="333333"/>
                </a:solidFill>
                <a:ea typeface="Times New Roman"/>
              </a:rPr>
              <a:t>(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so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sánh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với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 DH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truyền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thống</a:t>
            </a:r>
            <a:r>
              <a:rPr lang="en-US" sz="11200" dirty="0">
                <a:solidFill>
                  <a:srgbClr val="333333"/>
                </a:solidFill>
                <a:ea typeface="Times New Roman"/>
              </a:rPr>
              <a:t>)</a:t>
            </a:r>
          </a:p>
          <a:p>
            <a:pPr marL="514350" lvl="0" indent="-514350">
              <a:buFont typeface="Arial" pitchFamily="34" charset="0"/>
              <a:buAutoNum type="arabicPeriod"/>
            </a:pPr>
            <a:endParaRPr lang="en-US" sz="11200" dirty="0">
              <a:solidFill>
                <a:srgbClr val="333333"/>
              </a:solidFill>
              <a:ea typeface="Times New Roman"/>
            </a:endParaRPr>
          </a:p>
          <a:p>
            <a:pPr marL="0" lvl="0" indent="0">
              <a:buNone/>
            </a:pP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4.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Kết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hợp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đánh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giá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của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GV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với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tự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đánh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giá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</a:t>
            </a:r>
            <a:r>
              <a:rPr lang="en-US" sz="11200" dirty="0" err="1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của</a:t>
            </a:r>
            <a:r>
              <a:rPr lang="en-US" sz="112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> HS</a:t>
            </a:r>
            <a:r>
              <a:rPr lang="en-US" sz="11200" dirty="0" smtClean="0">
                <a:solidFill>
                  <a:srgbClr val="333333"/>
                </a:solidFill>
                <a:ea typeface="Times New Roman"/>
              </a:rPr>
              <a:t> </a:t>
            </a:r>
            <a:r>
              <a:rPr lang="en-US" sz="11200" dirty="0">
                <a:solidFill>
                  <a:srgbClr val="333333"/>
                </a:solidFill>
                <a:ea typeface="Times New Roman"/>
              </a:rPr>
              <a:t>(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so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sánh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với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 DH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truyền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 </a:t>
            </a:r>
            <a:r>
              <a:rPr lang="en-US" sz="11200" dirty="0" err="1">
                <a:solidFill>
                  <a:srgbClr val="C00000"/>
                </a:solidFill>
                <a:ea typeface="Times New Roman"/>
              </a:rPr>
              <a:t>thống</a:t>
            </a:r>
            <a:r>
              <a:rPr lang="en-US" sz="11200" dirty="0">
                <a:solidFill>
                  <a:srgbClr val="C00000"/>
                </a:solidFill>
                <a:ea typeface="Times New Roman"/>
              </a:rPr>
              <a:t>)</a:t>
            </a:r>
          </a:p>
          <a:p>
            <a:pPr marL="514350" lvl="0" indent="-514350">
              <a:buFont typeface="Arial" pitchFamily="34" charset="0"/>
              <a:buAutoNum type="arabicPeriod"/>
            </a:pPr>
            <a:endParaRPr lang="en-US" sz="11200" dirty="0">
              <a:solidFill>
                <a:srgbClr val="333333"/>
              </a:solidFill>
              <a:ea typeface="Times New Roman"/>
            </a:endParaRPr>
          </a:p>
          <a:p>
            <a:pPr marL="0" indent="0">
              <a:buNone/>
            </a:pPr>
            <a:r>
              <a:rPr lang="en-US" sz="74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/>
            </a:r>
            <a:br>
              <a:rPr lang="en-US" sz="74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</a:br>
            <a:r>
              <a:rPr lang="en-US" sz="28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  <a:t/>
            </a:r>
            <a:br>
              <a:rPr lang="en-US" sz="2800" dirty="0" smtClean="0">
                <a:solidFill>
                  <a:srgbClr val="333333"/>
                </a:solidFill>
                <a:effectLst/>
                <a:latin typeface="+mj-lt"/>
                <a:ea typeface="Times New Roman"/>
              </a:rPr>
            </a:b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293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Những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đặc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điểm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của</a:t>
            </a:r>
            <a:r>
              <a:rPr lang="en-US" sz="3600" b="1" dirty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327982"/>
              </p:ext>
            </p:extLst>
          </p:nvPr>
        </p:nvGraphicFramePr>
        <p:xfrm>
          <a:off x="457200" y="1447800"/>
          <a:ext cx="8229600" cy="5039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200400"/>
                <a:gridCol w="502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DH </a:t>
                      </a:r>
                      <a:r>
                        <a:rPr lang="en-US" dirty="0" err="1" smtClean="0"/>
                        <a:t>truyền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thống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DHTC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r>
                        <a:rPr lang="en-US" dirty="0" err="1" smtClean="0"/>
                        <a:t>Học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quá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trình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tiếp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thu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lĩnh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hội</a:t>
                      </a:r>
                      <a:r>
                        <a:rPr lang="en-US" baseline="0" dirty="0" smtClean="0"/>
                        <a:t> KT, KN, KX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r>
                        <a:rPr lang="en-US" dirty="0" err="1" smtClean="0"/>
                        <a:t>Học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quá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trình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kiến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tạo</a:t>
                      </a:r>
                      <a:r>
                        <a:rPr lang="en-US" baseline="0" dirty="0" smtClean="0"/>
                        <a:t>, HS </a:t>
                      </a:r>
                      <a:r>
                        <a:rPr lang="en-US" baseline="0" dirty="0" err="1" smtClean="0"/>
                        <a:t>tự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tìm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tòi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khám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phá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để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hình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thành</a:t>
                      </a:r>
                      <a:r>
                        <a:rPr lang="en-US" baseline="0" dirty="0" smtClean="0"/>
                        <a:t> NL, PC </a:t>
                      </a:r>
                      <a:r>
                        <a:rPr lang="en-US" baseline="0" dirty="0" err="1" smtClean="0"/>
                        <a:t>dưới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sự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hướng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dẫn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của</a:t>
                      </a:r>
                      <a:r>
                        <a:rPr lang="en-US" baseline="0" dirty="0" smtClean="0"/>
                        <a:t> GV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</a:t>
                      </a:r>
                      <a:r>
                        <a:rPr lang="en-US" dirty="0" err="1" smtClean="0"/>
                        <a:t>Bản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chất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của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việc</a:t>
                      </a:r>
                      <a:r>
                        <a:rPr lang="en-US" baseline="0" dirty="0" smtClean="0"/>
                        <a:t> DH </a:t>
                      </a:r>
                      <a:r>
                        <a:rPr lang="en-US" baseline="0" dirty="0" err="1" smtClean="0"/>
                        <a:t>là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truyền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thụ</a:t>
                      </a:r>
                      <a:r>
                        <a:rPr lang="en-US" baseline="0" dirty="0" smtClean="0"/>
                        <a:t> tri </a:t>
                      </a:r>
                      <a:r>
                        <a:rPr lang="en-US" baseline="0" dirty="0" err="1" smtClean="0"/>
                        <a:t>thức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</a:t>
                      </a:r>
                      <a:r>
                        <a:rPr lang="en-US" dirty="0" err="1" smtClean="0"/>
                        <a:t>Bản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chất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của</a:t>
                      </a:r>
                      <a:r>
                        <a:rPr lang="en-US" baseline="0" dirty="0" smtClean="0"/>
                        <a:t> DH </a:t>
                      </a:r>
                      <a:r>
                        <a:rPr lang="en-US" baseline="0" dirty="0" err="1" smtClean="0"/>
                        <a:t>là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tổ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chức</a:t>
                      </a:r>
                      <a:r>
                        <a:rPr lang="en-US" baseline="0" dirty="0" smtClean="0"/>
                        <a:t> HĐ </a:t>
                      </a:r>
                      <a:r>
                        <a:rPr lang="en-US" baseline="0" dirty="0" err="1" smtClean="0"/>
                        <a:t>nhận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thức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và</a:t>
                      </a:r>
                      <a:r>
                        <a:rPr lang="en-US" baseline="0" dirty="0" smtClean="0"/>
                        <a:t> HĐ </a:t>
                      </a:r>
                      <a:r>
                        <a:rPr lang="en-US" baseline="0" dirty="0" err="1" smtClean="0"/>
                        <a:t>sáng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tạo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</a:t>
                      </a:r>
                      <a:r>
                        <a:rPr lang="en-US" dirty="0" err="1" smtClean="0"/>
                        <a:t>Mục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tiêu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của</a:t>
                      </a:r>
                      <a:r>
                        <a:rPr lang="en-US" baseline="0" dirty="0" smtClean="0"/>
                        <a:t> DH </a:t>
                      </a:r>
                      <a:r>
                        <a:rPr lang="en-US" baseline="0" dirty="0" err="1" smtClean="0"/>
                        <a:t>là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cung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cấp</a:t>
                      </a:r>
                      <a:r>
                        <a:rPr lang="en-US" baseline="0" dirty="0" smtClean="0"/>
                        <a:t> KT, KN, KX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Mục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tiêu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DH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là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phát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triển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NL, PC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HS,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hướng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tới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đáp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ứng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nhu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cầu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cuộc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sống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HS ở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hiện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tại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tương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lai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</a:t>
                      </a:r>
                      <a:r>
                        <a:rPr lang="en-US" dirty="0" err="1" smtClean="0"/>
                        <a:t>Nội</a:t>
                      </a:r>
                      <a:r>
                        <a:rPr lang="en-US" baseline="0" dirty="0" smtClean="0"/>
                        <a:t> dung </a:t>
                      </a:r>
                      <a:r>
                        <a:rPr lang="en-US" baseline="0" dirty="0" err="1" smtClean="0"/>
                        <a:t>học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có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trong</a:t>
                      </a:r>
                      <a:r>
                        <a:rPr lang="en-US" baseline="0" dirty="0" smtClean="0"/>
                        <a:t> SGK </a:t>
                      </a:r>
                      <a:r>
                        <a:rPr lang="en-US" baseline="0" dirty="0" err="1" smtClean="0"/>
                        <a:t>và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những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tài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liệu</a:t>
                      </a:r>
                      <a:r>
                        <a:rPr lang="en-US" baseline="0" dirty="0" smtClean="0"/>
                        <a:t> GV </a:t>
                      </a:r>
                      <a:r>
                        <a:rPr lang="en-US" baseline="0" dirty="0" err="1" smtClean="0"/>
                        <a:t>cung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cấp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Nội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dung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học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SGK ,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những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nguồn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khác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nhau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do HS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tự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tìm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tòi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gắn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với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cuộc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sống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HS (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sách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mạng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…),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gắn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với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bối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cảnh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sống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HS,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những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điều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HS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quan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tâm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 PPDH </a:t>
                      </a:r>
                      <a:r>
                        <a:rPr lang="en-US" dirty="0" err="1" smtClean="0"/>
                        <a:t>chủ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yếu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diễn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giảng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truyền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thụ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Môi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trường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học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chủ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yếu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không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lớp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học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 PPDH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chủ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yếu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là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điều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khám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phá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giải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quyết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vấn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đề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học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bằng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tương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tác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Môi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trường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học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đa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dạng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lớp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học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hiện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trường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đời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sống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ngoài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lớp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 GV </a:t>
                      </a:r>
                      <a:r>
                        <a:rPr lang="en-US" dirty="0" err="1" smtClean="0"/>
                        <a:t>giữ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quyền</a:t>
                      </a:r>
                      <a:r>
                        <a:rPr lang="en-US" baseline="0" dirty="0" smtClean="0"/>
                        <a:t> ĐG KQ GD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 GV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HS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cùng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tham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gia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ĐG KQ GD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81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Một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số</a:t>
            </a:r>
            <a:r>
              <a:rPr lang="en-US" sz="3600" b="1" dirty="0" smtClean="0"/>
              <a:t> PP / </a:t>
            </a:r>
            <a:r>
              <a:rPr lang="en-US" sz="3600" b="1" dirty="0" err="1" smtClean="0"/>
              <a:t>kỹ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thuật</a:t>
            </a:r>
            <a:r>
              <a:rPr lang="en-US" sz="3600" b="1" dirty="0" smtClean="0"/>
              <a:t> DHTC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b="1" dirty="0" err="1" smtClean="0">
                <a:solidFill>
                  <a:srgbClr val="C00000"/>
                </a:solidFill>
              </a:rPr>
              <a:t>Kỹ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thuật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đặt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câu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hỏi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     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GV </a:t>
            </a:r>
            <a:r>
              <a:rPr lang="en-US" sz="2800" dirty="0" err="1" smtClean="0"/>
              <a:t>đặt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hỏi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HS </a:t>
            </a:r>
            <a:r>
              <a:rPr lang="en-US" sz="2800" dirty="0" err="1" smtClean="0"/>
              <a:t>trả</a:t>
            </a:r>
            <a:r>
              <a:rPr lang="en-US" sz="2800" dirty="0" smtClean="0"/>
              <a:t> </a:t>
            </a:r>
            <a:r>
              <a:rPr lang="en-US" sz="2800" dirty="0" err="1" smtClean="0"/>
              <a:t>lời</a:t>
            </a:r>
            <a:r>
              <a:rPr lang="en-US" sz="2800" dirty="0" smtClean="0"/>
              <a:t> </a:t>
            </a:r>
            <a:r>
              <a:rPr lang="en-US" sz="2800" dirty="0" err="1" smtClean="0"/>
              <a:t>hoặc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HS </a:t>
            </a:r>
            <a:r>
              <a:rPr lang="en-US" sz="2800" dirty="0" err="1" smtClean="0"/>
              <a:t>dặt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hỏi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GV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KT, KN, KX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phát</a:t>
            </a:r>
            <a:r>
              <a:rPr lang="en-US" sz="2800" dirty="0" smtClean="0"/>
              <a:t> </a:t>
            </a:r>
            <a:r>
              <a:rPr lang="en-US" sz="2800" dirty="0" err="1" smtClean="0"/>
              <a:t>triển</a:t>
            </a:r>
            <a:r>
              <a:rPr lang="en-US" sz="2800" dirty="0" smtClean="0"/>
              <a:t> NL, PC</a:t>
            </a:r>
          </a:p>
          <a:p>
            <a:pPr marL="0" indent="0">
              <a:buNone/>
            </a:pPr>
            <a:r>
              <a:rPr lang="en-US" sz="2800" dirty="0" smtClean="0"/>
              <a:t>    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Dùng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trong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hầu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hết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các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môn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học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và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nhiều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loại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bài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học</a:t>
            </a:r>
            <a:r>
              <a:rPr lang="en-US" sz="2800" dirty="0" smtClean="0">
                <a:sym typeface="Wingdings" pitchFamily="2" charset="2"/>
              </a:rPr>
              <a:t> (</a:t>
            </a:r>
            <a:r>
              <a:rPr lang="en-US" sz="2800" dirty="0" err="1" smtClean="0">
                <a:sym typeface="Wingdings" pitchFamily="2" charset="2"/>
              </a:rPr>
              <a:t>lý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thuyết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thực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hành</a:t>
            </a:r>
            <a:r>
              <a:rPr lang="en-US" sz="2800" dirty="0" smtClean="0">
                <a:sym typeface="Wingdings" pitchFamily="2" charset="2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 </a:t>
            </a:r>
            <a:r>
              <a:rPr lang="en-US" sz="2800" dirty="0" err="1" smtClean="0">
                <a:sym typeface="Wingdings" pitchFamily="2" charset="2"/>
              </a:rPr>
              <a:t>Dùng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trong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tất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cả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các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pha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của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quá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trình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học</a:t>
            </a:r>
            <a:r>
              <a:rPr lang="en-US" sz="2800" dirty="0" smtClean="0">
                <a:sym typeface="Wingdings" pitchFamily="2" charset="2"/>
              </a:rPr>
              <a:t> (</a:t>
            </a:r>
            <a:r>
              <a:rPr lang="en-US" sz="2800" dirty="0" err="1" smtClean="0">
                <a:sym typeface="Wingdings" pitchFamily="2" charset="2"/>
              </a:rPr>
              <a:t>trải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nghiệm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để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Khởi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động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>
                <a:sym typeface="Wingdings" pitchFamily="2" charset="2"/>
              </a:rPr>
              <a:t>K</a:t>
            </a:r>
            <a:r>
              <a:rPr lang="en-US" sz="2800" dirty="0" err="1" smtClean="0">
                <a:sym typeface="Wingdings" pitchFamily="2" charset="2"/>
              </a:rPr>
              <a:t>hám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phá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Luyện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tập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Vận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dụng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Mở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rộng</a:t>
            </a:r>
            <a:r>
              <a:rPr lang="en-US" sz="2800" dirty="0" smtClean="0">
                <a:sym typeface="Wingdings" pitchFamily="2" charset="2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  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Clip 1 -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Tiếng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Anh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Đặt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câu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hỏi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về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thời</a:t>
            </a:r>
            <a:r>
              <a:rPr lang="en-US" sz="20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sym typeface="Wingdings" pitchFamily="2" charset="2"/>
              </a:rPr>
              <a:t>gian</a:t>
            </a:r>
            <a:endParaRPr lang="en-US" sz="20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0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thuật</a:t>
            </a:r>
            <a:r>
              <a:rPr lang="en-US" sz="3600" b="1" dirty="0" smtClean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            </a:t>
            </a:r>
            <a:r>
              <a:rPr lang="en-US" sz="2800" b="1" dirty="0" err="1" smtClean="0"/>
              <a:t>Nguyên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tắc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đặt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hỏi</a:t>
            </a:r>
            <a:endParaRPr lang="en-US" sz="2800" b="1" dirty="0" smtClean="0"/>
          </a:p>
          <a:p>
            <a:pPr marL="0" indent="0">
              <a:buNone/>
            </a:pPr>
            <a:endParaRPr lang="en-US" sz="2800" b="1" dirty="0" smtClean="0"/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1. 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CH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phải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hỏi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về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nội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dung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cốt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lõi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của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bài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học</a:t>
            </a:r>
            <a:endParaRPr lang="en-US" sz="2900" dirty="0">
              <a:latin typeface="+mj-lt"/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900" dirty="0" smtClean="0">
                <a:latin typeface="+mj-lt"/>
                <a:ea typeface="Calibri"/>
                <a:cs typeface="Times New Roman"/>
              </a:rPr>
              <a:t>2. CH </a:t>
            </a:r>
            <a:r>
              <a:rPr lang="en-US" sz="2900" dirty="0" err="1" smtClean="0">
                <a:latin typeface="+mj-lt"/>
                <a:ea typeface="Calibri"/>
                <a:cs typeface="Times New Roman"/>
              </a:rPr>
              <a:t>s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ử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dụng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từ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nghi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vấn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chính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xác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endParaRPr lang="en-US" sz="2900" dirty="0">
              <a:latin typeface="+mj-lt"/>
              <a:ea typeface="Calibri"/>
              <a:cs typeface="Times New Roman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900" dirty="0" smtClean="0">
                <a:latin typeface="+mj-lt"/>
                <a:ea typeface="Calibri"/>
                <a:cs typeface="Times New Roman"/>
              </a:rPr>
              <a:t>3. CH </a:t>
            </a:r>
            <a:r>
              <a:rPr lang="en-US" sz="2900" dirty="0" err="1" smtClean="0">
                <a:latin typeface="+mj-lt"/>
                <a:ea typeface="Calibri"/>
                <a:cs typeface="Times New Roman"/>
              </a:rPr>
              <a:t>p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hù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hợp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với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trình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độ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tư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duy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của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lứa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en-US" sz="2900" dirty="0" err="1" smtClean="0">
                <a:effectLst/>
                <a:latin typeface="+mj-lt"/>
                <a:ea typeface="Calibri"/>
                <a:cs typeface="Times New Roman"/>
              </a:rPr>
              <a:t>tuổi</a:t>
            </a:r>
            <a:r>
              <a:rPr lang="en-US" sz="2900" dirty="0" smtClean="0">
                <a:effectLst/>
                <a:latin typeface="+mj-lt"/>
                <a:ea typeface="Calibri"/>
                <a:cs typeface="Times New Roman"/>
              </a:rPr>
              <a:t> HS</a:t>
            </a: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Clip 2 –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Toán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: CH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kiểm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tra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các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bước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làm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phép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nhân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một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số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với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số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có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5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chữ</a:t>
            </a:r>
            <a:r>
              <a:rPr lang="en-US" sz="2200" u="sng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số</a:t>
            </a:r>
            <a:endParaRPr lang="en-US" sz="2200" u="sng" dirty="0">
              <a:solidFill>
                <a:srgbClr val="C00000"/>
              </a:solidFill>
              <a:latin typeface="+mj-lt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en-US" sz="2800" b="1" dirty="0" smtClean="0"/>
              <a:t>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025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/ </a:t>
            </a:r>
            <a:r>
              <a:rPr lang="en-US" sz="3600" b="1" dirty="0" err="1" smtClean="0">
                <a:solidFill>
                  <a:prstClr val="black"/>
                </a:solidFill>
              </a:rPr>
              <a:t>kỹ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</a:rPr>
              <a:t>thuật</a:t>
            </a:r>
            <a:r>
              <a:rPr lang="en-US" sz="3600" b="1" dirty="0" smtClean="0">
                <a:solidFill>
                  <a:prstClr val="black"/>
                </a:solidFill>
              </a:rPr>
              <a:t>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6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>
                <a:solidFill>
                  <a:prstClr val="black"/>
                </a:solidFill>
                <a:ea typeface="Calibri"/>
                <a:cs typeface="Times New Roman"/>
              </a:rPr>
              <a:t>4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. CH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phải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kích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thích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HS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suy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nghĩ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(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nên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chỉ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nhắc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lại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thuần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túy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  <a:p>
            <a:pPr marL="0" lvl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5.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Đặt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Times New Roman"/>
              </a:rPr>
              <a:t>CH </a:t>
            </a:r>
            <a:r>
              <a:rPr lang="en-US" sz="2400" dirty="0" err="1" smtClean="0">
                <a:solidFill>
                  <a:prstClr val="black"/>
                </a:solidFill>
                <a:ea typeface="Calibri"/>
                <a:cs typeface="Times New Roman"/>
              </a:rPr>
              <a:t>đúng</a:t>
            </a:r>
            <a:r>
              <a:rPr lang="en-US" sz="24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lúc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và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đúng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chỗ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(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đúng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lúc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HS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đang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suy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nghĩ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đúng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chỗ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có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vấn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đề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trong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bài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học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  <a:p>
            <a:pPr marL="0" lvl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6.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Mỗi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CH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chỉ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hỏi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1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vấn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đề</a:t>
            </a:r>
            <a:endParaRPr lang="en-US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7.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Dùng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từng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CH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một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không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dùng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nhiều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CH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để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hỏi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prstClr val="black"/>
                </a:solidFill>
                <a:ea typeface="Calibri"/>
                <a:cs typeface="Times New Roman"/>
              </a:rPr>
              <a:t>cùng</a:t>
            </a:r>
            <a:r>
              <a:rPr lang="en-US" sz="24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ea typeface="Calibri"/>
                <a:cs typeface="Times New Roman"/>
              </a:rPr>
              <a:t>lúc</a:t>
            </a:r>
            <a:endParaRPr lang="en-US" sz="24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0" algn="just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u="sng" dirty="0" smtClean="0">
                <a:solidFill>
                  <a:srgbClr val="C00000"/>
                </a:solidFill>
                <a:cs typeface="Times New Roman"/>
              </a:rPr>
              <a:t>Clip 3 – </a:t>
            </a:r>
            <a:r>
              <a:rPr lang="en-US" sz="2000" u="sng" dirty="0" err="1" smtClean="0">
                <a:solidFill>
                  <a:srgbClr val="C00000"/>
                </a:solidFill>
                <a:cs typeface="Times New Roman"/>
              </a:rPr>
              <a:t>Đặt</a:t>
            </a:r>
            <a:r>
              <a:rPr lang="en-US" sz="2000" u="sng" dirty="0" smtClean="0">
                <a:solidFill>
                  <a:srgbClr val="C00000"/>
                </a:solidFill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cs typeface="Times New Roman"/>
              </a:rPr>
              <a:t>câu</a:t>
            </a:r>
            <a:r>
              <a:rPr lang="en-US" sz="2000" u="sng" dirty="0" smtClean="0">
                <a:solidFill>
                  <a:srgbClr val="C00000"/>
                </a:solidFill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cs typeface="Times New Roman"/>
              </a:rPr>
              <a:t>hỏi</a:t>
            </a:r>
            <a:r>
              <a:rPr lang="en-US" sz="2000" u="sng" dirty="0" smtClean="0">
                <a:solidFill>
                  <a:srgbClr val="C00000"/>
                </a:solidFill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cs typeface="Times New Roman"/>
              </a:rPr>
              <a:t>đọc</a:t>
            </a:r>
            <a:r>
              <a:rPr lang="en-US" sz="2000" u="sng" dirty="0" smtClean="0">
                <a:solidFill>
                  <a:srgbClr val="C00000"/>
                </a:solidFill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cs typeface="Times New Roman"/>
              </a:rPr>
              <a:t>hiểu</a:t>
            </a:r>
            <a:r>
              <a:rPr lang="en-US" sz="2000" u="sng" dirty="0" smtClean="0">
                <a:solidFill>
                  <a:srgbClr val="C00000"/>
                </a:solidFill>
                <a:cs typeface="Times New Roman"/>
              </a:rPr>
              <a:t> </a:t>
            </a:r>
            <a:r>
              <a:rPr lang="en-US" sz="2000" u="sng" dirty="0" err="1" smtClean="0">
                <a:solidFill>
                  <a:srgbClr val="C00000"/>
                </a:solidFill>
                <a:cs typeface="Times New Roman"/>
              </a:rPr>
              <a:t>lớp</a:t>
            </a:r>
            <a:r>
              <a:rPr lang="en-US" sz="2000" u="sng" dirty="0" smtClean="0">
                <a:solidFill>
                  <a:srgbClr val="C00000"/>
                </a:solidFill>
                <a:cs typeface="Times New Roman"/>
              </a:rPr>
              <a:t> 1 (CGD)</a:t>
            </a:r>
          </a:p>
        </p:txBody>
      </p:sp>
    </p:spTree>
    <p:extLst>
      <p:ext uri="{BB962C8B-B14F-4D97-AF65-F5344CB8AC3E}">
        <p14:creationId xmlns:p14="http://schemas.microsoft.com/office/powerpoint/2010/main" val="420179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dirty="0" err="1">
                <a:solidFill>
                  <a:prstClr val="black"/>
                </a:solidFill>
              </a:rPr>
              <a:t>Một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err="1">
                <a:solidFill>
                  <a:prstClr val="black"/>
                </a:solidFill>
              </a:rPr>
              <a:t>số</a:t>
            </a:r>
            <a:r>
              <a:rPr lang="en-US" sz="3600" b="1" dirty="0">
                <a:solidFill>
                  <a:prstClr val="black"/>
                </a:solidFill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</a:rPr>
              <a:t>PP DHTC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2. PP chia </a:t>
            </a:r>
            <a:r>
              <a:rPr lang="en-US" sz="2800" b="1" dirty="0" err="1" smtClean="0">
                <a:solidFill>
                  <a:srgbClr val="C00000"/>
                </a:solidFill>
              </a:rPr>
              <a:t>nhóm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và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tổ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chức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hoạt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động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nhóm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2800" u="sng" dirty="0" smtClean="0">
                <a:solidFill>
                  <a:srgbClr val="C00000"/>
                </a:solidFill>
              </a:rPr>
              <a:t>Clip 4 </a:t>
            </a:r>
            <a:r>
              <a:rPr lang="en-US" sz="2800" u="sng" dirty="0" err="1" smtClean="0">
                <a:solidFill>
                  <a:srgbClr val="C00000"/>
                </a:solidFill>
              </a:rPr>
              <a:t>hoạt</a:t>
            </a:r>
            <a:r>
              <a:rPr lang="en-US" sz="2800" u="sng" dirty="0" smtClean="0">
                <a:solidFill>
                  <a:srgbClr val="C00000"/>
                </a:solidFill>
              </a:rPr>
              <a:t> </a:t>
            </a:r>
            <a:r>
              <a:rPr lang="en-US" sz="2800" u="sng" dirty="0" err="1" smtClean="0">
                <a:solidFill>
                  <a:srgbClr val="C00000"/>
                </a:solidFill>
              </a:rPr>
              <a:t>động</a:t>
            </a:r>
            <a:r>
              <a:rPr lang="en-US" sz="2800" u="sng" dirty="0" smtClean="0">
                <a:solidFill>
                  <a:srgbClr val="C00000"/>
                </a:solidFill>
              </a:rPr>
              <a:t> </a:t>
            </a:r>
            <a:r>
              <a:rPr lang="en-US" sz="2800" u="sng" dirty="0" err="1" smtClean="0">
                <a:solidFill>
                  <a:srgbClr val="C00000"/>
                </a:solidFill>
              </a:rPr>
              <a:t>nhóm</a:t>
            </a:r>
            <a:r>
              <a:rPr lang="en-US" sz="2800" u="sng" dirty="0" smtClean="0">
                <a:solidFill>
                  <a:srgbClr val="C00000"/>
                </a:solidFill>
              </a:rPr>
              <a:t> (</a:t>
            </a:r>
            <a:r>
              <a:rPr lang="en-US" sz="2800" u="sng" dirty="0" err="1" smtClean="0">
                <a:solidFill>
                  <a:srgbClr val="C00000"/>
                </a:solidFill>
              </a:rPr>
              <a:t>phản</a:t>
            </a:r>
            <a:r>
              <a:rPr lang="en-US" sz="2800" u="sng" dirty="0" smtClean="0">
                <a:solidFill>
                  <a:srgbClr val="C00000"/>
                </a:solidFill>
              </a:rPr>
              <a:t> VD) </a:t>
            </a:r>
            <a:r>
              <a:rPr lang="en-US" sz="2800" u="sng" dirty="0" err="1" smtClean="0">
                <a:solidFill>
                  <a:srgbClr val="C00000"/>
                </a:solidFill>
              </a:rPr>
              <a:t>Toán</a:t>
            </a:r>
            <a:r>
              <a:rPr lang="en-US" sz="2800" u="sng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</a:t>
            </a:r>
            <a:r>
              <a:rPr lang="en-US" sz="2800" b="1" dirty="0" smtClean="0">
                <a:sym typeface="Wingdings" pitchFamily="2" charset="2"/>
              </a:rPr>
              <a:t> </a:t>
            </a:r>
            <a:r>
              <a:rPr lang="en-US" sz="2800" b="1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HS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nhóm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nhiệm</a:t>
            </a:r>
            <a:r>
              <a:rPr lang="en-US" sz="2800" dirty="0" smtClean="0"/>
              <a:t> </a:t>
            </a:r>
            <a:r>
              <a:rPr lang="en-US" sz="2800" dirty="0" err="1" smtClean="0"/>
              <a:t>vụ</a:t>
            </a:r>
            <a:r>
              <a:rPr lang="en-US" sz="2800" dirty="0" smtClean="0"/>
              <a:t> </a:t>
            </a:r>
            <a:r>
              <a:rPr lang="en-US" sz="2800" dirty="0" err="1" smtClean="0"/>
              <a:t>cụ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giao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Nhóm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được</a:t>
            </a:r>
            <a:r>
              <a:rPr lang="en-US" sz="2800" dirty="0" smtClean="0">
                <a:sym typeface="Wingdings" pitchFamily="2" charset="2"/>
              </a:rPr>
              <a:t> chia </a:t>
            </a:r>
            <a:r>
              <a:rPr lang="en-US" sz="2800" dirty="0" err="1" smtClean="0">
                <a:sym typeface="Wingdings" pitchFamily="2" charset="2"/>
              </a:rPr>
              <a:t>thành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nhiều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loại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tùy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thuộc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vào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mục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đích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của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nhiệm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vụ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học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tập</a:t>
            </a:r>
            <a:r>
              <a:rPr lang="en-US" sz="2800" dirty="0" smtClean="0">
                <a:sym typeface="Wingdings" pitchFamily="2" charset="2"/>
              </a:rPr>
              <a:t> :</a:t>
            </a:r>
          </a:p>
          <a:p>
            <a:pPr marL="0" indent="0">
              <a:buNone/>
            </a:pP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 - </a:t>
            </a:r>
            <a:r>
              <a:rPr lang="en-US" sz="2800" dirty="0" err="1" smtClean="0">
                <a:sym typeface="Wingdings" pitchFamily="2" charset="2"/>
              </a:rPr>
              <a:t>Nhóm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ngẫu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nhiên</a:t>
            </a:r>
            <a:r>
              <a:rPr lang="en-US" sz="2800" dirty="0" smtClean="0">
                <a:sym typeface="Wingdings" pitchFamily="2" charset="2"/>
              </a:rPr>
              <a:t> (</a:t>
            </a:r>
            <a:r>
              <a:rPr lang="en-US" sz="2800" dirty="0" err="1" smtClean="0">
                <a:sym typeface="Wingdings" pitchFamily="2" charset="2"/>
              </a:rPr>
              <a:t>gồm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những</a:t>
            </a:r>
            <a:r>
              <a:rPr lang="en-US" sz="2800" dirty="0" smtClean="0">
                <a:sym typeface="Wingdings" pitchFamily="2" charset="2"/>
              </a:rPr>
              <a:t> HS </a:t>
            </a:r>
            <a:r>
              <a:rPr lang="en-US" sz="2800" dirty="0" err="1" smtClean="0">
                <a:sym typeface="Wingdings" pitchFamily="2" charset="2"/>
              </a:rPr>
              <a:t>ngồi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gần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nhau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hoặc</a:t>
            </a:r>
            <a:r>
              <a:rPr lang="en-US" sz="2800" dirty="0" smtClean="0">
                <a:sym typeface="Wingdings" pitchFamily="2" charset="2"/>
              </a:rPr>
              <a:t> HS ở </a:t>
            </a:r>
            <a:r>
              <a:rPr lang="en-US" sz="2800" dirty="0" err="1" smtClean="0">
                <a:sym typeface="Wingdings" pitchFamily="2" charset="2"/>
              </a:rPr>
              <a:t>vị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trí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đầu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bàn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bên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phải</a:t>
            </a:r>
            <a:r>
              <a:rPr lang="en-US" sz="2800" dirty="0" smtClean="0">
                <a:sym typeface="Wingdings" pitchFamily="2" charset="2"/>
              </a:rPr>
              <a:t>, ở </a:t>
            </a:r>
            <a:r>
              <a:rPr lang="en-US" sz="2800" dirty="0" err="1" smtClean="0">
                <a:sym typeface="Wingdings" pitchFamily="2" charset="2"/>
              </a:rPr>
              <a:t>vị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trí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đầu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bàn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bên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trái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…)</a:t>
            </a:r>
          </a:p>
          <a:p>
            <a:pPr marL="0" indent="0">
              <a:buNone/>
            </a:pP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 - </a:t>
            </a:r>
            <a:r>
              <a:rPr lang="en-US" sz="2800" dirty="0" err="1" smtClean="0">
                <a:sym typeface="Wingdings" pitchFamily="2" charset="2"/>
              </a:rPr>
              <a:t>Nhóm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có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chủ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định</a:t>
            </a:r>
            <a:r>
              <a:rPr lang="en-US" sz="2800" dirty="0" smtClean="0">
                <a:sym typeface="Wingdings" pitchFamily="2" charset="2"/>
              </a:rPr>
              <a:t> : HS </a:t>
            </a:r>
            <a:r>
              <a:rPr lang="en-US" sz="2800" dirty="0" err="1" smtClean="0">
                <a:sym typeface="Wingdings" pitchFamily="2" charset="2"/>
              </a:rPr>
              <a:t>cùng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trình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độ</a:t>
            </a:r>
            <a:r>
              <a:rPr lang="en-US" sz="2800" dirty="0" smtClean="0">
                <a:sym typeface="Wingdings" pitchFamily="2" charset="2"/>
              </a:rPr>
              <a:t>, HS </a:t>
            </a:r>
            <a:r>
              <a:rPr lang="en-US" sz="2800" dirty="0" err="1" smtClean="0">
                <a:sym typeface="Wingdings" pitchFamily="2" charset="2"/>
              </a:rPr>
              <a:t>có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đủ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các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trình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độ</a:t>
            </a:r>
            <a:r>
              <a:rPr lang="en-US" sz="2800" dirty="0" smtClean="0">
                <a:sym typeface="Wingdings" pitchFamily="2" charset="2"/>
              </a:rPr>
              <a:t> (</a:t>
            </a:r>
            <a:r>
              <a:rPr lang="en-US" sz="2800" dirty="0" err="1" smtClean="0">
                <a:sym typeface="Wingdings" pitchFamily="2" charset="2"/>
              </a:rPr>
              <a:t>nhóm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hỗn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hợp</a:t>
            </a:r>
            <a:r>
              <a:rPr lang="en-US" sz="2800" dirty="0" smtClean="0">
                <a:sym typeface="Wingdings" pitchFamily="2" charset="2"/>
              </a:rPr>
              <a:t>), HS </a:t>
            </a:r>
            <a:r>
              <a:rPr lang="en-US" sz="2800" dirty="0" err="1" smtClean="0">
                <a:sym typeface="Wingdings" pitchFamily="2" charset="2"/>
              </a:rPr>
              <a:t>có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cùng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sở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thích</a:t>
            </a:r>
            <a:r>
              <a:rPr lang="en-US" sz="2800" dirty="0" smtClean="0">
                <a:sym typeface="Wingdings" pitchFamily="2" charset="2"/>
              </a:rPr>
              <a:t> …</a:t>
            </a:r>
          </a:p>
          <a:p>
            <a:pPr marL="0" indent="0" algn="just">
              <a:buNone/>
            </a:pPr>
            <a:r>
              <a:rPr lang="en-US" sz="2800" dirty="0">
                <a:sym typeface="Wingdings" pitchFamily="2" charset="2"/>
              </a:rPr>
              <a:t> 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Clip </a:t>
            </a:r>
            <a:r>
              <a:rPr lang="en-US" sz="2200" u="sng" dirty="0">
                <a:solidFill>
                  <a:srgbClr val="C00000"/>
                </a:solidFill>
                <a:sym typeface="Wingdings" pitchFamily="2" charset="2"/>
              </a:rPr>
              <a:t>5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-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Môn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Tiếng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Việt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4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về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câu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cảm</a:t>
            </a:r>
            <a:endParaRPr lang="en-US" sz="2200" u="sng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Clip 6 :-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Hoạt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động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nNhóm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của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môn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địa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200" u="sng" dirty="0" err="1" smtClean="0">
                <a:solidFill>
                  <a:srgbClr val="C00000"/>
                </a:solidFill>
                <a:sym typeface="Wingdings" pitchFamily="2" charset="2"/>
              </a:rPr>
              <a:t>lý</a:t>
            </a:r>
            <a:r>
              <a:rPr lang="en-US" sz="2200" u="sng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</a:p>
          <a:p>
            <a:pPr marL="0" indent="0" algn="just">
              <a:buNone/>
            </a:pPr>
            <a:endParaRPr lang="en-US" sz="2200" u="sng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0" indent="0" algn="just">
              <a:buNone/>
            </a:pPr>
            <a:endParaRPr lang="en-US" sz="2200" strike="sngStrike" dirty="0"/>
          </a:p>
        </p:txBody>
      </p:sp>
    </p:spTree>
    <p:extLst>
      <p:ext uri="{BB962C8B-B14F-4D97-AF65-F5344CB8AC3E}">
        <p14:creationId xmlns:p14="http://schemas.microsoft.com/office/powerpoint/2010/main" val="158012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3024</Words>
  <Application>Microsoft Office PowerPoint</Application>
  <PresentationFormat>On-screen Show (4:3)</PresentationFormat>
  <Paragraphs>215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Tập huấn giáo viên về  Phương pháp dạy học tích cực ở cấp tiểu học</vt:lpstr>
      <vt:lpstr>Bối cảnh GD hiện nay và vấn đề sử dụng  những PP DHTC</vt:lpstr>
      <vt:lpstr>Quan niệm về DHTC</vt:lpstr>
      <vt:lpstr>Những đặc điểm của DHTC</vt:lpstr>
      <vt:lpstr>Những đặc điểm của DHTC</vt:lpstr>
      <vt:lpstr>Một số PP / kỹ thuật DHTC</vt:lpstr>
      <vt:lpstr>Một số PP / kỹ thuật DHTC</vt:lpstr>
      <vt:lpstr>Một số PP / kỹ thuật DHTC</vt:lpstr>
      <vt:lpstr>Một số PP DHTC</vt:lpstr>
      <vt:lpstr>Một số PP / kỹ thuật DHTC</vt:lpstr>
      <vt:lpstr>Một số PP DHTC</vt:lpstr>
      <vt:lpstr>Một số PP / kỹ thuật DHTC</vt:lpstr>
      <vt:lpstr>Một số kỹ thuật DHTC</vt:lpstr>
      <vt:lpstr>Một số PP / kỹ thuật DHTC</vt:lpstr>
      <vt:lpstr>Một số PP / Kỹ thuậtDHTC</vt:lpstr>
      <vt:lpstr>Một số PP / kỹ thuật DHTC</vt:lpstr>
      <vt:lpstr>Một số PP / kỹ thuật PP DHTC</vt:lpstr>
      <vt:lpstr>Một số kỹ thuật DHTC</vt:lpstr>
      <vt:lpstr>Một số PP / kỹ thuật DHTC</vt:lpstr>
      <vt:lpstr>Một số PP / kỹ thuật DHTC</vt:lpstr>
      <vt:lpstr>Một số PP / kỹ thuật DHTC</vt:lpstr>
      <vt:lpstr>Một số PP / kỹ thuật DHTC</vt:lpstr>
      <vt:lpstr>Một số PP / kỹ thuật DHTC</vt:lpstr>
      <vt:lpstr>Một số PP / kỹ thuật DHTC</vt:lpstr>
      <vt:lpstr>Một số PP / kỹ thuật DHTC</vt:lpstr>
      <vt:lpstr>Cách dùng những PP / Kỹ thuật DHTC</vt:lpstr>
      <vt:lpstr>Cách dùng những PP / Kỹ thuật DHTC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huấn giáo viên về  Kỹ thuật dạy học tích cực ở cấp tiểu học</dc:title>
  <dc:creator>Windows User</dc:creator>
  <cp:lastModifiedBy>Windows User</cp:lastModifiedBy>
  <cp:revision>41</cp:revision>
  <dcterms:created xsi:type="dcterms:W3CDTF">2017-12-26T02:52:20Z</dcterms:created>
  <dcterms:modified xsi:type="dcterms:W3CDTF">2017-12-27T10:56:11Z</dcterms:modified>
</cp:coreProperties>
</file>